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32918400" cy="21945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92F0"/>
    <a:srgbClr val="D9394F"/>
    <a:srgbClr val="CA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0"/>
    <p:restoredTop sz="94591"/>
  </p:normalViewPr>
  <p:slideViewPr>
    <p:cSldViewPr snapToGrid="0" snapToObjects="1">
      <p:cViewPr>
        <p:scale>
          <a:sx n="112" d="100"/>
          <a:sy n="112" d="100"/>
        </p:scale>
        <p:origin x="-6744" y="-4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4280"/>
            <a:ext cx="502848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5715212-0D74-4CAF-B322-EE4EC6866B7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182880" algn="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fld id="{9E6DB324-E6AB-40CA-BA77-61BAE428242D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56CFCB1-0EC3-3944-B181-524A864167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2962620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6826400" y="1178316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953928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1662560" y="5135040"/>
            <a:ext cx="953928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1679200" y="5135040"/>
            <a:ext cx="953928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953928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1662560" y="11783160"/>
            <a:ext cx="953928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21679200" y="11783160"/>
            <a:ext cx="953928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1272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1272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645920" y="875520"/>
            <a:ext cx="29626200" cy="16987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1272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1272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826400" y="1178316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2962620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Rectangle 12"/>
          <p:cNvPicPr/>
          <p:nvPr/>
        </p:nvPicPr>
        <p:blipFill>
          <a:blip r:embed="rId3"/>
          <a:stretch/>
        </p:blipFill>
        <p:spPr>
          <a:xfrm>
            <a:off x="2011680" y="237600"/>
            <a:ext cx="29077920" cy="213084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6589800" y="307800"/>
            <a:ext cx="18893880" cy="202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 rot="19800">
            <a:off x="2004840" y="238680"/>
            <a:ext cx="28621080" cy="219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182880" algn="ctr">
              <a:lnSpc>
                <a:spcPct val="100000"/>
              </a:lnSpc>
              <a:buClr>
                <a:srgbClr val="000000"/>
              </a:buClr>
              <a:buFont typeface="Tahoma"/>
              <a:buChar char="•"/>
            </a:pPr>
            <a:r>
              <a:rPr lang="en-US" sz="6600" b="1" spc="-1" dirty="0">
                <a:solidFill>
                  <a:srgbClr val="000000"/>
                </a:solidFill>
                <a:latin typeface="Georgia"/>
              </a:rPr>
              <a:t>Analytical Cache Modeling and Tile-size Optimization for </a:t>
            </a:r>
          </a:p>
          <a:p>
            <a:pPr marL="182880" algn="ctr">
              <a:lnSpc>
                <a:spcPct val="100000"/>
              </a:lnSpc>
              <a:buClr>
                <a:srgbClr val="000000"/>
              </a:buClr>
            </a:pPr>
            <a:r>
              <a:rPr lang="en-US" sz="6600" b="1" spc="-1" dirty="0">
                <a:solidFill>
                  <a:srgbClr val="000000"/>
                </a:solidFill>
                <a:latin typeface="Georgia"/>
              </a:rPr>
              <a:t>Tensor Contractions </a:t>
            </a:r>
            <a:endParaRPr lang="en-US" sz="6600" b="0" strike="noStrike" spc="-1" dirty="0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245880" y="4502520"/>
            <a:ext cx="32354280" cy="17282160"/>
          </a:xfrm>
          <a:prstGeom prst="roundRect">
            <a:avLst>
              <a:gd name="adj" fmla="val 3600"/>
            </a:avLst>
          </a:prstGeom>
          <a:noFill/>
          <a:ln w="57240">
            <a:solidFill>
              <a:srgbClr val="385D8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5"/>
          <p:cNvSpPr/>
          <p:nvPr/>
        </p:nvSpPr>
        <p:spPr>
          <a:xfrm>
            <a:off x="2677680" y="4488840"/>
            <a:ext cx="5852160" cy="7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marL="182880"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385D8A"/>
                </a:solidFill>
                <a:latin typeface="Georgia"/>
              </a:rPr>
              <a:t>Overview</a:t>
            </a:r>
            <a:endParaRPr lang="en-US" sz="4800" b="0" strike="noStrike" spc="-1">
              <a:solidFill>
                <a:srgbClr val="000000"/>
              </a:solidFill>
              <a:latin typeface="LM Roman 7"/>
            </a:endParaRPr>
          </a:p>
          <a:p>
            <a:pPr marL="182880" algn="ctr">
              <a:lnSpc>
                <a:spcPct val="100000"/>
              </a:lnSpc>
            </a:pPr>
            <a:endParaRPr lang="en-US" sz="4800" b="0" strike="noStrike" spc="-1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21945600" y="5029200"/>
            <a:ext cx="9738000" cy="100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7"/>
          <p:cNvSpPr txBox="1"/>
          <p:nvPr/>
        </p:nvSpPr>
        <p:spPr>
          <a:xfrm>
            <a:off x="763560" y="5505120"/>
            <a:ext cx="10305720" cy="8444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3200" b="1" strike="noStrike" spc="-1" dirty="0">
                <a:solidFill>
                  <a:srgbClr val="385D8A"/>
                </a:solidFill>
                <a:latin typeface="Georgia"/>
              </a:rPr>
              <a:t>Goal</a:t>
            </a: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Georgia"/>
              </a:rPr>
              <a:t>High performance tensor contraction on CPU</a:t>
            </a: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3200" b="1" strike="noStrike" spc="-1" dirty="0">
                <a:solidFill>
                  <a:srgbClr val="385D8A"/>
                </a:solidFill>
                <a:latin typeface="Georgia"/>
              </a:rPr>
              <a:t>Challenge</a:t>
            </a: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>
              <a:lnSpc>
                <a:spcPct val="120000"/>
              </a:lnSpc>
              <a:buClr>
                <a:srgbClr val="385D8A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Georgia"/>
              </a:rPr>
              <a:t>Exponential space of possible code versions when optimizing loop permutation and loop tiling</a:t>
            </a: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>
              <a:lnSpc>
                <a:spcPct val="120000"/>
              </a:lnSpc>
              <a:buClr>
                <a:srgbClr val="385D8A"/>
              </a:buClr>
              <a:buSzPct val="45000"/>
              <a:buFont typeface="Symbol" charset="2"/>
              <a:buChar char=""/>
            </a:pPr>
            <a:r>
              <a:rPr lang="en-US" sz="3200" b="1" strike="noStrike" spc="-1" dirty="0">
                <a:solidFill>
                  <a:srgbClr val="385D8A"/>
                </a:solidFill>
                <a:latin typeface="Georgia"/>
              </a:rPr>
              <a:t>Solution Approach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Georgia"/>
              </a:rPr>
              <a:t>Algorithm to automatically compute data movement as a symbolic expression of tile-sizes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Georgia"/>
              </a:rPr>
              <a:t>Algorithm to automatically compute data movement as a symbolic expression of tile-sizes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Georgia"/>
              </a:rPr>
              <a:t>Estimation of execution time for multi-level memory hierarchy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Georgia"/>
              </a:rPr>
              <a:t>Formulation of nonlinear optimization problem for automatic solution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2" name="CustomShape 8"/>
          <p:cNvSpPr/>
          <p:nvPr/>
        </p:nvSpPr>
        <p:spPr>
          <a:xfrm>
            <a:off x="1998751" y="2566080"/>
            <a:ext cx="20889689" cy="173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182880">
              <a:buClr>
                <a:srgbClr val="000000"/>
              </a:buClr>
              <a:buFont typeface="Tahoma"/>
              <a:buChar char="•"/>
            </a:pP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Rui Li,</a:t>
            </a:r>
            <a:r>
              <a:rPr lang="en-US" sz="5400" b="0" strike="noStrike" spc="-1" baseline="14000000" dirty="0">
                <a:solidFill>
                  <a:srgbClr val="000000"/>
                </a:solidFill>
                <a:latin typeface="Droid Sans"/>
              </a:rPr>
              <a:t>. 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Aravind Sukumaran-</a:t>
            </a:r>
            <a:r>
              <a:rPr lang="en-US" sz="5400" b="0" strike="noStrike" spc="-1" dirty="0" err="1">
                <a:solidFill>
                  <a:srgbClr val="000000"/>
                </a:solidFill>
                <a:latin typeface="Georgia"/>
              </a:rPr>
              <a:t>Rajam</a:t>
            </a:r>
            <a:r>
              <a:rPr lang="en-US" sz="5400" spc="-1" dirty="0">
                <a:solidFill>
                  <a:srgbClr val="000000"/>
                </a:solidFill>
                <a:latin typeface="Georgia"/>
              </a:rPr>
              <a:t>,</a:t>
            </a:r>
            <a:r>
              <a:rPr lang="en-US" sz="5400" b="0" strike="noStrike" spc="-1" baseline="14000000" dirty="0">
                <a:solidFill>
                  <a:srgbClr val="000000"/>
                </a:solidFill>
                <a:latin typeface="Droid Sans"/>
                <a:ea typeface="Droid Sans"/>
              </a:rPr>
              <a:t> </a:t>
            </a:r>
            <a:r>
              <a:rPr lang="en-US" sz="5400" spc="-1" baseline="14000000" dirty="0">
                <a:solidFill>
                  <a:srgbClr val="000000"/>
                </a:solidFill>
                <a:latin typeface="Georgia"/>
                <a:ea typeface="Droid Sans"/>
              </a:rPr>
              <a:t> 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Richard </a:t>
            </a:r>
            <a:r>
              <a:rPr lang="en-US" sz="5400" b="0" strike="noStrike" spc="-1" dirty="0" err="1">
                <a:solidFill>
                  <a:srgbClr val="000000"/>
                </a:solidFill>
                <a:latin typeface="Georgia"/>
              </a:rPr>
              <a:t>Veras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,  </a:t>
            </a:r>
          </a:p>
          <a:p>
            <a:pPr marL="182880">
              <a:buClr>
                <a:srgbClr val="000000"/>
              </a:buClr>
              <a:buFont typeface="Tahoma"/>
              <a:buChar char="•"/>
            </a:pPr>
            <a:r>
              <a:rPr lang="en-US" sz="5400" b="0" strike="noStrike" spc="-1" dirty="0" err="1">
                <a:solidFill>
                  <a:srgbClr val="000000"/>
                </a:solidFill>
                <a:latin typeface="Georgia"/>
              </a:rPr>
              <a:t>Tze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-Meng Low, Fabrice </a:t>
            </a:r>
            <a:r>
              <a:rPr lang="en-US" sz="5400" b="0" strike="noStrike" spc="-1" dirty="0" err="1">
                <a:solidFill>
                  <a:srgbClr val="000000"/>
                </a:solidFill>
                <a:latin typeface="Georgia"/>
              </a:rPr>
              <a:t>Rastello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, Atanas </a:t>
            </a:r>
            <a:r>
              <a:rPr lang="en-US" sz="5400" b="0" strike="noStrike" spc="-1" dirty="0" err="1">
                <a:solidFill>
                  <a:srgbClr val="000000"/>
                </a:solidFill>
                <a:latin typeface="Georgia"/>
              </a:rPr>
              <a:t>Rountev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, P. </a:t>
            </a:r>
            <a:r>
              <a:rPr lang="en-US" sz="5400" b="0" strike="noStrike" spc="-1" dirty="0" err="1">
                <a:solidFill>
                  <a:srgbClr val="000000"/>
                </a:solidFill>
                <a:latin typeface="Georgia"/>
              </a:rPr>
              <a:t>Sadayappan</a:t>
            </a:r>
            <a:r>
              <a:rPr lang="en-US" sz="5400" b="0" strike="noStrike" spc="-1" baseline="14000000" dirty="0">
                <a:solidFill>
                  <a:srgbClr val="000000"/>
                </a:solidFill>
                <a:latin typeface="Droid Sans"/>
                <a:ea typeface="Droid Sans"/>
              </a:rPr>
              <a:t>†</a:t>
            </a:r>
            <a:endParaRPr lang="en-US" sz="5400" b="0" strike="noStrike" spc="-1" dirty="0">
              <a:solidFill>
                <a:srgbClr val="000000"/>
              </a:solidFill>
              <a:latin typeface="LM Roman 7"/>
            </a:endParaRPr>
          </a:p>
          <a:p>
            <a:endParaRPr lang="en-US" sz="5400" b="0" strike="noStrike" spc="-1" dirty="0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57" name="CustomShape 10"/>
          <p:cNvSpPr/>
          <p:nvPr/>
        </p:nvSpPr>
        <p:spPr>
          <a:xfrm>
            <a:off x="2355480" y="14136839"/>
            <a:ext cx="6400800" cy="15022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marL="182880" algn="ctr">
              <a:lnSpc>
                <a:spcPct val="100000"/>
              </a:lnSpc>
            </a:pPr>
            <a:endParaRPr lang="en-US" sz="4800" b="0" strike="noStrike" spc="-1" dirty="0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60" name="TextShape 13"/>
          <p:cNvSpPr txBox="1"/>
          <p:nvPr/>
        </p:nvSpPr>
        <p:spPr>
          <a:xfrm>
            <a:off x="11239560" y="5032440"/>
            <a:ext cx="9174952" cy="252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3200" b="1" spc="-1" dirty="0">
                <a:solidFill>
                  <a:srgbClr val="385D8A"/>
                </a:solidFill>
                <a:latin typeface="Georgia"/>
              </a:rPr>
              <a:t>Automatic Data Movement Calculation</a:t>
            </a: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Georgia" panose="02040502050405020303" pitchFamily="18" charset="0"/>
              </a:rPr>
              <a:t>Bottom-up algorithm for each permutation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Georgia" panose="02040502050405020303" pitchFamily="18" charset="0"/>
              </a:rPr>
              <a:t>Prune loop permutations if they have </a:t>
            </a:r>
            <a:r>
              <a:rPr lang="en-US" sz="3200" spc="-1" dirty="0">
                <a:solidFill>
                  <a:srgbClr val="000000"/>
                </a:solidFill>
                <a:latin typeface="Georgia" panose="02040502050405020303" pitchFamily="18" charset="0"/>
              </a:rPr>
              <a:t>same </a:t>
            </a:r>
            <a:r>
              <a:rPr lang="en-US" sz="3200" b="0" strike="noStrike" spc="-1" dirty="0">
                <a:solidFill>
                  <a:srgbClr val="000000"/>
                </a:solidFill>
                <a:latin typeface="Georgia" panose="02040502050405020303" pitchFamily="18" charset="0"/>
              </a:rPr>
              <a:t>data movement expression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Shape 14"/>
              <p:cNvSpPr txBox="1"/>
              <p:nvPr/>
            </p:nvSpPr>
            <p:spPr>
              <a:xfrm>
                <a:off x="11089080" y="12936296"/>
                <a:ext cx="10036440" cy="3503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Symbol" charset="2"/>
                  <a:buChar char=""/>
                </a:pPr>
                <a:r>
                  <a:rPr lang="en-US" sz="3200" b="1" strike="noStrike" spc="-1" dirty="0">
                    <a:solidFill>
                      <a:srgbClr val="385D8A"/>
                    </a:solidFill>
                    <a:latin typeface="Georgia"/>
                  </a:rPr>
                  <a:t>Problem formalization for single level cache</a:t>
                </a:r>
                <a:endParaRPr lang="en-US" sz="3200" b="0" strike="noStrike" spc="-1" dirty="0">
                  <a:solidFill>
                    <a:srgbClr val="000000"/>
                  </a:solidFill>
                  <a:latin typeface="LM Roman 7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b="0" strike="noStrike" spc="-1" dirty="0">
                    <a:solidFill>
                      <a:srgbClr val="000000"/>
                    </a:solidFill>
                    <a:latin typeface="Georgia"/>
                  </a:rPr>
                  <a:t>Conditional Optimization problem based on data movement expression and cache capacity constraint</a:t>
                </a: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sz="2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  <m:r>
                              <a:rPr lang="en-US" sz="2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cs typeface="Arial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f>
                          <m:fPr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𝑙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)(</m:t>
                        </m:r>
                        <m:f>
                          <m:fPr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)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Arial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strike="noStrike" spc="-1" dirty="0">
                  <a:solidFill>
                    <a:srgbClr val="000000"/>
                  </a:solidFill>
                  <a:latin typeface="Georgia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2800" spc="-1" dirty="0">
                    <a:solidFill>
                      <a:srgbClr val="000000"/>
                    </a:solidFill>
                    <a:latin typeface="Georgia"/>
                  </a:rPr>
                  <a:t>  under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Arial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  <a:cs typeface="Arial"/>
                      </a:rPr>
                      <m:t>𝐶</m:t>
                    </m:r>
                  </m:oMath>
                </a14:m>
                <a:endParaRPr lang="en-US" sz="3200" b="0" strike="noStrike" spc="-1" dirty="0">
                  <a:solidFill>
                    <a:srgbClr val="000000"/>
                  </a:solidFill>
                  <a:latin typeface="LM Roman 7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b="0" strike="noStrike" spc="-1" dirty="0">
                  <a:solidFill>
                    <a:srgbClr val="000000"/>
                  </a:solidFill>
                  <a:latin typeface="LM Roman 7"/>
                </a:endParaRPr>
              </a:p>
            </p:txBody>
          </p:sp>
        </mc:Choice>
        <mc:Fallback>
          <p:sp>
            <p:nvSpPr>
              <p:cNvPr id="61" name="TextShap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9080" y="12936296"/>
                <a:ext cx="10036440" cy="3503026"/>
              </a:xfrm>
              <a:prstGeom prst="rect">
                <a:avLst/>
              </a:prstGeom>
              <a:blipFill>
                <a:blip r:embed="rId4"/>
                <a:stretch>
                  <a:fillRect t="-7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Shape 15"/>
              <p:cNvSpPr txBox="1"/>
              <p:nvPr/>
            </p:nvSpPr>
            <p:spPr>
              <a:xfrm>
                <a:off x="11066760" y="16350826"/>
                <a:ext cx="10420664" cy="52845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Symbol" charset="2"/>
                  <a:buChar char=""/>
                </a:pPr>
                <a:r>
                  <a:rPr lang="en-US" sz="3200" b="1" strike="noStrike" spc="-1" dirty="0">
                    <a:solidFill>
                      <a:srgbClr val="385D8A"/>
                    </a:solidFill>
                    <a:latin typeface="Georgia"/>
                  </a:rPr>
                  <a:t>Edge Cases Handling: Tile Size equal to Range</a:t>
                </a:r>
                <a:endParaRPr lang="en-US" sz="3200" b="0" strike="noStrike" spc="-1" dirty="0">
                  <a:solidFill>
                    <a:srgbClr val="000000"/>
                  </a:solidFill>
                  <a:latin typeface="LM Roman 7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spc="-1" dirty="0">
                    <a:solidFill>
                      <a:srgbClr val="000000"/>
                    </a:solidFill>
                    <a:latin typeface="Georgia"/>
                  </a:rPr>
                  <a:t>If some problem range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32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spc="-1" dirty="0">
                    <a:solidFill>
                      <a:srgbClr val="000000"/>
                    </a:solidFill>
                    <a:latin typeface="Georgia"/>
                  </a:rPr>
                  <a:t>can fit in cache, setting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32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spc="-1" dirty="0">
                    <a:solidFill>
                      <a:srgbClr val="000000"/>
                    </a:solidFill>
                    <a:latin typeface="Georgia"/>
                  </a:rPr>
                  <a:t>=</a:t>
                </a:r>
                <a:r>
                  <a:rPr lang="en-US" sz="3200" spc="-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32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spc="-1" dirty="0">
                    <a:solidFill>
                      <a:srgbClr val="000000"/>
                    </a:solidFill>
                    <a:latin typeface="Georgia"/>
                  </a:rPr>
                  <a:t>changes the cost</a:t>
                </a: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spc="-1" dirty="0">
                    <a:solidFill>
                      <a:srgbClr val="000000"/>
                    </a:solidFill>
                    <a:latin typeface="Georgia"/>
                  </a:rPr>
                  <a:t> cases to be traversed for a pruned permutation </a:t>
                </a:r>
                <a:r>
                  <a:rPr lang="en-US" sz="3200" b="0" strike="noStrike" spc="-1" dirty="0">
                    <a:solidFill>
                      <a:srgbClr val="000000"/>
                    </a:solidFill>
                    <a:latin typeface="Georgia"/>
                  </a:rPr>
                  <a:t>Must be performed within and across trees</a:t>
                </a: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spc="-1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Tree shows all cases for a fixed permutation of </a:t>
                </a:r>
                <a:r>
                  <a:rPr lang="en-US" sz="3200" spc="-1" dirty="0" err="1">
                    <a:solidFill>
                      <a:srgbClr val="000000"/>
                    </a:solidFill>
                    <a:latin typeface="Georgia" panose="02040502050405020303" pitchFamily="18" charset="0"/>
                  </a:rPr>
                  <a:t>Matmul</a:t>
                </a:r>
                <a:endParaRPr lang="en-US" sz="3200" spc="-1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spc="-1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Each leaf contains a data movement expression</a:t>
                </a: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spc="-1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Merging leaves of all trees with same cost expression</a:t>
                </a: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spc="-1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b="0" strike="noStrike" spc="-1" dirty="0">
                  <a:solidFill>
                    <a:srgbClr val="000000"/>
                  </a:solidFill>
                  <a:latin typeface="LM Roman 7"/>
                </a:endParaRPr>
              </a:p>
            </p:txBody>
          </p:sp>
        </mc:Choice>
        <mc:Fallback>
          <p:sp>
            <p:nvSpPr>
              <p:cNvPr id="62" name="TextShap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6760" y="16350826"/>
                <a:ext cx="10420664" cy="5284524"/>
              </a:xfrm>
              <a:prstGeom prst="rect">
                <a:avLst/>
              </a:prstGeom>
              <a:blipFill>
                <a:blip r:embed="rId5"/>
                <a:stretch>
                  <a:fillRect t="-239" r="-3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Shape 16"/>
              <p:cNvSpPr txBox="1"/>
              <p:nvPr/>
            </p:nvSpPr>
            <p:spPr>
              <a:xfrm>
                <a:off x="23833177" y="9413334"/>
                <a:ext cx="8621281" cy="46892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b="0" strike="noStrike" spc="-1" dirty="0">
                    <a:solidFill>
                      <a:srgbClr val="000000"/>
                    </a:solidFill>
                    <a:latin typeface="Georgia"/>
                    <a:ea typeface="Droid Sans Fallback"/>
                  </a:rPr>
                  <a:t>Optimization Problem:</a:t>
                </a: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3200" b="0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sz="3200" spc="-1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different max-min problems to solve for L-level memory hierarchy system, </a:t>
                </a:r>
                <a14:m>
                  <m:oMath xmlns:m="http://schemas.openxmlformats.org/officeDocument/2006/math">
                    <m:r>
                      <a:rPr lang="en-US" sz="3200" b="0" i="0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200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3200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𝑃𝑟𝑢𝑛𝑒𝑑</m:t>
                    </m:r>
                    <m:r>
                      <a:rPr lang="en-US" sz="3200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𝑝𝑒𝑟𝑚𝑢𝑡𝑎𝑡𝑖𝑜𝑛𝑠</m:t>
                    </m:r>
                    <m:r>
                      <a:rPr lang="en-US" sz="3200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3200" spc="-1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spc="-1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Solver: </a:t>
                </a:r>
                <a:r>
                  <a:rPr lang="en-US" sz="3200" spc="-1" dirty="0" err="1">
                    <a:solidFill>
                      <a:srgbClr val="000000"/>
                    </a:solidFill>
                    <a:latin typeface="Georgia" panose="02040502050405020303" pitchFamily="18" charset="0"/>
                  </a:rPr>
                  <a:t>Couenne</a:t>
                </a:r>
                <a:r>
                  <a:rPr lang="en-US" sz="3200" spc="-1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(from COIN-OR)</a:t>
                </a: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spc="-1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Utilize BLIS micro-kernel to guarantee high-throughput on FMA unit</a:t>
                </a: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spc="-1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Packing is required to reduce conflict misses</a:t>
                </a: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spc="-1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spc="-1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spc="-1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spc="-1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spc="-1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spc="-1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spc="-1" dirty="0">
                  <a:solidFill>
                    <a:srgbClr val="000000"/>
                  </a:solidFill>
                  <a:latin typeface="LM Roman 7"/>
                </a:endParaRPr>
              </a:p>
            </p:txBody>
          </p:sp>
        </mc:Choice>
        <mc:Fallback>
          <p:sp>
            <p:nvSpPr>
              <p:cNvPr id="64" name="TextShap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3177" y="9413334"/>
                <a:ext cx="8621281" cy="4689272"/>
              </a:xfrm>
              <a:prstGeom prst="rect">
                <a:avLst/>
              </a:prstGeom>
              <a:blipFill>
                <a:blip r:embed="rId6"/>
                <a:stretch>
                  <a:fillRect t="-270" r="-295" b="-48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CustomShape 17"/>
          <p:cNvSpPr/>
          <p:nvPr/>
        </p:nvSpPr>
        <p:spPr>
          <a:xfrm>
            <a:off x="22167000" y="8575200"/>
            <a:ext cx="8810640" cy="88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marL="182880"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385D8A"/>
                </a:solidFill>
                <a:latin typeface="Georgia"/>
              </a:rPr>
              <a:t>Time Cost Model on Multi-level Cache</a:t>
            </a:r>
            <a:endParaRPr lang="en-US" sz="48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 algn="ctr">
              <a:lnSpc>
                <a:spcPct val="100000"/>
              </a:lnSpc>
            </a:pPr>
            <a:endParaRPr lang="en-US" sz="4800" b="0" strike="noStrike" spc="-1" dirty="0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66" name="TextShape 18"/>
          <p:cNvSpPr txBox="1"/>
          <p:nvPr/>
        </p:nvSpPr>
        <p:spPr>
          <a:xfrm>
            <a:off x="21507224" y="15807460"/>
            <a:ext cx="10947234" cy="677230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Georgia"/>
                <a:ea typeface="Droid Sans Fallback"/>
              </a:rPr>
              <a:t>Evaluation on TTCG benchmark on i7-6700K, single thread, comparing to TBLIS, TCL-BLIS and TCL-MKL</a:t>
            </a: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Georgia"/>
                <a:ea typeface="Droid Sans Fallback"/>
              </a:rPr>
              <a:t>Competitive when all tensors are huge</a:t>
            </a: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Georgia"/>
                <a:ea typeface="Droid Sans Fallback"/>
              </a:rPr>
              <a:t>Outperform when some inputs tensor are large or output tensor is large</a:t>
            </a: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67" name="CustomShape 19"/>
          <p:cNvSpPr/>
          <p:nvPr/>
        </p:nvSpPr>
        <p:spPr>
          <a:xfrm>
            <a:off x="23022360" y="14355826"/>
            <a:ext cx="7955280" cy="58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marL="182880"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385D8A"/>
                </a:solidFill>
                <a:latin typeface="Georgia"/>
              </a:rPr>
              <a:t>Experimental</a:t>
            </a:r>
            <a:r>
              <a:rPr lang="en-US" sz="4800" b="1" strike="noStrike" spc="-1" dirty="0">
                <a:solidFill>
                  <a:srgbClr val="385D8A"/>
                </a:solidFill>
                <a:latin typeface="Georgia"/>
              </a:rPr>
              <a:t> Evaluation</a:t>
            </a:r>
            <a:endParaRPr lang="en-US" sz="48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 algn="ctr">
              <a:lnSpc>
                <a:spcPct val="100000"/>
              </a:lnSpc>
            </a:pPr>
            <a:endParaRPr lang="en-US" sz="4800" b="0" strike="noStrike" spc="-1" dirty="0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79" name="CustomShape 29"/>
          <p:cNvSpPr/>
          <p:nvPr/>
        </p:nvSpPr>
        <p:spPr>
          <a:xfrm>
            <a:off x="23148720" y="2518200"/>
            <a:ext cx="7940880" cy="173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182880">
              <a:buClr>
                <a:srgbClr val="000000"/>
              </a:buClr>
              <a:buFont typeface="Tahoma"/>
              <a:buChar char="•"/>
            </a:pP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     </a:t>
            </a:r>
            <a:r>
              <a:rPr lang="en-US" sz="5400" b="0" strike="noStrike" spc="-1" baseline="14000000" dirty="0">
                <a:solidFill>
                  <a:srgbClr val="000000"/>
                </a:solidFill>
                <a:latin typeface="Droid Sans"/>
                <a:ea typeface="Droid Sans"/>
              </a:rPr>
              <a:t>†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Utah, WSU, LSU,</a:t>
            </a:r>
          </a:p>
          <a:p>
            <a:pPr marL="182880">
              <a:buClr>
                <a:srgbClr val="000000"/>
              </a:buClr>
              <a:buFont typeface="Tahoma"/>
              <a:buChar char="•"/>
            </a:pPr>
            <a:r>
              <a:rPr lang="en-US" sz="5400" spc="-1" dirty="0">
                <a:solidFill>
                  <a:srgbClr val="000000"/>
                </a:solidFill>
                <a:latin typeface="Georgia"/>
              </a:rPr>
              <a:t>  	    CMU, INRIA, OSU</a:t>
            </a:r>
            <a:endParaRPr lang="en-US" sz="5400" b="0" strike="noStrike" spc="-1" dirty="0">
              <a:solidFill>
                <a:srgbClr val="000000"/>
              </a:solidFill>
              <a:latin typeface="LM Roman 7"/>
            </a:endParaRPr>
          </a:p>
          <a:p>
            <a:endParaRPr lang="en-US" sz="5400" b="0" strike="noStrike" spc="-1" dirty="0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A690B-3EE1-7A47-BAB3-ECCF78CEA2C4}"/>
              </a:ext>
            </a:extLst>
          </p:cNvPr>
          <p:cNvSpPr txBox="1"/>
          <p:nvPr/>
        </p:nvSpPr>
        <p:spPr>
          <a:xfrm>
            <a:off x="970907" y="14048868"/>
            <a:ext cx="916994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1" dirty="0">
                <a:solidFill>
                  <a:srgbClr val="385D8A"/>
                </a:solidFill>
                <a:latin typeface="Georgia"/>
              </a:rPr>
              <a:t>Data Movement Modeling for Tiled Loop Code </a:t>
            </a:r>
            <a:endParaRPr lang="en-US" sz="4400" b="0" strike="noStrike" spc="-1" dirty="0">
              <a:solidFill>
                <a:srgbClr val="000000"/>
              </a:solidFill>
              <a:latin typeface="LM Roman 7"/>
            </a:endParaRPr>
          </a:p>
          <a:p>
            <a:pPr algn="ctr"/>
            <a:endParaRPr lang="en-US" sz="4800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F1977CF1-C3DB-5045-909F-904F21BD46C2}"/>
              </a:ext>
            </a:extLst>
          </p:cNvPr>
          <p:cNvSpPr txBox="1">
            <a:spLocks/>
          </p:cNvSpPr>
          <p:nvPr/>
        </p:nvSpPr>
        <p:spPr>
          <a:xfrm>
            <a:off x="5603760" y="16234082"/>
            <a:ext cx="5604840" cy="5204348"/>
          </a:xfrm>
          <a:prstGeom prst="rect">
            <a:avLst/>
          </a:prstGeom>
        </p:spPr>
        <p:txBody>
          <a:bodyPr vert="horz" lIns="91440" tIns="91440" rIns="91440" bIns="45720" rtlCol="0" anchor="t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for (ti=0:Ni:Ti)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 for (tj=0:Ni:Tj)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  for (tk=0:Nk:Tk)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   for (</a:t>
            </a:r>
            <a:r>
              <a:rPr lang="da-DK" sz="2400" dirty="0" err="1">
                <a:solidFill>
                  <a:srgbClr val="C00000"/>
                </a:solidFill>
                <a:latin typeface="Courier"/>
                <a:cs typeface="Courier"/>
              </a:rPr>
              <a:t>tl</a:t>
            </a: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=0:Nl:Tl)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    for (</a:t>
            </a:r>
            <a:r>
              <a:rPr lang="da-DK" sz="2400" dirty="0" err="1">
                <a:solidFill>
                  <a:srgbClr val="C00000"/>
                </a:solidFill>
                <a:latin typeface="Courier"/>
                <a:cs typeface="Courier"/>
              </a:rPr>
              <a:t>tm</a:t>
            </a: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=0:Nm:Tm)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     for (tn=0:Nn:Tn)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	</a:t>
            </a: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lang="da-DK" sz="2400" dirty="0">
                <a:solidFill>
                  <a:srgbClr val="0070C0"/>
                </a:solidFill>
                <a:latin typeface="Courier"/>
                <a:cs typeface="Courier"/>
              </a:rPr>
              <a:t>for (i=ti:ti+Ti:1)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 	  </a:t>
            </a:r>
            <a:r>
              <a:rPr lang="da-DK" sz="2400" dirty="0">
                <a:solidFill>
                  <a:srgbClr val="0070C0"/>
                </a:solidFill>
                <a:latin typeface="Courier"/>
                <a:cs typeface="Courier"/>
              </a:rPr>
              <a:t>for (j=tj:tj+Tj:1)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solidFill>
                  <a:srgbClr val="0070C0"/>
                </a:solidFill>
                <a:latin typeface="Courier"/>
                <a:cs typeface="Courier"/>
              </a:rPr>
              <a:t>  	   for (k=tk:tk+Tk:1)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solidFill>
                  <a:srgbClr val="0070C0"/>
                </a:solidFill>
                <a:latin typeface="Courier"/>
                <a:cs typeface="Courier"/>
              </a:rPr>
              <a:t>   	    for (l=tl:tl+Tl:1)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solidFill>
                  <a:srgbClr val="0070C0"/>
                </a:solidFill>
                <a:latin typeface="Courier"/>
                <a:cs typeface="Courier"/>
              </a:rPr>
              <a:t>    		for (m=tm:tm+Tm:1)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solidFill>
                  <a:srgbClr val="0070C0"/>
                </a:solidFill>
                <a:latin typeface="Courier"/>
                <a:cs typeface="Courier"/>
              </a:rPr>
              <a:t>     		 for (n=tn:tn+tn:1)</a:t>
            </a:r>
          </a:p>
          <a:p>
            <a:pPr marL="0" indent="0" algn="just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  </a:t>
            </a:r>
            <a:r>
              <a:rPr lang="zh-CN" altLang="en-US" sz="2400" dirty="0">
                <a:latin typeface="Courier"/>
                <a:cs typeface="Courier"/>
              </a:rPr>
              <a:t> </a:t>
            </a:r>
            <a:r>
              <a:rPr lang="en-US" altLang="zh-CN" sz="2400" dirty="0">
                <a:latin typeface="Courier"/>
                <a:cs typeface="Courier"/>
              </a:rPr>
              <a:t>      </a:t>
            </a:r>
            <a:r>
              <a:rPr lang="da-DK" sz="2400" dirty="0">
                <a:latin typeface="Courier"/>
                <a:cs typeface="Courier"/>
              </a:rPr>
              <a:t>C[i][j][k][l]+= 						        A[i][m][k][n]*</a:t>
            </a:r>
          </a:p>
          <a:p>
            <a:pPr marL="0" indent="0" algn="just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		   B[j][n][l][m];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2" name="TextShape 9">
            <a:extLst>
              <a:ext uri="{FF2B5EF4-FFF2-40B4-BE49-F238E27FC236}">
                <a16:creationId xmlns:a16="http://schemas.microsoft.com/office/drawing/2014/main" id="{E7D52659-9F38-4743-817B-8C28F2E915F1}"/>
              </a:ext>
            </a:extLst>
          </p:cNvPr>
          <p:cNvSpPr txBox="1"/>
          <p:nvPr/>
        </p:nvSpPr>
        <p:spPr>
          <a:xfrm>
            <a:off x="767883" y="15807460"/>
            <a:ext cx="5066097" cy="583475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3200" b="1" strike="noStrike" spc="-1" dirty="0">
                <a:solidFill>
                  <a:srgbClr val="385D8A"/>
                </a:solidFill>
                <a:latin typeface="Georgia"/>
              </a:rPr>
              <a:t>6D Tiled Loop Code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3200" b="0" strike="noStrike" spc="-1" dirty="0">
                <a:solidFill>
                  <a:srgbClr val="000000"/>
                </a:solidFill>
                <a:latin typeface="Georgia" panose="02040502050405020303" pitchFamily="18" charset="0"/>
              </a:rPr>
              <a:t>Tiling example for single level cache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3200" b="0" strike="noStrike" spc="-1" dirty="0">
                <a:solidFill>
                  <a:srgbClr val="000000"/>
                </a:solidFill>
                <a:latin typeface="Georgia" panose="02040502050405020303" pitchFamily="18" charset="0"/>
              </a:rPr>
              <a:t>6! Permutations brought by </a:t>
            </a:r>
            <a:r>
              <a:rPr lang="en-US" sz="3200" b="0" strike="noStrike" spc="-1" dirty="0">
                <a:solidFill>
                  <a:srgbClr val="D9394F"/>
                </a:solidFill>
                <a:latin typeface="Georgia" panose="02040502050405020303" pitchFamily="18" charset="0"/>
              </a:rPr>
              <a:t>6 tiling loops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3200" spc="-1" dirty="0">
                <a:solidFill>
                  <a:srgbClr val="000000"/>
                </a:solidFill>
                <a:latin typeface="Georgia" panose="02040502050405020303" pitchFamily="18" charset="0"/>
              </a:rPr>
              <a:t>Footprints in </a:t>
            </a:r>
            <a:r>
              <a:rPr lang="en-US" sz="3200" spc="-1" dirty="0">
                <a:solidFill>
                  <a:srgbClr val="3D92F0"/>
                </a:solidFill>
                <a:latin typeface="Georgia" panose="02040502050405020303" pitchFamily="18" charset="0"/>
              </a:rPr>
              <a:t>point loops </a:t>
            </a:r>
            <a:r>
              <a:rPr lang="en-US" sz="3200" spc="-1" dirty="0">
                <a:solidFill>
                  <a:srgbClr val="000000"/>
                </a:solidFill>
                <a:latin typeface="Georgia" panose="02040502050405020303" pitchFamily="18" charset="0"/>
              </a:rPr>
              <a:t>fit in cache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3200" b="0" strike="noStrike" spc="-1" dirty="0">
                <a:solidFill>
                  <a:srgbClr val="000000"/>
                </a:solidFill>
                <a:latin typeface="Georgia" panose="02040502050405020303" pitchFamily="18" charset="0"/>
              </a:rPr>
              <a:t>Permutation of point loops has no effects to data move</a:t>
            </a:r>
            <a:r>
              <a:rPr lang="en-US" sz="3200" spc="-1" dirty="0">
                <a:solidFill>
                  <a:srgbClr val="000000"/>
                </a:solidFill>
                <a:latin typeface="Georgia" panose="02040502050405020303" pitchFamily="18" charset="0"/>
              </a:rPr>
              <a:t>ment</a:t>
            </a: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BD08015E-AC13-9C41-BB56-BC6025BB07AF}"/>
              </a:ext>
            </a:extLst>
          </p:cNvPr>
          <p:cNvSpPr txBox="1">
            <a:spLocks/>
          </p:cNvSpPr>
          <p:nvPr/>
        </p:nvSpPr>
        <p:spPr>
          <a:xfrm>
            <a:off x="11878329" y="7900424"/>
            <a:ext cx="7228543" cy="5035872"/>
          </a:xfrm>
          <a:prstGeom prst="rect">
            <a:avLst/>
          </a:prstGeom>
        </p:spPr>
        <p:txBody>
          <a:bodyPr vert="horz" lIns="91440" tIns="9144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for (ti=0; ti&lt;Ni; ti+=Ti)</a:t>
            </a:r>
          </a:p>
          <a:p>
            <a:pPr marL="0" indent="0">
              <a:lnSpc>
                <a:spcPct val="60000"/>
              </a:lnSpc>
              <a:buNone/>
            </a:pPr>
            <a:endParaRPr lang="da-DK" sz="2400" dirty="0">
              <a:latin typeface="Courier"/>
              <a:cs typeface="Courier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for (tj=0; tj&lt;</a:t>
            </a:r>
            <a:r>
              <a:rPr lang="da-DK" sz="2400" dirty="0" err="1">
                <a:latin typeface="Courier"/>
                <a:cs typeface="Courier"/>
              </a:rPr>
              <a:t>Nj</a:t>
            </a:r>
            <a:r>
              <a:rPr lang="da-DK" sz="2400" dirty="0">
                <a:latin typeface="Courier"/>
                <a:cs typeface="Courier"/>
              </a:rPr>
              <a:t>; tj+=Tj)</a:t>
            </a:r>
          </a:p>
          <a:p>
            <a:pPr marL="0" indent="0">
              <a:lnSpc>
                <a:spcPct val="60000"/>
              </a:lnSpc>
              <a:buNone/>
            </a:pPr>
            <a:endParaRPr lang="da-DK" sz="2400" dirty="0">
              <a:latin typeface="Courier"/>
              <a:cs typeface="Courier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for (tk=0; tk&lt;</a:t>
            </a:r>
            <a:r>
              <a:rPr lang="da-DK" sz="2400" dirty="0" err="1">
                <a:latin typeface="Courier"/>
                <a:cs typeface="Courier"/>
              </a:rPr>
              <a:t>Nk</a:t>
            </a:r>
            <a:r>
              <a:rPr lang="da-DK" sz="2400" dirty="0">
                <a:latin typeface="Courier"/>
                <a:cs typeface="Courier"/>
              </a:rPr>
              <a:t>; tk+=Tk)</a:t>
            </a:r>
          </a:p>
          <a:p>
            <a:pPr marL="0" indent="0">
              <a:lnSpc>
                <a:spcPct val="60000"/>
              </a:lnSpc>
              <a:buNone/>
            </a:pPr>
            <a:endParaRPr lang="da-DK" sz="2400" dirty="0">
              <a:latin typeface="Courier"/>
              <a:cs typeface="Courier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for (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=0; 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&lt;Nl; 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+=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endParaRPr lang="da-DK" sz="2400" dirty="0">
              <a:latin typeface="Courier"/>
              <a:cs typeface="Courier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 for (</a:t>
            </a:r>
            <a:r>
              <a:rPr lang="da-DK" sz="2400" dirty="0" err="1">
                <a:latin typeface="Courier"/>
                <a:cs typeface="Courier"/>
              </a:rPr>
              <a:t>tm</a:t>
            </a:r>
            <a:r>
              <a:rPr lang="da-DK" sz="2400" dirty="0">
                <a:latin typeface="Courier"/>
                <a:cs typeface="Courier"/>
              </a:rPr>
              <a:t>=0; </a:t>
            </a:r>
            <a:r>
              <a:rPr lang="da-DK" sz="2400" dirty="0" err="1">
                <a:latin typeface="Courier"/>
                <a:cs typeface="Courier"/>
              </a:rPr>
              <a:t>tm</a:t>
            </a:r>
            <a:r>
              <a:rPr lang="da-DK" sz="2400" dirty="0">
                <a:latin typeface="Courier"/>
                <a:cs typeface="Courier"/>
              </a:rPr>
              <a:t>&lt;Nm; </a:t>
            </a:r>
            <a:r>
              <a:rPr lang="da-DK" sz="2400" dirty="0" err="1">
                <a:latin typeface="Courier"/>
                <a:cs typeface="Courier"/>
              </a:rPr>
              <a:t>tm</a:t>
            </a:r>
            <a:r>
              <a:rPr lang="da-DK" sz="2400" dirty="0">
                <a:latin typeface="Courier"/>
                <a:cs typeface="Courier"/>
              </a:rPr>
              <a:t>+=Tm)</a:t>
            </a:r>
          </a:p>
          <a:p>
            <a:pPr marL="0" indent="0">
              <a:lnSpc>
                <a:spcPct val="60000"/>
              </a:lnSpc>
              <a:buNone/>
            </a:pPr>
            <a:endParaRPr lang="da-DK" sz="2400" dirty="0">
              <a:latin typeface="Courier"/>
              <a:cs typeface="Courier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  for (tn=0; tn&lt;</a:t>
            </a:r>
            <a:r>
              <a:rPr lang="da-DK" sz="2400" dirty="0" err="1">
                <a:latin typeface="Courier"/>
                <a:cs typeface="Courier"/>
              </a:rPr>
              <a:t>Nn</a:t>
            </a:r>
            <a:r>
              <a:rPr lang="da-DK" sz="2400" dirty="0">
                <a:latin typeface="Courier"/>
                <a:cs typeface="Courier"/>
              </a:rPr>
              <a:t>; tn+=Tn)</a:t>
            </a:r>
          </a:p>
          <a:p>
            <a:pPr marL="0" indent="0">
              <a:lnSpc>
                <a:spcPct val="60000"/>
              </a:lnSpc>
              <a:buNone/>
            </a:pPr>
            <a:endParaRPr lang="da-DK" sz="2400" dirty="0">
              <a:latin typeface="Courier"/>
              <a:cs typeface="Courier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	 </a:t>
            </a:r>
            <a:r>
              <a:rPr lang="da-DK" sz="2400" dirty="0" err="1">
                <a:latin typeface="Courier"/>
                <a:cs typeface="Courier"/>
              </a:rPr>
              <a:t>tiles</a:t>
            </a:r>
            <a:r>
              <a:rPr lang="da-DK" sz="2400" dirty="0">
                <a:latin typeface="Courier"/>
                <a:cs typeface="Courier"/>
              </a:rPr>
              <a:t> of </a:t>
            </a:r>
            <a:r>
              <a:rPr lang="da-DK" sz="2400" dirty="0" err="1">
                <a:solidFill>
                  <a:srgbClr val="92D050"/>
                </a:solidFill>
                <a:latin typeface="Courier"/>
                <a:cs typeface="Courier"/>
              </a:rPr>
              <a:t>C</a:t>
            </a:r>
            <a:r>
              <a:rPr lang="da-DK" sz="2400" baseline="-25000" dirty="0" err="1">
                <a:solidFill>
                  <a:srgbClr val="92D050"/>
                </a:solidFill>
                <a:latin typeface="Courier"/>
                <a:cs typeface="Courier"/>
              </a:rPr>
              <a:t>ijkl</a:t>
            </a:r>
            <a:r>
              <a:rPr lang="da-DK" sz="2400" dirty="0">
                <a:latin typeface="Courier"/>
                <a:cs typeface="Courier"/>
              </a:rPr>
              <a:t>, </a:t>
            </a:r>
            <a:r>
              <a:rPr lang="da-DK" sz="2400" dirty="0" err="1">
                <a:solidFill>
                  <a:srgbClr val="00B0F0"/>
                </a:solidFill>
                <a:latin typeface="Courier"/>
                <a:cs typeface="Courier"/>
              </a:rPr>
              <a:t>A</a:t>
            </a:r>
            <a:r>
              <a:rPr lang="da-DK" sz="2400" baseline="-25000" dirty="0" err="1">
                <a:solidFill>
                  <a:srgbClr val="00B0F0"/>
                </a:solidFill>
                <a:latin typeface="Courier"/>
                <a:cs typeface="Courier"/>
              </a:rPr>
              <a:t>imkn</a:t>
            </a:r>
            <a:r>
              <a:rPr lang="da-DK" sz="2400" dirty="0">
                <a:latin typeface="Courier"/>
                <a:cs typeface="Courier"/>
              </a:rPr>
              <a:t>, </a:t>
            </a:r>
            <a:r>
              <a:rPr lang="da-DK" sz="2400" dirty="0" err="1">
                <a:solidFill>
                  <a:srgbClr val="7030A0"/>
                </a:solidFill>
                <a:latin typeface="Courier"/>
                <a:cs typeface="Courier"/>
              </a:rPr>
              <a:t>B</a:t>
            </a:r>
            <a:r>
              <a:rPr lang="da-DK" sz="2400" baseline="-25000" dirty="0" err="1">
                <a:solidFill>
                  <a:srgbClr val="7030A0"/>
                </a:solidFill>
                <a:latin typeface="Courier"/>
                <a:cs typeface="Courier"/>
              </a:rPr>
              <a:t>jnlm</a:t>
            </a:r>
            <a:endParaRPr lang="da-DK" sz="2400" dirty="0">
              <a:solidFill>
                <a:srgbClr val="7030A0"/>
              </a:solidFill>
              <a:latin typeface="Courier"/>
              <a:cs typeface="Courier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9A67176-C644-9A4B-A4B4-75E83CD3E104}"/>
                  </a:ext>
                </a:extLst>
              </p:cNvPr>
              <p:cNvSpPr txBox="1"/>
              <p:nvPr/>
            </p:nvSpPr>
            <p:spPr>
              <a:xfrm>
                <a:off x="15277724" y="11977749"/>
                <a:ext cx="381969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𝐶</m:t>
                      </m:r>
                    </m:oMath>
                  </m:oMathPara>
                </a14:m>
                <a:endParaRPr lang="en-US" baseline="-25000" dirty="0">
                  <a:cs typeface="Arial"/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9A67176-C644-9A4B-A4B4-75E83CD3E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7724" y="11977749"/>
                <a:ext cx="3819699" cy="391646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6C49B55-85AF-D648-B874-E6E55093F779}"/>
                  </a:ext>
                </a:extLst>
              </p:cNvPr>
              <p:cNvSpPr txBox="1"/>
              <p:nvPr/>
            </p:nvSpPr>
            <p:spPr>
              <a:xfrm>
                <a:off x="15277724" y="11203758"/>
                <a:ext cx="347684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cs typeface="Arial"/>
                  </a:rPr>
                  <a:t> </a:t>
                </a: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6C49B55-85AF-D648-B874-E6E55093F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7724" y="11203758"/>
                <a:ext cx="3476849" cy="391646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1172D3C-4BF6-3A45-80A9-7C9B586900E4}"/>
                  </a:ext>
                </a:extLst>
              </p:cNvPr>
              <p:cNvSpPr txBox="1"/>
              <p:nvPr/>
            </p:nvSpPr>
            <p:spPr>
              <a:xfrm>
                <a:off x="15192059" y="10444493"/>
                <a:ext cx="356251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cs typeface="Arial"/>
                  </a:rPr>
                  <a:t> </a:t>
                </a: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1172D3C-4BF6-3A45-80A9-7C9B58690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2059" y="10444493"/>
                <a:ext cx="3562514" cy="391646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F01DA08-24A2-2B4D-903D-7398D0F8A766}"/>
                  </a:ext>
                </a:extLst>
              </p:cNvPr>
              <p:cNvSpPr txBox="1"/>
              <p:nvPr/>
            </p:nvSpPr>
            <p:spPr>
              <a:xfrm>
                <a:off x="14821743" y="9685150"/>
                <a:ext cx="4013599" cy="520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cs typeface="Arial"/>
                  </a:rPr>
                  <a:t> </a:t>
                </a: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F01DA08-24A2-2B4D-903D-7398D0F8A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1743" y="9685150"/>
                <a:ext cx="4013599" cy="5207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0DFEB3C-BA30-4344-A253-646E6C11AF1D}"/>
                  </a:ext>
                </a:extLst>
              </p:cNvPr>
              <p:cNvSpPr txBox="1"/>
              <p:nvPr/>
            </p:nvSpPr>
            <p:spPr>
              <a:xfrm>
                <a:off x="14315216" y="8947216"/>
                <a:ext cx="4501553" cy="520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lang="en-US" dirty="0">
                    <a:cs typeface="Arial"/>
                  </a:rPr>
                  <a:t> </a:t>
                </a: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0DFEB3C-BA30-4344-A253-646E6C11A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5216" y="8947216"/>
                <a:ext cx="4501553" cy="52078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1EE167-D99C-EC41-B427-0719300F7E50}"/>
                  </a:ext>
                </a:extLst>
              </p:cNvPr>
              <p:cNvSpPr txBox="1"/>
              <p:nvPr/>
            </p:nvSpPr>
            <p:spPr>
              <a:xfrm>
                <a:off x="13730890" y="7280644"/>
                <a:ext cx="5669757" cy="6969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US" dirty="0">
                  <a:cs typeface="Arial"/>
                </a:endParaRPr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1EE167-D99C-EC41-B427-0719300F7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0890" y="7280644"/>
                <a:ext cx="5669757" cy="696986"/>
              </a:xfrm>
              <a:prstGeom prst="rect">
                <a:avLst/>
              </a:prstGeom>
              <a:blipFill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8F5C0BE-1210-8245-81E7-44FE988AE011}"/>
                  </a:ext>
                </a:extLst>
              </p:cNvPr>
              <p:cNvSpPr txBox="1"/>
              <p:nvPr/>
            </p:nvSpPr>
            <p:spPr>
              <a:xfrm>
                <a:off x="13787508" y="8128954"/>
                <a:ext cx="4967065" cy="568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)(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lang="en-US" dirty="0">
                    <a:cs typeface="Arial"/>
                  </a:rPr>
                  <a:t> </a:t>
                </a:r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8F5C0BE-1210-8245-81E7-44FE988AE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7508" y="8128954"/>
                <a:ext cx="4967065" cy="56842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0" name="Picture 89">
            <a:extLst>
              <a:ext uri="{FF2B5EF4-FFF2-40B4-BE49-F238E27FC236}">
                <a16:creationId xmlns:a16="http://schemas.microsoft.com/office/drawing/2014/main" id="{0BA30A0A-1592-984C-9B14-1A75E29A319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487424" y="4903477"/>
            <a:ext cx="10534502" cy="3651563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BA2DD44-35A0-A54F-B0E6-74BB2CBF39C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886778" y="9401015"/>
            <a:ext cx="2946400" cy="4689273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9FF98839-BA5B-7E4A-8A27-DF1BA922B5C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1482" y="9412411"/>
            <a:ext cx="3644900" cy="698500"/>
          </a:xfrm>
          <a:prstGeom prst="rect">
            <a:avLst/>
          </a:prstGeom>
        </p:spPr>
      </p:pic>
      <p:pic>
        <p:nvPicPr>
          <p:cNvPr id="93" name="Picture 92" descr="/var/folders/0y/nh3c18v54kv1m7tyhyxgxh4r0000gn/T/com.microsoft.Word/Content.MSO/9D5DEB0C.tmp">
            <a:extLst>
              <a:ext uri="{FF2B5EF4-FFF2-40B4-BE49-F238E27FC236}">
                <a16:creationId xmlns:a16="http://schemas.microsoft.com/office/drawing/2014/main" id="{A2793C91-591F-284B-804C-4BF6C10DE41F}"/>
              </a:ext>
            </a:extLst>
          </p:cNvPr>
          <p:cNvPicPr/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4278" y="18843120"/>
            <a:ext cx="5520322" cy="279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Picture 93" descr="/var/folders/0y/nh3c18v54kv1m7tyhyxgxh4r0000gn/T/com.microsoft.Word/Content.MSO/5DC75709.tmp">
            <a:extLst>
              <a:ext uri="{FF2B5EF4-FFF2-40B4-BE49-F238E27FC236}">
                <a16:creationId xmlns:a16="http://schemas.microsoft.com/office/drawing/2014/main" id="{B33A237C-A23B-A243-BA9A-52DBA35E7038}"/>
              </a:ext>
            </a:extLst>
          </p:cNvPr>
          <p:cNvPicPr/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0204" y="18885303"/>
            <a:ext cx="5690963" cy="27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62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uild="allAtOnce"/>
      <p:bldP spid="84" grpId="0" build="allAtOnce"/>
      <p:bldP spid="85" grpId="0" build="allAtOnce"/>
      <p:bldP spid="88" grpId="0"/>
      <p:bldP spid="8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</TotalTime>
  <Words>783</Words>
  <Application>Microsoft Macintosh PowerPoint</Application>
  <PresentationFormat>Custom</PresentationFormat>
  <Paragraphs>85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Droid Sans</vt:lpstr>
      <vt:lpstr>LM Roman 7</vt:lpstr>
      <vt:lpstr>Arial</vt:lpstr>
      <vt:lpstr>Cambria Math</vt:lpstr>
      <vt:lpstr>Courier</vt:lpstr>
      <vt:lpstr>Georgia</vt:lpstr>
      <vt:lpstr>Symbol</vt:lpstr>
      <vt:lpstr>Tahoma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ayanami akira</cp:lastModifiedBy>
  <cp:revision>12</cp:revision>
  <cp:lastPrinted>2020-02-13T02:01:43Z</cp:lastPrinted>
  <dcterms:modified xsi:type="dcterms:W3CDTF">2020-02-13T02:02:43Z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2017-09-08T00:25:01Z</dcterms:modified>
  <cp:revision>673</cp:revision>
  <dc:subject/>
  <dc:title/>
</cp:coreProperties>
</file>