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2F0"/>
    <a:srgbClr val="D9394F"/>
    <a:srgbClr val="C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8"/>
    <p:restoredTop sz="94668"/>
  </p:normalViewPr>
  <p:slideViewPr>
    <p:cSldViewPr snapToGrid="0" snapToObjects="1">
      <p:cViewPr>
        <p:scale>
          <a:sx n="70" d="100"/>
          <a:sy n="70" d="100"/>
        </p:scale>
        <p:origin x="144" y="-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5715212-0D74-4CAF-B322-EE4EC6866B7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18288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fld id="{9E6DB324-E6AB-40CA-BA77-61BAE428242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56CFCB1-0EC3-3944-B181-524A86416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166256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1679200" y="513504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166256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1679200" y="11783160"/>
            <a:ext cx="953928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ectangle 12"/>
          <p:cNvPicPr/>
          <p:nvPr/>
        </p:nvPicPr>
        <p:blipFill>
          <a:blip r:embed="rId3"/>
          <a:stretch/>
        </p:blipFill>
        <p:spPr>
          <a:xfrm>
            <a:off x="1998751" y="237600"/>
            <a:ext cx="29090849" cy="21308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6589800" y="307800"/>
            <a:ext cx="18893880" cy="20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 rot="19800">
            <a:off x="2004840" y="238680"/>
            <a:ext cx="28621080" cy="21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lnSpc>
                <a:spcPct val="100000"/>
              </a:lnSpc>
              <a:buClr>
                <a:srgbClr val="000000"/>
              </a:buClr>
              <a:buFont typeface="Tahoma"/>
              <a:buChar char="•"/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Analytical Cache Modeling and Tile-size Optimization for </a:t>
            </a:r>
          </a:p>
          <a:p>
            <a:pPr marL="182880" algn="ctr">
              <a:lnSpc>
                <a:spcPct val="100000"/>
              </a:lnSpc>
              <a:buClr>
                <a:srgbClr val="000000"/>
              </a:buClr>
            </a:pPr>
            <a:r>
              <a:rPr lang="en-US" sz="6600" b="1" spc="-1" dirty="0">
                <a:solidFill>
                  <a:srgbClr val="000000"/>
                </a:solidFill>
                <a:latin typeface="Georgia"/>
              </a:rPr>
              <a:t>Tensor Contractions </a:t>
            </a:r>
            <a:endParaRPr lang="en-US" sz="66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245880" y="4502520"/>
            <a:ext cx="32354280" cy="17282160"/>
          </a:xfrm>
          <a:prstGeom prst="roundRect">
            <a:avLst>
              <a:gd name="adj" fmla="val 3600"/>
            </a:avLst>
          </a:prstGeom>
          <a:noFill/>
          <a:ln w="57240">
            <a:solidFill>
              <a:srgbClr val="385D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2677680" y="4488840"/>
            <a:ext cx="585216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385D8A"/>
                </a:solidFill>
                <a:latin typeface="Georgia"/>
              </a:rPr>
              <a:t>Overview</a:t>
            </a: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1945600" y="5029200"/>
            <a:ext cx="9738000" cy="100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7"/>
          <p:cNvSpPr txBox="1"/>
          <p:nvPr/>
        </p:nvSpPr>
        <p:spPr>
          <a:xfrm>
            <a:off x="274388" y="5136656"/>
            <a:ext cx="10926490" cy="92897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Goal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High performance tensor contraction on CPU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Challenge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Exponential space of valid code configurations</a:t>
            </a: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How to select the best performing code configuration?</a:t>
            </a:r>
            <a:endParaRPr lang="en-US" sz="3200" b="0" strike="noStrike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182880">
              <a:lnSpc>
                <a:spcPct val="120000"/>
              </a:lnSpc>
              <a:buClr>
                <a:srgbClr val="385D8A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Solution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Data movement is the critical factor affects performance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Develop analytical models to estimate the data movement based on the code configuration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Estimate the time of each code configuration and select the best performing version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Contributions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Modeling data movement of a multi-level memory hierarchy system as a non-linear optimization problem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/>
              </a:rPr>
              <a:t>Estimating the execution time of tensor contractions on a multi-level memory system</a:t>
            </a:r>
          </a:p>
        </p:txBody>
      </p:sp>
      <p:sp>
        <p:nvSpPr>
          <p:cNvPr id="52" name="CustomShape 8"/>
          <p:cNvSpPr/>
          <p:nvPr/>
        </p:nvSpPr>
        <p:spPr>
          <a:xfrm>
            <a:off x="1998751" y="2566080"/>
            <a:ext cx="20889689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 algn="ctr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Rui Li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Aravind Sukumaran-Rajam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 </a:t>
            </a:r>
            <a:r>
              <a:rPr lang="en-US" sz="5400" spc="-1" baseline="14000000" dirty="0">
                <a:solidFill>
                  <a:srgbClr val="000000"/>
                </a:solidFill>
                <a:latin typeface="Georgia"/>
                <a:ea typeface="Droid Sans"/>
              </a:rPr>
              <a:t> 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Richard Veras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Georgia"/>
              </a:rPr>
              <a:t>Tze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-Meng Low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Fabrice Rastello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Atanas Rountev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6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P. Sadayappan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baseline="14000000" dirty="0">
                <a:solidFill>
                  <a:srgbClr val="000000"/>
                </a:solidFill>
                <a:latin typeface="Droid Sans"/>
                <a:ea typeface="Droid Sans"/>
              </a:rPr>
              <a:t>†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2355480" y="14136839"/>
            <a:ext cx="6400800" cy="1502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0" name="TextShape 13"/>
          <p:cNvSpPr txBox="1"/>
          <p:nvPr/>
        </p:nvSpPr>
        <p:spPr>
          <a:xfrm>
            <a:off x="11239560" y="5032440"/>
            <a:ext cx="9174952" cy="252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pc="-1" dirty="0">
                <a:solidFill>
                  <a:srgbClr val="385D8A"/>
                </a:solidFill>
                <a:latin typeface="Georgia"/>
              </a:rPr>
              <a:t>Automatic Data Movement Calculation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Bottom-up algorithm for each permutation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Prune loop permutations with same data movement expression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Shape 14"/>
              <p:cNvSpPr txBox="1"/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Problem Formalization for Single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L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evel </a:t>
                </a:r>
                <a:r>
                  <a:rPr lang="en-US" sz="3200" b="1" spc="-1" dirty="0">
                    <a:solidFill>
                      <a:srgbClr val="385D8A"/>
                    </a:solidFill>
                    <a:latin typeface="Georgia"/>
                  </a:rPr>
                  <a:t>C</a:t>
                </a: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ache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Conditional Optimization problem based on data movement expression and cache capacity constraint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)(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Georgia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800" spc="-1" dirty="0">
                    <a:solidFill>
                      <a:srgbClr val="000000"/>
                    </a:solidFill>
                    <a:latin typeface="Georgia"/>
                  </a:rPr>
                  <a:t>  under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/>
                      </a:rPr>
                      <m:t>𝐶</m:t>
                    </m:r>
                  </m:oMath>
                </a14:m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1" name="TextShap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080" y="12936296"/>
                <a:ext cx="10036440" cy="3503026"/>
              </a:xfrm>
              <a:prstGeom prst="rect">
                <a:avLst/>
              </a:prstGeom>
              <a:blipFill>
                <a:blip r:embed="rId4"/>
                <a:stretch>
                  <a:fillRect t="-725" r="-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Shape 15"/>
              <p:cNvSpPr txBox="1"/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</a:pPr>
                <a:r>
                  <a:rPr lang="en-US" sz="3200" b="1" strike="noStrike" spc="-1" dirty="0">
                    <a:solidFill>
                      <a:srgbClr val="385D8A"/>
                    </a:solidFill>
                    <a:latin typeface="Georgia"/>
                  </a:rPr>
                  <a:t>Edge Cases Handling: Tile Size Equal to Range</a:t>
                </a: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If some problem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can fit in cache, setting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=</a:t>
                </a:r>
                <a:r>
                  <a:rPr lang="en-US" sz="3200" spc="-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changes the cost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/>
                  </a:rPr>
                  <a:t> cases to be traversed for a pruned permutation </a:t>
                </a: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</a:rPr>
                  <a:t>Must be performed within and across trees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Fig.1  shows all cases for a fixed permutation of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Matmul</a:t>
                </a: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Each leaf contains a data movement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Merge </a:t>
                </a: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leaves of all trees with same cost expression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b="0" strike="noStrike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>
          <p:sp>
            <p:nvSpPr>
              <p:cNvPr id="62" name="TextShap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60" y="16350826"/>
                <a:ext cx="10509169" cy="5284524"/>
              </a:xfrm>
              <a:prstGeom prst="rect">
                <a:avLst/>
              </a:prstGeom>
              <a:blipFill>
                <a:blip r:embed="rId5"/>
                <a:stretch>
                  <a:fillRect t="-239" r="-1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Shape 16"/>
              <p:cNvSpPr txBox="1"/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latin typeface="Georgia"/>
                    <a:ea typeface="Droid Sans Fallback"/>
                  </a:rPr>
                  <a:t>Optimization Problem: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different max-min problems to solve for L-level memory hierarchy system, </a:t>
                </a:r>
                <a14:m>
                  <m:oMath xmlns:m="http://schemas.openxmlformats.org/officeDocument/2006/math">
                    <m:r>
                      <a:rPr lang="en-US" sz="32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𝑃𝑟𝑢𝑛𝑒𝑑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𝑝𝑒𝑟𝑚𝑢𝑡𝑎𝑡𝑖𝑜𝑛𝑠</m:t>
                    </m:r>
                    <m:r>
                      <a:rPr lang="en-US" sz="3200" i="1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Solver: </a:t>
                </a:r>
                <a:r>
                  <a:rPr lang="en-US" sz="3200" spc="-1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Couenne</a:t>
                </a: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(from COIN-OR)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Utilize BLIS micro-kernel to guarantee high-throughput on FMA unit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spc="-1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Packing is required to reduce conflict misses</a:t>
                </a: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  <a:p>
                <a:pPr marL="182880">
                  <a:lnSpc>
                    <a:spcPct val="12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endParaRPr lang="en-US" sz="3200" spc="-1" dirty="0">
                  <a:solidFill>
                    <a:srgbClr val="000000"/>
                  </a:solidFill>
                  <a:latin typeface="LM Roman 7"/>
                </a:endParaRPr>
              </a:p>
            </p:txBody>
          </p:sp>
        </mc:Choice>
        <mc:Fallback xmlns="">
          <p:sp>
            <p:nvSpPr>
              <p:cNvPr id="64" name="TextShap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177" y="9413334"/>
                <a:ext cx="8621281" cy="4689272"/>
              </a:xfrm>
              <a:prstGeom prst="rect">
                <a:avLst/>
              </a:prstGeom>
              <a:blipFill>
                <a:blip r:embed="rId6"/>
                <a:stretch>
                  <a:fillRect t="-270" r="-295" b="-48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ustomShape 17"/>
          <p:cNvSpPr/>
          <p:nvPr/>
        </p:nvSpPr>
        <p:spPr>
          <a:xfrm>
            <a:off x="22167000" y="8575200"/>
            <a:ext cx="881064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Time Cost Model on Multi-level Cache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6" name="TextShape 18"/>
          <p:cNvSpPr txBox="1"/>
          <p:nvPr/>
        </p:nvSpPr>
        <p:spPr>
          <a:xfrm>
            <a:off x="21507224" y="15807460"/>
            <a:ext cx="10947234" cy="67723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Evaluation on TTCG benchmark on i7-6700K, single thread, comparing to TBLIS, TCL-BLIS and TCL-MKL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Competitive when all tensors are huge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Georgia"/>
                <a:ea typeface="Droid Sans Fallback"/>
              </a:rPr>
              <a:t>Outperform when some inputs tensor are large or output tensor is large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67" name="CustomShape 19"/>
          <p:cNvSpPr/>
          <p:nvPr/>
        </p:nvSpPr>
        <p:spPr>
          <a:xfrm>
            <a:off x="23022360" y="14355826"/>
            <a:ext cx="795528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182880"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385D8A"/>
                </a:solidFill>
                <a:latin typeface="Georgia"/>
              </a:rPr>
              <a:t>Experimental</a:t>
            </a:r>
            <a:r>
              <a:rPr lang="en-US" sz="4800" b="1" strike="noStrike" spc="-1" dirty="0">
                <a:solidFill>
                  <a:srgbClr val="385D8A"/>
                </a:solidFill>
                <a:latin typeface="Georgia"/>
              </a:rPr>
              <a:t> Evaluation</a:t>
            </a: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 algn="ctr">
              <a:lnSpc>
                <a:spcPct val="100000"/>
              </a:lnSpc>
            </a:pPr>
            <a:endParaRPr lang="en-US" sz="48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79" name="CustomShape 29"/>
          <p:cNvSpPr/>
          <p:nvPr/>
        </p:nvSpPr>
        <p:spPr>
          <a:xfrm>
            <a:off x="23148720" y="2518200"/>
            <a:ext cx="7940880" cy="173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182880">
              <a:buClr>
                <a:srgbClr val="000000"/>
              </a:buClr>
            </a:pP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Utah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1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WSU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2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 LSU</a:t>
            </a:r>
            <a:r>
              <a:rPr lang="en-US" sz="5400" b="0" strike="noStrike" spc="-1" baseline="30000" dirty="0">
                <a:solidFill>
                  <a:srgbClr val="000000"/>
                </a:solidFill>
                <a:latin typeface="Georgia"/>
              </a:rPr>
              <a:t>3</a:t>
            </a:r>
            <a:r>
              <a:rPr lang="en-US" sz="5400" b="0" strike="noStrike" spc="-1" dirty="0">
                <a:solidFill>
                  <a:srgbClr val="000000"/>
                </a:solidFill>
                <a:latin typeface="Georgia"/>
              </a:rPr>
              <a:t>,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 CMU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4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INRIA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5</a:t>
            </a:r>
            <a:r>
              <a:rPr lang="en-US" sz="5400" spc="-1" dirty="0">
                <a:solidFill>
                  <a:srgbClr val="000000"/>
                </a:solidFill>
                <a:latin typeface="Georgia"/>
              </a:rPr>
              <a:t>, OSU</a:t>
            </a:r>
            <a:r>
              <a:rPr lang="en-US" sz="5400" spc="-1" baseline="30000" dirty="0">
                <a:solidFill>
                  <a:srgbClr val="000000"/>
                </a:solidFill>
                <a:latin typeface="Georgia"/>
              </a:rPr>
              <a:t>6</a:t>
            </a:r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  <a:p>
            <a:endParaRPr lang="en-US" sz="54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690B-3EE1-7A47-BAB3-ECCF78CEA2C4}"/>
              </a:ext>
            </a:extLst>
          </p:cNvPr>
          <p:cNvSpPr txBox="1"/>
          <p:nvPr/>
        </p:nvSpPr>
        <p:spPr>
          <a:xfrm>
            <a:off x="970907" y="14653540"/>
            <a:ext cx="91699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" dirty="0">
                <a:solidFill>
                  <a:srgbClr val="385D8A"/>
                </a:solidFill>
                <a:latin typeface="Georgia"/>
              </a:rPr>
              <a:t>Data Movement Modeling for Tiled Loop Code </a:t>
            </a:r>
            <a:endParaRPr lang="en-US" sz="4400" b="0" strike="noStrike" spc="-1" dirty="0">
              <a:solidFill>
                <a:srgbClr val="000000"/>
              </a:solidFill>
              <a:latin typeface="LM Roman 7"/>
            </a:endParaRPr>
          </a:p>
          <a:p>
            <a:pPr algn="ctr"/>
            <a:endParaRPr lang="en-US" sz="48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1977CF1-C3DB-5045-909F-904F21BD46C2}"/>
              </a:ext>
            </a:extLst>
          </p:cNvPr>
          <p:cNvSpPr txBox="1">
            <a:spLocks/>
          </p:cNvSpPr>
          <p:nvPr/>
        </p:nvSpPr>
        <p:spPr>
          <a:xfrm>
            <a:off x="6380870" y="16487947"/>
            <a:ext cx="5604840" cy="5204348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for(ti=0:Ni:Ti)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for(tj=0:Ni:Tj)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for(tk=0:Nk:Tk)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tl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=0:Nl:Tl)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for(</a:t>
            </a:r>
            <a:r>
              <a:rPr lang="da-DK" dirty="0" err="1">
                <a:solidFill>
                  <a:srgbClr val="C00000"/>
                </a:solidFill>
                <a:latin typeface="Courier"/>
                <a:cs typeface="Courier"/>
              </a:rPr>
              <a:t>tm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=0:Nm:Tm)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    for(tn=0:Nn:Tn)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</a:t>
            </a:r>
            <a:r>
              <a:rPr lang="da-DK" dirty="0">
                <a:solidFill>
                  <a:srgbClr val="C00000"/>
                </a:solidFill>
                <a:latin typeface="Courier"/>
                <a:cs typeface="Courier"/>
              </a:rPr>
              <a:t>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for(i=ti:ti+Ti:1)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 	  </a:t>
            </a: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for(j=tj:tj+Tj:1)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	   for(k=tk:tk+Tk:1)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	    for(l=tl:tl+Tl:1)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		for(m=tm:tm+Tm:1)</a:t>
            </a:r>
          </a:p>
          <a:p>
            <a:pPr marL="0" indent="0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solidFill>
                  <a:srgbClr val="0070C0"/>
                </a:solidFill>
                <a:latin typeface="Courier"/>
                <a:cs typeface="Courier"/>
              </a:rPr>
              <a:t>     		 for(n=tn:tn+tn:1)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     </a:t>
            </a:r>
            <a:r>
              <a:rPr lang="zh-CN" altLang="en-US" dirty="0">
                <a:latin typeface="Courier"/>
                <a:cs typeface="Courier"/>
              </a:rPr>
              <a:t> </a:t>
            </a:r>
            <a:r>
              <a:rPr lang="en-US" altLang="zh-CN" dirty="0">
                <a:latin typeface="Courier"/>
                <a:cs typeface="Courier"/>
              </a:rPr>
              <a:t>        </a:t>
            </a:r>
            <a:r>
              <a:rPr lang="da-DK" dirty="0">
                <a:latin typeface="Courier"/>
                <a:cs typeface="Courier"/>
              </a:rPr>
              <a:t>C[i][j][k][l]+= 							   A[i][m][k][n]*</a:t>
            </a:r>
          </a:p>
          <a:p>
            <a:pPr marL="0" indent="0" algn="just">
              <a:lnSpc>
                <a:spcPct val="60000"/>
              </a:lnSpc>
              <a:spcBef>
                <a:spcPts val="600"/>
              </a:spcBef>
              <a:buNone/>
            </a:pPr>
            <a:r>
              <a:rPr lang="da-DK" dirty="0">
                <a:latin typeface="Courier"/>
                <a:cs typeface="Courier"/>
              </a:rPr>
              <a:t>		   B[j][n][l][m];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Shape 9">
            <a:extLst>
              <a:ext uri="{FF2B5EF4-FFF2-40B4-BE49-F238E27FC236}">
                <a16:creationId xmlns:a16="http://schemas.microsoft.com/office/drawing/2014/main" id="{E7D52659-9F38-4743-817B-8C28F2E915F1}"/>
              </a:ext>
            </a:extLst>
          </p:cNvPr>
          <p:cNvSpPr txBox="1"/>
          <p:nvPr/>
        </p:nvSpPr>
        <p:spPr>
          <a:xfrm>
            <a:off x="318240" y="16358635"/>
            <a:ext cx="6110171" cy="58347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</a:pPr>
            <a:r>
              <a:rPr lang="en-US" sz="3200" b="1" strike="noStrike" spc="-1" dirty="0">
                <a:solidFill>
                  <a:srgbClr val="385D8A"/>
                </a:solidFill>
                <a:latin typeface="Georgia"/>
              </a:rPr>
              <a:t>6D Tiled Loop Code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6</a:t>
            </a: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! Permutations brought by                </a:t>
            </a:r>
            <a:r>
              <a:rPr lang="en-US" sz="3200" b="0" strike="noStrike" spc="-1" dirty="0">
                <a:solidFill>
                  <a:srgbClr val="D9394F"/>
                </a:solidFill>
                <a:latin typeface="Georgia" panose="02040502050405020303" pitchFamily="18" charset="0"/>
              </a:rPr>
              <a:t>6 tiling loops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Footprints in </a:t>
            </a:r>
            <a:r>
              <a:rPr lang="en-US" sz="3200" spc="-1" dirty="0">
                <a:solidFill>
                  <a:srgbClr val="3D92F0"/>
                </a:solidFill>
                <a:latin typeface="Georgia" panose="02040502050405020303" pitchFamily="18" charset="0"/>
              </a:rPr>
              <a:t>point loops 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fit in cache</a:t>
            </a: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Permutation of point loops has no effects to data move</a:t>
            </a:r>
            <a:r>
              <a:rPr lang="en-US" sz="3200" spc="-1" dirty="0">
                <a:solidFill>
                  <a:srgbClr val="000000"/>
                </a:solidFill>
                <a:latin typeface="Georgia" panose="02040502050405020303" pitchFamily="18" charset="0"/>
              </a:rPr>
              <a:t>ment</a:t>
            </a: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  <a:p>
            <a:pPr marL="1828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LM Roman 7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BD08015E-AC13-9C41-BB56-BC6025BB07AF}"/>
              </a:ext>
            </a:extLst>
          </p:cNvPr>
          <p:cNvSpPr txBox="1">
            <a:spLocks/>
          </p:cNvSpPr>
          <p:nvPr/>
        </p:nvSpPr>
        <p:spPr>
          <a:xfrm>
            <a:off x="11878329" y="7900424"/>
            <a:ext cx="7228543" cy="5035872"/>
          </a:xfrm>
          <a:prstGeom prst="rect">
            <a:avLst/>
          </a:prstGeom>
        </p:spPr>
        <p:txBody>
          <a:bodyPr vert="horz" lIns="91440" tIns="9144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for (ti=0; ti&lt;Ni; ti+=Ti)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for (tj=0; tj&lt;</a:t>
            </a:r>
            <a:r>
              <a:rPr lang="da-DK" sz="2400" dirty="0" err="1">
                <a:latin typeface="Courier"/>
                <a:cs typeface="Courier"/>
              </a:rPr>
              <a:t>Nj</a:t>
            </a:r>
            <a:r>
              <a:rPr lang="da-DK" sz="2400" dirty="0">
                <a:latin typeface="Courier"/>
                <a:cs typeface="Courier"/>
              </a:rPr>
              <a:t>; tj+=Tj)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for (tk=0; tk&lt;</a:t>
            </a:r>
            <a:r>
              <a:rPr lang="da-DK" sz="2400" dirty="0" err="1">
                <a:latin typeface="Courier"/>
                <a:cs typeface="Courier"/>
              </a:rPr>
              <a:t>Nk</a:t>
            </a:r>
            <a:r>
              <a:rPr lang="da-DK" sz="2400" dirty="0">
                <a:latin typeface="Courier"/>
                <a:cs typeface="Courier"/>
              </a:rPr>
              <a:t>; tk+=Tk)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for (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&lt;Nl; 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+=</a:t>
            </a:r>
            <a:r>
              <a:rPr lang="da-DK" sz="2400" dirty="0" err="1">
                <a:latin typeface="Courier"/>
                <a:cs typeface="Courier"/>
              </a:rPr>
              <a:t>Tl</a:t>
            </a:r>
            <a:r>
              <a:rPr lang="da-DK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for (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=0;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&lt;Nm; </a:t>
            </a:r>
            <a:r>
              <a:rPr lang="da-DK" sz="2400" dirty="0" err="1">
                <a:latin typeface="Courier"/>
                <a:cs typeface="Courier"/>
              </a:rPr>
              <a:t>tm</a:t>
            </a:r>
            <a:r>
              <a:rPr lang="da-DK" sz="2400" dirty="0">
                <a:latin typeface="Courier"/>
                <a:cs typeface="Courier"/>
              </a:rPr>
              <a:t>+=Tm)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     for (tn=0; tn&lt;</a:t>
            </a:r>
            <a:r>
              <a:rPr lang="da-DK" sz="2400" dirty="0" err="1">
                <a:latin typeface="Courier"/>
                <a:cs typeface="Courier"/>
              </a:rPr>
              <a:t>Nn</a:t>
            </a:r>
            <a:r>
              <a:rPr lang="da-DK" sz="2400" dirty="0">
                <a:latin typeface="Courier"/>
                <a:cs typeface="Courier"/>
              </a:rPr>
              <a:t>; tn+=Tn)</a:t>
            </a:r>
          </a:p>
          <a:p>
            <a:pPr marL="0" indent="0">
              <a:lnSpc>
                <a:spcPct val="60000"/>
              </a:lnSpc>
              <a:buNone/>
            </a:pPr>
            <a:endParaRPr lang="da-DK" sz="2400" dirty="0">
              <a:latin typeface="Courier"/>
              <a:cs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da-DK" sz="2400" dirty="0">
                <a:latin typeface="Courier"/>
                <a:cs typeface="Courier"/>
              </a:rPr>
              <a:t>	 </a:t>
            </a:r>
            <a:r>
              <a:rPr lang="da-DK" sz="2400" dirty="0" err="1">
                <a:latin typeface="Courier"/>
                <a:cs typeface="Courier"/>
              </a:rPr>
              <a:t>tiles</a:t>
            </a:r>
            <a:r>
              <a:rPr lang="da-DK" sz="2400" dirty="0">
                <a:latin typeface="Courier"/>
                <a:cs typeface="Courier"/>
              </a:rPr>
              <a:t> of </a:t>
            </a:r>
            <a:r>
              <a:rPr lang="da-DK" sz="2400" dirty="0" err="1">
                <a:solidFill>
                  <a:srgbClr val="92D050"/>
                </a:solidFill>
                <a:latin typeface="Courier"/>
                <a:cs typeface="Courier"/>
              </a:rPr>
              <a:t>C</a:t>
            </a:r>
            <a:r>
              <a:rPr lang="da-DK" sz="2400" baseline="-25000" dirty="0" err="1">
                <a:solidFill>
                  <a:srgbClr val="92D050"/>
                </a:solidFill>
                <a:latin typeface="Courier"/>
                <a:cs typeface="Courier"/>
              </a:rPr>
              <a:t>ijkl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00B0F0"/>
                </a:solidFill>
                <a:latin typeface="Courier"/>
                <a:cs typeface="Courier"/>
              </a:rPr>
              <a:t>A</a:t>
            </a:r>
            <a:r>
              <a:rPr lang="da-DK" sz="2400" baseline="-25000" dirty="0" err="1">
                <a:solidFill>
                  <a:srgbClr val="00B0F0"/>
                </a:solidFill>
                <a:latin typeface="Courier"/>
                <a:cs typeface="Courier"/>
              </a:rPr>
              <a:t>imkn</a:t>
            </a:r>
            <a:r>
              <a:rPr lang="da-DK" sz="2400" dirty="0">
                <a:latin typeface="Courier"/>
                <a:cs typeface="Courier"/>
              </a:rPr>
              <a:t>, </a:t>
            </a:r>
            <a:r>
              <a:rPr lang="da-DK" sz="2400" dirty="0" err="1">
                <a:solidFill>
                  <a:srgbClr val="7030A0"/>
                </a:solidFill>
                <a:latin typeface="Courier"/>
                <a:cs typeface="Courier"/>
              </a:rPr>
              <a:t>B</a:t>
            </a:r>
            <a:r>
              <a:rPr lang="da-DK" sz="2400" baseline="-25000" dirty="0" err="1">
                <a:solidFill>
                  <a:srgbClr val="7030A0"/>
                </a:solidFill>
                <a:latin typeface="Courier"/>
                <a:cs typeface="Courier"/>
              </a:rPr>
              <a:t>jnlm</a:t>
            </a:r>
            <a:endParaRPr lang="da-DK" sz="2400" dirty="0">
              <a:solidFill>
                <a:srgbClr val="7030A0"/>
              </a:solidFill>
              <a:latin typeface="Courier"/>
              <a:cs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/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</m:oMath>
                  </m:oMathPara>
                </a14:m>
                <a:endParaRPr lang="en-US" baseline="-25000" dirty="0">
                  <a:cs typeface="Arial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A67176-C644-9A4B-A4B4-75E83CD3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977749"/>
                <a:ext cx="3819699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/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C49B55-85AF-D648-B874-E6E55093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724" y="11203758"/>
                <a:ext cx="3476849" cy="391646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/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1172D3C-4BF6-3A45-80A9-7C9B5869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59" y="10444493"/>
                <a:ext cx="3562514" cy="39164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/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F01DA08-24A2-2B4D-903D-7398D0F8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743" y="9685150"/>
                <a:ext cx="4013599" cy="5207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/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DFEB3C-BA30-4344-A253-646E6C1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216" y="8947216"/>
                <a:ext cx="4501553" cy="5207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/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1EE167-D99C-EC41-B427-0719300F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890" y="7280644"/>
                <a:ext cx="5669757" cy="6969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/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dirty="0"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8F5C0BE-1210-8245-81E7-44FE988A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08" y="8128954"/>
                <a:ext cx="4967065" cy="568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0BA30A0A-1592-984C-9B14-1A75E29A31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87424" y="4903477"/>
            <a:ext cx="10534502" cy="36515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BA2DD44-35A0-A54F-B0E6-74BB2CBF39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71684" y="9447566"/>
            <a:ext cx="2946400" cy="468927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FF98839-BA5B-7E4A-8A27-DF1BA922B5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482" y="9412411"/>
            <a:ext cx="3644900" cy="698500"/>
          </a:xfrm>
          <a:prstGeom prst="rect">
            <a:avLst/>
          </a:prstGeom>
        </p:spPr>
      </p:pic>
      <p:pic>
        <p:nvPicPr>
          <p:cNvPr id="93" name="Picture 92" descr="/var/folders/0y/nh3c18v54kv1m7tyhyxgxh4r0000gn/T/com.microsoft.Word/Content.MSO/9D5DEB0C.tmp">
            <a:extLst>
              <a:ext uri="{FF2B5EF4-FFF2-40B4-BE49-F238E27FC236}">
                <a16:creationId xmlns:a16="http://schemas.microsoft.com/office/drawing/2014/main" id="{A2793C91-591F-284B-804C-4BF6C10DE41F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378" y="18849936"/>
            <a:ext cx="5520322" cy="279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Picture 93" descr="/var/folders/0y/nh3c18v54kv1m7tyhyxgxh4r0000gn/T/com.microsoft.Word/Content.MSO/5DC75709.tmp">
            <a:extLst>
              <a:ext uri="{FF2B5EF4-FFF2-40B4-BE49-F238E27FC236}">
                <a16:creationId xmlns:a16="http://schemas.microsoft.com/office/drawing/2014/main" id="{B33A237C-A23B-A243-BA9A-52DBA35E7038}"/>
              </a:ext>
            </a:extLst>
          </p:cNvPr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204" y="18885303"/>
            <a:ext cx="5690963" cy="27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54020-AA72-8D4A-9F61-7B903BF85526}"/>
              </a:ext>
            </a:extLst>
          </p:cNvPr>
          <p:cNvSpPr txBox="1"/>
          <p:nvPr/>
        </p:nvSpPr>
        <p:spPr>
          <a:xfrm>
            <a:off x="26069375" y="8212305"/>
            <a:ext cx="52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Fig.1 Tree for handling all edge cases for </a:t>
            </a:r>
            <a:r>
              <a:rPr lang="en-US" dirty="0" err="1"/>
              <a:t>Matmul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669FB-43C2-2D42-9ACC-BCCE6458F2D6}"/>
              </a:ext>
            </a:extLst>
          </p:cNvPr>
          <p:cNvSpPr txBox="1"/>
          <p:nvPr/>
        </p:nvSpPr>
        <p:spPr>
          <a:xfrm>
            <a:off x="6641543" y="20656666"/>
            <a:ext cx="4559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List.1 Tiled version of tensor contraction (single level cache), Ni, Nj,… 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problem ranges,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</a:t>
            </a:r>
            <a:r>
              <a:rPr lang="en-US" sz="1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Tn are tiles sizes.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allAtOnce"/>
      <p:bldP spid="84" grpId="0" build="allAtOnce"/>
      <p:bldP spid="85" grpId="0" build="allAtOnce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838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Droid Sans</vt:lpstr>
      <vt:lpstr>LM Roman 7</vt:lpstr>
      <vt:lpstr>Arial</vt:lpstr>
      <vt:lpstr>Cambria Math</vt:lpstr>
      <vt:lpstr>Courier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ayanami akira</cp:lastModifiedBy>
  <cp:revision>17</cp:revision>
  <cp:lastPrinted>2020-02-13T02:01:43Z</cp:lastPrinted>
  <dcterms:modified xsi:type="dcterms:W3CDTF">2020-02-14T21:13:40Z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2017-09-08T00:25:01Z</dcterms:modified>
  <cp:revision>673</cp:revision>
  <dc:subject/>
  <dc:title/>
</cp:coreProperties>
</file>