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0"/>
  </p:notesMasterIdLst>
  <p:handoutMasterIdLst>
    <p:handoutMasterId r:id="rId21"/>
  </p:handoutMasterIdLst>
  <p:sldIdLst>
    <p:sldId id="368" r:id="rId6"/>
    <p:sldId id="394" r:id="rId7"/>
    <p:sldId id="369" r:id="rId8"/>
    <p:sldId id="391" r:id="rId9"/>
    <p:sldId id="389" r:id="rId10"/>
    <p:sldId id="400" r:id="rId11"/>
    <p:sldId id="401" r:id="rId12"/>
    <p:sldId id="395" r:id="rId13"/>
    <p:sldId id="392" r:id="rId14"/>
    <p:sldId id="398" r:id="rId15"/>
    <p:sldId id="399" r:id="rId16"/>
    <p:sldId id="393" r:id="rId17"/>
    <p:sldId id="397" r:id="rId18"/>
    <p:sldId id="388" r:id="rId19"/>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34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C90"/>
    <a:srgbClr val="A31527"/>
    <a:srgbClr val="A21727"/>
    <a:srgbClr val="CC0000"/>
    <a:srgbClr val="B01C32"/>
    <a:srgbClr val="CCCDCC"/>
    <a:srgbClr val="EDEEED"/>
    <a:srgbClr val="C51C30"/>
    <a:srgbClr val="1AA594"/>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191" autoAdjust="0"/>
    <p:restoredTop sz="95939" autoAdjust="0"/>
  </p:normalViewPr>
  <p:slideViewPr>
    <p:cSldViewPr snapToGrid="0" snapToObjects="1" showGuides="1">
      <p:cViewPr>
        <p:scale>
          <a:sx n="103" d="100"/>
          <a:sy n="103" d="100"/>
        </p:scale>
        <p:origin x="832" y="152"/>
      </p:cViewPr>
      <p:guideLst>
        <p:guide orient="horz" pos="2592"/>
        <p:guide pos="345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23" d="100"/>
          <a:sy n="123" d="100"/>
        </p:scale>
        <p:origin x="49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10/5/21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10/5/21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kern="1200" dirty="0">
                <a:solidFill>
                  <a:schemeClr val="tx1"/>
                </a:solidFill>
                <a:effectLst/>
                <a:latin typeface="+mn-lt"/>
                <a:ea typeface="+mn-ea"/>
                <a:cs typeface="+mn-cs"/>
              </a:rPr>
              <a:t>hi everyone this is Ray from the university of </a:t>
            </a:r>
            <a:r>
              <a:rPr lang="en-US" sz="1920" kern="1200" dirty="0" err="1">
                <a:solidFill>
                  <a:schemeClr val="tx1"/>
                </a:solidFill>
                <a:effectLst/>
                <a:latin typeface="+mn-lt"/>
                <a:ea typeface="+mn-ea"/>
                <a:cs typeface="+mn-cs"/>
              </a:rPr>
              <a:t>utah</a:t>
            </a:r>
            <a:r>
              <a:rPr lang="en-US" sz="1920" kern="1200" dirty="0">
                <a:solidFill>
                  <a:schemeClr val="tx1"/>
                </a:solidFill>
                <a:effectLst/>
                <a:latin typeface="+mn-lt"/>
                <a:ea typeface="+mn-ea"/>
                <a:cs typeface="+mn-cs"/>
              </a:rPr>
              <a:t>. I am in my last year of </a:t>
            </a:r>
            <a:r>
              <a:rPr lang="en-US" sz="1920" kern="1200" dirty="0" err="1">
                <a:solidFill>
                  <a:schemeClr val="tx1"/>
                </a:solidFill>
                <a:effectLst/>
                <a:latin typeface="+mn-lt"/>
                <a:ea typeface="+mn-ea"/>
                <a:cs typeface="+mn-cs"/>
              </a:rPr>
              <a:t>phd</a:t>
            </a:r>
            <a:r>
              <a:rPr lang="en-US" sz="1920" kern="1200" dirty="0">
                <a:solidFill>
                  <a:schemeClr val="tx1"/>
                </a:solidFill>
                <a:effectLst/>
                <a:latin typeface="+mn-lt"/>
                <a:ea typeface="+mn-ea"/>
                <a:cs typeface="+mn-cs"/>
              </a:rPr>
              <a:t> and </a:t>
            </a:r>
            <a:r>
              <a:rPr lang="en-US" sz="1920" kern="1200" dirty="0" err="1">
                <a:solidFill>
                  <a:schemeClr val="tx1"/>
                </a:solidFill>
                <a:effectLst/>
                <a:latin typeface="+mn-lt"/>
                <a:ea typeface="+mn-ea"/>
                <a:cs typeface="+mn-cs"/>
              </a:rPr>
              <a:t>i</a:t>
            </a:r>
            <a:r>
              <a:rPr lang="en-US" sz="1920" kern="1200" dirty="0">
                <a:solidFill>
                  <a:schemeClr val="tx1"/>
                </a:solidFill>
                <a:effectLst/>
                <a:latin typeface="+mn-lt"/>
                <a:ea typeface="+mn-ea"/>
                <a:cs typeface="+mn-cs"/>
              </a:rPr>
              <a:t> am actively looking for full time jobs.  if your team is interested in hiring please feel free to contact me.  today </a:t>
            </a:r>
            <a:r>
              <a:rPr lang="en-US" sz="1920" kern="1200" dirty="0" err="1">
                <a:solidFill>
                  <a:schemeClr val="tx1"/>
                </a:solidFill>
                <a:effectLst/>
                <a:latin typeface="+mn-lt"/>
                <a:ea typeface="+mn-ea"/>
                <a:cs typeface="+mn-cs"/>
              </a:rPr>
              <a:t>i'm</a:t>
            </a:r>
            <a:r>
              <a:rPr lang="en-US" sz="1920" kern="1200" dirty="0">
                <a:solidFill>
                  <a:schemeClr val="tx1"/>
                </a:solidFill>
                <a:effectLst/>
                <a:latin typeface="+mn-lt"/>
                <a:ea typeface="+mn-ea"/>
                <a:cs typeface="+mn-cs"/>
              </a:rPr>
              <a:t> going to present our </a:t>
            </a:r>
            <a:r>
              <a:rPr lang="en-US" sz="1920" kern="1200" dirty="0" err="1">
                <a:solidFill>
                  <a:schemeClr val="tx1"/>
                </a:solidFill>
                <a:effectLst/>
                <a:latin typeface="+mn-lt"/>
                <a:ea typeface="+mn-ea"/>
                <a:cs typeface="+mn-cs"/>
              </a:rPr>
              <a:t>asplos</a:t>
            </a:r>
            <a:r>
              <a:rPr lang="en-US" sz="1920" kern="1200" dirty="0">
                <a:solidFill>
                  <a:schemeClr val="tx1"/>
                </a:solidFill>
                <a:effectLst/>
                <a:latin typeface="+mn-lt"/>
                <a:ea typeface="+mn-ea"/>
                <a:cs typeface="+mn-cs"/>
              </a:rPr>
              <a:t> paper, the analytical characterization and design space exploration for optimization of convolutional neural networks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85409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kern="1200" dirty="0">
                <a:solidFill>
                  <a:schemeClr val="tx1"/>
                </a:solidFill>
                <a:effectLst/>
                <a:latin typeface="+mn-lt"/>
                <a:ea typeface="+mn-ea"/>
                <a:cs typeface="+mn-cs"/>
              </a:rPr>
              <a:t>our paper is focusing on optimizing the performance of the </a:t>
            </a:r>
            <a:r>
              <a:rPr lang="en-US" sz="1920" kern="1200" dirty="0" err="1">
                <a:solidFill>
                  <a:schemeClr val="tx1"/>
                </a:solidFill>
                <a:effectLst/>
                <a:latin typeface="+mn-lt"/>
                <a:ea typeface="+mn-ea"/>
                <a:cs typeface="+mn-cs"/>
              </a:rPr>
              <a:t>cnn</a:t>
            </a:r>
            <a:r>
              <a:rPr lang="en-US" sz="1920" kern="1200" dirty="0">
                <a:solidFill>
                  <a:schemeClr val="tx1"/>
                </a:solidFill>
                <a:effectLst/>
                <a:latin typeface="+mn-lt"/>
                <a:ea typeface="+mn-ea"/>
                <a:cs typeface="+mn-cs"/>
              </a:rPr>
              <a:t> network. it is the core algorithm of many deep learning applications.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in the figure we are showing the structure of the </a:t>
            </a:r>
            <a:r>
              <a:rPr lang="en-US" sz="1920" kern="1200" dirty="0" err="1">
                <a:solidFill>
                  <a:schemeClr val="tx1"/>
                </a:solidFill>
                <a:effectLst/>
                <a:latin typeface="+mn-lt"/>
                <a:ea typeface="+mn-ea"/>
                <a:cs typeface="+mn-cs"/>
              </a:rPr>
              <a:t>cnn</a:t>
            </a:r>
            <a:r>
              <a:rPr lang="en-US" sz="1920" kern="1200" dirty="0">
                <a:solidFill>
                  <a:schemeClr val="tx1"/>
                </a:solidFill>
                <a:effectLst/>
                <a:latin typeface="+mn-lt"/>
                <a:ea typeface="+mn-ea"/>
                <a:cs typeface="+mn-cs"/>
              </a:rPr>
              <a:t> network. it includes many different types of operators.  to optimize the performance of this network. it is important to optimize the performance of the most expensive operator.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that will be the conv2d operator. the conv2d operator can be written as the following math equation,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and we will use this figure to demonstrate how we compute the conv2d. we have three tensors from left to right are input tensor, kernel tensor, and output output tensor. we will project the kernel tensor onto the input sensor. we will use the shadow and the kernel tensor to compute the sum of products and use this value to update a single element in the output. in the next step we will move the shadow to the right, compute another sum of products and update the next element in the output.</a:t>
            </a:r>
          </a:p>
          <a:p>
            <a:br>
              <a:rPr lang="en-US" sz="1920" kern="1200" dirty="0">
                <a:solidFill>
                  <a:schemeClr val="tx1"/>
                </a:solidFill>
                <a:effectLst/>
                <a:latin typeface="+mn-lt"/>
                <a:ea typeface="+mn-ea"/>
                <a:cs typeface="+mn-cs"/>
              </a:rPr>
            </a:br>
            <a:r>
              <a:rPr lang="en-US" sz="192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373116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based on that we can quickly write a simple implementation of conv2d</a:t>
            </a:r>
          </a:p>
          <a:p>
            <a:r>
              <a:rPr lang="en-US" sz="1920" kern="1200" dirty="0">
                <a:solidFill>
                  <a:schemeClr val="tx1"/>
                </a:solidFill>
                <a:effectLst/>
                <a:latin typeface="+mn-lt"/>
                <a:ea typeface="+mn-ea"/>
                <a:cs typeface="+mn-cs"/>
              </a:rPr>
              <a:t>operator, and we'll demonstrate why it is necessary to optimize this code instead of using it directly. </a:t>
            </a:r>
          </a:p>
          <a:p>
            <a:r>
              <a:rPr lang="en-US" sz="1920" kern="1200" dirty="0">
                <a:solidFill>
                  <a:schemeClr val="tx1"/>
                </a:solidFill>
                <a:effectLst/>
                <a:latin typeface="+mn-lt"/>
                <a:ea typeface="+mn-ea"/>
                <a:cs typeface="+mn-cs"/>
              </a:rPr>
              <a:t>this simple implementation includes 7d loop nest. this will create a large amount of loop iterations and each loop iteration will have three different data accesses. if we do not optimize this code those data accesses will create a large amount of memory requests and this will slow down the performance of the system.</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to optimize this code, an important question is what is the size of the design exploration space of optimizing the conv2d code.</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 we consider two different techniques the first technique is </a:t>
            </a:r>
            <a:r>
              <a:rPr lang="en-US" sz="1920" kern="1200" dirty="0" err="1">
                <a:solidFill>
                  <a:schemeClr val="tx1"/>
                </a:solidFill>
                <a:effectLst/>
                <a:latin typeface="+mn-lt"/>
                <a:ea typeface="+mn-ea"/>
                <a:cs typeface="+mn-cs"/>
              </a:rPr>
              <a:t>repermuting</a:t>
            </a:r>
            <a:r>
              <a:rPr lang="en-US" sz="1920" kern="1200" dirty="0">
                <a:solidFill>
                  <a:schemeClr val="tx1"/>
                </a:solidFill>
                <a:effectLst/>
                <a:latin typeface="+mn-lt"/>
                <a:ea typeface="+mn-ea"/>
                <a:cs typeface="+mn-cs"/>
              </a:rPr>
              <a:t> the loop order. that will create seven factorial different code versions. </a:t>
            </a:r>
          </a:p>
          <a:p>
            <a:br>
              <a:rPr lang="en-US" sz="1920" kern="1200" dirty="0">
                <a:solidFill>
                  <a:schemeClr val="tx1"/>
                </a:solidFill>
                <a:effectLst/>
                <a:latin typeface="+mn-lt"/>
                <a:ea typeface="+mn-ea"/>
                <a:cs typeface="+mn-cs"/>
              </a:rPr>
            </a:b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the second technique is the loop tiling. if we tile each loop once we will create a 14 dimensional loop nest. however that is not enough because the loop tiling structure should match to the architecture specification. we will use an example to show the design exploration space of a two-level cache hierarchy</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309750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353228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14</a:t>
            </a:fld>
            <a:endParaRPr lang="en-US"/>
          </a:p>
        </p:txBody>
      </p:sp>
    </p:spTree>
    <p:extLst>
      <p:ext uri="{BB962C8B-B14F-4D97-AF65-F5344CB8AC3E}">
        <p14:creationId xmlns:p14="http://schemas.microsoft.com/office/powerpoint/2010/main" val="2349029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19E0A7D-ABF6-FC46-B515-EE39FF6A080E}"/>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a:t>
            </a:r>
            <a:endParaRPr lang="en-US" sz="900" b="1" spc="225" dirty="0">
              <a:solidFill>
                <a:srgbClr val="A21727"/>
              </a:solidFill>
              <a:latin typeface="Century Gothic" charset="0"/>
              <a:ea typeface="Century Gothic" charset="0"/>
              <a:cs typeface="Century Gothic" charset="0"/>
            </a:endParaRPr>
          </a:p>
        </p:txBody>
      </p:sp>
      <p:pic>
        <p:nvPicPr>
          <p:cNvPr id="1028" name="Picture 4" descr="Westminster College Of Computing Reviews">
            <a:extLst>
              <a:ext uri="{FF2B5EF4-FFF2-40B4-BE49-F238E27FC236}">
                <a16:creationId xmlns:a16="http://schemas.microsoft.com/office/drawing/2014/main" id="{4DDD6E98-CF0C-ED41-828C-1CEDB7FD45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61677" y="1741819"/>
            <a:ext cx="2649445" cy="174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sp>
        <p:nvSpPr>
          <p:cNvPr id="14" name="TextBox 13">
            <a:extLst>
              <a:ext uri="{FF2B5EF4-FFF2-40B4-BE49-F238E27FC236}">
                <a16:creationId xmlns:a16="http://schemas.microsoft.com/office/drawing/2014/main" id="{44148AA7-1A66-E64C-8FEB-E18F1B2DD99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a:t>
            </a:r>
            <a:endParaRPr lang="en-US" sz="900" b="1" spc="225" dirty="0">
              <a:solidFill>
                <a:srgbClr val="A21727"/>
              </a:solidFill>
              <a:latin typeface="Century Gothic" charset="0"/>
              <a:ea typeface="Century Gothic" charset="0"/>
              <a:cs typeface="Century Gothic" charset="0"/>
            </a:endParaRPr>
          </a:p>
        </p:txBody>
      </p:sp>
      <p:pic>
        <p:nvPicPr>
          <p:cNvPr id="2050" name="Picture 2">
            <a:extLst>
              <a:ext uri="{FF2B5EF4-FFF2-40B4-BE49-F238E27FC236}">
                <a16:creationId xmlns:a16="http://schemas.microsoft.com/office/drawing/2014/main" id="{5B191469-BE2D-BC41-9DA2-4B8B0B5DAC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9903" y="7109104"/>
            <a:ext cx="1515641" cy="1515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9D13B4-1E3C-4437-AD9A-363605F5CDEF}"/>
              </a:ext>
            </a:extLst>
          </p:cNvPr>
          <p:cNvSpPr txBox="1"/>
          <p:nvPr userDrawn="1"/>
        </p:nvSpPr>
        <p:spPr>
          <a:xfrm>
            <a:off x="10455985" y="7432436"/>
            <a:ext cx="546945" cy="461665"/>
          </a:xfrm>
          <a:prstGeom prst="rect">
            <a:avLst/>
          </a:prstGeom>
          <a:noFill/>
        </p:spPr>
        <p:txBody>
          <a:bodyPr wrap="none" rtlCol="0">
            <a:spAutoFit/>
          </a:bodyPr>
          <a:lstStyle/>
          <a:p>
            <a:fld id="{3C0F25D0-8B2D-4E3A-BA09-888E2DE0FF49}" type="slidenum">
              <a:rPr lang="en-US" sz="2400"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Brief Announcement: Efficient Distributed Algorithms for Convolutional Neural Networks</a:t>
            </a:r>
          </a:p>
        </p:txBody>
      </p:sp>
      <p:sp>
        <p:nvSpPr>
          <p:cNvPr id="3" name="Subtitle 2"/>
          <p:cNvSpPr>
            <a:spLocks noGrp="1"/>
          </p:cNvSpPr>
          <p:nvPr>
            <p:ph type="subTitle" idx="1"/>
          </p:nvPr>
        </p:nvSpPr>
        <p:spPr>
          <a:xfrm>
            <a:off x="1645920" y="5449423"/>
            <a:ext cx="7680960" cy="247410"/>
          </a:xfrm>
        </p:spPr>
        <p:txBody>
          <a:bodyPr>
            <a:normAutofit fontScale="92500" lnSpcReduction="10000"/>
          </a:bodyPr>
          <a:lstStyle/>
          <a:p>
            <a:r>
              <a:rPr lang="en-US" b="1" u="sng" dirty="0"/>
              <a:t>Rui Li</a:t>
            </a:r>
            <a:r>
              <a:rPr lang="en-US" dirty="0"/>
              <a:t>, </a:t>
            </a:r>
            <a:r>
              <a:rPr lang="en-US" dirty="0" err="1"/>
              <a:t>Yufan</a:t>
            </a:r>
            <a:r>
              <a:rPr lang="en-US" dirty="0"/>
              <a:t> Xu, Aravind Sukumaran-</a:t>
            </a:r>
            <a:r>
              <a:rPr lang="en-US" dirty="0" err="1"/>
              <a:t>Rajam</a:t>
            </a:r>
            <a:r>
              <a:rPr lang="en-US" dirty="0"/>
              <a:t>, Atanas </a:t>
            </a:r>
            <a:r>
              <a:rPr lang="en-US" dirty="0" err="1"/>
              <a:t>Rountev</a:t>
            </a:r>
            <a:r>
              <a:rPr lang="en-US" dirty="0"/>
              <a:t>, P. </a:t>
            </a:r>
            <a:r>
              <a:rPr lang="en-US" dirty="0" err="1"/>
              <a:t>Sadayappan</a:t>
            </a:r>
            <a:endParaRPr lang="en-US" dirty="0"/>
          </a:p>
          <a:p>
            <a:endParaRPr lang="en-US" dirty="0"/>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441-1311-1147-8507-604E24D085D9}"/>
              </a:ext>
            </a:extLst>
          </p:cNvPr>
          <p:cNvSpPr>
            <a:spLocks noGrp="1"/>
          </p:cNvSpPr>
          <p:nvPr>
            <p:ph type="title"/>
          </p:nvPr>
        </p:nvSpPr>
        <p:spPr/>
        <p:txBody>
          <a:bodyPr/>
          <a:lstStyle/>
          <a:p>
            <a:r>
              <a:rPr lang="en-US" sz="3200" dirty="0"/>
              <a:t>Construct distributed memory algorithm</a:t>
            </a:r>
          </a:p>
        </p:txBody>
      </p:sp>
      <p:sp>
        <p:nvSpPr>
          <p:cNvPr id="4" name="Text Placeholder 3">
            <a:extLst>
              <a:ext uri="{FF2B5EF4-FFF2-40B4-BE49-F238E27FC236}">
                <a16:creationId xmlns:a16="http://schemas.microsoft.com/office/drawing/2014/main" id="{FD658A66-FC0A-5B47-AF0E-596064BBD87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A3B90A61-A163-0A4B-8503-724933863E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9C390F0-8D0E-3449-935E-8BB6880EA69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6FABFC7-96BE-7047-9366-CF45ECEEBADD}"/>
              </a:ext>
            </a:extLst>
          </p:cNvPr>
          <p:cNvSpPr>
            <a:spLocks noGrp="1"/>
          </p:cNvSpPr>
          <p:nvPr>
            <p:ph type="body" sz="quarter" idx="16"/>
          </p:nvPr>
        </p:nvSpPr>
        <p:spPr>
          <a:xfrm>
            <a:off x="5021988" y="7427122"/>
            <a:ext cx="5808600" cy="369888"/>
          </a:xfrm>
        </p:spPr>
        <p:txBody>
          <a:bodyPr/>
          <a:lstStyle/>
          <a:p>
            <a:endParaRPr lang="en-US"/>
          </a:p>
        </p:txBody>
      </p:sp>
      <p:sp>
        <p:nvSpPr>
          <p:cNvPr id="8" name="Cube 7">
            <a:extLst>
              <a:ext uri="{FF2B5EF4-FFF2-40B4-BE49-F238E27FC236}">
                <a16:creationId xmlns:a16="http://schemas.microsoft.com/office/drawing/2014/main" id="{5A0C21F0-D512-FC4E-B52D-7637F2DFB66A}"/>
              </a:ext>
            </a:extLst>
          </p:cNvPr>
          <p:cNvSpPr/>
          <p:nvPr/>
        </p:nvSpPr>
        <p:spPr>
          <a:xfrm>
            <a:off x="6032785" y="2741694"/>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21A57FD-DC22-7F49-8F2E-B9EA70AE5B8D}"/>
              </a:ext>
            </a:extLst>
          </p:cNvPr>
          <p:cNvCxnSpPr>
            <a:cxnSpLocks/>
            <a:stCxn id="8" idx="1"/>
            <a:endCxn id="8" idx="3"/>
          </p:cNvCxnSpPr>
          <p:nvPr/>
        </p:nvCxnSpPr>
        <p:spPr>
          <a:xfrm>
            <a:off x="7718554" y="3827372"/>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1A9A01B-5025-5F4C-92BE-FE2E8E7108FE}"/>
              </a:ext>
            </a:extLst>
          </p:cNvPr>
          <p:cNvCxnSpPr>
            <a:cxnSpLocks/>
            <a:stCxn id="8" idx="0"/>
            <a:endCxn id="8" idx="1"/>
          </p:cNvCxnSpPr>
          <p:nvPr/>
        </p:nvCxnSpPr>
        <p:spPr>
          <a:xfrm flipH="1">
            <a:off x="7718554" y="2741694"/>
            <a:ext cx="1085677" cy="108567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8135E7F-ABDA-9D46-8616-B9F69C996AD7}"/>
              </a:ext>
            </a:extLst>
          </p:cNvPr>
          <p:cNvCxnSpPr>
            <a:cxnSpLocks/>
            <a:stCxn id="8" idx="4"/>
            <a:endCxn id="8" idx="2"/>
          </p:cNvCxnSpPr>
          <p:nvPr/>
        </p:nvCxnSpPr>
        <p:spPr>
          <a:xfrm flipH="1">
            <a:off x="6032785" y="5455888"/>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42A4BF69-E8E6-D94A-9EB8-0729356EF229}"/>
              </a:ext>
            </a:extLst>
          </p:cNvPr>
          <p:cNvCxnSpPr>
            <a:cxnSpLocks/>
            <a:stCxn id="8" idx="5"/>
            <a:endCxn id="8" idx="4"/>
          </p:cNvCxnSpPr>
          <p:nvPr/>
        </p:nvCxnSpPr>
        <p:spPr>
          <a:xfrm flipH="1">
            <a:off x="9404322" y="4370211"/>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3FF3592-FD6E-AD40-B353-0A9790CD428D}"/>
              </a:ext>
            </a:extLst>
          </p:cNvPr>
          <p:cNvCxnSpPr>
            <a:cxnSpLocks/>
          </p:cNvCxnSpPr>
          <p:nvPr/>
        </p:nvCxnSpPr>
        <p:spPr>
          <a:xfrm>
            <a:off x="10032758" y="3233049"/>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8A82607-8AC7-7B45-B81A-586DE850929D}"/>
              </a:ext>
            </a:extLst>
          </p:cNvPr>
          <p:cNvCxnSpPr>
            <a:cxnSpLocks/>
          </p:cNvCxnSpPr>
          <p:nvPr/>
        </p:nvCxnSpPr>
        <p:spPr>
          <a:xfrm flipH="1">
            <a:off x="6625032" y="3197535"/>
            <a:ext cx="3407726"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1E17FF8-BB3F-EB45-BDC4-16D6CEF49F51}"/>
              </a:ext>
            </a:extLst>
          </p:cNvPr>
          <p:cNvSpPr txBox="1"/>
          <p:nvPr/>
        </p:nvSpPr>
        <p:spPr>
          <a:xfrm>
            <a:off x="7076524" y="7112542"/>
            <a:ext cx="453970" cy="461665"/>
          </a:xfrm>
          <a:prstGeom prst="rect">
            <a:avLst/>
          </a:prstGeom>
          <a:noFill/>
        </p:spPr>
        <p:txBody>
          <a:bodyPr wrap="none" rtlCol="0">
            <a:spAutoFit/>
          </a:bodyPr>
          <a:lstStyle/>
          <a:p>
            <a:r>
              <a:rPr lang="en-US" sz="2400" dirty="0"/>
              <a:t>Ni</a:t>
            </a:r>
            <a:endParaRPr lang="en-US" dirty="0"/>
          </a:p>
        </p:txBody>
      </p:sp>
      <p:sp>
        <p:nvSpPr>
          <p:cNvPr id="16" name="TextBox 15">
            <a:extLst>
              <a:ext uri="{FF2B5EF4-FFF2-40B4-BE49-F238E27FC236}">
                <a16:creationId xmlns:a16="http://schemas.microsoft.com/office/drawing/2014/main" id="{574817C6-72CF-C846-AE99-6CCD5F064611}"/>
              </a:ext>
            </a:extLst>
          </p:cNvPr>
          <p:cNvSpPr txBox="1"/>
          <p:nvPr/>
        </p:nvSpPr>
        <p:spPr>
          <a:xfrm>
            <a:off x="5466205" y="5423933"/>
            <a:ext cx="457176" cy="461665"/>
          </a:xfrm>
          <a:prstGeom prst="rect">
            <a:avLst/>
          </a:prstGeom>
          <a:noFill/>
        </p:spPr>
        <p:txBody>
          <a:bodyPr wrap="none" rtlCol="0">
            <a:spAutoFit/>
          </a:bodyPr>
          <a:lstStyle/>
          <a:p>
            <a:r>
              <a:rPr lang="en-US" sz="2400" dirty="0"/>
              <a:t>Nj</a:t>
            </a:r>
            <a:endParaRPr lang="en-US" dirty="0"/>
          </a:p>
        </p:txBody>
      </p:sp>
      <p:sp>
        <p:nvSpPr>
          <p:cNvPr id="17" name="TextBox 16">
            <a:extLst>
              <a:ext uri="{FF2B5EF4-FFF2-40B4-BE49-F238E27FC236}">
                <a16:creationId xmlns:a16="http://schemas.microsoft.com/office/drawing/2014/main" id="{DA3F2D2B-0CA8-904A-9A4D-A759AA48CED6}"/>
              </a:ext>
            </a:extLst>
          </p:cNvPr>
          <p:cNvSpPr txBox="1"/>
          <p:nvPr/>
        </p:nvSpPr>
        <p:spPr>
          <a:xfrm>
            <a:off x="10003419" y="6423404"/>
            <a:ext cx="522900" cy="461665"/>
          </a:xfrm>
          <a:prstGeom prst="rect">
            <a:avLst/>
          </a:prstGeom>
          <a:noFill/>
        </p:spPr>
        <p:txBody>
          <a:bodyPr wrap="none" rtlCol="0">
            <a:spAutoFit/>
          </a:bodyPr>
          <a:lstStyle/>
          <a:p>
            <a:r>
              <a:rPr lang="en-US" sz="2400" dirty="0" err="1"/>
              <a:t>Nk</a:t>
            </a:r>
            <a:endParaRPr lang="en-US" sz="2400" dirty="0"/>
          </a:p>
        </p:txBody>
      </p:sp>
      <p:sp>
        <p:nvSpPr>
          <p:cNvPr id="18" name="Rectangle 17">
            <a:extLst>
              <a:ext uri="{FF2B5EF4-FFF2-40B4-BE49-F238E27FC236}">
                <a16:creationId xmlns:a16="http://schemas.microsoft.com/office/drawing/2014/main" id="{7A063ED8-D149-3841-B4EB-D6314CB59916}"/>
              </a:ext>
            </a:extLst>
          </p:cNvPr>
          <p:cNvSpPr/>
          <p:nvPr/>
        </p:nvSpPr>
        <p:spPr>
          <a:xfrm>
            <a:off x="10105397" y="3101660"/>
            <a:ext cx="715686" cy="766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20" name="TextBox 19">
            <a:extLst>
              <a:ext uri="{FF2B5EF4-FFF2-40B4-BE49-F238E27FC236}">
                <a16:creationId xmlns:a16="http://schemas.microsoft.com/office/drawing/2014/main" id="{EB527070-3029-284D-8F3C-F63A144FF513}"/>
              </a:ext>
            </a:extLst>
          </p:cNvPr>
          <p:cNvSpPr txBox="1"/>
          <p:nvPr/>
        </p:nvSpPr>
        <p:spPr>
          <a:xfrm>
            <a:off x="8671387" y="2758943"/>
            <a:ext cx="1461554"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replicated</a:t>
            </a:r>
          </a:p>
        </p:txBody>
      </p:sp>
      <p:sp>
        <p:nvSpPr>
          <p:cNvPr id="24" name="TextBox 23">
            <a:extLst>
              <a:ext uri="{FF2B5EF4-FFF2-40B4-BE49-F238E27FC236}">
                <a16:creationId xmlns:a16="http://schemas.microsoft.com/office/drawing/2014/main" id="{0A1BF8B6-D0AB-D74A-AAB1-B497F1BD4C16}"/>
              </a:ext>
            </a:extLst>
          </p:cNvPr>
          <p:cNvSpPr txBox="1"/>
          <p:nvPr/>
        </p:nvSpPr>
        <p:spPr>
          <a:xfrm>
            <a:off x="6091431" y="4471825"/>
            <a:ext cx="1591269"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distributed</a:t>
            </a:r>
          </a:p>
        </p:txBody>
      </p:sp>
      <p:sp>
        <p:nvSpPr>
          <p:cNvPr id="29" name="Cube 28">
            <a:extLst>
              <a:ext uri="{FF2B5EF4-FFF2-40B4-BE49-F238E27FC236}">
                <a16:creationId xmlns:a16="http://schemas.microsoft.com/office/drawing/2014/main" id="{6F6235AD-CDC9-B84B-8B13-52E0DFE5EC78}"/>
              </a:ext>
            </a:extLst>
          </p:cNvPr>
          <p:cNvSpPr/>
          <p:nvPr/>
        </p:nvSpPr>
        <p:spPr>
          <a:xfrm>
            <a:off x="1256370" y="4795970"/>
            <a:ext cx="2494182" cy="2224235"/>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TextBox 35">
            <a:extLst>
              <a:ext uri="{FF2B5EF4-FFF2-40B4-BE49-F238E27FC236}">
                <a16:creationId xmlns:a16="http://schemas.microsoft.com/office/drawing/2014/main" id="{EF3B899D-0FDA-F74B-BCC4-8C1A2D11F00F}"/>
              </a:ext>
            </a:extLst>
          </p:cNvPr>
          <p:cNvSpPr txBox="1"/>
          <p:nvPr/>
        </p:nvSpPr>
        <p:spPr>
          <a:xfrm>
            <a:off x="584778" y="5766101"/>
            <a:ext cx="532518" cy="461665"/>
          </a:xfrm>
          <a:prstGeom prst="rect">
            <a:avLst/>
          </a:prstGeom>
          <a:noFill/>
        </p:spPr>
        <p:txBody>
          <a:bodyPr wrap="none" rtlCol="0">
            <a:spAutoFit/>
          </a:bodyPr>
          <a:lstStyle/>
          <a:p>
            <a:r>
              <a:rPr lang="en-US" sz="2400" dirty="0" err="1"/>
              <a:t>Wj</a:t>
            </a:r>
            <a:endParaRPr lang="en-US" sz="3200" dirty="0"/>
          </a:p>
        </p:txBody>
      </p:sp>
      <p:sp>
        <p:nvSpPr>
          <p:cNvPr id="37" name="TextBox 36">
            <a:extLst>
              <a:ext uri="{FF2B5EF4-FFF2-40B4-BE49-F238E27FC236}">
                <a16:creationId xmlns:a16="http://schemas.microsoft.com/office/drawing/2014/main" id="{6B239671-5A1B-9742-9721-DEB8FD96BC22}"/>
              </a:ext>
            </a:extLst>
          </p:cNvPr>
          <p:cNvSpPr txBox="1"/>
          <p:nvPr/>
        </p:nvSpPr>
        <p:spPr>
          <a:xfrm>
            <a:off x="842196" y="4795970"/>
            <a:ext cx="598241" cy="461665"/>
          </a:xfrm>
          <a:prstGeom prst="rect">
            <a:avLst/>
          </a:prstGeom>
          <a:noFill/>
        </p:spPr>
        <p:txBody>
          <a:bodyPr wrap="none" rtlCol="0">
            <a:spAutoFit/>
          </a:bodyPr>
          <a:lstStyle/>
          <a:p>
            <a:r>
              <a:rPr lang="en-US" sz="2400" dirty="0" err="1"/>
              <a:t>Wk</a:t>
            </a:r>
            <a:endParaRPr lang="en-US" sz="2400" dirty="0"/>
          </a:p>
        </p:txBody>
      </p:sp>
      <p:sp>
        <p:nvSpPr>
          <p:cNvPr id="38" name="Rectangle 37">
            <a:extLst>
              <a:ext uri="{FF2B5EF4-FFF2-40B4-BE49-F238E27FC236}">
                <a16:creationId xmlns:a16="http://schemas.microsoft.com/office/drawing/2014/main" id="{DFBF2D9A-6640-1441-B70E-07364B353B6E}"/>
              </a:ext>
            </a:extLst>
          </p:cNvPr>
          <p:cNvSpPr/>
          <p:nvPr/>
        </p:nvSpPr>
        <p:spPr>
          <a:xfrm>
            <a:off x="1659956" y="5539680"/>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C0</a:t>
            </a:r>
          </a:p>
        </p:txBody>
      </p:sp>
      <p:sp>
        <p:nvSpPr>
          <p:cNvPr id="46" name="TextBox 45">
            <a:extLst>
              <a:ext uri="{FF2B5EF4-FFF2-40B4-BE49-F238E27FC236}">
                <a16:creationId xmlns:a16="http://schemas.microsoft.com/office/drawing/2014/main" id="{29D20433-B8CC-B14D-9F37-F2B4D0BB319E}"/>
              </a:ext>
            </a:extLst>
          </p:cNvPr>
          <p:cNvSpPr txBox="1"/>
          <p:nvPr/>
        </p:nvSpPr>
        <p:spPr>
          <a:xfrm>
            <a:off x="1049396" y="7164282"/>
            <a:ext cx="529312" cy="461665"/>
          </a:xfrm>
          <a:prstGeom prst="rect">
            <a:avLst/>
          </a:prstGeom>
          <a:noFill/>
        </p:spPr>
        <p:txBody>
          <a:bodyPr wrap="none" rtlCol="0">
            <a:spAutoFit/>
          </a:bodyPr>
          <a:lstStyle/>
          <a:p>
            <a:r>
              <a:rPr lang="en-US" sz="2400" dirty="0"/>
              <a:t>Wi</a:t>
            </a:r>
            <a:endParaRPr lang="en-US" dirty="0"/>
          </a:p>
        </p:txBody>
      </p:sp>
      <p:sp>
        <p:nvSpPr>
          <p:cNvPr id="53" name="Rectangle 52">
            <a:extLst>
              <a:ext uri="{FF2B5EF4-FFF2-40B4-BE49-F238E27FC236}">
                <a16:creationId xmlns:a16="http://schemas.microsoft.com/office/drawing/2014/main" id="{C406E957-CF98-4342-9538-1D89D043D8C9}"/>
              </a:ext>
            </a:extLst>
          </p:cNvPr>
          <p:cNvSpPr/>
          <p:nvPr/>
        </p:nvSpPr>
        <p:spPr>
          <a:xfrm>
            <a:off x="2145541" y="5539680"/>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C1</a:t>
            </a:r>
          </a:p>
        </p:txBody>
      </p:sp>
      <p:sp>
        <p:nvSpPr>
          <p:cNvPr id="54" name="Rectangle 53">
            <a:extLst>
              <a:ext uri="{FF2B5EF4-FFF2-40B4-BE49-F238E27FC236}">
                <a16:creationId xmlns:a16="http://schemas.microsoft.com/office/drawing/2014/main" id="{77520E61-EDEE-934A-B1D1-B6FA9563E161}"/>
              </a:ext>
            </a:extLst>
          </p:cNvPr>
          <p:cNvSpPr/>
          <p:nvPr/>
        </p:nvSpPr>
        <p:spPr>
          <a:xfrm>
            <a:off x="1656574" y="6080246"/>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C2</a:t>
            </a:r>
          </a:p>
        </p:txBody>
      </p:sp>
      <p:sp>
        <p:nvSpPr>
          <p:cNvPr id="55" name="Rectangle 54">
            <a:extLst>
              <a:ext uri="{FF2B5EF4-FFF2-40B4-BE49-F238E27FC236}">
                <a16:creationId xmlns:a16="http://schemas.microsoft.com/office/drawing/2014/main" id="{0E5A37DA-BE82-AD44-894B-E8A008B74B2E}"/>
              </a:ext>
            </a:extLst>
          </p:cNvPr>
          <p:cNvSpPr/>
          <p:nvPr/>
        </p:nvSpPr>
        <p:spPr>
          <a:xfrm>
            <a:off x="2142159" y="6080246"/>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C3</a:t>
            </a:r>
          </a:p>
        </p:txBody>
      </p:sp>
      <p:sp>
        <p:nvSpPr>
          <p:cNvPr id="69" name="Rectangle 68">
            <a:extLst>
              <a:ext uri="{FF2B5EF4-FFF2-40B4-BE49-F238E27FC236}">
                <a16:creationId xmlns:a16="http://schemas.microsoft.com/office/drawing/2014/main" id="{7DCB9F19-FCBB-CD4C-B09E-8D9AA41CEC24}"/>
              </a:ext>
            </a:extLst>
          </p:cNvPr>
          <p:cNvSpPr/>
          <p:nvPr/>
        </p:nvSpPr>
        <p:spPr>
          <a:xfrm>
            <a:off x="2751441" y="5539680"/>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70" name="Rectangle 69">
            <a:extLst>
              <a:ext uri="{FF2B5EF4-FFF2-40B4-BE49-F238E27FC236}">
                <a16:creationId xmlns:a16="http://schemas.microsoft.com/office/drawing/2014/main" id="{C02A9922-980D-EA4F-8B6B-B86C055A18CA}"/>
              </a:ext>
            </a:extLst>
          </p:cNvPr>
          <p:cNvSpPr/>
          <p:nvPr/>
        </p:nvSpPr>
        <p:spPr>
          <a:xfrm>
            <a:off x="3237026" y="5539680"/>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71" name="Rectangle 70">
            <a:extLst>
              <a:ext uri="{FF2B5EF4-FFF2-40B4-BE49-F238E27FC236}">
                <a16:creationId xmlns:a16="http://schemas.microsoft.com/office/drawing/2014/main" id="{039589CC-9989-FA4C-B91B-F095C548E075}"/>
              </a:ext>
            </a:extLst>
          </p:cNvPr>
          <p:cNvSpPr/>
          <p:nvPr/>
        </p:nvSpPr>
        <p:spPr>
          <a:xfrm>
            <a:off x="2748059" y="6080246"/>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B2</a:t>
            </a:r>
          </a:p>
        </p:txBody>
      </p:sp>
      <p:sp>
        <p:nvSpPr>
          <p:cNvPr id="72" name="Rectangle 71">
            <a:extLst>
              <a:ext uri="{FF2B5EF4-FFF2-40B4-BE49-F238E27FC236}">
                <a16:creationId xmlns:a16="http://schemas.microsoft.com/office/drawing/2014/main" id="{2B8E8EF2-0882-914F-A8C3-980D896AC556}"/>
              </a:ext>
            </a:extLst>
          </p:cNvPr>
          <p:cNvSpPr/>
          <p:nvPr/>
        </p:nvSpPr>
        <p:spPr>
          <a:xfrm>
            <a:off x="3233644" y="6080246"/>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B3</a:t>
            </a:r>
          </a:p>
        </p:txBody>
      </p:sp>
      <p:sp>
        <p:nvSpPr>
          <p:cNvPr id="74" name="Rectangle 73">
            <a:extLst>
              <a:ext uri="{FF2B5EF4-FFF2-40B4-BE49-F238E27FC236}">
                <a16:creationId xmlns:a16="http://schemas.microsoft.com/office/drawing/2014/main" id="{8FBF81C3-FE06-D740-86B0-7775D8F00F66}"/>
              </a:ext>
            </a:extLst>
          </p:cNvPr>
          <p:cNvSpPr/>
          <p:nvPr/>
        </p:nvSpPr>
        <p:spPr>
          <a:xfrm>
            <a:off x="1656574" y="6703780"/>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75" name="Rectangle 74">
            <a:extLst>
              <a:ext uri="{FF2B5EF4-FFF2-40B4-BE49-F238E27FC236}">
                <a16:creationId xmlns:a16="http://schemas.microsoft.com/office/drawing/2014/main" id="{634DAB4A-5D61-B24F-817B-DA0AB74ECA8D}"/>
              </a:ext>
            </a:extLst>
          </p:cNvPr>
          <p:cNvSpPr/>
          <p:nvPr/>
        </p:nvSpPr>
        <p:spPr>
          <a:xfrm>
            <a:off x="2145541" y="670378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76" name="Rectangle 75">
            <a:extLst>
              <a:ext uri="{FF2B5EF4-FFF2-40B4-BE49-F238E27FC236}">
                <a16:creationId xmlns:a16="http://schemas.microsoft.com/office/drawing/2014/main" id="{A482FE93-1334-AB45-B0BF-84034B10F1C3}"/>
              </a:ext>
            </a:extLst>
          </p:cNvPr>
          <p:cNvSpPr/>
          <p:nvPr/>
        </p:nvSpPr>
        <p:spPr>
          <a:xfrm>
            <a:off x="1656574" y="7244346"/>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77" name="Rectangle 76">
            <a:extLst>
              <a:ext uri="{FF2B5EF4-FFF2-40B4-BE49-F238E27FC236}">
                <a16:creationId xmlns:a16="http://schemas.microsoft.com/office/drawing/2014/main" id="{304B2A18-AE76-604D-8844-2F4520E34D55}"/>
              </a:ext>
            </a:extLst>
          </p:cNvPr>
          <p:cNvSpPr/>
          <p:nvPr/>
        </p:nvSpPr>
        <p:spPr>
          <a:xfrm>
            <a:off x="2142159" y="7244346"/>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82" name="Rectangle 81">
            <a:extLst>
              <a:ext uri="{FF2B5EF4-FFF2-40B4-BE49-F238E27FC236}">
                <a16:creationId xmlns:a16="http://schemas.microsoft.com/office/drawing/2014/main" id="{078A9B28-2DBD-774F-8212-B50E3EA7EBCA}"/>
              </a:ext>
            </a:extLst>
          </p:cNvPr>
          <p:cNvSpPr/>
          <p:nvPr/>
        </p:nvSpPr>
        <p:spPr>
          <a:xfrm>
            <a:off x="9520145" y="3951542"/>
            <a:ext cx="715686" cy="766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83" name="Rectangle 82">
            <a:extLst>
              <a:ext uri="{FF2B5EF4-FFF2-40B4-BE49-F238E27FC236}">
                <a16:creationId xmlns:a16="http://schemas.microsoft.com/office/drawing/2014/main" id="{4FFD0673-518F-4C4E-A465-A3C00F2B8FAF}"/>
              </a:ext>
            </a:extLst>
          </p:cNvPr>
          <p:cNvSpPr/>
          <p:nvPr/>
        </p:nvSpPr>
        <p:spPr>
          <a:xfrm>
            <a:off x="6405039" y="400457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84" name="Rectangle 83">
            <a:extLst>
              <a:ext uri="{FF2B5EF4-FFF2-40B4-BE49-F238E27FC236}">
                <a16:creationId xmlns:a16="http://schemas.microsoft.com/office/drawing/2014/main" id="{EAAC83D5-993E-3F4D-9981-7A52FB46A5E4}"/>
              </a:ext>
            </a:extLst>
          </p:cNvPr>
          <p:cNvSpPr/>
          <p:nvPr/>
        </p:nvSpPr>
        <p:spPr>
          <a:xfrm>
            <a:off x="6890624" y="400457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05" name="Rectangle 104">
            <a:extLst>
              <a:ext uri="{FF2B5EF4-FFF2-40B4-BE49-F238E27FC236}">
                <a16:creationId xmlns:a16="http://schemas.microsoft.com/office/drawing/2014/main" id="{D9E0D8CB-B466-8449-986A-9D981B264770}"/>
              </a:ext>
            </a:extLst>
          </p:cNvPr>
          <p:cNvSpPr/>
          <p:nvPr/>
        </p:nvSpPr>
        <p:spPr>
          <a:xfrm>
            <a:off x="8037309" y="4762132"/>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B2</a:t>
            </a:r>
          </a:p>
        </p:txBody>
      </p:sp>
      <p:sp>
        <p:nvSpPr>
          <p:cNvPr id="106" name="Rectangle 105">
            <a:extLst>
              <a:ext uri="{FF2B5EF4-FFF2-40B4-BE49-F238E27FC236}">
                <a16:creationId xmlns:a16="http://schemas.microsoft.com/office/drawing/2014/main" id="{6C7EA657-84FF-7642-A8CC-128BBE39C587}"/>
              </a:ext>
            </a:extLst>
          </p:cNvPr>
          <p:cNvSpPr/>
          <p:nvPr/>
        </p:nvSpPr>
        <p:spPr>
          <a:xfrm>
            <a:off x="8522894" y="4762132"/>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B3</a:t>
            </a:r>
          </a:p>
        </p:txBody>
      </p:sp>
      <p:sp>
        <p:nvSpPr>
          <p:cNvPr id="108" name="Rectangle 107">
            <a:extLst>
              <a:ext uri="{FF2B5EF4-FFF2-40B4-BE49-F238E27FC236}">
                <a16:creationId xmlns:a16="http://schemas.microsoft.com/office/drawing/2014/main" id="{5E89F39E-15BD-A840-AA3B-60DCF32FE2B9}"/>
              </a:ext>
            </a:extLst>
          </p:cNvPr>
          <p:cNvSpPr/>
          <p:nvPr/>
        </p:nvSpPr>
        <p:spPr>
          <a:xfrm>
            <a:off x="8044043" y="3997760"/>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09" name="Rectangle 108">
            <a:extLst>
              <a:ext uri="{FF2B5EF4-FFF2-40B4-BE49-F238E27FC236}">
                <a16:creationId xmlns:a16="http://schemas.microsoft.com/office/drawing/2014/main" id="{0F0368EA-3F91-0645-9709-0E03F513DB8E}"/>
              </a:ext>
            </a:extLst>
          </p:cNvPr>
          <p:cNvSpPr/>
          <p:nvPr/>
        </p:nvSpPr>
        <p:spPr>
          <a:xfrm>
            <a:off x="8533010" y="399776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10" name="Rectangle 109">
            <a:extLst>
              <a:ext uri="{FF2B5EF4-FFF2-40B4-BE49-F238E27FC236}">
                <a16:creationId xmlns:a16="http://schemas.microsoft.com/office/drawing/2014/main" id="{4F9031D9-B5AD-7E43-8094-8FED36A255ED}"/>
              </a:ext>
            </a:extLst>
          </p:cNvPr>
          <p:cNvSpPr/>
          <p:nvPr/>
        </p:nvSpPr>
        <p:spPr>
          <a:xfrm>
            <a:off x="8047425" y="5742427"/>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111" name="Rectangle 110">
            <a:extLst>
              <a:ext uri="{FF2B5EF4-FFF2-40B4-BE49-F238E27FC236}">
                <a16:creationId xmlns:a16="http://schemas.microsoft.com/office/drawing/2014/main" id="{E5095214-5D16-C849-A218-9ADCD521FFF6}"/>
              </a:ext>
            </a:extLst>
          </p:cNvPr>
          <p:cNvSpPr/>
          <p:nvPr/>
        </p:nvSpPr>
        <p:spPr>
          <a:xfrm>
            <a:off x="8533010" y="5742427"/>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115" name="TextBox 114">
            <a:extLst>
              <a:ext uri="{FF2B5EF4-FFF2-40B4-BE49-F238E27FC236}">
                <a16:creationId xmlns:a16="http://schemas.microsoft.com/office/drawing/2014/main" id="{4403F33E-5795-284C-B36B-BA5AEF62C1A0}"/>
              </a:ext>
            </a:extLst>
          </p:cNvPr>
          <p:cNvSpPr txBox="1"/>
          <p:nvPr/>
        </p:nvSpPr>
        <p:spPr>
          <a:xfrm>
            <a:off x="697802" y="1421287"/>
            <a:ext cx="3235309" cy="535531"/>
          </a:xfrm>
          <a:prstGeom prst="rect">
            <a:avLst/>
          </a:prstGeom>
          <a:noFill/>
        </p:spPr>
        <p:txBody>
          <a:bodyPr wrap="none" rtlCol="0">
            <a:spAutoFit/>
          </a:bodyPr>
          <a:lstStyle/>
          <a:p>
            <a:r>
              <a:rPr lang="en-US" dirty="0"/>
              <a:t>Local loop schedule:</a:t>
            </a:r>
          </a:p>
        </p:txBody>
      </p:sp>
      <p:sp>
        <p:nvSpPr>
          <p:cNvPr id="116" name="Rectangle 115">
            <a:extLst>
              <a:ext uri="{FF2B5EF4-FFF2-40B4-BE49-F238E27FC236}">
                <a16:creationId xmlns:a16="http://schemas.microsoft.com/office/drawing/2014/main" id="{58727427-C96B-9A4C-A119-E8A31B7ECD9E}"/>
              </a:ext>
            </a:extLst>
          </p:cNvPr>
          <p:cNvSpPr/>
          <p:nvPr/>
        </p:nvSpPr>
        <p:spPr>
          <a:xfrm>
            <a:off x="531033" y="2130559"/>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C0</a:t>
            </a:r>
          </a:p>
        </p:txBody>
      </p:sp>
      <p:sp>
        <p:nvSpPr>
          <p:cNvPr id="117" name="Rectangle 116">
            <a:extLst>
              <a:ext uri="{FF2B5EF4-FFF2-40B4-BE49-F238E27FC236}">
                <a16:creationId xmlns:a16="http://schemas.microsoft.com/office/drawing/2014/main" id="{402B29C7-050E-A845-BFA1-C2982AA626FE}"/>
              </a:ext>
            </a:extLst>
          </p:cNvPr>
          <p:cNvSpPr/>
          <p:nvPr/>
        </p:nvSpPr>
        <p:spPr>
          <a:xfrm>
            <a:off x="1033407" y="2119854"/>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18" name="Rectangle 117">
            <a:extLst>
              <a:ext uri="{FF2B5EF4-FFF2-40B4-BE49-F238E27FC236}">
                <a16:creationId xmlns:a16="http://schemas.microsoft.com/office/drawing/2014/main" id="{B8DF6C25-9A16-5148-83BE-F6D556AC9217}"/>
              </a:ext>
            </a:extLst>
          </p:cNvPr>
          <p:cNvSpPr/>
          <p:nvPr/>
        </p:nvSpPr>
        <p:spPr>
          <a:xfrm>
            <a:off x="1518992" y="2119854"/>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19" name="Rectangle 118">
            <a:extLst>
              <a:ext uri="{FF2B5EF4-FFF2-40B4-BE49-F238E27FC236}">
                <a16:creationId xmlns:a16="http://schemas.microsoft.com/office/drawing/2014/main" id="{4F780636-1270-5E4F-9DA7-D888825DCEFB}"/>
              </a:ext>
            </a:extLst>
          </p:cNvPr>
          <p:cNvSpPr/>
          <p:nvPr/>
        </p:nvSpPr>
        <p:spPr>
          <a:xfrm>
            <a:off x="530357" y="2661395"/>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20" name="Rectangle 119">
            <a:extLst>
              <a:ext uri="{FF2B5EF4-FFF2-40B4-BE49-F238E27FC236}">
                <a16:creationId xmlns:a16="http://schemas.microsoft.com/office/drawing/2014/main" id="{D5B89197-1ADE-EE4D-91B4-42E3FCC95442}"/>
              </a:ext>
            </a:extLst>
          </p:cNvPr>
          <p:cNvSpPr/>
          <p:nvPr/>
        </p:nvSpPr>
        <p:spPr>
          <a:xfrm>
            <a:off x="530357" y="3201961"/>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A2</a:t>
            </a:r>
          </a:p>
        </p:txBody>
      </p:sp>
      <p:sp>
        <p:nvSpPr>
          <p:cNvPr id="126" name="Rectangle 125">
            <a:extLst>
              <a:ext uri="{FF2B5EF4-FFF2-40B4-BE49-F238E27FC236}">
                <a16:creationId xmlns:a16="http://schemas.microsoft.com/office/drawing/2014/main" id="{35FF93D3-9110-B942-8E66-955E24970295}"/>
              </a:ext>
            </a:extLst>
          </p:cNvPr>
          <p:cNvSpPr/>
          <p:nvPr/>
        </p:nvSpPr>
        <p:spPr>
          <a:xfrm>
            <a:off x="2456393" y="2139898"/>
            <a:ext cx="425581" cy="452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C1</a:t>
            </a:r>
          </a:p>
        </p:txBody>
      </p:sp>
      <p:sp>
        <p:nvSpPr>
          <p:cNvPr id="127" name="Rectangle 126">
            <a:extLst>
              <a:ext uri="{FF2B5EF4-FFF2-40B4-BE49-F238E27FC236}">
                <a16:creationId xmlns:a16="http://schemas.microsoft.com/office/drawing/2014/main" id="{612A1D25-2EF3-E441-B5A2-5581748BE163}"/>
              </a:ext>
            </a:extLst>
          </p:cNvPr>
          <p:cNvSpPr/>
          <p:nvPr/>
        </p:nvSpPr>
        <p:spPr>
          <a:xfrm>
            <a:off x="2958767" y="212919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28" name="Rectangle 127">
            <a:extLst>
              <a:ext uri="{FF2B5EF4-FFF2-40B4-BE49-F238E27FC236}">
                <a16:creationId xmlns:a16="http://schemas.microsoft.com/office/drawing/2014/main" id="{B4446DA1-C3F7-EE4D-930D-9F178D3F87CE}"/>
              </a:ext>
            </a:extLst>
          </p:cNvPr>
          <p:cNvSpPr/>
          <p:nvPr/>
        </p:nvSpPr>
        <p:spPr>
          <a:xfrm>
            <a:off x="3444352" y="2129193"/>
            <a:ext cx="425581" cy="45284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129" name="Rectangle 128">
            <a:extLst>
              <a:ext uri="{FF2B5EF4-FFF2-40B4-BE49-F238E27FC236}">
                <a16:creationId xmlns:a16="http://schemas.microsoft.com/office/drawing/2014/main" id="{B145E7F7-875C-DD42-87CB-4A870E4A9E86}"/>
              </a:ext>
            </a:extLst>
          </p:cNvPr>
          <p:cNvSpPr/>
          <p:nvPr/>
        </p:nvSpPr>
        <p:spPr>
          <a:xfrm>
            <a:off x="2455717" y="2670734"/>
            <a:ext cx="428963"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30" name="Rectangle 129">
            <a:extLst>
              <a:ext uri="{FF2B5EF4-FFF2-40B4-BE49-F238E27FC236}">
                <a16:creationId xmlns:a16="http://schemas.microsoft.com/office/drawing/2014/main" id="{DE023FA1-ECBE-E74B-BCE1-494E4F32246B}"/>
              </a:ext>
            </a:extLst>
          </p:cNvPr>
          <p:cNvSpPr/>
          <p:nvPr/>
        </p:nvSpPr>
        <p:spPr>
          <a:xfrm>
            <a:off x="2455717" y="3211300"/>
            <a:ext cx="425581" cy="4528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A3</a:t>
            </a:r>
          </a:p>
        </p:txBody>
      </p:sp>
      <p:sp>
        <p:nvSpPr>
          <p:cNvPr id="131" name="Down Arrow 130">
            <a:extLst>
              <a:ext uri="{FF2B5EF4-FFF2-40B4-BE49-F238E27FC236}">
                <a16:creationId xmlns:a16="http://schemas.microsoft.com/office/drawing/2014/main" id="{80221FDC-0DDC-9140-AB1E-B5076DED6E89}"/>
              </a:ext>
            </a:extLst>
          </p:cNvPr>
          <p:cNvSpPr/>
          <p:nvPr/>
        </p:nvSpPr>
        <p:spPr>
          <a:xfrm rot="16200000">
            <a:off x="1880287" y="2830235"/>
            <a:ext cx="387877" cy="4696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Down Arrow 131">
            <a:extLst>
              <a:ext uri="{FF2B5EF4-FFF2-40B4-BE49-F238E27FC236}">
                <a16:creationId xmlns:a16="http://schemas.microsoft.com/office/drawing/2014/main" id="{235817BF-B95B-EE4A-A4DE-E5CE259F34AF}"/>
              </a:ext>
            </a:extLst>
          </p:cNvPr>
          <p:cNvSpPr/>
          <p:nvPr/>
        </p:nvSpPr>
        <p:spPr>
          <a:xfrm rot="16200000">
            <a:off x="3611528" y="2813097"/>
            <a:ext cx="387877" cy="46968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46620331-0DDD-914A-A990-7A7E499016DA}"/>
              </a:ext>
            </a:extLst>
          </p:cNvPr>
          <p:cNvSpPr txBox="1"/>
          <p:nvPr/>
        </p:nvSpPr>
        <p:spPr>
          <a:xfrm>
            <a:off x="4068161" y="2877668"/>
            <a:ext cx="439544" cy="535531"/>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B8B5BD50-5538-3E4B-85A5-6E7C769C903B}"/>
                  </a:ext>
                </a:extLst>
              </p:cNvPr>
              <p:cNvSpPr txBox="1"/>
              <p:nvPr/>
            </p:nvSpPr>
            <p:spPr>
              <a:xfrm>
                <a:off x="611222" y="3773216"/>
                <a:ext cx="4884479" cy="860748"/>
              </a:xfrm>
              <a:prstGeom prst="rect">
                <a:avLst/>
              </a:prstGeom>
              <a:noFill/>
            </p:spPr>
            <p:txBody>
              <a:bodyPr wrap="none" rtlCol="0">
                <a:spAutoFit/>
              </a:bodyPr>
              <a:lstStyle/>
              <a:p>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𝑇</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tends to be large for more reuse</a:t>
                </a:r>
              </a:p>
              <a:p>
                <a:r>
                  <a:rPr lang="en-US" sz="2400" dirty="0"/>
                  <a:t>So replicate C</a:t>
                </a:r>
              </a:p>
            </p:txBody>
          </p:sp>
        </mc:Choice>
        <mc:Fallback xmlns="">
          <p:sp>
            <p:nvSpPr>
              <p:cNvPr id="134" name="TextBox 133">
                <a:extLst>
                  <a:ext uri="{FF2B5EF4-FFF2-40B4-BE49-F238E27FC236}">
                    <a16:creationId xmlns:a16="http://schemas.microsoft.com/office/drawing/2014/main" id="{B8B5BD50-5538-3E4B-85A5-6E7C769C903B}"/>
                  </a:ext>
                </a:extLst>
              </p:cNvPr>
              <p:cNvSpPr txBox="1">
                <a:spLocks noRot="1" noChangeAspect="1" noMove="1" noResize="1" noEditPoints="1" noAdjustHandles="1" noChangeArrowheads="1" noChangeShapeType="1" noTextEdit="1"/>
              </p:cNvSpPr>
              <p:nvPr/>
            </p:nvSpPr>
            <p:spPr>
              <a:xfrm>
                <a:off x="611222" y="3773216"/>
                <a:ext cx="4884479" cy="860748"/>
              </a:xfrm>
              <a:prstGeom prst="rect">
                <a:avLst/>
              </a:prstGeom>
              <a:blipFill>
                <a:blip r:embed="rId2"/>
                <a:stretch>
                  <a:fillRect l="-2078" t="-4412" r="-1039"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F2371294-A2A0-104D-97D1-5CA5CD0D1B1C}"/>
                  </a:ext>
                </a:extLst>
              </p:cNvPr>
              <p:cNvSpPr txBox="1"/>
              <p:nvPr/>
            </p:nvSpPr>
            <p:spPr>
              <a:xfrm>
                <a:off x="4584216" y="1774052"/>
                <a:ext cx="1926810" cy="1668727"/>
              </a:xfrm>
              <a:prstGeom prst="rect">
                <a:avLst/>
              </a:prstGeom>
              <a:noFill/>
            </p:spPr>
            <p:txBody>
              <a:bodyPr wrap="none" rtlCol="0">
                <a:spAutoFit/>
              </a:bodyPr>
              <a:lstStyle/>
              <a:p>
                <a:r>
                  <a:rPr lang="en-US" sz="2400" dirty="0"/>
                  <a:t>C: 1 access</a:t>
                </a:r>
              </a:p>
              <a:p>
                <a:r>
                  <a:rPr lang="en-US" sz="2400" dirty="0"/>
                  <a:t>B: </a:t>
                </a:r>
                <a14:m>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𝑖</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m:t>
                            </m:r>
                          </m:sub>
                        </m:sSub>
                      </m:den>
                    </m:f>
                  </m:oMath>
                </a14:m>
                <a:r>
                  <a:rPr lang="en-US" sz="2400" dirty="0"/>
                  <a:t> accesses</a:t>
                </a:r>
              </a:p>
              <a:p>
                <a:r>
                  <a:rPr lang="en-US" sz="2400" dirty="0"/>
                  <a:t>A: </a:t>
                </a:r>
                <a14:m>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𝑗</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den>
                    </m:f>
                  </m:oMath>
                </a14:m>
                <a:r>
                  <a:rPr lang="en-US" sz="2400" dirty="0"/>
                  <a:t> accesses</a:t>
                </a:r>
              </a:p>
            </p:txBody>
          </p:sp>
        </mc:Choice>
        <mc:Fallback xmlns="">
          <p:sp>
            <p:nvSpPr>
              <p:cNvPr id="146" name="TextBox 145">
                <a:extLst>
                  <a:ext uri="{FF2B5EF4-FFF2-40B4-BE49-F238E27FC236}">
                    <a16:creationId xmlns:a16="http://schemas.microsoft.com/office/drawing/2014/main" id="{F2371294-A2A0-104D-97D1-5CA5CD0D1B1C}"/>
                  </a:ext>
                </a:extLst>
              </p:cNvPr>
              <p:cNvSpPr txBox="1">
                <a:spLocks noRot="1" noChangeAspect="1" noMove="1" noResize="1" noEditPoints="1" noAdjustHandles="1" noChangeArrowheads="1" noChangeShapeType="1" noTextEdit="1"/>
              </p:cNvSpPr>
              <p:nvPr/>
            </p:nvSpPr>
            <p:spPr>
              <a:xfrm>
                <a:off x="4584216" y="1774052"/>
                <a:ext cx="1926810" cy="1668727"/>
              </a:xfrm>
              <a:prstGeom prst="rect">
                <a:avLst/>
              </a:prstGeom>
              <a:blipFill>
                <a:blip r:embed="rId3"/>
                <a:stretch>
                  <a:fillRect l="-4575" t="-3008" r="-3922" b="-752"/>
                </a:stretch>
              </a:blipFill>
            </p:spPr>
            <p:txBody>
              <a:bodyPr/>
              <a:lstStyle/>
              <a:p>
                <a:r>
                  <a:rPr lang="en-US">
                    <a:noFill/>
                  </a:rPr>
                  <a:t> </a:t>
                </a:r>
              </a:p>
            </p:txBody>
          </p:sp>
        </mc:Fallback>
      </mc:AlternateContent>
      <p:sp>
        <p:nvSpPr>
          <p:cNvPr id="147" name="TextBox 146">
            <a:extLst>
              <a:ext uri="{FF2B5EF4-FFF2-40B4-BE49-F238E27FC236}">
                <a16:creationId xmlns:a16="http://schemas.microsoft.com/office/drawing/2014/main" id="{40133DAF-692B-7F4B-9BFE-B7E20D015C24}"/>
              </a:ext>
            </a:extLst>
          </p:cNvPr>
          <p:cNvSpPr txBox="1"/>
          <p:nvPr/>
        </p:nvSpPr>
        <p:spPr>
          <a:xfrm>
            <a:off x="7323525" y="2070443"/>
            <a:ext cx="2884251" cy="535531"/>
          </a:xfrm>
          <a:prstGeom prst="rect">
            <a:avLst/>
          </a:prstGeom>
          <a:noFill/>
        </p:spPr>
        <p:txBody>
          <a:bodyPr wrap="none" rtlCol="0">
            <a:spAutoFit/>
          </a:bodyPr>
          <a:lstStyle/>
          <a:p>
            <a:r>
              <a:rPr lang="en-US" dirty="0"/>
              <a:t>Initial data layout:</a:t>
            </a:r>
          </a:p>
        </p:txBody>
      </p:sp>
    </p:spTree>
    <p:extLst>
      <p:ext uri="{BB962C8B-B14F-4D97-AF65-F5344CB8AC3E}">
        <p14:creationId xmlns:p14="http://schemas.microsoft.com/office/powerpoint/2010/main" val="312059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3441-1311-1147-8507-604E24D085D9}"/>
              </a:ext>
            </a:extLst>
          </p:cNvPr>
          <p:cNvSpPr>
            <a:spLocks noGrp="1"/>
          </p:cNvSpPr>
          <p:nvPr>
            <p:ph type="title"/>
          </p:nvPr>
        </p:nvSpPr>
        <p:spPr/>
        <p:txBody>
          <a:bodyPr/>
          <a:lstStyle/>
          <a:p>
            <a:r>
              <a:rPr lang="en-US" sz="3200" dirty="0"/>
              <a:t>Construct distributed memory algorithm</a:t>
            </a:r>
          </a:p>
        </p:txBody>
      </p:sp>
      <p:sp>
        <p:nvSpPr>
          <p:cNvPr id="4" name="Text Placeholder 3">
            <a:extLst>
              <a:ext uri="{FF2B5EF4-FFF2-40B4-BE49-F238E27FC236}">
                <a16:creationId xmlns:a16="http://schemas.microsoft.com/office/drawing/2014/main" id="{FD658A66-FC0A-5B47-AF0E-596064BBD87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A3B90A61-A163-0A4B-8503-724933863E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9C390F0-8D0E-3449-935E-8BB6880EA69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6FABFC7-96BE-7047-9366-CF45ECEEBADD}"/>
              </a:ext>
            </a:extLst>
          </p:cNvPr>
          <p:cNvSpPr>
            <a:spLocks noGrp="1"/>
          </p:cNvSpPr>
          <p:nvPr>
            <p:ph type="body" sz="quarter" idx="16"/>
          </p:nvPr>
        </p:nvSpPr>
        <p:spPr>
          <a:xfrm>
            <a:off x="5021988" y="7427122"/>
            <a:ext cx="5808600" cy="369888"/>
          </a:xfrm>
        </p:spPr>
        <p:txBody>
          <a:bodyPr/>
          <a:lstStyle/>
          <a:p>
            <a:endParaRPr lang="en-US"/>
          </a:p>
        </p:txBody>
      </p:sp>
      <p:sp>
        <p:nvSpPr>
          <p:cNvPr id="8" name="Cube 7">
            <a:extLst>
              <a:ext uri="{FF2B5EF4-FFF2-40B4-BE49-F238E27FC236}">
                <a16:creationId xmlns:a16="http://schemas.microsoft.com/office/drawing/2014/main" id="{5A0C21F0-D512-FC4E-B52D-7637F2DFB66A}"/>
              </a:ext>
            </a:extLst>
          </p:cNvPr>
          <p:cNvSpPr/>
          <p:nvPr/>
        </p:nvSpPr>
        <p:spPr>
          <a:xfrm>
            <a:off x="6032785" y="2741694"/>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521A57FD-DC22-7F49-8F2E-B9EA70AE5B8D}"/>
              </a:ext>
            </a:extLst>
          </p:cNvPr>
          <p:cNvCxnSpPr>
            <a:cxnSpLocks/>
            <a:stCxn id="8" idx="1"/>
            <a:endCxn id="8" idx="3"/>
          </p:cNvCxnSpPr>
          <p:nvPr/>
        </p:nvCxnSpPr>
        <p:spPr>
          <a:xfrm>
            <a:off x="7718554" y="3827372"/>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1A9A01B-5025-5F4C-92BE-FE2E8E7108FE}"/>
              </a:ext>
            </a:extLst>
          </p:cNvPr>
          <p:cNvCxnSpPr>
            <a:cxnSpLocks/>
            <a:stCxn id="8" idx="0"/>
            <a:endCxn id="8" idx="1"/>
          </p:cNvCxnSpPr>
          <p:nvPr/>
        </p:nvCxnSpPr>
        <p:spPr>
          <a:xfrm flipH="1">
            <a:off x="7718554" y="2741694"/>
            <a:ext cx="1085677" cy="108567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8135E7F-ABDA-9D46-8616-B9F69C996AD7}"/>
              </a:ext>
            </a:extLst>
          </p:cNvPr>
          <p:cNvCxnSpPr>
            <a:cxnSpLocks/>
            <a:stCxn id="8" idx="4"/>
            <a:endCxn id="8" idx="2"/>
          </p:cNvCxnSpPr>
          <p:nvPr/>
        </p:nvCxnSpPr>
        <p:spPr>
          <a:xfrm flipH="1">
            <a:off x="6032785" y="5455888"/>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42A4BF69-E8E6-D94A-9EB8-0729356EF229}"/>
              </a:ext>
            </a:extLst>
          </p:cNvPr>
          <p:cNvCxnSpPr>
            <a:cxnSpLocks/>
            <a:stCxn id="8" idx="5"/>
            <a:endCxn id="8" idx="4"/>
          </p:cNvCxnSpPr>
          <p:nvPr/>
        </p:nvCxnSpPr>
        <p:spPr>
          <a:xfrm flipH="1">
            <a:off x="9404322" y="4370211"/>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3FF3592-FD6E-AD40-B353-0A9790CD428D}"/>
              </a:ext>
            </a:extLst>
          </p:cNvPr>
          <p:cNvCxnSpPr>
            <a:cxnSpLocks/>
          </p:cNvCxnSpPr>
          <p:nvPr/>
        </p:nvCxnSpPr>
        <p:spPr>
          <a:xfrm>
            <a:off x="10032758" y="3233049"/>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8A82607-8AC7-7B45-B81A-586DE850929D}"/>
              </a:ext>
            </a:extLst>
          </p:cNvPr>
          <p:cNvCxnSpPr>
            <a:cxnSpLocks/>
          </p:cNvCxnSpPr>
          <p:nvPr/>
        </p:nvCxnSpPr>
        <p:spPr>
          <a:xfrm flipH="1">
            <a:off x="6625032" y="3197535"/>
            <a:ext cx="3407726"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1E17FF8-BB3F-EB45-BDC4-16D6CEF49F51}"/>
              </a:ext>
            </a:extLst>
          </p:cNvPr>
          <p:cNvSpPr txBox="1"/>
          <p:nvPr/>
        </p:nvSpPr>
        <p:spPr>
          <a:xfrm>
            <a:off x="7076524" y="7112542"/>
            <a:ext cx="453970" cy="461665"/>
          </a:xfrm>
          <a:prstGeom prst="rect">
            <a:avLst/>
          </a:prstGeom>
          <a:noFill/>
        </p:spPr>
        <p:txBody>
          <a:bodyPr wrap="none" rtlCol="0">
            <a:spAutoFit/>
          </a:bodyPr>
          <a:lstStyle/>
          <a:p>
            <a:r>
              <a:rPr lang="en-US" sz="2400" dirty="0"/>
              <a:t>Ni</a:t>
            </a:r>
            <a:endParaRPr lang="en-US" dirty="0"/>
          </a:p>
        </p:txBody>
      </p:sp>
      <p:sp>
        <p:nvSpPr>
          <p:cNvPr id="16" name="TextBox 15">
            <a:extLst>
              <a:ext uri="{FF2B5EF4-FFF2-40B4-BE49-F238E27FC236}">
                <a16:creationId xmlns:a16="http://schemas.microsoft.com/office/drawing/2014/main" id="{574817C6-72CF-C846-AE99-6CCD5F064611}"/>
              </a:ext>
            </a:extLst>
          </p:cNvPr>
          <p:cNvSpPr txBox="1"/>
          <p:nvPr/>
        </p:nvSpPr>
        <p:spPr>
          <a:xfrm>
            <a:off x="5466205" y="5423933"/>
            <a:ext cx="457176" cy="461665"/>
          </a:xfrm>
          <a:prstGeom prst="rect">
            <a:avLst/>
          </a:prstGeom>
          <a:noFill/>
        </p:spPr>
        <p:txBody>
          <a:bodyPr wrap="none" rtlCol="0">
            <a:spAutoFit/>
          </a:bodyPr>
          <a:lstStyle/>
          <a:p>
            <a:r>
              <a:rPr lang="en-US" sz="2400" dirty="0"/>
              <a:t>Nj</a:t>
            </a:r>
            <a:endParaRPr lang="en-US" dirty="0"/>
          </a:p>
        </p:txBody>
      </p:sp>
      <p:sp>
        <p:nvSpPr>
          <p:cNvPr id="17" name="TextBox 16">
            <a:extLst>
              <a:ext uri="{FF2B5EF4-FFF2-40B4-BE49-F238E27FC236}">
                <a16:creationId xmlns:a16="http://schemas.microsoft.com/office/drawing/2014/main" id="{DA3F2D2B-0CA8-904A-9A4D-A759AA48CED6}"/>
              </a:ext>
            </a:extLst>
          </p:cNvPr>
          <p:cNvSpPr txBox="1"/>
          <p:nvPr/>
        </p:nvSpPr>
        <p:spPr>
          <a:xfrm>
            <a:off x="10003419" y="6423404"/>
            <a:ext cx="522900" cy="461665"/>
          </a:xfrm>
          <a:prstGeom prst="rect">
            <a:avLst/>
          </a:prstGeom>
          <a:noFill/>
        </p:spPr>
        <p:txBody>
          <a:bodyPr wrap="none" rtlCol="0">
            <a:spAutoFit/>
          </a:bodyPr>
          <a:lstStyle/>
          <a:p>
            <a:r>
              <a:rPr lang="en-US" sz="2400" dirty="0" err="1"/>
              <a:t>Nk</a:t>
            </a:r>
            <a:endParaRPr lang="en-US" sz="2400" dirty="0"/>
          </a:p>
        </p:txBody>
      </p:sp>
      <p:sp>
        <p:nvSpPr>
          <p:cNvPr id="147" name="TextBox 146">
            <a:extLst>
              <a:ext uri="{FF2B5EF4-FFF2-40B4-BE49-F238E27FC236}">
                <a16:creationId xmlns:a16="http://schemas.microsoft.com/office/drawing/2014/main" id="{40133DAF-692B-7F4B-9BFE-B7E20D015C24}"/>
              </a:ext>
            </a:extLst>
          </p:cNvPr>
          <p:cNvSpPr txBox="1"/>
          <p:nvPr/>
        </p:nvSpPr>
        <p:spPr>
          <a:xfrm>
            <a:off x="1615156" y="1403596"/>
            <a:ext cx="2502801" cy="535531"/>
          </a:xfrm>
          <a:prstGeom prst="rect">
            <a:avLst/>
          </a:prstGeom>
          <a:noFill/>
        </p:spPr>
        <p:txBody>
          <a:bodyPr wrap="none" rtlCol="0">
            <a:spAutoFit/>
          </a:bodyPr>
          <a:lstStyle/>
          <a:p>
            <a:r>
              <a:rPr lang="en-US" dirty="0"/>
              <a:t>Global memory</a:t>
            </a:r>
          </a:p>
        </p:txBody>
      </p:sp>
      <p:sp>
        <p:nvSpPr>
          <p:cNvPr id="63" name="Cube 62">
            <a:extLst>
              <a:ext uri="{FF2B5EF4-FFF2-40B4-BE49-F238E27FC236}">
                <a16:creationId xmlns:a16="http://schemas.microsoft.com/office/drawing/2014/main" id="{ED59A823-8113-EE42-A5E6-DAB26F73123D}"/>
              </a:ext>
            </a:extLst>
          </p:cNvPr>
          <p:cNvSpPr/>
          <p:nvPr/>
        </p:nvSpPr>
        <p:spPr>
          <a:xfrm>
            <a:off x="828675" y="2807965"/>
            <a:ext cx="4457215" cy="4342711"/>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605EBCF7-4901-F14E-876A-3115F6AF81C6}"/>
              </a:ext>
            </a:extLst>
          </p:cNvPr>
          <p:cNvCxnSpPr>
            <a:cxnSpLocks/>
            <a:stCxn id="63" idx="1"/>
            <a:endCxn id="63" idx="3"/>
          </p:cNvCxnSpPr>
          <p:nvPr/>
        </p:nvCxnSpPr>
        <p:spPr>
          <a:xfrm>
            <a:off x="2514444" y="3893643"/>
            <a:ext cx="0" cy="3257033"/>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2D33EBAB-F1B1-7047-B8E3-0C6AAF94957C}"/>
              </a:ext>
            </a:extLst>
          </p:cNvPr>
          <p:cNvCxnSpPr>
            <a:cxnSpLocks/>
            <a:stCxn id="63" idx="4"/>
            <a:endCxn id="63" idx="2"/>
          </p:cNvCxnSpPr>
          <p:nvPr/>
        </p:nvCxnSpPr>
        <p:spPr>
          <a:xfrm flipH="1">
            <a:off x="828675" y="5522159"/>
            <a:ext cx="3371537"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413E9E0E-18EA-D749-8201-25E3B73A0C30}"/>
              </a:ext>
            </a:extLst>
          </p:cNvPr>
          <p:cNvCxnSpPr>
            <a:cxnSpLocks/>
            <a:stCxn id="63" idx="5"/>
            <a:endCxn id="63" idx="4"/>
          </p:cNvCxnSpPr>
          <p:nvPr/>
        </p:nvCxnSpPr>
        <p:spPr>
          <a:xfrm flipH="1">
            <a:off x="4200212" y="4436482"/>
            <a:ext cx="1085678" cy="1085677"/>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2ABAFD0D-7687-D845-A771-A533AB9F3870}"/>
              </a:ext>
            </a:extLst>
          </p:cNvPr>
          <p:cNvCxnSpPr>
            <a:cxnSpLocks/>
          </p:cNvCxnSpPr>
          <p:nvPr/>
        </p:nvCxnSpPr>
        <p:spPr>
          <a:xfrm>
            <a:off x="4878396" y="3306141"/>
            <a:ext cx="0" cy="3215252"/>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4F6C1341-A0E1-F74A-A01A-BA845AE1BF6C}"/>
              </a:ext>
            </a:extLst>
          </p:cNvPr>
          <p:cNvCxnSpPr>
            <a:cxnSpLocks/>
          </p:cNvCxnSpPr>
          <p:nvPr/>
        </p:nvCxnSpPr>
        <p:spPr>
          <a:xfrm flipH="1">
            <a:off x="1470670" y="3270627"/>
            <a:ext cx="3407726" cy="0"/>
          </a:xfrm>
          <a:prstGeom prst="line">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F5105065-378F-CD42-98A8-D8B77FA2C709}"/>
              </a:ext>
            </a:extLst>
          </p:cNvPr>
          <p:cNvSpPr txBox="1"/>
          <p:nvPr/>
        </p:nvSpPr>
        <p:spPr>
          <a:xfrm>
            <a:off x="2232224" y="7175400"/>
            <a:ext cx="453970" cy="461665"/>
          </a:xfrm>
          <a:prstGeom prst="rect">
            <a:avLst/>
          </a:prstGeom>
          <a:noFill/>
        </p:spPr>
        <p:txBody>
          <a:bodyPr wrap="none" rtlCol="0">
            <a:spAutoFit/>
          </a:bodyPr>
          <a:lstStyle/>
          <a:p>
            <a:r>
              <a:rPr lang="en-US" sz="2400" dirty="0"/>
              <a:t>Ni</a:t>
            </a:r>
            <a:endParaRPr lang="en-US" dirty="0"/>
          </a:p>
        </p:txBody>
      </p:sp>
      <p:sp>
        <p:nvSpPr>
          <p:cNvPr id="78" name="TextBox 77">
            <a:extLst>
              <a:ext uri="{FF2B5EF4-FFF2-40B4-BE49-F238E27FC236}">
                <a16:creationId xmlns:a16="http://schemas.microsoft.com/office/drawing/2014/main" id="{302F1C39-D032-4044-9F4D-325D04D43875}"/>
              </a:ext>
            </a:extLst>
          </p:cNvPr>
          <p:cNvSpPr txBox="1"/>
          <p:nvPr/>
        </p:nvSpPr>
        <p:spPr>
          <a:xfrm>
            <a:off x="435987" y="5588278"/>
            <a:ext cx="457176" cy="461665"/>
          </a:xfrm>
          <a:prstGeom prst="rect">
            <a:avLst/>
          </a:prstGeom>
          <a:noFill/>
        </p:spPr>
        <p:txBody>
          <a:bodyPr wrap="none" rtlCol="0">
            <a:spAutoFit/>
          </a:bodyPr>
          <a:lstStyle/>
          <a:p>
            <a:r>
              <a:rPr lang="en-US" sz="2400" dirty="0"/>
              <a:t>Nj</a:t>
            </a:r>
            <a:endParaRPr lang="en-US" dirty="0"/>
          </a:p>
        </p:txBody>
      </p:sp>
      <p:sp>
        <p:nvSpPr>
          <p:cNvPr id="79" name="TextBox 78">
            <a:extLst>
              <a:ext uri="{FF2B5EF4-FFF2-40B4-BE49-F238E27FC236}">
                <a16:creationId xmlns:a16="http://schemas.microsoft.com/office/drawing/2014/main" id="{DC162F39-C622-FE4E-BF7E-A61366FD7BFF}"/>
              </a:ext>
            </a:extLst>
          </p:cNvPr>
          <p:cNvSpPr txBox="1"/>
          <p:nvPr/>
        </p:nvSpPr>
        <p:spPr>
          <a:xfrm>
            <a:off x="4849057" y="6496496"/>
            <a:ext cx="522900" cy="461665"/>
          </a:xfrm>
          <a:prstGeom prst="rect">
            <a:avLst/>
          </a:prstGeom>
          <a:noFill/>
        </p:spPr>
        <p:txBody>
          <a:bodyPr wrap="none" rtlCol="0">
            <a:spAutoFit/>
          </a:bodyPr>
          <a:lstStyle/>
          <a:p>
            <a:r>
              <a:rPr lang="en-US" sz="2400" dirty="0" err="1"/>
              <a:t>Nk</a:t>
            </a:r>
            <a:endParaRPr lang="en-US" sz="2400" dirty="0"/>
          </a:p>
        </p:txBody>
      </p:sp>
      <p:cxnSp>
        <p:nvCxnSpPr>
          <p:cNvPr id="80" name="Straight Connector 79">
            <a:extLst>
              <a:ext uri="{FF2B5EF4-FFF2-40B4-BE49-F238E27FC236}">
                <a16:creationId xmlns:a16="http://schemas.microsoft.com/office/drawing/2014/main" id="{94857CAB-56B9-1645-9952-DDE5C9966680}"/>
              </a:ext>
            </a:extLst>
          </p:cNvPr>
          <p:cNvCxnSpPr>
            <a:cxnSpLocks/>
          </p:cNvCxnSpPr>
          <p:nvPr/>
        </p:nvCxnSpPr>
        <p:spPr>
          <a:xfrm flipH="1">
            <a:off x="2550664" y="2797127"/>
            <a:ext cx="1085677" cy="1085678"/>
          </a:xfrm>
          <a:prstGeom prst="line">
            <a:avLst/>
          </a:prstGeom>
        </p:spPr>
        <p:style>
          <a:lnRef idx="2">
            <a:schemeClr val="dk1"/>
          </a:lnRef>
          <a:fillRef idx="0">
            <a:schemeClr val="dk1"/>
          </a:fillRef>
          <a:effectRef idx="1">
            <a:schemeClr val="dk1"/>
          </a:effectRef>
          <a:fontRef idx="minor">
            <a:schemeClr val="tx1"/>
          </a:fontRef>
        </p:style>
      </p:cxnSp>
      <p:sp>
        <p:nvSpPr>
          <p:cNvPr id="81" name="Rectangle 80">
            <a:extLst>
              <a:ext uri="{FF2B5EF4-FFF2-40B4-BE49-F238E27FC236}">
                <a16:creationId xmlns:a16="http://schemas.microsoft.com/office/drawing/2014/main" id="{FE8D98B5-49C6-144C-8D4F-1F1059140FFD}"/>
              </a:ext>
            </a:extLst>
          </p:cNvPr>
          <p:cNvSpPr/>
          <p:nvPr/>
        </p:nvSpPr>
        <p:spPr>
          <a:xfrm>
            <a:off x="1982734" y="3997017"/>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85" name="Rectangle 84">
            <a:extLst>
              <a:ext uri="{FF2B5EF4-FFF2-40B4-BE49-F238E27FC236}">
                <a16:creationId xmlns:a16="http://schemas.microsoft.com/office/drawing/2014/main" id="{3661FCB7-7D96-A849-AA89-0EADA3DB8104}"/>
              </a:ext>
            </a:extLst>
          </p:cNvPr>
          <p:cNvSpPr/>
          <p:nvPr/>
        </p:nvSpPr>
        <p:spPr>
          <a:xfrm>
            <a:off x="2304726" y="3999949"/>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86" name="Rectangle 85">
            <a:extLst>
              <a:ext uri="{FF2B5EF4-FFF2-40B4-BE49-F238E27FC236}">
                <a16:creationId xmlns:a16="http://schemas.microsoft.com/office/drawing/2014/main" id="{556273AB-3125-4049-BB75-27DBF0D5CBBE}"/>
              </a:ext>
            </a:extLst>
          </p:cNvPr>
          <p:cNvSpPr/>
          <p:nvPr/>
        </p:nvSpPr>
        <p:spPr>
          <a:xfrm>
            <a:off x="1015298" y="4786227"/>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87" name="Rectangle 86">
            <a:extLst>
              <a:ext uri="{FF2B5EF4-FFF2-40B4-BE49-F238E27FC236}">
                <a16:creationId xmlns:a16="http://schemas.microsoft.com/office/drawing/2014/main" id="{9C0602C8-90CE-9044-ABEE-815FAC8213EC}"/>
              </a:ext>
            </a:extLst>
          </p:cNvPr>
          <p:cNvSpPr/>
          <p:nvPr/>
        </p:nvSpPr>
        <p:spPr>
          <a:xfrm>
            <a:off x="997332" y="5187078"/>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88" name="Rectangle 87">
            <a:extLst>
              <a:ext uri="{FF2B5EF4-FFF2-40B4-BE49-F238E27FC236}">
                <a16:creationId xmlns:a16="http://schemas.microsoft.com/office/drawing/2014/main" id="{34FAFD7C-281B-A241-93B5-1440B450F50F}"/>
              </a:ext>
            </a:extLst>
          </p:cNvPr>
          <p:cNvSpPr/>
          <p:nvPr/>
        </p:nvSpPr>
        <p:spPr>
          <a:xfrm>
            <a:off x="1002306" y="4009362"/>
            <a:ext cx="861287" cy="683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91" name="Rectangle 90">
            <a:extLst>
              <a:ext uri="{FF2B5EF4-FFF2-40B4-BE49-F238E27FC236}">
                <a16:creationId xmlns:a16="http://schemas.microsoft.com/office/drawing/2014/main" id="{7850A07D-9F7D-3248-837F-53563B5892E5}"/>
              </a:ext>
            </a:extLst>
          </p:cNvPr>
          <p:cNvSpPr/>
          <p:nvPr/>
        </p:nvSpPr>
        <p:spPr>
          <a:xfrm>
            <a:off x="1960611" y="2453191"/>
            <a:ext cx="861287" cy="6293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92" name="Rectangle 91">
            <a:extLst>
              <a:ext uri="{FF2B5EF4-FFF2-40B4-BE49-F238E27FC236}">
                <a16:creationId xmlns:a16="http://schemas.microsoft.com/office/drawing/2014/main" id="{067B36BB-8CAB-EE4D-A50D-B20E60C062E5}"/>
              </a:ext>
            </a:extLst>
          </p:cNvPr>
          <p:cNvSpPr/>
          <p:nvPr/>
        </p:nvSpPr>
        <p:spPr>
          <a:xfrm>
            <a:off x="3369975" y="3997017"/>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93" name="Rectangle 92">
            <a:extLst>
              <a:ext uri="{FF2B5EF4-FFF2-40B4-BE49-F238E27FC236}">
                <a16:creationId xmlns:a16="http://schemas.microsoft.com/office/drawing/2014/main" id="{07C9598F-ADF9-0646-9854-9C65CF44D841}"/>
              </a:ext>
            </a:extLst>
          </p:cNvPr>
          <p:cNvSpPr/>
          <p:nvPr/>
        </p:nvSpPr>
        <p:spPr>
          <a:xfrm>
            <a:off x="3727237" y="3997017"/>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94" name="Rectangle 93">
            <a:extLst>
              <a:ext uri="{FF2B5EF4-FFF2-40B4-BE49-F238E27FC236}">
                <a16:creationId xmlns:a16="http://schemas.microsoft.com/office/drawing/2014/main" id="{D66884EF-0E9A-004E-87CA-ACB342A0029D}"/>
              </a:ext>
            </a:extLst>
          </p:cNvPr>
          <p:cNvSpPr/>
          <p:nvPr/>
        </p:nvSpPr>
        <p:spPr>
          <a:xfrm>
            <a:off x="1012751" y="6195973"/>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95" name="Rectangle 94">
            <a:extLst>
              <a:ext uri="{FF2B5EF4-FFF2-40B4-BE49-F238E27FC236}">
                <a16:creationId xmlns:a16="http://schemas.microsoft.com/office/drawing/2014/main" id="{CA673822-48B4-5E46-B038-B9801D3823F2}"/>
              </a:ext>
            </a:extLst>
          </p:cNvPr>
          <p:cNvSpPr/>
          <p:nvPr/>
        </p:nvSpPr>
        <p:spPr>
          <a:xfrm>
            <a:off x="994785" y="6596824"/>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27" name="Left-Right Arrow 26">
            <a:extLst>
              <a:ext uri="{FF2B5EF4-FFF2-40B4-BE49-F238E27FC236}">
                <a16:creationId xmlns:a16="http://schemas.microsoft.com/office/drawing/2014/main" id="{E4CA1B5F-83A1-9249-B316-E8F8E6DF742D}"/>
              </a:ext>
            </a:extLst>
          </p:cNvPr>
          <p:cNvSpPr/>
          <p:nvPr/>
        </p:nvSpPr>
        <p:spPr>
          <a:xfrm>
            <a:off x="2560008" y="4206105"/>
            <a:ext cx="715050" cy="31966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Left-Right Arrow 95">
            <a:extLst>
              <a:ext uri="{FF2B5EF4-FFF2-40B4-BE49-F238E27FC236}">
                <a16:creationId xmlns:a16="http://schemas.microsoft.com/office/drawing/2014/main" id="{A72DBB9D-5170-CD4C-BF04-EDEB2D6826F5}"/>
              </a:ext>
            </a:extLst>
          </p:cNvPr>
          <p:cNvSpPr/>
          <p:nvPr/>
        </p:nvSpPr>
        <p:spPr>
          <a:xfrm rot="18972171">
            <a:off x="1494046" y="3360692"/>
            <a:ext cx="715050" cy="3196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Left-Right Arrow 96">
            <a:extLst>
              <a:ext uri="{FF2B5EF4-FFF2-40B4-BE49-F238E27FC236}">
                <a16:creationId xmlns:a16="http://schemas.microsoft.com/office/drawing/2014/main" id="{F14E9537-7288-BC4F-ADDF-3270249064B7}"/>
              </a:ext>
            </a:extLst>
          </p:cNvPr>
          <p:cNvSpPr/>
          <p:nvPr/>
        </p:nvSpPr>
        <p:spPr>
          <a:xfrm rot="5400000">
            <a:off x="1083971" y="5713629"/>
            <a:ext cx="666622" cy="296658"/>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89A2199B-50C4-FC40-84F2-50742414540C}"/>
              </a:ext>
            </a:extLst>
          </p:cNvPr>
          <p:cNvSpPr txBox="1"/>
          <p:nvPr/>
        </p:nvSpPr>
        <p:spPr>
          <a:xfrm>
            <a:off x="6862399" y="1498800"/>
            <a:ext cx="3209597" cy="535531"/>
          </a:xfrm>
          <a:prstGeom prst="rect">
            <a:avLst/>
          </a:prstGeom>
          <a:noFill/>
        </p:spPr>
        <p:txBody>
          <a:bodyPr wrap="none" rtlCol="0">
            <a:spAutoFit/>
          </a:bodyPr>
          <a:lstStyle/>
          <a:p>
            <a:r>
              <a:rPr lang="en-US" dirty="0"/>
              <a:t>Distributed memory</a:t>
            </a:r>
          </a:p>
        </p:txBody>
      </p:sp>
      <p:sp>
        <p:nvSpPr>
          <p:cNvPr id="99" name="Rectangle 98">
            <a:extLst>
              <a:ext uri="{FF2B5EF4-FFF2-40B4-BE49-F238E27FC236}">
                <a16:creationId xmlns:a16="http://schemas.microsoft.com/office/drawing/2014/main" id="{828C8863-41C6-6246-A0FB-A4378825EC58}"/>
              </a:ext>
            </a:extLst>
          </p:cNvPr>
          <p:cNvSpPr/>
          <p:nvPr/>
        </p:nvSpPr>
        <p:spPr>
          <a:xfrm>
            <a:off x="6096210" y="3950963"/>
            <a:ext cx="861287" cy="683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100" name="Rectangle 99">
            <a:extLst>
              <a:ext uri="{FF2B5EF4-FFF2-40B4-BE49-F238E27FC236}">
                <a16:creationId xmlns:a16="http://schemas.microsoft.com/office/drawing/2014/main" id="{0E6A9574-D184-544D-8705-2B28DBE1E4BE}"/>
              </a:ext>
            </a:extLst>
          </p:cNvPr>
          <p:cNvSpPr/>
          <p:nvPr/>
        </p:nvSpPr>
        <p:spPr>
          <a:xfrm>
            <a:off x="7183149" y="2409813"/>
            <a:ext cx="861287" cy="6293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101" name="Rectangle 100">
            <a:extLst>
              <a:ext uri="{FF2B5EF4-FFF2-40B4-BE49-F238E27FC236}">
                <a16:creationId xmlns:a16="http://schemas.microsoft.com/office/drawing/2014/main" id="{40C2AAD4-96F2-A148-AD3B-1AB2B6BA73C6}"/>
              </a:ext>
            </a:extLst>
          </p:cNvPr>
          <p:cNvSpPr/>
          <p:nvPr/>
        </p:nvSpPr>
        <p:spPr>
          <a:xfrm>
            <a:off x="6110184" y="4733504"/>
            <a:ext cx="844664" cy="29452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A0</a:t>
            </a:r>
          </a:p>
        </p:txBody>
      </p:sp>
      <p:sp>
        <p:nvSpPr>
          <p:cNvPr id="102" name="Rectangle 101">
            <a:extLst>
              <a:ext uri="{FF2B5EF4-FFF2-40B4-BE49-F238E27FC236}">
                <a16:creationId xmlns:a16="http://schemas.microsoft.com/office/drawing/2014/main" id="{12068BA3-F248-8E4A-A7E0-6372F84E3D97}"/>
              </a:ext>
            </a:extLst>
          </p:cNvPr>
          <p:cNvSpPr/>
          <p:nvPr/>
        </p:nvSpPr>
        <p:spPr>
          <a:xfrm>
            <a:off x="6796842" y="6169896"/>
            <a:ext cx="844664" cy="29452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700" dirty="0"/>
              <a:t>A1</a:t>
            </a:r>
          </a:p>
        </p:txBody>
      </p:sp>
      <p:sp>
        <p:nvSpPr>
          <p:cNvPr id="103" name="Rectangle 102">
            <a:extLst>
              <a:ext uri="{FF2B5EF4-FFF2-40B4-BE49-F238E27FC236}">
                <a16:creationId xmlns:a16="http://schemas.microsoft.com/office/drawing/2014/main" id="{4D3B3D2C-4D35-5A4A-B585-4101695C7BE4}"/>
              </a:ext>
            </a:extLst>
          </p:cNvPr>
          <p:cNvSpPr/>
          <p:nvPr/>
        </p:nvSpPr>
        <p:spPr>
          <a:xfrm>
            <a:off x="7133192" y="3946256"/>
            <a:ext cx="199391"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B0</a:t>
            </a:r>
          </a:p>
        </p:txBody>
      </p:sp>
      <p:sp>
        <p:nvSpPr>
          <p:cNvPr id="104" name="Rectangle 103">
            <a:extLst>
              <a:ext uri="{FF2B5EF4-FFF2-40B4-BE49-F238E27FC236}">
                <a16:creationId xmlns:a16="http://schemas.microsoft.com/office/drawing/2014/main" id="{E900CFD6-950B-A143-96DC-6AEB21B71A41}"/>
              </a:ext>
            </a:extLst>
          </p:cNvPr>
          <p:cNvSpPr/>
          <p:nvPr/>
        </p:nvSpPr>
        <p:spPr>
          <a:xfrm>
            <a:off x="8594991" y="4667193"/>
            <a:ext cx="195068" cy="69285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800" dirty="0"/>
              <a:t>B1</a:t>
            </a:r>
          </a:p>
        </p:txBody>
      </p:sp>
      <p:sp>
        <p:nvSpPr>
          <p:cNvPr id="28" name="Right Arrow 27">
            <a:extLst>
              <a:ext uri="{FF2B5EF4-FFF2-40B4-BE49-F238E27FC236}">
                <a16:creationId xmlns:a16="http://schemas.microsoft.com/office/drawing/2014/main" id="{E816F705-8E62-9546-9B49-A7A40694110F}"/>
              </a:ext>
            </a:extLst>
          </p:cNvPr>
          <p:cNvSpPr/>
          <p:nvPr/>
        </p:nvSpPr>
        <p:spPr>
          <a:xfrm>
            <a:off x="7420066" y="4139863"/>
            <a:ext cx="988499" cy="2867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7" name="Right Arrow 106">
            <a:extLst>
              <a:ext uri="{FF2B5EF4-FFF2-40B4-BE49-F238E27FC236}">
                <a16:creationId xmlns:a16="http://schemas.microsoft.com/office/drawing/2014/main" id="{CD315C11-5CAF-2B41-88C1-71A26CF1F3D2}"/>
              </a:ext>
            </a:extLst>
          </p:cNvPr>
          <p:cNvSpPr/>
          <p:nvPr/>
        </p:nvSpPr>
        <p:spPr>
          <a:xfrm rot="10800000">
            <a:off x="7469857" y="4839055"/>
            <a:ext cx="988499" cy="2867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2" name="Right Arrow 111">
            <a:extLst>
              <a:ext uri="{FF2B5EF4-FFF2-40B4-BE49-F238E27FC236}">
                <a16:creationId xmlns:a16="http://schemas.microsoft.com/office/drawing/2014/main" id="{CDD1414C-5555-B944-B00D-133A4D644C3E}"/>
              </a:ext>
            </a:extLst>
          </p:cNvPr>
          <p:cNvSpPr/>
          <p:nvPr/>
        </p:nvSpPr>
        <p:spPr>
          <a:xfrm rot="16200000">
            <a:off x="6730781" y="5406559"/>
            <a:ext cx="988499" cy="28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3" name="Right Arrow 112">
            <a:extLst>
              <a:ext uri="{FF2B5EF4-FFF2-40B4-BE49-F238E27FC236}">
                <a16:creationId xmlns:a16="http://schemas.microsoft.com/office/drawing/2014/main" id="{1C3B034C-6BF5-5B4B-B2A5-E9B6FE69C53A}"/>
              </a:ext>
            </a:extLst>
          </p:cNvPr>
          <p:cNvSpPr/>
          <p:nvPr/>
        </p:nvSpPr>
        <p:spPr>
          <a:xfrm rot="5400000">
            <a:off x="5913611" y="5452958"/>
            <a:ext cx="988499" cy="2867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2D35804-D7C0-E342-B654-6E7BA4178A7A}"/>
              </a:ext>
            </a:extLst>
          </p:cNvPr>
          <p:cNvSpPr txBox="1"/>
          <p:nvPr/>
        </p:nvSpPr>
        <p:spPr>
          <a:xfrm>
            <a:off x="2515361" y="4784362"/>
            <a:ext cx="2047612" cy="646331"/>
          </a:xfrm>
          <a:prstGeom prst="rect">
            <a:avLst/>
          </a:prstGeom>
          <a:noFill/>
        </p:spPr>
        <p:txBody>
          <a:bodyPr wrap="none" rtlCol="0">
            <a:spAutoFit/>
          </a:bodyPr>
          <a:lstStyle/>
          <a:p>
            <a:r>
              <a:rPr lang="en-US" sz="1800" dirty="0">
                <a:solidFill>
                  <a:srgbClr val="C00000"/>
                </a:solidFill>
              </a:rPr>
              <a:t>Identical, both from</a:t>
            </a:r>
          </a:p>
          <a:p>
            <a:r>
              <a:rPr lang="en-US" sz="1800" dirty="0">
                <a:solidFill>
                  <a:srgbClr val="C00000"/>
                </a:solidFill>
              </a:rPr>
              <a:t> global memory</a:t>
            </a:r>
          </a:p>
        </p:txBody>
      </p:sp>
      <p:sp>
        <p:nvSpPr>
          <p:cNvPr id="114" name="TextBox 113">
            <a:extLst>
              <a:ext uri="{FF2B5EF4-FFF2-40B4-BE49-F238E27FC236}">
                <a16:creationId xmlns:a16="http://schemas.microsoft.com/office/drawing/2014/main" id="{D4692878-00F8-4B42-BBAC-EADAC76B6DE2}"/>
              </a:ext>
            </a:extLst>
          </p:cNvPr>
          <p:cNvSpPr txBox="1"/>
          <p:nvPr/>
        </p:nvSpPr>
        <p:spPr>
          <a:xfrm>
            <a:off x="7726732" y="3870532"/>
            <a:ext cx="1107804" cy="369332"/>
          </a:xfrm>
          <a:prstGeom prst="rect">
            <a:avLst/>
          </a:prstGeom>
          <a:noFill/>
        </p:spPr>
        <p:txBody>
          <a:bodyPr wrap="none" rtlCol="0">
            <a:spAutoFit/>
          </a:bodyPr>
          <a:lstStyle/>
          <a:p>
            <a:r>
              <a:rPr lang="en-US" sz="1800" dirty="0">
                <a:solidFill>
                  <a:srgbClr val="C00000"/>
                </a:solidFill>
              </a:rPr>
              <a:t>broadcast</a:t>
            </a:r>
          </a:p>
        </p:txBody>
      </p:sp>
      <p:sp>
        <p:nvSpPr>
          <p:cNvPr id="121" name="Left-Right Arrow 120">
            <a:extLst>
              <a:ext uri="{FF2B5EF4-FFF2-40B4-BE49-F238E27FC236}">
                <a16:creationId xmlns:a16="http://schemas.microsoft.com/office/drawing/2014/main" id="{1FC274B3-6557-E449-BA90-8AF22934F829}"/>
              </a:ext>
            </a:extLst>
          </p:cNvPr>
          <p:cNvSpPr/>
          <p:nvPr/>
        </p:nvSpPr>
        <p:spPr>
          <a:xfrm rot="18972171">
            <a:off x="6858382" y="3254838"/>
            <a:ext cx="715050" cy="3196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72346FE-A13B-374F-98A7-4492059CFA74}"/>
              </a:ext>
            </a:extLst>
          </p:cNvPr>
          <p:cNvSpPr txBox="1"/>
          <p:nvPr/>
        </p:nvSpPr>
        <p:spPr>
          <a:xfrm>
            <a:off x="5600845" y="7268772"/>
            <a:ext cx="184731" cy="535531"/>
          </a:xfrm>
          <a:prstGeom prst="rect">
            <a:avLst/>
          </a:prstGeom>
          <a:noFill/>
        </p:spPr>
        <p:txBody>
          <a:bodyPr wrap="none" rtlCol="0">
            <a:spAutoFit/>
          </a:bodyPr>
          <a:lstStyle/>
          <a:p>
            <a:endParaRPr lang="en-US" dirty="0"/>
          </a:p>
        </p:txBody>
      </p:sp>
      <p:sp>
        <p:nvSpPr>
          <p:cNvPr id="122" name="TextBox 121">
            <a:extLst>
              <a:ext uri="{FF2B5EF4-FFF2-40B4-BE49-F238E27FC236}">
                <a16:creationId xmlns:a16="http://schemas.microsoft.com/office/drawing/2014/main" id="{000283A5-D2F8-2D41-A8B8-5ECE19906224}"/>
              </a:ext>
            </a:extLst>
          </p:cNvPr>
          <p:cNvSpPr txBox="1"/>
          <p:nvPr/>
        </p:nvSpPr>
        <p:spPr>
          <a:xfrm>
            <a:off x="7320642" y="5661413"/>
            <a:ext cx="1107804" cy="369332"/>
          </a:xfrm>
          <a:prstGeom prst="rect">
            <a:avLst/>
          </a:prstGeom>
          <a:noFill/>
        </p:spPr>
        <p:txBody>
          <a:bodyPr wrap="none" rtlCol="0">
            <a:spAutoFit/>
          </a:bodyPr>
          <a:lstStyle/>
          <a:p>
            <a:r>
              <a:rPr lang="en-US" sz="1800" dirty="0">
                <a:solidFill>
                  <a:srgbClr val="C00000"/>
                </a:solidFill>
              </a:rPr>
              <a:t>broadcast</a:t>
            </a:r>
          </a:p>
        </p:txBody>
      </p:sp>
      <p:sp>
        <p:nvSpPr>
          <p:cNvPr id="123" name="TextBox 122">
            <a:extLst>
              <a:ext uri="{FF2B5EF4-FFF2-40B4-BE49-F238E27FC236}">
                <a16:creationId xmlns:a16="http://schemas.microsoft.com/office/drawing/2014/main" id="{9A560DD2-CE05-AB46-AC22-0F16E4ECDAC2}"/>
              </a:ext>
            </a:extLst>
          </p:cNvPr>
          <p:cNvSpPr txBox="1"/>
          <p:nvPr/>
        </p:nvSpPr>
        <p:spPr>
          <a:xfrm>
            <a:off x="7424949" y="3263913"/>
            <a:ext cx="1120884" cy="369332"/>
          </a:xfrm>
          <a:prstGeom prst="rect">
            <a:avLst/>
          </a:prstGeom>
          <a:noFill/>
        </p:spPr>
        <p:txBody>
          <a:bodyPr wrap="none" rtlCol="0">
            <a:spAutoFit/>
          </a:bodyPr>
          <a:lstStyle/>
          <a:p>
            <a:r>
              <a:rPr lang="en-US" sz="1800" dirty="0">
                <a:solidFill>
                  <a:srgbClr val="C00000"/>
                </a:solidFill>
              </a:rPr>
              <a:t>replicated</a:t>
            </a:r>
          </a:p>
        </p:txBody>
      </p:sp>
    </p:spTree>
    <p:extLst>
      <p:ext uri="{BB962C8B-B14F-4D97-AF65-F5344CB8AC3E}">
        <p14:creationId xmlns:p14="http://schemas.microsoft.com/office/powerpoint/2010/main" val="764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57F5-56A7-C04D-A881-778D85BD137F}"/>
              </a:ext>
            </a:extLst>
          </p:cNvPr>
          <p:cNvSpPr>
            <a:spLocks noGrp="1"/>
          </p:cNvSpPr>
          <p:nvPr>
            <p:ph type="title"/>
          </p:nvPr>
        </p:nvSpPr>
        <p:spPr/>
        <p:txBody>
          <a:bodyPr/>
          <a:lstStyle/>
          <a:p>
            <a:r>
              <a:rPr lang="en-US" dirty="0"/>
              <a:t>Extend to CNNS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990423-1623-8E43-BF8B-81C73158032A}"/>
                  </a:ext>
                </a:extLst>
              </p:cNvPr>
              <p:cNvSpPr>
                <a:spLocks noGrp="1"/>
              </p:cNvSpPr>
              <p:nvPr>
                <p:ph sz="half" idx="1"/>
              </p:nvPr>
            </p:nvSpPr>
            <p:spPr>
              <a:xfrm>
                <a:off x="431800" y="1244600"/>
                <a:ext cx="10198100" cy="6221072"/>
              </a:xfrm>
            </p:spPr>
            <p:txBody>
              <a:bodyPr/>
              <a:lstStyle/>
              <a:p>
                <a:pPr marL="0" indent="0">
                  <a:buNone/>
                </a:pPr>
                <a14:m>
                  <m:oMathPara xmlns:m="http://schemas.openxmlformats.org/officeDocument/2006/math">
                    <m:oMathParaPr>
                      <m:jc m:val="center"/>
                    </m:oMathParaPr>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𝑐𝑜𝑠𝑡</m:t>
                          </m:r>
                          <m:r>
                            <a:rPr lang="en-US" sz="1900" b="0" i="1" smtClean="0">
                              <a:latin typeface="Cambria Math" panose="02040503050406030204" pitchFamily="18" charset="0"/>
                            </a:rPr>
                            <m:t>=</m:t>
                          </m:r>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𝑘</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h</m:t>
                          </m:r>
                        </m:sub>
                      </m:sSub>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𝑘</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𝑐</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𝑁</m:t>
                              </m:r>
                            </m:e>
                            <m:sub>
                              <m:r>
                                <a:rPr lang="en-US" sz="1900" b="0" i="1" smtClean="0">
                                  <a:latin typeface="Cambria Math" panose="02040503050406030204" pitchFamily="18" charset="0"/>
                                </a:rPr>
                                <m:t>𝑟</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𝑁</m:t>
                              </m:r>
                            </m:e>
                            <m:sub>
                              <m:r>
                                <a:rPr lang="en-US" sz="1900" b="0" i="1" smtClean="0">
                                  <a:latin typeface="Cambria Math" panose="02040503050406030204" pitchFamily="18" charset="0"/>
                                </a:rPr>
                                <m:t>𝑠</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h</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num>
                        <m:den>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𝑤</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h</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𝑇</m:t>
                              </m:r>
                            </m:e>
                            <m:sub>
                              <m:r>
                                <a:rPr lang="en-US" sz="1900" b="0" i="1" smtClean="0">
                                  <a:latin typeface="Cambria Math" panose="02040503050406030204" pitchFamily="18" charset="0"/>
                                </a:rPr>
                                <m:t>𝑏</m:t>
                              </m:r>
                            </m:sub>
                          </m:sSub>
                        </m:den>
                      </m:f>
                      <m:r>
                        <a:rPr lang="en-US" sz="1900" b="0" i="1" smtClean="0">
                          <a:latin typeface="Cambria Math" panose="02040503050406030204" pitchFamily="18" charset="0"/>
                        </a:rPr>
                        <m:t>+</m:t>
                      </m:r>
                      <m:f>
                        <m:fPr>
                          <m:ctrlPr>
                            <a:rPr lang="en-US" sz="1900" b="0" i="1" smtClean="0">
                              <a:latin typeface="Cambria Math" panose="02040503050406030204" pitchFamily="18" charset="0"/>
                              <a:ea typeface="Cambria Math" panose="02040503050406030204" pitchFamily="18" charset="0"/>
                            </a:rPr>
                          </m:ctrlPr>
                        </m:fPr>
                        <m:num>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𝑏</m:t>
                              </m:r>
                            </m:sub>
                          </m:sSub>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𝑊</m:t>
                              </m:r>
                            </m:e>
                            <m:sub>
                              <m:r>
                                <a:rPr lang="en-US" sz="1900" b="0" i="1" smtClean="0">
                                  <a:latin typeface="Cambria Math" panose="02040503050406030204" pitchFamily="18" charset="0"/>
                                </a:rPr>
                                <m:t>𝑐</m:t>
                              </m:r>
                            </m:sub>
                          </m:sSub>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𝜎</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𝑊</m:t>
                                  </m:r>
                                </m:sub>
                              </m:sSub>
                              <m:r>
                                <a:rPr lang="en-US" sz="1900" b="0" i="1" smtClean="0">
                                  <a:latin typeface="Cambria Math" panose="02040503050406030204" pitchFamily="18" charset="0"/>
                                  <a:ea typeface="Cambria Math" panose="02040503050406030204" pitchFamily="18" charset="0"/>
                                </a:rPr>
                                <m:t>+</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𝑁</m:t>
                                  </m:r>
                                </m:e>
                                <m:sub>
                                  <m:r>
                                    <a:rPr lang="en-US" sz="1900" b="0" i="1" smtClean="0">
                                      <a:latin typeface="Cambria Math" panose="02040503050406030204" pitchFamily="18" charset="0"/>
                                      <a:ea typeface="Cambria Math" panose="02040503050406030204" pitchFamily="18" charset="0"/>
                                    </a:rPr>
                                    <m:t>𝑟</m:t>
                                  </m:r>
                                </m:sub>
                              </m:sSub>
                              <m:r>
                                <a:rPr lang="en-US" sz="1900" b="0" i="1" smtClean="0">
                                  <a:latin typeface="Cambria Math" panose="02040503050406030204" pitchFamily="18" charset="0"/>
                                  <a:ea typeface="Cambria Math" panose="02040503050406030204" pitchFamily="18" charset="0"/>
                                </a:rPr>
                                <m:t>−1</m:t>
                              </m:r>
                            </m:e>
                          </m:d>
                          <m:d>
                            <m:dPr>
                              <m:ctrlPr>
                                <a:rPr lang="en-US" sz="1900" b="0" i="1" smtClean="0">
                                  <a:latin typeface="Cambria Math" panose="02040503050406030204" pitchFamily="18" charset="0"/>
                                  <a:ea typeface="Cambria Math" panose="02040503050406030204" pitchFamily="18" charset="0"/>
                                </a:rPr>
                              </m:ctrlPr>
                            </m:dPr>
                            <m:e>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𝜎</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h</m:t>
                                  </m:r>
                                </m:sub>
                              </m:sSub>
                              <m:r>
                                <a:rPr lang="en-US" sz="1900" b="0" i="1" smtClean="0">
                                  <a:latin typeface="Cambria Math" panose="02040503050406030204" pitchFamily="18" charset="0"/>
                                  <a:ea typeface="Cambria Math" panose="02040503050406030204" pitchFamily="18" charset="0"/>
                                </a:rPr>
                                <m:t>+</m:t>
                              </m:r>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𝑁</m:t>
                                  </m:r>
                                </m:e>
                                <m:sub>
                                  <m:r>
                                    <a:rPr lang="en-US" sz="1900" b="0" i="1" smtClean="0">
                                      <a:latin typeface="Cambria Math" panose="02040503050406030204" pitchFamily="18" charset="0"/>
                                      <a:ea typeface="Cambria Math" panose="02040503050406030204" pitchFamily="18" charset="0"/>
                                    </a:rPr>
                                    <m:t>𝑠</m:t>
                                  </m:r>
                                </m:sub>
                              </m:sSub>
                              <m:r>
                                <a:rPr lang="en-US" sz="1900" b="0" i="1" smtClean="0">
                                  <a:latin typeface="Cambria Math" panose="02040503050406030204" pitchFamily="18" charset="0"/>
                                  <a:ea typeface="Cambria Math" panose="02040503050406030204" pitchFamily="18" charset="0"/>
                                </a:rPr>
                                <m:t>−1</m:t>
                              </m:r>
                            </m:e>
                          </m:d>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𝑊</m:t>
                              </m:r>
                            </m:e>
                            <m:sub>
                              <m:r>
                                <a:rPr lang="en-US" sz="1900" b="0" i="1" smtClean="0">
                                  <a:latin typeface="Cambria Math" panose="02040503050406030204" pitchFamily="18" charset="0"/>
                                  <a:ea typeface="Cambria Math" panose="02040503050406030204" pitchFamily="18" charset="0"/>
                                </a:rPr>
                                <m:t>𝑘</m:t>
                              </m:r>
                            </m:sub>
                          </m:sSub>
                        </m:num>
                        <m:den>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𝑤</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h</m:t>
                              </m:r>
                            </m:sub>
                          </m:sSub>
                          <m:sSub>
                            <m:sSubPr>
                              <m:ctrlPr>
                                <a:rPr lang="en-US" sz="1900" b="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𝑇</m:t>
                              </m:r>
                            </m:e>
                            <m:sub>
                              <m:r>
                                <a:rPr lang="en-US" sz="1900" b="0" i="1" smtClean="0">
                                  <a:latin typeface="Cambria Math" panose="02040503050406030204" pitchFamily="18" charset="0"/>
                                  <a:ea typeface="Cambria Math" panose="02040503050406030204" pitchFamily="18" charset="0"/>
                                </a:rPr>
                                <m:t>𝑘</m:t>
                              </m:r>
                            </m:sub>
                          </m:sSub>
                        </m:den>
                      </m:f>
                    </m:oMath>
                  </m:oMathPara>
                </a14:m>
                <a:endParaRPr lang="en-US" sz="19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𝑚𝑒𝑚</m:t>
                      </m:r>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𝑤</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𝑊</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𝑟</m:t>
                              </m:r>
                            </m:sub>
                          </m:sSub>
                          <m:r>
                            <a:rPr lang="en-US" sz="2000" i="1">
                              <a:latin typeface="Cambria Math" panose="02040503050406030204" pitchFamily="18" charset="0"/>
                              <a:ea typeface="Cambria Math" panose="02040503050406030204" pitchFamily="18" charset="0"/>
                            </a:rPr>
                            <m:t>−1</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h</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h</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−1</m:t>
                          </m:r>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𝑐</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𝑤</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h</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𝑟</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𝑠</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𝑐</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oMath>
                  </m:oMathPara>
                </a14:m>
                <a:endParaRPr lang="en-US" sz="2000" dirty="0"/>
              </a:p>
              <a:p>
                <a:r>
                  <a:rPr lang="en-US" sz="2800" dirty="0"/>
                  <a:t>Invent simplified solvable problem to bound the solution of original problem </a:t>
                </a: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𝑐𝑜𝑠</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𝐿</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𝑤</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h</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𝑐</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h</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𝑟</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𝑠</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𝑏</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𝑤</m:t>
                                  </m:r>
                                </m:sub>
                              </m:sSub>
                            </m:den>
                          </m:f>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𝑊</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ea typeface="Cambria Math" panose="02040503050406030204" pitchFamily="18" charset="0"/>
                                    </a:rPr>
                                    <m:t>h</m:t>
                                  </m:r>
                                </m:sub>
                              </m:sSub>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𝑇</m:t>
                                  </m:r>
                                </m:e>
                                <m:sub>
                                  <m:r>
                                    <a:rPr lang="en-US" sz="2000" i="1">
                                      <a:latin typeface="Cambria Math" panose="02040503050406030204" pitchFamily="18" charset="0"/>
                                      <a:ea typeface="Cambria Math" panose="02040503050406030204" pitchFamily="18" charset="0"/>
                                    </a:rPr>
                                    <m:t>𝑘</m:t>
                                  </m:r>
                                </m:sub>
                              </m:sSub>
                            </m:den>
                          </m:f>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𝑚𝑒</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𝐿</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𝑏</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h</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𝑤</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𝑇</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𝐿</m:t>
                          </m:r>
                        </m:sub>
                      </m:sSub>
                    </m:oMath>
                  </m:oMathPara>
                </a14:m>
                <a:endParaRPr lang="en-US" sz="2000" dirty="0"/>
              </a:p>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 is the optimal tile that make </a:t>
                </a:r>
                <a14:m>
                  <m:oMath xmlns:m="http://schemas.openxmlformats.org/officeDocument/2006/math">
                    <m:r>
                      <a:rPr lang="en-US" sz="2400" b="0" i="1" smtClean="0">
                        <a:latin typeface="Cambria Math" panose="02040503050406030204" pitchFamily="18" charset="0"/>
                      </a:rPr>
                      <m:t>𝑐𝑜𝑠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𝐿</m:t>
                        </m:r>
                      </m:sub>
                    </m:sSub>
                  </m:oMath>
                </a14:m>
                <a:r>
                  <a:rPr lang="en-US" sz="2400" dirty="0"/>
                  <a:t> optimal for given M</a:t>
                </a:r>
              </a:p>
              <a:p>
                <a:r>
                  <a:rPr lang="en-US" sz="2400" dirty="0"/>
                  <a:t>Lower bound: </a:t>
                </a:r>
                <a14:m>
                  <m:oMath xmlns:m="http://schemas.openxmlformats.org/officeDocument/2006/math">
                    <m:r>
                      <a:rPr lang="en-US" sz="2400" b="0" i="1" smtClean="0">
                        <a:latin typeface="Cambria Math" panose="02040503050406030204" pitchFamily="18" charset="0"/>
                      </a:rPr>
                      <m:t>𝑐𝑜𝑠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𝐿</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𝑐𝑜𝑠𝑡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a14:m>
                <a:endParaRPr lang="en-US" sz="2400" dirty="0"/>
              </a:p>
              <a:p>
                <a:r>
                  <a:rPr lang="en-US" sz="2400" dirty="0"/>
                  <a:t>Upper bound: find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a:t>, </a:t>
                </a:r>
                <a14:m>
                  <m:oMath xmlns:m="http://schemas.openxmlformats.org/officeDocument/2006/math">
                    <m:r>
                      <a:rPr lang="en-US" sz="2400" b="0" i="1" smtClean="0">
                        <a:latin typeface="Cambria Math" panose="02040503050406030204" pitchFamily="18" charset="0"/>
                      </a:rPr>
                      <m:t>𝑚𝑒𝑚</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𝑇</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a14:m>
                <a:r>
                  <a:rPr lang="en-US" sz="2400" dirty="0"/>
                  <a:t>, make it valid solution</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𝐾</m:t>
                        </m:r>
                        <m:d>
                          <m:dPr>
                            <m:ctrlPr>
                              <a:rPr lang="en-US" sz="2400" b="0" i="1" smtClean="0">
                                <a:latin typeface="Cambria Math" panose="02040503050406030204" pitchFamily="18" charset="0"/>
                                <a:ea typeface="Cambria Math" panose="02040503050406030204" pitchFamily="18" charset="0"/>
                              </a:rPr>
                            </m:ctrlPr>
                          </m:dPr>
                          <m:e>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9</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𝐾</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𝑀</m:t>
                                </m:r>
                              </m:e>
                            </m:rad>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𝐾</m:t>
                            </m:r>
                          </m:e>
                        </m:d>
                      </m:e>
                    </m:d>
                  </m:oMath>
                </a14:m>
                <a:endParaRPr lang="en-US" sz="2400" dirty="0"/>
              </a:p>
              <a:p>
                <a:pPr marL="0" indent="0">
                  <a:buNone/>
                </a:pPr>
                <a:r>
                  <a:rPr lang="en-US" sz="2400" dirty="0"/>
                  <a: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e>
                    </m:rad>
                    <m:r>
                      <a:rPr lang="en-US" sz="2400" b="0" i="1" smtClean="0">
                        <a:latin typeface="Cambria Math" panose="02040503050406030204" pitchFamily="18" charset="0"/>
                        <a:ea typeface="Cambria Math" panose="02040503050406030204" pitchFamily="18" charset="0"/>
                      </a:rPr>
                      <m:t> </m:t>
                    </m:r>
                  </m:oMath>
                </a14:m>
                <a:endParaRPr lang="en-US" sz="2400" dirty="0"/>
              </a:p>
            </p:txBody>
          </p:sp>
        </mc:Choice>
        <mc:Fallback xmlns="">
          <p:sp>
            <p:nvSpPr>
              <p:cNvPr id="3" name="Content Placeholder 2">
                <a:extLst>
                  <a:ext uri="{FF2B5EF4-FFF2-40B4-BE49-F238E27FC236}">
                    <a16:creationId xmlns:a16="http://schemas.microsoft.com/office/drawing/2014/main" id="{DA990423-1623-8E43-BF8B-81C73158032A}"/>
                  </a:ext>
                </a:extLst>
              </p:cNvPr>
              <p:cNvSpPr>
                <a:spLocks noGrp="1" noRot="1" noChangeAspect="1" noMove="1" noResize="1" noEditPoints="1" noAdjustHandles="1" noChangeArrowheads="1" noChangeShapeType="1" noTextEdit="1"/>
              </p:cNvSpPr>
              <p:nvPr>
                <p:ph sz="half" idx="1"/>
              </p:nvPr>
            </p:nvSpPr>
            <p:spPr>
              <a:xfrm>
                <a:off x="431800" y="1244600"/>
                <a:ext cx="10198100" cy="6221072"/>
              </a:xfrm>
              <a:blipFill>
                <a:blip r:embed="rId3"/>
                <a:stretch>
                  <a:fillRect l="-111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023B579-2E50-9141-B4B7-3D91510D1CC1}"/>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DCE3562-07F6-6B4A-B365-F47DC1FAC52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CC59F06B-7C4C-5B49-B08D-68671A847DB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66BF86A-6793-E348-B938-218C1952385B}"/>
              </a:ext>
            </a:extLst>
          </p:cNvPr>
          <p:cNvSpPr>
            <a:spLocks noGrp="1"/>
          </p:cNvSpPr>
          <p:nvPr>
            <p:ph type="body" sz="quarter" idx="16"/>
          </p:nvPr>
        </p:nvSpPr>
        <p:spPr/>
        <p:txBody>
          <a:bodyPr/>
          <a:lstStyle/>
          <a:p>
            <a:endParaRPr lang="en-US"/>
          </a:p>
        </p:txBody>
      </p:sp>
      <p:sp>
        <p:nvSpPr>
          <p:cNvPr id="8" name="Oval 7">
            <a:extLst>
              <a:ext uri="{FF2B5EF4-FFF2-40B4-BE49-F238E27FC236}">
                <a16:creationId xmlns:a16="http://schemas.microsoft.com/office/drawing/2014/main" id="{46213737-C17D-DF4C-8FC9-E0AD01388035}"/>
              </a:ext>
            </a:extLst>
          </p:cNvPr>
          <p:cNvSpPr/>
          <p:nvPr/>
        </p:nvSpPr>
        <p:spPr>
          <a:xfrm>
            <a:off x="5894958" y="5328217"/>
            <a:ext cx="2971800" cy="1831846"/>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Oval 8">
            <a:extLst>
              <a:ext uri="{FF2B5EF4-FFF2-40B4-BE49-F238E27FC236}">
                <a16:creationId xmlns:a16="http://schemas.microsoft.com/office/drawing/2014/main" id="{1B12D56A-A59A-964E-ACA1-A7915ADD1262}"/>
              </a:ext>
            </a:extLst>
          </p:cNvPr>
          <p:cNvSpPr/>
          <p:nvPr/>
        </p:nvSpPr>
        <p:spPr>
          <a:xfrm>
            <a:off x="6417150" y="5628190"/>
            <a:ext cx="1544131" cy="774700"/>
          </a:xfrm>
          <a:prstGeom prst="ellipse">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a:extLst>
              <a:ext uri="{FF2B5EF4-FFF2-40B4-BE49-F238E27FC236}">
                <a16:creationId xmlns:a16="http://schemas.microsoft.com/office/drawing/2014/main" id="{62BBDB46-9721-B14D-99E9-365E62F19F7C}"/>
              </a:ext>
            </a:extLst>
          </p:cNvPr>
          <p:cNvSpPr/>
          <p:nvPr/>
        </p:nvSpPr>
        <p:spPr>
          <a:xfrm>
            <a:off x="7961281" y="7048622"/>
            <a:ext cx="100580" cy="10381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F1AF13C-F143-FD4F-AD22-020821648626}"/>
              </a:ext>
            </a:extLst>
          </p:cNvPr>
          <p:cNvSpPr/>
          <p:nvPr/>
        </p:nvSpPr>
        <p:spPr>
          <a:xfrm>
            <a:off x="7427844" y="6302529"/>
            <a:ext cx="127000" cy="1213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11838103-EE73-D342-A555-850855B5C70A}"/>
              </a:ext>
            </a:extLst>
          </p:cNvPr>
          <p:cNvSpPr/>
          <p:nvPr/>
        </p:nvSpPr>
        <p:spPr>
          <a:xfrm rot="14465683">
            <a:off x="7516772" y="6599502"/>
            <a:ext cx="476327" cy="2084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34764D-4962-BC4E-8E5A-59D07F841C3D}"/>
                  </a:ext>
                </a:extLst>
              </p:cNvPr>
              <p:cNvSpPr txBox="1"/>
              <p:nvPr/>
            </p:nvSpPr>
            <p:spPr>
              <a:xfrm>
                <a:off x="7920730" y="7090961"/>
                <a:ext cx="2609240" cy="400110"/>
              </a:xfrm>
              <a:prstGeom prst="rect">
                <a:avLst/>
              </a:prstGeom>
              <a:noFill/>
            </p:spPr>
            <p:txBody>
              <a:bodyPr wrap="none" rtlCol="0">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e>
                    </m:d>
                  </m:oMath>
                </a14:m>
                <a:r>
                  <a:rPr lang="en-US" sz="2000" dirty="0"/>
                  <a:t>, </a:t>
                </a:r>
                <a14:m>
                  <m:oMath xmlns:m="http://schemas.openxmlformats.org/officeDocument/2006/math">
                    <m:r>
                      <a:rPr lang="en-US" sz="2000" i="1">
                        <a:latin typeface="Cambria Math" panose="02040503050406030204" pitchFamily="18" charset="0"/>
                      </a:rPr>
                      <m:t>𝑚𝑒𝑚</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𝑇</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𝑀</m:t>
                    </m:r>
                  </m:oMath>
                </a14:m>
                <a:endParaRPr lang="en-US" sz="2000" dirty="0"/>
              </a:p>
            </p:txBody>
          </p:sp>
        </mc:Choice>
        <mc:Fallback xmlns="">
          <p:sp>
            <p:nvSpPr>
              <p:cNvPr id="16" name="TextBox 15">
                <a:extLst>
                  <a:ext uri="{FF2B5EF4-FFF2-40B4-BE49-F238E27FC236}">
                    <a16:creationId xmlns:a16="http://schemas.microsoft.com/office/drawing/2014/main" id="{6734764D-4962-BC4E-8E5A-59D07F841C3D}"/>
                  </a:ext>
                </a:extLst>
              </p:cNvPr>
              <p:cNvSpPr txBox="1">
                <a:spLocks noRot="1" noChangeAspect="1" noMove="1" noResize="1" noEditPoints="1" noAdjustHandles="1" noChangeArrowheads="1" noChangeShapeType="1" noTextEdit="1"/>
              </p:cNvSpPr>
              <p:nvPr/>
            </p:nvSpPr>
            <p:spPr>
              <a:xfrm>
                <a:off x="7920730" y="7090961"/>
                <a:ext cx="2609240" cy="400110"/>
              </a:xfrm>
              <a:prstGeom prst="rect">
                <a:avLst/>
              </a:prstGeom>
              <a:blipFill>
                <a:blip r:embed="rId4"/>
                <a:stretch>
                  <a:fillRect t="-9375" b="-28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FC1F83-8D12-A14D-A050-0CF14A7C12E0}"/>
                  </a:ext>
                </a:extLst>
              </p:cNvPr>
              <p:cNvSpPr txBox="1"/>
              <p:nvPr/>
            </p:nvSpPr>
            <p:spPr>
              <a:xfrm>
                <a:off x="7689249" y="6170093"/>
                <a:ext cx="3121175" cy="707886"/>
              </a:xfrm>
              <a:prstGeom prst="rect">
                <a:avLst/>
              </a:prstGeom>
              <a:noFill/>
            </p:spPr>
            <p:txBody>
              <a:bodyPr wrap="none" rtlCol="0">
                <a:sp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e>
                    </m:d>
                  </m:oMath>
                </a14:m>
                <a:r>
                  <a:rPr lang="en-US" sz="2000" dirty="0"/>
                  <a:t>,  </a:t>
                </a:r>
                <a14:m>
                  <m:oMath xmlns:m="http://schemas.openxmlformats.org/officeDocument/2006/math">
                    <m:r>
                      <a:rPr lang="en-US" sz="2000" b="0" i="1" smtClean="0">
                        <a:latin typeface="Cambria Math" panose="02040503050406030204" pitchFamily="18" charset="0"/>
                      </a:rPr>
                      <m:t>𝑚𝑒𝑚</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𝑇</m:t>
                            </m:r>
                          </m:e>
                          <m:sup>
                            <m:r>
                              <a:rPr lang="en-US" sz="2000" b="0" i="1" smtClean="0">
                                <a:latin typeface="Cambria Math" panose="02040503050406030204" pitchFamily="18" charset="0"/>
                              </a:rPr>
                              <m:t>∗</m:t>
                            </m:r>
                          </m:sup>
                        </m:sSup>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𝑀</m:t>
                    </m:r>
                  </m:oMath>
                </a14:m>
                <a:endParaRPr lang="en-US" sz="2000" dirty="0"/>
              </a:p>
              <a:p>
                <a:r>
                  <a:rPr lang="en-US" sz="2000" dirty="0"/>
                  <a:t>   	valid solution</a:t>
                </a:r>
              </a:p>
            </p:txBody>
          </p:sp>
        </mc:Choice>
        <mc:Fallback xmlns="">
          <p:sp>
            <p:nvSpPr>
              <p:cNvPr id="17" name="TextBox 16">
                <a:extLst>
                  <a:ext uri="{FF2B5EF4-FFF2-40B4-BE49-F238E27FC236}">
                    <a16:creationId xmlns:a16="http://schemas.microsoft.com/office/drawing/2014/main" id="{55FC1F83-8D12-A14D-A050-0CF14A7C12E0}"/>
                  </a:ext>
                </a:extLst>
              </p:cNvPr>
              <p:cNvSpPr txBox="1">
                <a:spLocks noRot="1" noChangeAspect="1" noMove="1" noResize="1" noEditPoints="1" noAdjustHandles="1" noChangeArrowheads="1" noChangeShapeType="1" noTextEdit="1"/>
              </p:cNvSpPr>
              <p:nvPr/>
            </p:nvSpPr>
            <p:spPr>
              <a:xfrm>
                <a:off x="7689249" y="6170093"/>
                <a:ext cx="3121175" cy="707886"/>
              </a:xfrm>
              <a:prstGeom prst="rect">
                <a:avLst/>
              </a:prstGeom>
              <a:blipFill>
                <a:blip r:embed="rId5"/>
                <a:stretch>
                  <a:fillRect t="-3509" b="-14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2891AB-FB31-C04F-9DCF-FE6D993E021B}"/>
                  </a:ext>
                </a:extLst>
              </p:cNvPr>
              <p:cNvSpPr txBox="1"/>
              <p:nvPr/>
            </p:nvSpPr>
            <p:spPr>
              <a:xfrm>
                <a:off x="5589553" y="7350433"/>
                <a:ext cx="2478948" cy="400110"/>
              </a:xfrm>
              <a:prstGeom prst="rect">
                <a:avLst/>
              </a:prstGeom>
              <a:noFill/>
            </p:spPr>
            <p:txBody>
              <a:bodyPr wrap="none" rtlCol="0">
                <a:spAutoFit/>
              </a:bodyPr>
              <a:lstStyle/>
              <a:p>
                <a:r>
                  <a:rPr lang="en-US" sz="2000" dirty="0"/>
                  <a:t>Contour line of </a:t>
                </a:r>
                <a14:m>
                  <m:oMath xmlns:m="http://schemas.openxmlformats.org/officeDocument/2006/math">
                    <m:r>
                      <a:rPr lang="en-US" sz="2000" b="0" i="1" smtClean="0">
                        <a:latin typeface="Cambria Math" panose="02040503050406030204" pitchFamily="18" charset="0"/>
                      </a:rPr>
                      <m:t>𝑚𝑒</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𝐿</m:t>
                        </m:r>
                      </m:sub>
                    </m:sSub>
                  </m:oMath>
                </a14:m>
                <a:endParaRPr lang="en-US" sz="2000" dirty="0"/>
              </a:p>
            </p:txBody>
          </p:sp>
        </mc:Choice>
        <mc:Fallback xmlns="">
          <p:sp>
            <p:nvSpPr>
              <p:cNvPr id="18" name="TextBox 17">
                <a:extLst>
                  <a:ext uri="{FF2B5EF4-FFF2-40B4-BE49-F238E27FC236}">
                    <a16:creationId xmlns:a16="http://schemas.microsoft.com/office/drawing/2014/main" id="{ED2891AB-FB31-C04F-9DCF-FE6D993E021B}"/>
                  </a:ext>
                </a:extLst>
              </p:cNvPr>
              <p:cNvSpPr txBox="1">
                <a:spLocks noRot="1" noChangeAspect="1" noMove="1" noResize="1" noEditPoints="1" noAdjustHandles="1" noChangeArrowheads="1" noChangeShapeType="1" noTextEdit="1"/>
              </p:cNvSpPr>
              <p:nvPr/>
            </p:nvSpPr>
            <p:spPr>
              <a:xfrm>
                <a:off x="5589553" y="7350433"/>
                <a:ext cx="2478948" cy="400110"/>
              </a:xfrm>
              <a:prstGeom prst="rect">
                <a:avLst/>
              </a:prstGeom>
              <a:blipFill>
                <a:blip r:embed="rId6"/>
                <a:stretch>
                  <a:fillRect l="-3061" t="-6061" b="-24242"/>
                </a:stretch>
              </a:blipFill>
            </p:spPr>
            <p:txBody>
              <a:bodyPr/>
              <a:lstStyle/>
              <a:p>
                <a:r>
                  <a:rPr lang="en-US">
                    <a:noFill/>
                  </a:rPr>
                  <a:t> </a:t>
                </a:r>
              </a:p>
            </p:txBody>
          </p:sp>
        </mc:Fallback>
      </mc:AlternateContent>
    </p:spTree>
    <p:extLst>
      <p:ext uri="{BB962C8B-B14F-4D97-AF65-F5344CB8AC3E}">
        <p14:creationId xmlns:p14="http://schemas.microsoft.com/office/powerpoint/2010/main" val="12592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EBA9-FF13-3E48-B170-04D969C5D732}"/>
              </a:ext>
            </a:extLst>
          </p:cNvPr>
          <p:cNvSpPr>
            <a:spLocks noGrp="1"/>
          </p:cNvSpPr>
          <p:nvPr>
            <p:ph type="title"/>
          </p:nvPr>
        </p:nvSpPr>
        <p:spPr/>
        <p:txBody>
          <a:bodyPr/>
          <a:lstStyle/>
          <a:p>
            <a:r>
              <a:rPr lang="en-US" dirty="0"/>
              <a:t>CNNs solution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18A986-B592-F543-AC18-4A4C0DA8F033}"/>
                  </a:ext>
                </a:extLst>
              </p:cNvPr>
              <p:cNvSpPr>
                <a:spLocks noGrp="1"/>
              </p:cNvSpPr>
              <p:nvPr>
                <p:ph sz="half" idx="1"/>
              </p:nvPr>
            </p:nvSpPr>
            <p:spPr>
              <a:xfrm>
                <a:off x="340469" y="1542325"/>
                <a:ext cx="9813717" cy="6477000"/>
              </a:xfrm>
            </p:spPr>
            <p:txBody>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𝐾</m:t>
                        </m:r>
                        <m:d>
                          <m:dPr>
                            <m:ctrlPr>
                              <a:rPr lang="en-US" sz="2400" i="1">
                                <a:latin typeface="Cambria Math" panose="02040503050406030204" pitchFamily="18" charset="0"/>
                                <a:ea typeface="Cambria Math" panose="02040503050406030204" pitchFamily="18" charset="0"/>
                              </a:rPr>
                            </m:ctrlPr>
                          </m:dPr>
                          <m:e>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9</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𝐾</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𝑀</m:t>
                                </m:r>
                              </m:e>
                            </m:rad>
                            <m:r>
                              <a:rPr lang="en-US" sz="2400" i="1">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𝐾</m:t>
                            </m:r>
                          </m:e>
                        </m:d>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𝐾</m:t>
                    </m:r>
                    <m:r>
                      <a:rPr lang="en-US" sz="2400" i="1">
                        <a:latin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𝑤</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h</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𝑟</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𝑠</m:t>
                            </m:r>
                          </m:sub>
                        </m:sSub>
                      </m:e>
                    </m:rad>
                    <m:r>
                      <a:rPr lang="en-US" sz="2400" i="1">
                        <a:latin typeface="Cambria Math" panose="02040503050406030204" pitchFamily="18" charset="0"/>
                        <a:ea typeface="Cambria Math" panose="02040503050406030204" pitchFamily="18" charset="0"/>
                      </a:rPr>
                      <m:t> </m:t>
                    </m:r>
                  </m:oMath>
                </a14:m>
                <a:endParaRPr lang="en-US" sz="2400" dirty="0">
                  <a:ea typeface="Cambria Math" panose="02040503050406030204" pitchFamily="18" charset="0"/>
                </a:endParaRPr>
              </a:p>
              <a:p>
                <a:r>
                  <a:rPr lang="en-US" sz="2400" dirty="0"/>
                  <a:t>If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is smaller than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𝑃</m:t>
                        </m:r>
                      </m:den>
                    </m:f>
                  </m:oMath>
                </a14:m>
                <a:r>
                  <a:rPr lang="en-US" sz="2400" dirty="0"/>
                  <a:t> of A, B and C: </a:t>
                </a:r>
              </a:p>
              <a:p>
                <a:pPr marL="548640" lvl="1" indent="0">
                  <a:buNone/>
                </a:pPr>
                <a14:m>
                  <m:oMath xmlns:m="http://schemas.openxmlformats.org/officeDocument/2006/math">
                    <m:r>
                      <a:rPr lang="en-US" sz="2400" i="1">
                        <a:latin typeface="Cambria Math" panose="02040503050406030204" pitchFamily="18" charset="0"/>
                      </a:rPr>
                      <m:t>𝑐𝑜𝑠𝑡</m:t>
                    </m:r>
                    <m:r>
                      <a:rPr lang="en-US" sz="2400" i="1">
                        <a:latin typeface="Cambria Math" panose="02040503050406030204" pitchFamily="18" charset="0"/>
                      </a:rPr>
                      <m:t>=</m:t>
                    </m:r>
                    <m:r>
                      <m:rPr>
                        <m:sty m:val="p"/>
                      </m:rPr>
                      <a:rPr lang="en-US" sz="2400" b="0" i="0" smtClean="0">
                        <a:latin typeface="Cambria Math" panose="02040503050406030204" pitchFamily="18" charset="0"/>
                      </a:rPr>
                      <m:t>min</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num>
                      <m:den>
                        <m:r>
                          <a:rPr lang="en-US" sz="2400" b="0" i="1" smtClean="0">
                            <a:latin typeface="Cambria Math" panose="02040503050406030204" pitchFamily="18" charset="0"/>
                          </a:rPr>
                          <m:t>𝑃</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i="1">
                            <a:latin typeface="Cambria Math" panose="02040503050406030204" pitchFamily="18" charset="0"/>
                          </a:rPr>
                          <m:t>𝑃</m:t>
                        </m:r>
                      </m:den>
                    </m:f>
                    <m:r>
                      <a:rPr lang="en-US" sz="2400" b="0" i="1" smtClean="0">
                        <a:latin typeface="Cambria Math" panose="02040503050406030204" pitchFamily="18" charset="0"/>
                      </a:rPr>
                      <m:t>)</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𝑤</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𝑘</m:t>
                            </m:r>
                          </m:sub>
                        </m:sSub>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e>
                        </m:rad>
                      </m:num>
                      <m:den>
                        <m:r>
                          <a:rPr lang="en-US" sz="2400" i="1">
                            <a:latin typeface="Cambria Math" panose="02040503050406030204" pitchFamily="18" charset="0"/>
                          </a:rPr>
                          <m:t>𝑃</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e>
                        </m:rad>
                      </m:den>
                    </m:f>
                  </m:oMath>
                </a14:m>
                <a:r>
                  <a:rPr lang="en-US" sz="2400" dirty="0"/>
                  <a:t> (analogous to 2D)</a:t>
                </a:r>
              </a:p>
              <a:p>
                <a:r>
                  <a:rPr lang="en-US" sz="2400" dirty="0"/>
                  <a:t>Else if </a:t>
                </a:r>
                <a14:m>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a:t> is enough large to tile one of A/B/C in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num>
                              <m:den>
                                <m:r>
                                  <a:rPr lang="en-US" sz="2400" b="0" i="1" smtClean="0">
                                    <a:latin typeface="Cambria Math" panose="02040503050406030204" pitchFamily="18" charset="0"/>
                                  </a:rPr>
                                  <m:t>𝑃</m:t>
                                </m:r>
                              </m:den>
                            </m:f>
                          </m:e>
                        </m:d>
                      </m:e>
                      <m:sup>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3</m:t>
                            </m:r>
                          </m:den>
                        </m:f>
                      </m:sup>
                    </m:sSup>
                  </m:oMath>
                </a14:m>
                <a:endParaRPr lang="en-US" sz="2400" dirty="0"/>
              </a:p>
              <a:p>
                <a:pPr marL="548640" lvl="1" indent="0">
                  <a:buNone/>
                </a:pPr>
                <a:r>
                  <a:rPr lang="en-US" sz="2400" dirty="0"/>
                  <a:t>	</a:t>
                </a:r>
                <a14:m>
                  <m:oMath xmlns:m="http://schemas.openxmlformats.org/officeDocument/2006/math">
                    <m:r>
                      <a:rPr lang="en-US" sz="2400" i="1" dirty="0">
                        <a:latin typeface="Cambria Math" panose="02040503050406030204" pitchFamily="18" charset="0"/>
                      </a:rPr>
                      <m:t>𝑐𝑜𝑠𝑡</m:t>
                    </m:r>
                    <m:r>
                      <a:rPr lang="en-US" sz="2400" i="1" dirty="0">
                        <a:latin typeface="Cambria Math" panose="02040503050406030204" pitchFamily="18" charset="0"/>
                      </a:rPr>
                      <m:t>=3</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b="0" i="1" dirty="0" smtClean="0">
                                        <a:latin typeface="Cambria Math" panose="02040503050406030204" pitchFamily="18" charset="0"/>
                                      </a:rPr>
                                      <m:t>𝑐</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b="0" i="1" dirty="0" smtClean="0">
                                        <a:latin typeface="Cambria Math" panose="02040503050406030204" pitchFamily="18" charset="0"/>
                                      </a:rPr>
                                      <m:t>𝑏</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𝑤</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h</m:t>
                                    </m:r>
                                  </m:sub>
                                </m:sSub>
                                <m:sSub>
                                  <m:sSubPr>
                                    <m:ctrlPr>
                                      <a:rPr lang="en-US" sz="2400" i="1" dirty="0">
                                        <a:latin typeface="Cambria Math" panose="02040503050406030204" pitchFamily="18" charset="0"/>
                                      </a:rPr>
                                    </m:ctrlPr>
                                  </m:sSubPr>
                                  <m:e>
                                    <m:r>
                                      <a:rPr lang="en-US" sz="2400" i="1" dirty="0">
                                        <a:latin typeface="Cambria Math" panose="02040503050406030204" pitchFamily="18" charset="0"/>
                                      </a:rPr>
                                      <m:t>𝑁</m:t>
                                    </m:r>
                                  </m:e>
                                  <m:sub>
                                    <m:r>
                                      <a:rPr lang="en-US" sz="2400" i="1" dirty="0">
                                        <a:latin typeface="Cambria Math" panose="02040503050406030204" pitchFamily="18" charset="0"/>
                                      </a:rPr>
                                      <m:t>𝑘</m:t>
                                    </m:r>
                                  </m:sub>
                                </m:sSub>
                              </m:num>
                              <m:den>
                                <m:r>
                                  <a:rPr lang="en-US" sz="2400" i="1" dirty="0">
                                    <a:latin typeface="Cambria Math" panose="02040503050406030204" pitchFamily="18" charset="0"/>
                                  </a:rPr>
                                  <m:t>𝑃</m:t>
                                </m:r>
                              </m:den>
                            </m:f>
                          </m:e>
                        </m:d>
                      </m:e>
                      <m:sup>
                        <m:f>
                          <m:fPr>
                            <m:ctrlPr>
                              <a:rPr lang="en-US" sz="2400" i="1" dirty="0">
                                <a:latin typeface="Cambria Math" panose="02040503050406030204" pitchFamily="18" charset="0"/>
                              </a:rPr>
                            </m:ctrlPr>
                          </m:fPr>
                          <m:num>
                            <m:r>
                              <a:rPr lang="en-US" sz="2400" i="1" dirty="0">
                                <a:latin typeface="Cambria Math" panose="02040503050406030204" pitchFamily="18" charset="0"/>
                              </a:rPr>
                              <m:t>2</m:t>
                            </m:r>
                          </m:num>
                          <m:den>
                            <m:r>
                              <a:rPr lang="en-US" sz="2400" i="1" dirty="0">
                                <a:latin typeface="Cambria Math" panose="02040503050406030204" pitchFamily="18" charset="0"/>
                              </a:rPr>
                              <m:t>3</m:t>
                            </m:r>
                          </m:den>
                        </m:f>
                      </m:sup>
                    </m:sSup>
                    <m:sSup>
                      <m:sSupPr>
                        <m:ctrlPr>
                          <a:rPr lang="en-US" sz="2400" b="0" i="1" dirty="0" smtClean="0">
                            <a:latin typeface="Cambria Math" panose="02040503050406030204" pitchFamily="18" charset="0"/>
                            <a:ea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𝑟</m:t>
                                </m:r>
                              </m:sub>
                            </m:sSub>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𝑁</m:t>
                                </m:r>
                              </m:e>
                              <m:sub>
                                <m:r>
                                  <a:rPr lang="en-US" sz="2400" b="0" i="1" dirty="0" smtClean="0">
                                    <a:latin typeface="Cambria Math" panose="02040503050406030204" pitchFamily="18" charset="0"/>
                                  </a:rPr>
                                  <m:t>𝑠</m:t>
                                </m:r>
                              </m:sub>
                            </m:s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𝜎</m:t>
                                </m:r>
                              </m:e>
                              <m:sub>
                                <m:r>
                                  <a:rPr lang="en-US" sz="2400" b="0" i="1" dirty="0" smtClean="0">
                                    <a:latin typeface="Cambria Math" panose="02040503050406030204" pitchFamily="18" charset="0"/>
                                    <a:ea typeface="Cambria Math" panose="02040503050406030204" pitchFamily="18" charset="0"/>
                                  </a:rPr>
                                  <m:t>𝑤</m:t>
                                </m:r>
                              </m:sub>
                            </m:sSub>
                            <m:sSub>
                              <m:sSubPr>
                                <m:ctrlPr>
                                  <a:rPr lang="en-US" sz="2400" b="0" i="1" dirty="0" smtClean="0">
                                    <a:latin typeface="Cambria Math" panose="02040503050406030204" pitchFamily="18" charset="0"/>
                                    <a:ea typeface="Cambria Math" panose="02040503050406030204" pitchFamily="18" charset="0"/>
                                  </a:rPr>
                                </m:ctrlPr>
                              </m:sSubPr>
                              <m:e>
                                <m:r>
                                  <a:rPr lang="en-US" sz="2400" b="0" i="1" dirty="0" smtClean="0">
                                    <a:latin typeface="Cambria Math" panose="02040503050406030204" pitchFamily="18" charset="0"/>
                                    <a:ea typeface="Cambria Math" panose="02040503050406030204" pitchFamily="18" charset="0"/>
                                  </a:rPr>
                                  <m:t>𝜎</m:t>
                                </m:r>
                              </m:e>
                              <m:sub>
                                <m:r>
                                  <a:rPr lang="en-US" sz="2400" b="0" i="1" dirty="0" smtClean="0">
                                    <a:latin typeface="Cambria Math" panose="02040503050406030204" pitchFamily="18" charset="0"/>
                                    <a:ea typeface="Cambria Math" panose="02040503050406030204" pitchFamily="18" charset="0"/>
                                  </a:rPr>
                                  <m:t>h</m:t>
                                </m:r>
                              </m:sub>
                            </m:sSub>
                          </m:e>
                        </m:d>
                      </m:e>
                      <m:sup>
                        <m:f>
                          <m:fPr>
                            <m:ctrlPr>
                              <a:rPr lang="en-US" sz="2400" b="0" i="1" dirty="0" smtClean="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1</m:t>
                            </m:r>
                          </m:num>
                          <m:den>
                            <m:r>
                              <a:rPr lang="en-US" sz="2400" b="0" i="1" dirty="0" smtClean="0">
                                <a:latin typeface="Cambria Math" panose="02040503050406030204" pitchFamily="18" charset="0"/>
                                <a:ea typeface="Cambria Math" panose="02040503050406030204" pitchFamily="18" charset="0"/>
                              </a:rPr>
                              <m:t>3</m:t>
                            </m:r>
                          </m:den>
                        </m:f>
                      </m:sup>
                    </m:sSup>
                  </m:oMath>
                </a14:m>
                <a:r>
                  <a:rPr lang="en-US" sz="2400" dirty="0"/>
                  <a:t> (analogous to 3D)</a:t>
                </a:r>
              </a:p>
              <a:p>
                <a:r>
                  <a:rPr lang="en-US" sz="2400" dirty="0"/>
                  <a:t>Else </a:t>
                </a:r>
                <a14:m>
                  <m:oMath xmlns:m="http://schemas.openxmlformats.org/officeDocument/2006/math">
                    <m:r>
                      <a:rPr lang="en-US" sz="2400" i="1">
                        <a:latin typeface="Cambria Math" panose="02040503050406030204" pitchFamily="18" charset="0"/>
                      </a:rPr>
                      <m:t>𝑐𝑜𝑠𝑡</m:t>
                    </m:r>
                    <m:r>
                      <a:rPr lang="en-US" sz="2400" i="1">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𝑏</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𝑤</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h</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𝑘</m:t>
                            </m:r>
                          </m:sub>
                        </m:sSub>
                        <m:rad>
                          <m:radPr>
                            <m:degHide m:val="on"/>
                            <m:ctrlPr>
                              <a:rPr lang="en-US" sz="2400" b="0" i="1" smtClean="0">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𝑟</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𝑠</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𝑤</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h</m:t>
                                </m:r>
                              </m:sub>
                            </m:sSub>
                          </m:e>
                        </m:rad>
                      </m:num>
                      <m:den>
                        <m:r>
                          <a:rPr lang="en-US" sz="2400" i="1">
                            <a:latin typeface="Cambria Math" panose="02040503050406030204" pitchFamily="18" charset="0"/>
                          </a:rPr>
                          <m:t>𝑃</m:t>
                        </m:r>
                        <m:rad>
                          <m:radPr>
                            <m:degHide m:val="on"/>
                            <m:ctrlPr>
                              <a:rPr lang="en-US" sz="2400" i="1">
                                <a:latin typeface="Cambria Math" panose="02040503050406030204" pitchFamily="18" charset="0"/>
                                <a:ea typeface="Cambria Math" panose="02040503050406030204" pitchFamily="18" charset="0"/>
                              </a:rPr>
                            </m:ctrlPr>
                          </m:radPr>
                          <m:deg/>
                          <m:e>
                            <m:r>
                              <a:rPr lang="en-US" sz="2400" i="1">
                                <a:latin typeface="Cambria Math" panose="02040503050406030204" pitchFamily="18" charset="0"/>
                                <a:ea typeface="Cambria Math" panose="02040503050406030204" pitchFamily="18" charset="0"/>
                              </a:rPr>
                              <m:t>𝑀</m:t>
                            </m:r>
                            <m:r>
                              <a:rPr lang="en-US" sz="2400" b="0" i="1" smtClean="0">
                                <a:latin typeface="Cambria Math" panose="02040503050406030204" pitchFamily="18" charset="0"/>
                                <a:ea typeface="Cambria Math" panose="02040503050406030204" pitchFamily="18" charset="0"/>
                              </a:rPr>
                              <m:t>′</m:t>
                            </m:r>
                          </m:e>
                        </m:rad>
                      </m:den>
                    </m:f>
                  </m:oMath>
                </a14:m>
                <a:r>
                  <a:rPr lang="en-US" sz="2400" dirty="0"/>
                  <a:t>  (analogous to 2.5D)</a:t>
                </a:r>
              </a:p>
              <a:p>
                <a:pPr lvl="1"/>
                <a:endParaRPr lang="en-US" sz="2320" dirty="0"/>
              </a:p>
            </p:txBody>
          </p:sp>
        </mc:Choice>
        <mc:Fallback xmlns="">
          <p:sp>
            <p:nvSpPr>
              <p:cNvPr id="3" name="Content Placeholder 2">
                <a:extLst>
                  <a:ext uri="{FF2B5EF4-FFF2-40B4-BE49-F238E27FC236}">
                    <a16:creationId xmlns:a16="http://schemas.microsoft.com/office/drawing/2014/main" id="{E118A986-B592-F543-AC18-4A4C0DA8F033}"/>
                  </a:ext>
                </a:extLst>
              </p:cNvPr>
              <p:cNvSpPr>
                <a:spLocks noGrp="1" noRot="1" noChangeAspect="1" noMove="1" noResize="1" noEditPoints="1" noAdjustHandles="1" noChangeArrowheads="1" noChangeShapeType="1" noTextEdit="1"/>
              </p:cNvSpPr>
              <p:nvPr>
                <p:ph sz="half" idx="1"/>
              </p:nvPr>
            </p:nvSpPr>
            <p:spPr>
              <a:xfrm>
                <a:off x="340469" y="1542325"/>
                <a:ext cx="9813717" cy="6477000"/>
              </a:xfrm>
              <a:blipFill>
                <a:blip r:embed="rId2"/>
                <a:stretch>
                  <a:fillRect l="-77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F9A0772D-57BD-0745-9A05-BB3416BC01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0A6AD3D-0801-C643-A3D8-B17FAE00C23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CDD4EDF-447B-5F47-B8AB-42C220424AF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1B5905-32B7-F24D-9C2F-316BC30BB1B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21103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A4C2-3A64-3C48-9926-87FB2A49E40F}"/>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E61972A2-BEF9-BF47-9FD5-9CCDF92BD6CA}"/>
              </a:ext>
            </a:extLst>
          </p:cNvPr>
          <p:cNvSpPr>
            <a:spLocks noGrp="1"/>
          </p:cNvSpPr>
          <p:nvPr>
            <p:ph sz="half" idx="1"/>
          </p:nvPr>
        </p:nvSpPr>
        <p:spPr/>
        <p:txBody>
          <a:bodyPr/>
          <a:lstStyle/>
          <a:p>
            <a:r>
              <a:rPr lang="en-US" dirty="0"/>
              <a:t>Questions </a:t>
            </a:r>
            <a:r>
              <a:rPr lang="en-US" dirty="0">
                <a:latin typeface="Garamond" panose="02020404030301010803" pitchFamily="18" charset="0"/>
              </a:rPr>
              <a:t>?</a:t>
            </a:r>
            <a:endParaRPr lang="en-US" dirty="0"/>
          </a:p>
        </p:txBody>
      </p:sp>
      <p:sp>
        <p:nvSpPr>
          <p:cNvPr id="4" name="Text Placeholder 3">
            <a:extLst>
              <a:ext uri="{FF2B5EF4-FFF2-40B4-BE49-F238E27FC236}">
                <a16:creationId xmlns:a16="http://schemas.microsoft.com/office/drawing/2014/main" id="{C0345FA9-F862-154B-9569-65AD3904175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3356761-2C12-7442-BB39-CBA8D791632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556E9C66-6C1E-8B4D-9FD9-387804F1396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BED5CA06-4037-B745-9EA2-D4AFE6BC14E0}"/>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9684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C64E-EECF-964C-8139-FCEB7C5D3E1D}"/>
              </a:ext>
            </a:extLst>
          </p:cNvPr>
          <p:cNvSpPr>
            <a:spLocks noGrp="1"/>
          </p:cNvSpPr>
          <p:nvPr>
            <p:ph type="title"/>
          </p:nvPr>
        </p:nvSpPr>
        <p:spPr/>
        <p:txBody>
          <a:bodyPr/>
          <a:lstStyle/>
          <a:p>
            <a:r>
              <a:rPr lang="en-US"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009831-37CE-1C46-9517-AFF9D2F46144}"/>
                  </a:ext>
                </a:extLst>
              </p:cNvPr>
              <p:cNvSpPr>
                <a:spLocks noGrp="1"/>
              </p:cNvSpPr>
              <p:nvPr>
                <p:ph sz="half" idx="1"/>
              </p:nvPr>
            </p:nvSpPr>
            <p:spPr/>
            <p:txBody>
              <a:bodyPr/>
              <a:lstStyle/>
              <a:p>
                <a:r>
                  <a:rPr lang="en-US" dirty="0"/>
                  <a:t>Conv2d: all convolution layers in CNN</a:t>
                </a:r>
              </a:p>
              <a:p>
                <a:pPr marL="0" indent="0" algn="ctr">
                  <a:buNone/>
                </a:pPr>
                <a14:m>
                  <m:oMath xmlns:m="http://schemas.openxmlformats.org/officeDocument/2006/math">
                    <m:r>
                      <a:rPr lang="en-US" sz="2600" i="1">
                        <a:latin typeface="Cambria Math" panose="02040503050406030204" pitchFamily="18" charset="0"/>
                      </a:rPr>
                      <m:t>𝑂𝑢𝑡</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𝑛</m:t>
                        </m:r>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h</m:t>
                        </m:r>
                        <m:r>
                          <a:rPr lang="en-US" sz="2600" i="1">
                            <a:latin typeface="Cambria Math" panose="02040503050406030204" pitchFamily="18" charset="0"/>
                          </a:rPr>
                          <m:t>,</m:t>
                        </m:r>
                        <m:r>
                          <a:rPr lang="en-US" sz="2600" i="1">
                            <a:latin typeface="Cambria Math" panose="02040503050406030204" pitchFamily="18" charset="0"/>
                          </a:rPr>
                          <m:t>𝑤</m:t>
                        </m:r>
                      </m:e>
                    </m:d>
                    <m:r>
                      <a:rPr lang="en-US" sz="2600" i="1">
                        <a:latin typeface="Cambria Math" panose="02040503050406030204" pitchFamily="18" charset="0"/>
                      </a:rPr>
                      <m:t>=</m:t>
                    </m:r>
                    <m:nary>
                      <m:naryPr>
                        <m:chr m:val="∑"/>
                        <m:limLoc m:val="subSup"/>
                        <m:supHide m:val="on"/>
                        <m:ctrlPr>
                          <a:rPr lang="en-US" sz="2600" i="1">
                            <a:latin typeface="Cambria Math" panose="02040503050406030204" pitchFamily="18" charset="0"/>
                          </a:rPr>
                        </m:ctrlPr>
                      </m:naryPr>
                      <m:sub>
                        <m:r>
                          <m:rPr>
                            <m:brk m:alnAt="9"/>
                          </m:rP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𝑠</m:t>
                        </m:r>
                      </m:sub>
                      <m:sup/>
                      <m:e>
                        <m:r>
                          <a:rPr lang="en-US" sz="2600" i="1">
                            <a:latin typeface="Cambria Math" panose="02040503050406030204" pitchFamily="18" charset="0"/>
                          </a:rPr>
                          <m:t>(</m:t>
                        </m:r>
                        <m:r>
                          <a:rPr lang="en-US" sz="2600" i="1">
                            <a:latin typeface="Cambria Math" panose="02040503050406030204" pitchFamily="18" charset="0"/>
                          </a:rPr>
                          <m:t>𝐼𝑛</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r>
                              <a:rPr lang="en-US" sz="2600" i="1">
                                <a:latin typeface="Cambria Math" panose="02040503050406030204" pitchFamily="18" charset="0"/>
                              </a:rPr>
                              <m:t>,</m:t>
                            </m:r>
                            <m:r>
                              <a:rPr lang="en-US" sz="2600" i="1">
                                <a:latin typeface="Cambria Math" panose="02040503050406030204" pitchFamily="18" charset="0"/>
                              </a:rPr>
                              <m:t>𝑐</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i="1">
                                    <a:latin typeface="Cambria Math" panose="02040503050406030204" pitchFamily="18" charset="0"/>
                                    <a:ea typeface="Cambria Math" panose="02040503050406030204" pitchFamily="18" charset="0"/>
                                  </a:rPr>
                                  <m:t>𝑟</m:t>
                                </m:r>
                              </m:sub>
                            </m:sSub>
                            <m:r>
                              <a:rPr lang="en-US" sz="2600" i="1">
                                <a:latin typeface="Cambria Math" panose="02040503050406030204" pitchFamily="18" charset="0"/>
                              </a:rPr>
                              <m:t>h</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i="1">
                                    <a:latin typeface="Cambria Math" panose="02040503050406030204" pitchFamily="18" charset="0"/>
                                    <a:ea typeface="Cambria Math" panose="02040503050406030204" pitchFamily="18" charset="0"/>
                                  </a:rPr>
                                  <m:t>𝑠</m:t>
                                </m:r>
                              </m:sub>
                            </m:sSub>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𝑠</m:t>
                            </m:r>
                          </m:e>
                        </m:d>
                        <m:r>
                          <a:rPr lang="en-US" sz="2600" b="0" i="1" smtClean="0">
                            <a:latin typeface="Cambria Math" panose="02040503050406030204" pitchFamily="18" charset="0"/>
                          </a:rPr>
                          <m:t>∗</m:t>
                        </m:r>
                        <m:r>
                          <a:rPr lang="en-US" sz="2600" i="1">
                            <a:latin typeface="Cambria Math" panose="02040503050406030204" pitchFamily="18" charset="0"/>
                          </a:rPr>
                          <m:t>𝐾𝑒𝑟</m:t>
                        </m:r>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𝑠</m:t>
                        </m:r>
                      </m:e>
                    </m:nary>
                    <m:r>
                      <a:rPr lang="en-US" sz="2600" i="1">
                        <a:latin typeface="Cambria Math" panose="02040503050406030204" pitchFamily="18" charset="0"/>
                      </a:rPr>
                      <m:t>]</m:t>
                    </m:r>
                  </m:oMath>
                </a14:m>
                <a:r>
                  <a:rPr lang="en-US" sz="2400" dirty="0"/>
                  <a:t>)</a:t>
                </a:r>
              </a:p>
              <a:p>
                <a:r>
                  <a:rPr lang="en-US" sz="3200" dirty="0"/>
                  <a:t>Design communication-efficient distributed algorithm for Conv2d</a:t>
                </a:r>
              </a:p>
              <a:p>
                <a:pPr lvl="1"/>
                <a:r>
                  <a:rPr lang="en-US" sz="2720" dirty="0"/>
                  <a:t>P-processor cluster</a:t>
                </a:r>
              </a:p>
              <a:p>
                <a:pPr lvl="1"/>
                <a:r>
                  <a:rPr lang="en-US" sz="2720" dirty="0"/>
                  <a:t>M words local memory at each processor</a:t>
                </a:r>
              </a:p>
              <a:p>
                <a:r>
                  <a:rPr lang="en-US" sz="3200" dirty="0"/>
                  <a:t>The simplest special example: </a:t>
                </a:r>
                <a:r>
                  <a:rPr lang="en-US" sz="3200" dirty="0" err="1"/>
                  <a:t>MatMul</a:t>
                </a:r>
                <a:endParaRPr lang="en-US" sz="3200" dirty="0"/>
              </a:p>
              <a:p>
                <a:pPr marL="0" indent="0" algn="ctr">
                  <a:buNone/>
                </a:pPr>
                <a14:m>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nary>
                      <m:naryPr>
                        <m:chr m:val="∑"/>
                        <m:limLoc m:val="subSup"/>
                        <m:supHide m:val="on"/>
                        <m:ctrlPr>
                          <a:rPr lang="en-US" sz="2800" i="1">
                            <a:latin typeface="Cambria Math" panose="02040503050406030204" pitchFamily="18" charset="0"/>
                          </a:rPr>
                        </m:ctrlPr>
                      </m:naryPr>
                      <m:sub>
                        <m:r>
                          <m:rPr>
                            <m:brk m:alnAt="1"/>
                          </m:rPr>
                          <a:rPr lang="en-US" sz="2800" b="0" i="1" smtClean="0">
                            <a:latin typeface="Cambria Math" panose="02040503050406030204" pitchFamily="18" charset="0"/>
                          </a:rPr>
                          <m:t>𝑘</m:t>
                        </m:r>
                      </m:sub>
                      <m:sup/>
                      <m:e>
                        <m:r>
                          <a:rPr lang="en-US" sz="2800" i="1">
                            <a:latin typeface="Cambria Math" panose="02040503050406030204" pitchFamily="18" charset="0"/>
                          </a:rPr>
                          <m:t>(</m:t>
                        </m:r>
                        <m:r>
                          <a:rPr lang="en-US" sz="2800" b="0" i="1" smtClean="0">
                            <a:latin typeface="Cambria Math" panose="02040503050406030204" pitchFamily="18" charset="0"/>
                          </a:rPr>
                          <m:t>𝐴</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i="1">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𝑗</m:t>
                        </m:r>
                      </m:e>
                    </m:nary>
                    <m:r>
                      <a:rPr lang="en-US" sz="2800" i="1">
                        <a:latin typeface="Cambria Math" panose="02040503050406030204" pitchFamily="18" charset="0"/>
                      </a:rPr>
                      <m:t>]</m:t>
                    </m:r>
                  </m:oMath>
                </a14:m>
                <a:r>
                  <a:rPr lang="en-US" sz="2400" dirty="0"/>
                  <a:t>)</a:t>
                </a:r>
              </a:p>
              <a:p>
                <a:endParaRPr lang="en-US" sz="3600" dirty="0"/>
              </a:p>
            </p:txBody>
          </p:sp>
        </mc:Choice>
        <mc:Fallback xmlns="">
          <p:sp>
            <p:nvSpPr>
              <p:cNvPr id="3" name="Content Placeholder 2">
                <a:extLst>
                  <a:ext uri="{FF2B5EF4-FFF2-40B4-BE49-F238E27FC236}">
                    <a16:creationId xmlns:a16="http://schemas.microsoft.com/office/drawing/2014/main" id="{51009831-37CE-1C46-9517-AFF9D2F46144}"/>
                  </a:ext>
                </a:extLst>
              </p:cNvPr>
              <p:cNvSpPr>
                <a:spLocks noGrp="1" noRot="1" noChangeAspect="1" noMove="1" noResize="1" noEditPoints="1" noAdjustHandles="1" noChangeArrowheads="1" noChangeShapeType="1" noTextEdit="1"/>
              </p:cNvSpPr>
              <p:nvPr>
                <p:ph sz="half" idx="1"/>
              </p:nvPr>
            </p:nvSpPr>
            <p:spPr>
              <a:blipFill>
                <a:blip r:embed="rId2"/>
                <a:stretch>
                  <a:fillRect l="-1587" t="-165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D6A47035-9EDE-DA43-B647-6EA97CF64F0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7B2BF43B-D9AA-A943-B08E-5A65E7A4AAAF}"/>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A6F5185-7D0D-CE4A-AC32-2AD85B6C515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FCBD30C7-B32F-844F-BCA0-68D71CFB19EB}"/>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38268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C9B-ECCD-1D41-B71C-F4456DD2B2CE}"/>
              </a:ext>
            </a:extLst>
          </p:cNvPr>
          <p:cNvSpPr>
            <a:spLocks noGrp="1"/>
          </p:cNvSpPr>
          <p:nvPr>
            <p:ph type="title"/>
          </p:nvPr>
        </p:nvSpPr>
        <p:spPr/>
        <p:txBody>
          <a:bodyPr/>
          <a:lstStyle/>
          <a:p>
            <a:r>
              <a:rPr lang="en-US" dirty="0"/>
              <a:t>Background: distributed </a:t>
            </a:r>
            <a:r>
              <a:rPr lang="en-US" dirty="0" err="1"/>
              <a:t>matmul</a:t>
            </a:r>
            <a:endParaRPr lang="en-US" dirty="0"/>
          </a:p>
        </p:txBody>
      </p:sp>
      <p:sp>
        <p:nvSpPr>
          <p:cNvPr id="3" name="Content Placeholder 2">
            <a:extLst>
              <a:ext uri="{FF2B5EF4-FFF2-40B4-BE49-F238E27FC236}">
                <a16:creationId xmlns:a16="http://schemas.microsoft.com/office/drawing/2014/main" id="{24EA14FE-DAD5-EC4F-9EB7-78CA8DFB74B0}"/>
              </a:ext>
            </a:extLst>
          </p:cNvPr>
          <p:cNvSpPr>
            <a:spLocks noGrp="1"/>
          </p:cNvSpPr>
          <p:nvPr>
            <p:ph sz="half" idx="1"/>
          </p:nvPr>
        </p:nvSpPr>
        <p:spPr>
          <a:xfrm>
            <a:off x="828674" y="1364313"/>
            <a:ext cx="9693022" cy="6101359"/>
          </a:xfrm>
        </p:spPr>
        <p:txBody>
          <a:bodyPr/>
          <a:lstStyle/>
          <a:p>
            <a:r>
              <a:rPr lang="en-US" dirty="0"/>
              <a:t>Existing </a:t>
            </a:r>
            <a:r>
              <a:rPr lang="en-US" dirty="0" err="1"/>
              <a:t>Matmul</a:t>
            </a:r>
            <a:r>
              <a:rPr lang="en-US" dirty="0"/>
              <a:t> algorithm on distributed memory</a:t>
            </a:r>
          </a:p>
          <a:p>
            <a:pPr lvl="1"/>
            <a:r>
              <a:rPr lang="en-US" dirty="0"/>
              <a:t>2D SUMMA (Van de </a:t>
            </a:r>
            <a:r>
              <a:rPr lang="en-US" dirty="0" err="1"/>
              <a:t>Gejin</a:t>
            </a:r>
            <a:r>
              <a:rPr lang="en-US" dirty="0"/>
              <a:t> et. al)</a:t>
            </a:r>
          </a:p>
          <a:p>
            <a:pPr lvl="1"/>
            <a:r>
              <a:rPr lang="en-US" dirty="0"/>
              <a:t>3D (Johnson et. al)</a:t>
            </a:r>
          </a:p>
          <a:p>
            <a:pPr lvl="1"/>
            <a:r>
              <a:rPr lang="en-US" dirty="0"/>
              <a:t>2.5D (</a:t>
            </a:r>
            <a:r>
              <a:rPr lang="en-US" dirty="0" err="1"/>
              <a:t>Solomonik</a:t>
            </a:r>
            <a:r>
              <a:rPr lang="en-US" dirty="0"/>
              <a:t> &amp; </a:t>
            </a:r>
            <a:r>
              <a:rPr lang="en-US" dirty="0" err="1"/>
              <a:t>Demmels</a:t>
            </a:r>
            <a:r>
              <a:rPr lang="en-US" dirty="0"/>
              <a:t> et. al)</a:t>
            </a:r>
          </a:p>
          <a:p>
            <a:r>
              <a:rPr lang="en-US" dirty="0"/>
              <a:t>All the algorithms are optimal individually for different local memory size</a:t>
            </a:r>
          </a:p>
          <a:p>
            <a:pPr lvl="1"/>
            <a:r>
              <a:rPr lang="en-US" dirty="0"/>
              <a:t>Find a method to automatically derive the proper algorithm based on local memory size</a:t>
            </a:r>
          </a:p>
          <a:p>
            <a:pPr lvl="1"/>
            <a:r>
              <a:rPr lang="en-US" dirty="0"/>
              <a:t>Extend the method to handle distributed CNNs</a:t>
            </a:r>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9E7D95F6-A00C-F342-98F6-A7A9C66F392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7F5D76E-353E-844D-AA66-6B111A201BC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B38CDCC-E30F-5A42-834A-3306812EE49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178D3FB-4DC3-EC4A-BA35-5DBD24235358}"/>
              </a:ext>
            </a:extLst>
          </p:cNvPr>
          <p:cNvSpPr>
            <a:spLocks noGrp="1"/>
          </p:cNvSpPr>
          <p:nvPr>
            <p:ph type="body" sz="quarter" idx="16"/>
          </p:nvPr>
        </p:nvSpPr>
        <p:spPr/>
        <p:txBody>
          <a:bodyPr/>
          <a:lstStyle/>
          <a:p>
            <a:endParaRPr lang="en-US"/>
          </a:p>
        </p:txBody>
      </p:sp>
      <p:grpSp>
        <p:nvGrpSpPr>
          <p:cNvPr id="107" name="Group 106">
            <a:extLst>
              <a:ext uri="{FF2B5EF4-FFF2-40B4-BE49-F238E27FC236}">
                <a16:creationId xmlns:a16="http://schemas.microsoft.com/office/drawing/2014/main" id="{76FF086D-D20B-2A47-8CF2-3F6A8D010AB1}"/>
              </a:ext>
            </a:extLst>
          </p:cNvPr>
          <p:cNvGrpSpPr/>
          <p:nvPr/>
        </p:nvGrpSpPr>
        <p:grpSpPr>
          <a:xfrm>
            <a:off x="627697" y="3014718"/>
            <a:ext cx="10094976" cy="4271368"/>
            <a:chOff x="578929" y="3156441"/>
            <a:chExt cx="10094976" cy="4271368"/>
          </a:xfrm>
        </p:grpSpPr>
        <p:grpSp>
          <p:nvGrpSpPr>
            <p:cNvPr id="9" name="Group 8">
              <a:extLst>
                <a:ext uri="{FF2B5EF4-FFF2-40B4-BE49-F238E27FC236}">
                  <a16:creationId xmlns:a16="http://schemas.microsoft.com/office/drawing/2014/main" id="{04A47804-A9E3-524B-A749-0DF44094DDA8}"/>
                </a:ext>
              </a:extLst>
            </p:cNvPr>
            <p:cNvGrpSpPr/>
            <p:nvPr/>
          </p:nvGrpSpPr>
          <p:grpSpPr>
            <a:xfrm>
              <a:off x="578929" y="3156441"/>
              <a:ext cx="10094976" cy="4271368"/>
              <a:chOff x="438912" y="3191702"/>
              <a:chExt cx="10094976" cy="4271368"/>
            </a:xfrm>
          </p:grpSpPr>
          <p:sp>
            <p:nvSpPr>
              <p:cNvPr id="8" name="Rectangle 7">
                <a:extLst>
                  <a:ext uri="{FF2B5EF4-FFF2-40B4-BE49-F238E27FC236}">
                    <a16:creationId xmlns:a16="http://schemas.microsoft.com/office/drawing/2014/main" id="{EE120A74-62A5-EF41-A331-ADDCB3EE141D}"/>
                  </a:ext>
                </a:extLst>
              </p:cNvPr>
              <p:cNvSpPr/>
              <p:nvPr/>
            </p:nvSpPr>
            <p:spPr>
              <a:xfrm>
                <a:off x="438912" y="3191702"/>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58" name="Group 1">
                <a:extLst>
                  <a:ext uri="{FF2B5EF4-FFF2-40B4-BE49-F238E27FC236}">
                    <a16:creationId xmlns:a16="http://schemas.microsoft.com/office/drawing/2014/main" id="{D6AF1DCF-AA34-8F4F-9882-9FD6D5AE6A00}"/>
                  </a:ext>
                </a:extLst>
              </p:cNvPr>
              <p:cNvGrpSpPr>
                <a:grpSpLocks/>
              </p:cNvGrpSpPr>
              <p:nvPr/>
            </p:nvGrpSpPr>
            <p:grpSpPr bwMode="auto">
              <a:xfrm>
                <a:off x="1625410" y="3557016"/>
                <a:ext cx="7335837" cy="2130425"/>
                <a:chOff x="515938" y="612775"/>
                <a:chExt cx="7335837" cy="2130425"/>
              </a:xfrm>
            </p:grpSpPr>
            <p:grpSp>
              <p:nvGrpSpPr>
                <p:cNvPr id="59" name="Group 3">
                  <a:extLst>
                    <a:ext uri="{FF2B5EF4-FFF2-40B4-BE49-F238E27FC236}">
                      <a16:creationId xmlns:a16="http://schemas.microsoft.com/office/drawing/2014/main" id="{5308440F-D39A-684E-AFC2-B93D47B709F7}"/>
                    </a:ext>
                  </a:extLst>
                </p:cNvPr>
                <p:cNvGrpSpPr>
                  <a:grpSpLocks/>
                </p:cNvGrpSpPr>
                <p:nvPr/>
              </p:nvGrpSpPr>
              <p:grpSpPr bwMode="auto">
                <a:xfrm>
                  <a:off x="1447800" y="990600"/>
                  <a:ext cx="1828800" cy="1752600"/>
                  <a:chOff x="960" y="528"/>
                  <a:chExt cx="1152" cy="1104"/>
                </a:xfrm>
              </p:grpSpPr>
              <p:sp>
                <p:nvSpPr>
                  <p:cNvPr id="98" name="Rectangle 4">
                    <a:extLst>
                      <a:ext uri="{FF2B5EF4-FFF2-40B4-BE49-F238E27FC236}">
                        <a16:creationId xmlns:a16="http://schemas.microsoft.com/office/drawing/2014/main" id="{39305CD5-FB28-0748-84C7-DF5E64B4DC82}"/>
                      </a:ext>
                    </a:extLst>
                  </p:cNvPr>
                  <p:cNvSpPr>
                    <a:spLocks noChangeArrowheads="1"/>
                  </p:cNvSpPr>
                  <p:nvPr/>
                </p:nvSpPr>
                <p:spPr bwMode="auto">
                  <a:xfrm>
                    <a:off x="960" y="528"/>
                    <a:ext cx="1152" cy="11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99" name="Line 5">
                    <a:extLst>
                      <a:ext uri="{FF2B5EF4-FFF2-40B4-BE49-F238E27FC236}">
                        <a16:creationId xmlns:a16="http://schemas.microsoft.com/office/drawing/2014/main" id="{F8F7DC3C-63BA-0C45-A539-738B342F6E45}"/>
                      </a:ext>
                    </a:extLst>
                  </p:cNvPr>
                  <p:cNvSpPr>
                    <a:spLocks noChangeShapeType="1"/>
                  </p:cNvSpPr>
                  <p:nvPr/>
                </p:nvSpPr>
                <p:spPr bwMode="auto">
                  <a:xfrm>
                    <a:off x="960" y="1056"/>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6">
                    <a:extLst>
                      <a:ext uri="{FF2B5EF4-FFF2-40B4-BE49-F238E27FC236}">
                        <a16:creationId xmlns:a16="http://schemas.microsoft.com/office/drawing/2014/main" id="{EA90F622-E0E7-A54D-AE34-3107AD0E767D}"/>
                      </a:ext>
                    </a:extLst>
                  </p:cNvPr>
                  <p:cNvSpPr>
                    <a:spLocks noChangeShapeType="1"/>
                  </p:cNvSpPr>
                  <p:nvPr/>
                </p:nvSpPr>
                <p:spPr bwMode="auto">
                  <a:xfrm>
                    <a:off x="960" y="768"/>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7">
                    <a:extLst>
                      <a:ext uri="{FF2B5EF4-FFF2-40B4-BE49-F238E27FC236}">
                        <a16:creationId xmlns:a16="http://schemas.microsoft.com/office/drawing/2014/main" id="{330784DD-9EEC-B246-A192-C47D6809CBE3}"/>
                      </a:ext>
                    </a:extLst>
                  </p:cNvPr>
                  <p:cNvSpPr>
                    <a:spLocks noChangeShapeType="1"/>
                  </p:cNvSpPr>
                  <p:nvPr/>
                </p:nvSpPr>
                <p:spPr bwMode="auto">
                  <a:xfrm>
                    <a:off x="960" y="1344"/>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8">
                    <a:extLst>
                      <a:ext uri="{FF2B5EF4-FFF2-40B4-BE49-F238E27FC236}">
                        <a16:creationId xmlns:a16="http://schemas.microsoft.com/office/drawing/2014/main" id="{5DB14925-3BDB-E64B-9FD5-CDB7AA19CFE2}"/>
                      </a:ext>
                    </a:extLst>
                  </p:cNvPr>
                  <p:cNvSpPr>
                    <a:spLocks noChangeShapeType="1"/>
                  </p:cNvSpPr>
                  <p:nvPr/>
                </p:nvSpPr>
                <p:spPr bwMode="auto">
                  <a:xfrm>
                    <a:off x="1536"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 name="Line 9">
                    <a:extLst>
                      <a:ext uri="{FF2B5EF4-FFF2-40B4-BE49-F238E27FC236}">
                        <a16:creationId xmlns:a16="http://schemas.microsoft.com/office/drawing/2014/main" id="{18E6A30C-5252-6E4F-880F-F12854343D0B}"/>
                      </a:ext>
                    </a:extLst>
                  </p:cNvPr>
                  <p:cNvSpPr>
                    <a:spLocks noChangeShapeType="1"/>
                  </p:cNvSpPr>
                  <p:nvPr/>
                </p:nvSpPr>
                <p:spPr bwMode="auto">
                  <a:xfrm>
                    <a:off x="1248"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10">
                    <a:extLst>
                      <a:ext uri="{FF2B5EF4-FFF2-40B4-BE49-F238E27FC236}">
                        <a16:creationId xmlns:a16="http://schemas.microsoft.com/office/drawing/2014/main" id="{5A739216-EB3B-7B41-B9D9-33593BD7DD95}"/>
                      </a:ext>
                    </a:extLst>
                  </p:cNvPr>
                  <p:cNvSpPr>
                    <a:spLocks noChangeShapeType="1"/>
                  </p:cNvSpPr>
                  <p:nvPr/>
                </p:nvSpPr>
                <p:spPr bwMode="auto">
                  <a:xfrm>
                    <a:off x="1824"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0" name="Group 11">
                  <a:extLst>
                    <a:ext uri="{FF2B5EF4-FFF2-40B4-BE49-F238E27FC236}">
                      <a16:creationId xmlns:a16="http://schemas.microsoft.com/office/drawing/2014/main" id="{AA12F5E3-E9FD-A149-BAB7-548FA15FDD4F}"/>
                    </a:ext>
                  </a:extLst>
                </p:cNvPr>
                <p:cNvGrpSpPr>
                  <a:grpSpLocks/>
                </p:cNvGrpSpPr>
                <p:nvPr/>
              </p:nvGrpSpPr>
              <p:grpSpPr bwMode="auto">
                <a:xfrm>
                  <a:off x="3733800" y="990600"/>
                  <a:ext cx="1828800" cy="1752600"/>
                  <a:chOff x="960" y="528"/>
                  <a:chExt cx="1152" cy="1104"/>
                </a:xfrm>
              </p:grpSpPr>
              <p:sp>
                <p:nvSpPr>
                  <p:cNvPr id="91" name="Rectangle 12">
                    <a:extLst>
                      <a:ext uri="{FF2B5EF4-FFF2-40B4-BE49-F238E27FC236}">
                        <a16:creationId xmlns:a16="http://schemas.microsoft.com/office/drawing/2014/main" id="{DA165A12-1E66-DE44-B4C5-1B7FCCA223B1}"/>
                      </a:ext>
                    </a:extLst>
                  </p:cNvPr>
                  <p:cNvSpPr>
                    <a:spLocks noChangeArrowheads="1"/>
                  </p:cNvSpPr>
                  <p:nvPr/>
                </p:nvSpPr>
                <p:spPr bwMode="auto">
                  <a:xfrm>
                    <a:off x="960" y="528"/>
                    <a:ext cx="1152" cy="110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92" name="Line 13">
                    <a:extLst>
                      <a:ext uri="{FF2B5EF4-FFF2-40B4-BE49-F238E27FC236}">
                        <a16:creationId xmlns:a16="http://schemas.microsoft.com/office/drawing/2014/main" id="{8C703845-2F64-A34E-8AF4-F9424C9B5BC1}"/>
                      </a:ext>
                    </a:extLst>
                  </p:cNvPr>
                  <p:cNvSpPr>
                    <a:spLocks noChangeShapeType="1"/>
                  </p:cNvSpPr>
                  <p:nvPr/>
                </p:nvSpPr>
                <p:spPr bwMode="auto">
                  <a:xfrm>
                    <a:off x="960" y="1056"/>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 name="Line 14">
                    <a:extLst>
                      <a:ext uri="{FF2B5EF4-FFF2-40B4-BE49-F238E27FC236}">
                        <a16:creationId xmlns:a16="http://schemas.microsoft.com/office/drawing/2014/main" id="{6D71EA78-713E-084C-AF6C-DD563EA2862A}"/>
                      </a:ext>
                    </a:extLst>
                  </p:cNvPr>
                  <p:cNvSpPr>
                    <a:spLocks noChangeShapeType="1"/>
                  </p:cNvSpPr>
                  <p:nvPr/>
                </p:nvSpPr>
                <p:spPr bwMode="auto">
                  <a:xfrm>
                    <a:off x="960" y="768"/>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 name="Line 15">
                    <a:extLst>
                      <a:ext uri="{FF2B5EF4-FFF2-40B4-BE49-F238E27FC236}">
                        <a16:creationId xmlns:a16="http://schemas.microsoft.com/office/drawing/2014/main" id="{5A1DA060-A1AF-EC49-B723-73139E3DA416}"/>
                      </a:ext>
                    </a:extLst>
                  </p:cNvPr>
                  <p:cNvSpPr>
                    <a:spLocks noChangeShapeType="1"/>
                  </p:cNvSpPr>
                  <p:nvPr/>
                </p:nvSpPr>
                <p:spPr bwMode="auto">
                  <a:xfrm>
                    <a:off x="960" y="1344"/>
                    <a:ext cx="11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5" name="Line 16">
                    <a:extLst>
                      <a:ext uri="{FF2B5EF4-FFF2-40B4-BE49-F238E27FC236}">
                        <a16:creationId xmlns:a16="http://schemas.microsoft.com/office/drawing/2014/main" id="{2D8D0439-9739-244D-B318-8D90F4E8EEED}"/>
                      </a:ext>
                    </a:extLst>
                  </p:cNvPr>
                  <p:cNvSpPr>
                    <a:spLocks noChangeShapeType="1"/>
                  </p:cNvSpPr>
                  <p:nvPr/>
                </p:nvSpPr>
                <p:spPr bwMode="auto">
                  <a:xfrm>
                    <a:off x="1536"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6" name="Line 17">
                    <a:extLst>
                      <a:ext uri="{FF2B5EF4-FFF2-40B4-BE49-F238E27FC236}">
                        <a16:creationId xmlns:a16="http://schemas.microsoft.com/office/drawing/2014/main" id="{672C9ED5-1320-A744-BF5E-776234743FE4}"/>
                      </a:ext>
                    </a:extLst>
                  </p:cNvPr>
                  <p:cNvSpPr>
                    <a:spLocks noChangeShapeType="1"/>
                  </p:cNvSpPr>
                  <p:nvPr/>
                </p:nvSpPr>
                <p:spPr bwMode="auto">
                  <a:xfrm>
                    <a:off x="1248"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7" name="Line 18">
                    <a:extLst>
                      <a:ext uri="{FF2B5EF4-FFF2-40B4-BE49-F238E27FC236}">
                        <a16:creationId xmlns:a16="http://schemas.microsoft.com/office/drawing/2014/main" id="{8D89B7FE-85D0-C144-B227-B09181B2E235}"/>
                      </a:ext>
                    </a:extLst>
                  </p:cNvPr>
                  <p:cNvSpPr>
                    <a:spLocks noChangeShapeType="1"/>
                  </p:cNvSpPr>
                  <p:nvPr/>
                </p:nvSpPr>
                <p:spPr bwMode="auto">
                  <a:xfrm>
                    <a:off x="1824" y="528"/>
                    <a:ext cx="0" cy="11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61" name="Rectangle 19">
                  <a:extLst>
                    <a:ext uri="{FF2B5EF4-FFF2-40B4-BE49-F238E27FC236}">
                      <a16:creationId xmlns:a16="http://schemas.microsoft.com/office/drawing/2014/main" id="{FD054E7A-F53C-C146-828C-B311D181873E}"/>
                    </a:ext>
                  </a:extLst>
                </p:cNvPr>
                <p:cNvSpPr>
                  <a:spLocks noChangeArrowheads="1"/>
                </p:cNvSpPr>
                <p:nvPr/>
              </p:nvSpPr>
              <p:spPr bwMode="auto">
                <a:xfrm>
                  <a:off x="6019800" y="990600"/>
                  <a:ext cx="1828800" cy="17526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62" name="Line 20">
                  <a:extLst>
                    <a:ext uri="{FF2B5EF4-FFF2-40B4-BE49-F238E27FC236}">
                      <a16:creationId xmlns:a16="http://schemas.microsoft.com/office/drawing/2014/main" id="{A53162CC-D599-2040-8817-10894400B06D}"/>
                    </a:ext>
                  </a:extLst>
                </p:cNvPr>
                <p:cNvSpPr>
                  <a:spLocks noChangeShapeType="1"/>
                </p:cNvSpPr>
                <p:nvPr/>
              </p:nvSpPr>
              <p:spPr bwMode="auto">
                <a:xfrm>
                  <a:off x="6019800" y="18288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3" name="Line 21">
                  <a:extLst>
                    <a:ext uri="{FF2B5EF4-FFF2-40B4-BE49-F238E27FC236}">
                      <a16:creationId xmlns:a16="http://schemas.microsoft.com/office/drawing/2014/main" id="{BF72BF3E-A2B3-BD4B-AC68-B7429E800BD5}"/>
                    </a:ext>
                  </a:extLst>
                </p:cNvPr>
                <p:cNvSpPr>
                  <a:spLocks noChangeShapeType="1"/>
                </p:cNvSpPr>
                <p:nvPr/>
              </p:nvSpPr>
              <p:spPr bwMode="auto">
                <a:xfrm>
                  <a:off x="6019800" y="13716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4" name="Line 22">
                  <a:extLst>
                    <a:ext uri="{FF2B5EF4-FFF2-40B4-BE49-F238E27FC236}">
                      <a16:creationId xmlns:a16="http://schemas.microsoft.com/office/drawing/2014/main" id="{849D86C0-9182-C844-A66F-CB0385A14366}"/>
                    </a:ext>
                  </a:extLst>
                </p:cNvPr>
                <p:cNvSpPr>
                  <a:spLocks noChangeShapeType="1"/>
                </p:cNvSpPr>
                <p:nvPr/>
              </p:nvSpPr>
              <p:spPr bwMode="auto">
                <a:xfrm>
                  <a:off x="6019800" y="2286000"/>
                  <a:ext cx="1828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3">
                  <a:extLst>
                    <a:ext uri="{FF2B5EF4-FFF2-40B4-BE49-F238E27FC236}">
                      <a16:creationId xmlns:a16="http://schemas.microsoft.com/office/drawing/2014/main" id="{CD541AA4-0A3D-714B-8B7B-FCB79863DA36}"/>
                    </a:ext>
                  </a:extLst>
                </p:cNvPr>
                <p:cNvSpPr>
                  <a:spLocks noChangeShapeType="1"/>
                </p:cNvSpPr>
                <p:nvPr/>
              </p:nvSpPr>
              <p:spPr bwMode="auto">
                <a:xfrm>
                  <a:off x="69342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4">
                  <a:extLst>
                    <a:ext uri="{FF2B5EF4-FFF2-40B4-BE49-F238E27FC236}">
                      <a16:creationId xmlns:a16="http://schemas.microsoft.com/office/drawing/2014/main" id="{E721BFBD-27BD-9F41-A1D8-84CE584B9F6B}"/>
                    </a:ext>
                  </a:extLst>
                </p:cNvPr>
                <p:cNvSpPr>
                  <a:spLocks noChangeShapeType="1"/>
                </p:cNvSpPr>
                <p:nvPr/>
              </p:nvSpPr>
              <p:spPr bwMode="auto">
                <a:xfrm>
                  <a:off x="64770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5">
                  <a:extLst>
                    <a:ext uri="{FF2B5EF4-FFF2-40B4-BE49-F238E27FC236}">
                      <a16:creationId xmlns:a16="http://schemas.microsoft.com/office/drawing/2014/main" id="{288141C5-355F-C44B-B2CD-39DB5225632C}"/>
                    </a:ext>
                  </a:extLst>
                </p:cNvPr>
                <p:cNvSpPr>
                  <a:spLocks noChangeShapeType="1"/>
                </p:cNvSpPr>
                <p:nvPr/>
              </p:nvSpPr>
              <p:spPr bwMode="auto">
                <a:xfrm>
                  <a:off x="7391400" y="990600"/>
                  <a:ext cx="0" cy="1752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8" name="Text Box 26">
                  <a:extLst>
                    <a:ext uri="{FF2B5EF4-FFF2-40B4-BE49-F238E27FC236}">
                      <a16:creationId xmlns:a16="http://schemas.microsoft.com/office/drawing/2014/main" id="{EF45A5BF-8B79-1F43-A393-9B6DBC37DB0B}"/>
                    </a:ext>
                  </a:extLst>
                </p:cNvPr>
                <p:cNvSpPr txBox="1">
                  <a:spLocks noChangeArrowheads="1"/>
                </p:cNvSpPr>
                <p:nvPr/>
              </p:nvSpPr>
              <p:spPr bwMode="auto">
                <a:xfrm>
                  <a:off x="3336925" y="1563688"/>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chemeClr val="tx1"/>
                      </a:solidFill>
                    </a:rPr>
                    <a:t>*</a:t>
                  </a:r>
                </a:p>
              </p:txBody>
            </p:sp>
            <p:sp>
              <p:nvSpPr>
                <p:cNvPr id="69" name="Text Box 27">
                  <a:extLst>
                    <a:ext uri="{FF2B5EF4-FFF2-40B4-BE49-F238E27FC236}">
                      <a16:creationId xmlns:a16="http://schemas.microsoft.com/office/drawing/2014/main" id="{B7C003F2-919E-AA40-AA83-29CB069CA97F}"/>
                    </a:ext>
                  </a:extLst>
                </p:cNvPr>
                <p:cNvSpPr txBox="1">
                  <a:spLocks noChangeArrowheads="1"/>
                </p:cNvSpPr>
                <p:nvPr/>
              </p:nvSpPr>
              <p:spPr bwMode="auto">
                <a:xfrm>
                  <a:off x="5546725" y="1611313"/>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a:solidFill>
                        <a:schemeClr val="tx1"/>
                      </a:solidFill>
                    </a:rPr>
                    <a:t> =</a:t>
                  </a:r>
                </a:p>
              </p:txBody>
            </p:sp>
            <p:sp>
              <p:nvSpPr>
                <p:cNvPr id="70" name="Text Box 28">
                  <a:extLst>
                    <a:ext uri="{FF2B5EF4-FFF2-40B4-BE49-F238E27FC236}">
                      <a16:creationId xmlns:a16="http://schemas.microsoft.com/office/drawing/2014/main" id="{F0A36DCD-B641-1640-AB7A-6928D31E6C79}"/>
                    </a:ext>
                  </a:extLst>
                </p:cNvPr>
                <p:cNvSpPr txBox="1">
                  <a:spLocks noChangeArrowheads="1"/>
                </p:cNvSpPr>
                <p:nvPr/>
              </p:nvSpPr>
              <p:spPr bwMode="auto">
                <a:xfrm>
                  <a:off x="1127125" y="18653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i</a:t>
                  </a:r>
                </a:p>
              </p:txBody>
            </p:sp>
            <p:sp>
              <p:nvSpPr>
                <p:cNvPr id="71" name="Text Box 29">
                  <a:extLst>
                    <a:ext uri="{FF2B5EF4-FFF2-40B4-BE49-F238E27FC236}">
                      <a16:creationId xmlns:a16="http://schemas.microsoft.com/office/drawing/2014/main" id="{B3D072CB-D6FC-5644-9EBD-83390F346115}"/>
                    </a:ext>
                  </a:extLst>
                </p:cNvPr>
                <p:cNvSpPr txBox="1">
                  <a:spLocks noChangeArrowheads="1"/>
                </p:cNvSpPr>
                <p:nvPr/>
              </p:nvSpPr>
              <p:spPr bwMode="auto">
                <a:xfrm>
                  <a:off x="5165725" y="6461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j</a:t>
                  </a:r>
                </a:p>
              </p:txBody>
            </p:sp>
            <p:sp>
              <p:nvSpPr>
                <p:cNvPr id="72" name="Text Box 30">
                  <a:extLst>
                    <a:ext uri="{FF2B5EF4-FFF2-40B4-BE49-F238E27FC236}">
                      <a16:creationId xmlns:a16="http://schemas.microsoft.com/office/drawing/2014/main" id="{A2C698B0-A3B4-3149-8520-DDA4DAA555D4}"/>
                    </a:ext>
                  </a:extLst>
                </p:cNvPr>
                <p:cNvSpPr txBox="1">
                  <a:spLocks noChangeArrowheads="1"/>
                </p:cNvSpPr>
                <p:nvPr/>
              </p:nvSpPr>
              <p:spPr bwMode="auto">
                <a:xfrm>
                  <a:off x="515938" y="2389188"/>
                  <a:ext cx="6976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600">
                      <a:solidFill>
                        <a:srgbClr val="FC0128"/>
                      </a:solidFill>
                      <a:latin typeface="Helvetica" pitchFamily="2" charset="0"/>
                    </a:rPr>
                    <a:t>A[i,k]</a:t>
                  </a:r>
                </a:p>
              </p:txBody>
            </p:sp>
            <p:sp>
              <p:nvSpPr>
                <p:cNvPr id="73" name="Line 31">
                  <a:extLst>
                    <a:ext uri="{FF2B5EF4-FFF2-40B4-BE49-F238E27FC236}">
                      <a16:creationId xmlns:a16="http://schemas.microsoft.com/office/drawing/2014/main" id="{50790F6C-9869-F940-BCE7-B9D44A56B495}"/>
                    </a:ext>
                  </a:extLst>
                </p:cNvPr>
                <p:cNvSpPr>
                  <a:spLocks noChangeShapeType="1"/>
                </p:cNvSpPr>
                <p:nvPr/>
              </p:nvSpPr>
              <p:spPr bwMode="auto">
                <a:xfrm flipV="1">
                  <a:off x="1125538" y="2133600"/>
                  <a:ext cx="4572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4" name="Text Box 32">
                  <a:extLst>
                    <a:ext uri="{FF2B5EF4-FFF2-40B4-BE49-F238E27FC236}">
                      <a16:creationId xmlns:a16="http://schemas.microsoft.com/office/drawing/2014/main" id="{0225F15E-5F1F-C24A-8965-561589C55259}"/>
                    </a:ext>
                  </a:extLst>
                </p:cNvPr>
                <p:cNvSpPr txBox="1">
                  <a:spLocks noChangeArrowheads="1"/>
                </p:cNvSpPr>
                <p:nvPr/>
              </p:nvSpPr>
              <p:spPr bwMode="auto">
                <a:xfrm>
                  <a:off x="1584325" y="646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k</a:t>
                  </a:r>
                </a:p>
              </p:txBody>
            </p:sp>
            <p:sp>
              <p:nvSpPr>
                <p:cNvPr id="75" name="Text Box 33">
                  <a:extLst>
                    <a:ext uri="{FF2B5EF4-FFF2-40B4-BE49-F238E27FC236}">
                      <a16:creationId xmlns:a16="http://schemas.microsoft.com/office/drawing/2014/main" id="{43575AF1-80C2-BB48-8E4C-C8FEC879C08A}"/>
                    </a:ext>
                  </a:extLst>
                </p:cNvPr>
                <p:cNvSpPr txBox="1">
                  <a:spLocks noChangeArrowheads="1"/>
                </p:cNvSpPr>
                <p:nvPr/>
              </p:nvSpPr>
              <p:spPr bwMode="auto">
                <a:xfrm>
                  <a:off x="5562600" y="993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chemeClr val="tx1"/>
                      </a:solidFill>
                      <a:latin typeface="Helvetica" pitchFamily="2" charset="0"/>
                    </a:rPr>
                    <a:t>k</a:t>
                  </a:r>
                </a:p>
              </p:txBody>
            </p:sp>
            <p:sp>
              <p:nvSpPr>
                <p:cNvPr id="76" name="Text Box 34">
                  <a:extLst>
                    <a:ext uri="{FF2B5EF4-FFF2-40B4-BE49-F238E27FC236}">
                      <a16:creationId xmlns:a16="http://schemas.microsoft.com/office/drawing/2014/main" id="{29876C76-B16B-D149-9F66-1C72797990AE}"/>
                    </a:ext>
                  </a:extLst>
                </p:cNvPr>
                <p:cNvSpPr txBox="1">
                  <a:spLocks noChangeArrowheads="1"/>
                </p:cNvSpPr>
                <p:nvPr/>
              </p:nvSpPr>
              <p:spPr bwMode="auto">
                <a:xfrm>
                  <a:off x="5486400" y="612775"/>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1800">
                      <a:solidFill>
                        <a:srgbClr val="000099"/>
                      </a:solidFill>
                      <a:latin typeface="Helvetica" pitchFamily="2" charset="0"/>
                    </a:rPr>
                    <a:t>B[k,j]</a:t>
                  </a:r>
                </a:p>
              </p:txBody>
            </p:sp>
            <p:sp>
              <p:nvSpPr>
                <p:cNvPr id="77" name="Line 36">
                  <a:extLst>
                    <a:ext uri="{FF2B5EF4-FFF2-40B4-BE49-F238E27FC236}">
                      <a16:creationId xmlns:a16="http://schemas.microsoft.com/office/drawing/2014/main" id="{943D5F83-7E38-FB4F-90C6-D803FFBD1761}"/>
                    </a:ext>
                  </a:extLst>
                </p:cNvPr>
                <p:cNvSpPr>
                  <a:spLocks noChangeShapeType="1"/>
                </p:cNvSpPr>
                <p:nvPr/>
              </p:nvSpPr>
              <p:spPr bwMode="auto">
                <a:xfrm flipH="1">
                  <a:off x="5334000" y="838200"/>
                  <a:ext cx="2286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37">
                  <a:extLst>
                    <a:ext uri="{FF2B5EF4-FFF2-40B4-BE49-F238E27FC236}">
                      <a16:creationId xmlns:a16="http://schemas.microsoft.com/office/drawing/2014/main" id="{33C78B08-97D2-B547-BB53-D5FAC78A37F1}"/>
                    </a:ext>
                  </a:extLst>
                </p:cNvPr>
                <p:cNvSpPr>
                  <a:spLocks noChangeArrowheads="1"/>
                </p:cNvSpPr>
                <p:nvPr/>
              </p:nvSpPr>
              <p:spPr bwMode="auto">
                <a:xfrm flipH="1">
                  <a:off x="1584325" y="993775"/>
                  <a:ext cx="92075" cy="1749425"/>
                </a:xfrm>
                <a:prstGeom prst="rect">
                  <a:avLst/>
                </a:prstGeom>
                <a:solidFill>
                  <a:srgbClr val="FF00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grpSp>
              <p:nvGrpSpPr>
                <p:cNvPr id="79" name="Group 38">
                  <a:extLst>
                    <a:ext uri="{FF2B5EF4-FFF2-40B4-BE49-F238E27FC236}">
                      <a16:creationId xmlns:a16="http://schemas.microsoft.com/office/drawing/2014/main" id="{E64390C4-B0A5-3D4C-A8EE-B1714D90F3ED}"/>
                    </a:ext>
                  </a:extLst>
                </p:cNvPr>
                <p:cNvGrpSpPr>
                  <a:grpSpLocks/>
                </p:cNvGrpSpPr>
                <p:nvPr/>
              </p:nvGrpSpPr>
              <p:grpSpPr bwMode="auto">
                <a:xfrm>
                  <a:off x="1692275" y="1690688"/>
                  <a:ext cx="1393825" cy="385762"/>
                  <a:chOff x="1038" y="525"/>
                  <a:chExt cx="878" cy="243"/>
                </a:xfrm>
              </p:grpSpPr>
              <p:sp>
                <p:nvSpPr>
                  <p:cNvPr id="88" name="Line 39">
                    <a:extLst>
                      <a:ext uri="{FF2B5EF4-FFF2-40B4-BE49-F238E27FC236}">
                        <a16:creationId xmlns:a16="http://schemas.microsoft.com/office/drawing/2014/main" id="{1925C7F8-70E6-6B4C-9236-394816A98D77}"/>
                      </a:ext>
                    </a:extLst>
                  </p:cNvPr>
                  <p:cNvSpPr>
                    <a:spLocks noChangeShapeType="1"/>
                  </p:cNvSpPr>
                  <p:nvPr/>
                </p:nvSpPr>
                <p:spPr bwMode="auto">
                  <a:xfrm>
                    <a:off x="1056" y="768"/>
                    <a:ext cx="315"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 name="Freeform 40">
                    <a:extLst>
                      <a:ext uri="{FF2B5EF4-FFF2-40B4-BE49-F238E27FC236}">
                        <a16:creationId xmlns:a16="http://schemas.microsoft.com/office/drawing/2014/main" id="{A423B506-A55F-C443-8776-B917C9535828}"/>
                      </a:ext>
                    </a:extLst>
                  </p:cNvPr>
                  <p:cNvSpPr>
                    <a:spLocks/>
                  </p:cNvSpPr>
                  <p:nvPr/>
                </p:nvSpPr>
                <p:spPr bwMode="auto">
                  <a:xfrm>
                    <a:off x="1042" y="539"/>
                    <a:ext cx="604" cy="220"/>
                  </a:xfrm>
                  <a:custGeom>
                    <a:avLst/>
                    <a:gdLst>
                      <a:gd name="T0" fmla="*/ 0 w 604"/>
                      <a:gd name="T1" fmla="*/ 220 h 220"/>
                      <a:gd name="T2" fmla="*/ 412 w 604"/>
                      <a:gd name="T3" fmla="*/ 0 h 220"/>
                      <a:gd name="T4" fmla="*/ 604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41">
                    <a:extLst>
                      <a:ext uri="{FF2B5EF4-FFF2-40B4-BE49-F238E27FC236}">
                        <a16:creationId xmlns:a16="http://schemas.microsoft.com/office/drawing/2014/main" id="{108305E4-8748-104C-A1B6-D5FD8A1C4F4F}"/>
                      </a:ext>
                    </a:extLst>
                  </p:cNvPr>
                  <p:cNvSpPr>
                    <a:spLocks/>
                  </p:cNvSpPr>
                  <p:nvPr/>
                </p:nvSpPr>
                <p:spPr bwMode="auto">
                  <a:xfrm>
                    <a:off x="1038" y="525"/>
                    <a:ext cx="878" cy="220"/>
                  </a:xfrm>
                  <a:custGeom>
                    <a:avLst/>
                    <a:gdLst>
                      <a:gd name="T0" fmla="*/ 0 w 604"/>
                      <a:gd name="T1" fmla="*/ 220 h 220"/>
                      <a:gd name="T2" fmla="*/ 11943 w 604"/>
                      <a:gd name="T3" fmla="*/ 0 h 220"/>
                      <a:gd name="T4" fmla="*/ 17503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0" name="Rectangle 42">
                  <a:extLst>
                    <a:ext uri="{FF2B5EF4-FFF2-40B4-BE49-F238E27FC236}">
                      <a16:creationId xmlns:a16="http://schemas.microsoft.com/office/drawing/2014/main" id="{ED1636AF-8FF5-C944-8B71-C35A1E74DAF5}"/>
                    </a:ext>
                  </a:extLst>
                </p:cNvPr>
                <p:cNvSpPr>
                  <a:spLocks noChangeArrowheads="1"/>
                </p:cNvSpPr>
                <p:nvPr/>
              </p:nvSpPr>
              <p:spPr bwMode="auto">
                <a:xfrm>
                  <a:off x="3733800" y="1112838"/>
                  <a:ext cx="1828800" cy="106362"/>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81" name="Rectangle 43">
                  <a:extLst>
                    <a:ext uri="{FF2B5EF4-FFF2-40B4-BE49-F238E27FC236}">
                      <a16:creationId xmlns:a16="http://schemas.microsoft.com/office/drawing/2014/main" id="{6AA87643-11D9-414E-8376-CAE275793A24}"/>
                    </a:ext>
                  </a:extLst>
                </p:cNvPr>
                <p:cNvSpPr>
                  <a:spLocks noChangeArrowheads="1"/>
                </p:cNvSpPr>
                <p:nvPr/>
              </p:nvSpPr>
              <p:spPr bwMode="auto">
                <a:xfrm>
                  <a:off x="7388225" y="1828800"/>
                  <a:ext cx="463550" cy="465138"/>
                </a:xfrm>
                <a:prstGeom prst="rect">
                  <a:avLst/>
                </a:prstGeom>
                <a:solidFill>
                  <a:srgbClr val="00FF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b="0">
                      <a:solidFill>
                        <a:schemeClr val="tx1"/>
                      </a:solidFill>
                    </a:rPr>
                    <a:t>C[i,j]</a:t>
                  </a:r>
                </a:p>
              </p:txBody>
            </p:sp>
            <p:sp>
              <p:nvSpPr>
                <p:cNvPr id="82" name="Rectangle 44">
                  <a:extLst>
                    <a:ext uri="{FF2B5EF4-FFF2-40B4-BE49-F238E27FC236}">
                      <a16:creationId xmlns:a16="http://schemas.microsoft.com/office/drawing/2014/main" id="{CCECEB62-8101-1441-B341-C6D3412B71C4}"/>
                    </a:ext>
                  </a:extLst>
                </p:cNvPr>
                <p:cNvSpPr>
                  <a:spLocks noChangeArrowheads="1"/>
                </p:cNvSpPr>
                <p:nvPr/>
              </p:nvSpPr>
              <p:spPr bwMode="auto">
                <a:xfrm>
                  <a:off x="7388225" y="1730375"/>
                  <a:ext cx="463550" cy="98425"/>
                </a:xfrm>
                <a:prstGeom prst="rect">
                  <a:avLst/>
                </a:prstGeom>
                <a:solidFill>
                  <a:schemeClr val="hlink"/>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sp>
              <p:nvSpPr>
                <p:cNvPr id="83" name="Rectangle 45">
                  <a:extLst>
                    <a:ext uri="{FF2B5EF4-FFF2-40B4-BE49-F238E27FC236}">
                      <a16:creationId xmlns:a16="http://schemas.microsoft.com/office/drawing/2014/main" id="{6CF1E40C-C4C3-F44A-AB6E-CA408018776D}"/>
                    </a:ext>
                  </a:extLst>
                </p:cNvPr>
                <p:cNvSpPr>
                  <a:spLocks noChangeArrowheads="1"/>
                </p:cNvSpPr>
                <p:nvPr/>
              </p:nvSpPr>
              <p:spPr bwMode="auto">
                <a:xfrm flipH="1">
                  <a:off x="7296150" y="1828800"/>
                  <a:ext cx="95250" cy="457200"/>
                </a:xfrm>
                <a:prstGeom prst="rect">
                  <a:avLst/>
                </a:prstGeom>
                <a:solidFill>
                  <a:srgbClr val="FF0000"/>
                </a:solidFill>
                <a:ln w="12700">
                  <a:solidFill>
                    <a:schemeClr val="tx1"/>
                  </a:solidFill>
                  <a:miter lim="800000"/>
                  <a:headEnd type="none" w="sm" len="sm"/>
                  <a:tailEnd type="none" w="sm" len="sm"/>
                </a:ln>
              </p:spPr>
              <p:txBody>
                <a:bodyPr wrap="none"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endParaRPr lang="it-IT" altLang="en-US"/>
                </a:p>
              </p:txBody>
            </p:sp>
            <p:grpSp>
              <p:nvGrpSpPr>
                <p:cNvPr id="84" name="Group 46">
                  <a:extLst>
                    <a:ext uri="{FF2B5EF4-FFF2-40B4-BE49-F238E27FC236}">
                      <a16:creationId xmlns:a16="http://schemas.microsoft.com/office/drawing/2014/main" id="{1C6AC090-1900-384E-BF45-FA97A0511F6E}"/>
                    </a:ext>
                  </a:extLst>
                </p:cNvPr>
                <p:cNvGrpSpPr>
                  <a:grpSpLocks/>
                </p:cNvGrpSpPr>
                <p:nvPr/>
              </p:nvGrpSpPr>
              <p:grpSpPr bwMode="auto">
                <a:xfrm rot="5400000">
                  <a:off x="4802981" y="1726407"/>
                  <a:ext cx="1393825" cy="385762"/>
                  <a:chOff x="1038" y="525"/>
                  <a:chExt cx="878" cy="243"/>
                </a:xfrm>
              </p:grpSpPr>
              <p:sp>
                <p:nvSpPr>
                  <p:cNvPr id="85" name="Line 47">
                    <a:extLst>
                      <a:ext uri="{FF2B5EF4-FFF2-40B4-BE49-F238E27FC236}">
                        <a16:creationId xmlns:a16="http://schemas.microsoft.com/office/drawing/2014/main" id="{83B51380-E072-5849-B986-669961092D9A}"/>
                      </a:ext>
                    </a:extLst>
                  </p:cNvPr>
                  <p:cNvSpPr>
                    <a:spLocks noChangeShapeType="1"/>
                  </p:cNvSpPr>
                  <p:nvPr/>
                </p:nvSpPr>
                <p:spPr bwMode="auto">
                  <a:xfrm>
                    <a:off x="1056" y="768"/>
                    <a:ext cx="315"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Freeform 48">
                    <a:extLst>
                      <a:ext uri="{FF2B5EF4-FFF2-40B4-BE49-F238E27FC236}">
                        <a16:creationId xmlns:a16="http://schemas.microsoft.com/office/drawing/2014/main" id="{48B6F879-2A8E-934A-A2C9-52E0CB97962D}"/>
                      </a:ext>
                    </a:extLst>
                  </p:cNvPr>
                  <p:cNvSpPr>
                    <a:spLocks/>
                  </p:cNvSpPr>
                  <p:nvPr/>
                </p:nvSpPr>
                <p:spPr bwMode="auto">
                  <a:xfrm>
                    <a:off x="1042" y="539"/>
                    <a:ext cx="604" cy="220"/>
                  </a:xfrm>
                  <a:custGeom>
                    <a:avLst/>
                    <a:gdLst>
                      <a:gd name="T0" fmla="*/ 0 w 604"/>
                      <a:gd name="T1" fmla="*/ 220 h 220"/>
                      <a:gd name="T2" fmla="*/ 412 w 604"/>
                      <a:gd name="T3" fmla="*/ 0 h 220"/>
                      <a:gd name="T4" fmla="*/ 604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49">
                    <a:extLst>
                      <a:ext uri="{FF2B5EF4-FFF2-40B4-BE49-F238E27FC236}">
                        <a16:creationId xmlns:a16="http://schemas.microsoft.com/office/drawing/2014/main" id="{274A516D-E59F-BA42-8725-C4468D6E186A}"/>
                      </a:ext>
                    </a:extLst>
                  </p:cNvPr>
                  <p:cNvSpPr>
                    <a:spLocks/>
                  </p:cNvSpPr>
                  <p:nvPr/>
                </p:nvSpPr>
                <p:spPr bwMode="auto">
                  <a:xfrm>
                    <a:off x="1038" y="525"/>
                    <a:ext cx="878" cy="220"/>
                  </a:xfrm>
                  <a:custGeom>
                    <a:avLst/>
                    <a:gdLst>
                      <a:gd name="T0" fmla="*/ 0 w 604"/>
                      <a:gd name="T1" fmla="*/ 220 h 220"/>
                      <a:gd name="T2" fmla="*/ 11943 w 604"/>
                      <a:gd name="T3" fmla="*/ 0 h 220"/>
                      <a:gd name="T4" fmla="*/ 17503 w 604"/>
                      <a:gd name="T5" fmla="*/ 220 h 220"/>
                      <a:gd name="T6" fmla="*/ 0 60000 65536"/>
                      <a:gd name="T7" fmla="*/ 0 60000 65536"/>
                      <a:gd name="T8" fmla="*/ 0 60000 65536"/>
                      <a:gd name="T9" fmla="*/ 0 w 604"/>
                      <a:gd name="T10" fmla="*/ 0 h 220"/>
                      <a:gd name="T11" fmla="*/ 604 w 604"/>
                      <a:gd name="T12" fmla="*/ 220 h 220"/>
                    </a:gdLst>
                    <a:ahLst/>
                    <a:cxnLst>
                      <a:cxn ang="T6">
                        <a:pos x="T0" y="T1"/>
                      </a:cxn>
                      <a:cxn ang="T7">
                        <a:pos x="T2" y="T3"/>
                      </a:cxn>
                      <a:cxn ang="T8">
                        <a:pos x="T4" y="T5"/>
                      </a:cxn>
                    </a:cxnLst>
                    <a:rect l="T9" t="T10" r="T11" b="T12"/>
                    <a:pathLst>
                      <a:path w="604" h="220">
                        <a:moveTo>
                          <a:pt x="0" y="220"/>
                        </a:moveTo>
                        <a:cubicBezTo>
                          <a:pt x="155" y="110"/>
                          <a:pt x="311" y="0"/>
                          <a:pt x="412" y="0"/>
                        </a:cubicBezTo>
                        <a:cubicBezTo>
                          <a:pt x="513" y="0"/>
                          <a:pt x="558" y="110"/>
                          <a:pt x="604" y="220"/>
                        </a:cubicBezTo>
                      </a:path>
                    </a:pathLst>
                  </a:custGeom>
                  <a:noFill/>
                  <a:ln w="254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
          <p:nvSpPr>
            <p:cNvPr id="57" name="TextBox 56">
              <a:extLst>
                <a:ext uri="{FF2B5EF4-FFF2-40B4-BE49-F238E27FC236}">
                  <a16:creationId xmlns:a16="http://schemas.microsoft.com/office/drawing/2014/main" id="{8434B0DB-85B0-8F4B-BEC7-27D3290FD030}"/>
                </a:ext>
              </a:extLst>
            </p:cNvPr>
            <p:cNvSpPr txBox="1"/>
            <p:nvPr/>
          </p:nvSpPr>
          <p:spPr>
            <a:xfrm>
              <a:off x="2316666" y="5973471"/>
              <a:ext cx="6990888" cy="1015663"/>
            </a:xfrm>
            <a:prstGeom prst="rect">
              <a:avLst/>
            </a:prstGeom>
            <a:noFill/>
          </p:spPr>
          <p:txBody>
            <a:bodyPr wrap="none" rtlCol="0">
              <a:spAutoFit/>
            </a:bodyPr>
            <a:lstStyle/>
            <a:p>
              <a:r>
                <a:rPr lang="en-US" sz="2000" dirty="0"/>
                <a:t>2D SUMMA algorithm: 2D processor partition &amp; 2D data partition</a:t>
              </a:r>
            </a:p>
            <a:p>
              <a:r>
                <a:rPr lang="en-US" sz="2000" dirty="0"/>
                <a:t>Broadcast A, B to let each processor computes its C tile</a:t>
              </a:r>
            </a:p>
            <a:p>
              <a:r>
                <a:rPr lang="en-US" sz="2000" dirty="0"/>
                <a:t> (Figure credit to </a:t>
              </a:r>
              <a:r>
                <a:rPr lang="en-US" sz="2000" dirty="0" err="1"/>
                <a:t>Demmels</a:t>
              </a:r>
              <a:r>
                <a:rPr lang="en-US" sz="2000" dirty="0"/>
                <a:t>, CS 267 lecture @Berkeley)</a:t>
              </a:r>
            </a:p>
          </p:txBody>
        </p:sp>
      </p:grpSp>
      <p:grpSp>
        <p:nvGrpSpPr>
          <p:cNvPr id="111" name="Group 110">
            <a:extLst>
              <a:ext uri="{FF2B5EF4-FFF2-40B4-BE49-F238E27FC236}">
                <a16:creationId xmlns:a16="http://schemas.microsoft.com/office/drawing/2014/main" id="{7B574637-2812-9441-ADB8-D7B52C548F66}"/>
              </a:ext>
            </a:extLst>
          </p:cNvPr>
          <p:cNvGrpSpPr/>
          <p:nvPr/>
        </p:nvGrpSpPr>
        <p:grpSpPr>
          <a:xfrm>
            <a:off x="608001" y="3564759"/>
            <a:ext cx="10094976" cy="4271368"/>
            <a:chOff x="0" y="7732842"/>
            <a:chExt cx="10094976" cy="4271368"/>
          </a:xfrm>
        </p:grpSpPr>
        <p:sp>
          <p:nvSpPr>
            <p:cNvPr id="106" name="Rectangle 105">
              <a:extLst>
                <a:ext uri="{FF2B5EF4-FFF2-40B4-BE49-F238E27FC236}">
                  <a16:creationId xmlns:a16="http://schemas.microsoft.com/office/drawing/2014/main" id="{20196FD4-B30B-EF46-8D09-7B454ECCA9FD}"/>
                </a:ext>
              </a:extLst>
            </p:cNvPr>
            <p:cNvSpPr/>
            <p:nvPr/>
          </p:nvSpPr>
          <p:spPr>
            <a:xfrm>
              <a:off x="0" y="7732842"/>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109" name="Picture 108">
              <a:extLst>
                <a:ext uri="{FF2B5EF4-FFF2-40B4-BE49-F238E27FC236}">
                  <a16:creationId xmlns:a16="http://schemas.microsoft.com/office/drawing/2014/main" id="{48184404-97CB-134F-B824-E05868172DFB}"/>
                </a:ext>
              </a:extLst>
            </p:cNvPr>
            <p:cNvPicPr>
              <a:picLocks noChangeAspect="1"/>
            </p:cNvPicPr>
            <p:nvPr/>
          </p:nvPicPr>
          <p:blipFill>
            <a:blip r:embed="rId4"/>
            <a:stretch>
              <a:fillRect/>
            </a:stretch>
          </p:blipFill>
          <p:spPr>
            <a:xfrm>
              <a:off x="87580" y="8171725"/>
              <a:ext cx="4817717" cy="3425052"/>
            </a:xfrm>
            <a:prstGeom prst="rect">
              <a:avLst/>
            </a:prstGeom>
          </p:spPr>
        </p:pic>
        <p:sp>
          <p:nvSpPr>
            <p:cNvPr id="110" name="TextBox 109">
              <a:extLst>
                <a:ext uri="{FF2B5EF4-FFF2-40B4-BE49-F238E27FC236}">
                  <a16:creationId xmlns:a16="http://schemas.microsoft.com/office/drawing/2014/main" id="{C3881423-E9E6-8447-B907-283D78EE52CB}"/>
                </a:ext>
              </a:extLst>
            </p:cNvPr>
            <p:cNvSpPr txBox="1"/>
            <p:nvPr/>
          </p:nvSpPr>
          <p:spPr>
            <a:xfrm>
              <a:off x="5047488" y="8631962"/>
              <a:ext cx="4817717" cy="2554545"/>
            </a:xfrm>
            <a:prstGeom prst="rect">
              <a:avLst/>
            </a:prstGeom>
            <a:noFill/>
          </p:spPr>
          <p:txBody>
            <a:bodyPr wrap="square" rtlCol="0">
              <a:spAutoFit/>
            </a:bodyPr>
            <a:lstStyle/>
            <a:p>
              <a:r>
                <a:rPr lang="en-US" sz="2000" dirty="0"/>
                <a:t>3D algorithm (Figure credit to </a:t>
              </a:r>
              <a:r>
                <a:rPr lang="en-US" sz="2000" dirty="0" err="1"/>
                <a:t>Rauchwerger</a:t>
              </a:r>
              <a:r>
                <a:rPr lang="en-US" sz="2000" dirty="0"/>
                <a:t>, CS484 @ UIUC): </a:t>
              </a:r>
            </a:p>
            <a:p>
              <a:r>
                <a:rPr lang="en-US" sz="2000" dirty="0"/>
                <a:t>3D processor grid with p^(1/3) processors on each dimension.  </a:t>
              </a:r>
            </a:p>
            <a:p>
              <a:r>
                <a:rPr lang="en-US" sz="2000" dirty="0"/>
                <a:t>Tile size for every dimension is (N/p^(1/3))</a:t>
              </a:r>
            </a:p>
            <a:p>
              <a:r>
                <a:rPr lang="en-US" sz="2000" dirty="0"/>
                <a:t>Broadcast A, B, processors along k dimension compute partial sums and reduce along k.</a:t>
              </a:r>
            </a:p>
          </p:txBody>
        </p:sp>
      </p:grpSp>
      <p:grpSp>
        <p:nvGrpSpPr>
          <p:cNvPr id="112" name="Group 111">
            <a:extLst>
              <a:ext uri="{FF2B5EF4-FFF2-40B4-BE49-F238E27FC236}">
                <a16:creationId xmlns:a16="http://schemas.microsoft.com/office/drawing/2014/main" id="{C27535E0-8CE3-1C4A-A619-0103E0BF8DAB}"/>
              </a:ext>
            </a:extLst>
          </p:cNvPr>
          <p:cNvGrpSpPr/>
          <p:nvPr/>
        </p:nvGrpSpPr>
        <p:grpSpPr>
          <a:xfrm>
            <a:off x="608001" y="4114800"/>
            <a:ext cx="10094976" cy="4271368"/>
            <a:chOff x="-2343086" y="8914309"/>
            <a:chExt cx="10094976" cy="4271368"/>
          </a:xfrm>
        </p:grpSpPr>
        <p:sp>
          <p:nvSpPr>
            <p:cNvPr id="105" name="Rectangle 104">
              <a:extLst>
                <a:ext uri="{FF2B5EF4-FFF2-40B4-BE49-F238E27FC236}">
                  <a16:creationId xmlns:a16="http://schemas.microsoft.com/office/drawing/2014/main" id="{711EFFD6-684F-A842-AC5C-0C7ECBD0F3C9}"/>
                </a:ext>
              </a:extLst>
            </p:cNvPr>
            <p:cNvSpPr/>
            <p:nvPr/>
          </p:nvSpPr>
          <p:spPr>
            <a:xfrm>
              <a:off x="-2343086" y="8914309"/>
              <a:ext cx="10094976" cy="42713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39" name="Group 43">
              <a:extLst>
                <a:ext uri="{FF2B5EF4-FFF2-40B4-BE49-F238E27FC236}">
                  <a16:creationId xmlns:a16="http://schemas.microsoft.com/office/drawing/2014/main" id="{AFF71B01-9300-A347-8FA1-5B91572F7C47}"/>
                </a:ext>
              </a:extLst>
            </p:cNvPr>
            <p:cNvGrpSpPr>
              <a:grpSpLocks/>
            </p:cNvGrpSpPr>
            <p:nvPr/>
          </p:nvGrpSpPr>
          <p:grpSpPr bwMode="auto">
            <a:xfrm>
              <a:off x="-1985899" y="9814152"/>
              <a:ext cx="4191000" cy="2209800"/>
              <a:chOff x="2057400" y="2819400"/>
              <a:chExt cx="4191000" cy="2209800"/>
            </a:xfrm>
          </p:grpSpPr>
          <p:grpSp>
            <p:nvGrpSpPr>
              <p:cNvPr id="140" name="Group 31">
                <a:extLst>
                  <a:ext uri="{FF2B5EF4-FFF2-40B4-BE49-F238E27FC236}">
                    <a16:creationId xmlns:a16="http://schemas.microsoft.com/office/drawing/2014/main" id="{F6A91E8C-8A4C-CC46-AC30-7502621BF140}"/>
                  </a:ext>
                </a:extLst>
              </p:cNvPr>
              <p:cNvGrpSpPr>
                <a:grpSpLocks/>
              </p:cNvGrpSpPr>
              <p:nvPr/>
            </p:nvGrpSpPr>
            <p:grpSpPr bwMode="auto">
              <a:xfrm>
                <a:off x="2590800" y="3505200"/>
                <a:ext cx="3657600" cy="1524000"/>
                <a:chOff x="2590800" y="3505200"/>
                <a:chExt cx="3657600" cy="1524000"/>
              </a:xfrm>
            </p:grpSpPr>
            <p:sp>
              <p:nvSpPr>
                <p:cNvPr id="147" name="Rectangle 146">
                  <a:extLst>
                    <a:ext uri="{FF2B5EF4-FFF2-40B4-BE49-F238E27FC236}">
                      <a16:creationId xmlns:a16="http://schemas.microsoft.com/office/drawing/2014/main" id="{39D249D7-4DDF-4A41-92B7-004B3817C09B}"/>
                    </a:ext>
                  </a:extLst>
                </p:cNvPr>
                <p:cNvSpPr>
                  <a:spLocks noChangeArrowheads="1"/>
                </p:cNvSpPr>
                <p:nvPr/>
              </p:nvSpPr>
              <p:spPr bwMode="auto">
                <a:xfrm>
                  <a:off x="2590800" y="4419600"/>
                  <a:ext cx="2133600" cy="609600"/>
                </a:xfrm>
                <a:prstGeom prst="rect">
                  <a:avLst/>
                </a:prstGeom>
                <a:noFill/>
                <a:ln w="12700">
                  <a:solidFill>
                    <a:schemeClr val="tx1"/>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pPr algn="ctr"/>
                  <a:endParaRPr lang="en-US" altLang="en-US">
                    <a:solidFill>
                      <a:srgbClr val="FFFFFF"/>
                    </a:solidFill>
                  </a:endParaRPr>
                </a:p>
              </p:txBody>
            </p:sp>
            <p:cxnSp>
              <p:nvCxnSpPr>
                <p:cNvPr id="148" name="Straight Connector 147">
                  <a:extLst>
                    <a:ext uri="{FF2B5EF4-FFF2-40B4-BE49-F238E27FC236}">
                      <a16:creationId xmlns:a16="http://schemas.microsoft.com/office/drawing/2014/main" id="{8848F6C1-1897-7D45-AAED-D8F39E2B73EF}"/>
                    </a:ext>
                  </a:extLst>
                </p:cNvPr>
                <p:cNvCxnSpPr>
                  <a:cxnSpLocks noChangeShapeType="1"/>
                </p:cNvCxnSpPr>
                <p:nvPr/>
              </p:nvCxnSpPr>
              <p:spPr bwMode="auto">
                <a:xfrm>
                  <a:off x="6248400" y="35052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9" name="Straight Connector 148">
                  <a:extLst>
                    <a:ext uri="{FF2B5EF4-FFF2-40B4-BE49-F238E27FC236}">
                      <a16:creationId xmlns:a16="http://schemas.microsoft.com/office/drawing/2014/main" id="{BBC34DFA-BAA0-2B48-8DF8-558322973771}"/>
                    </a:ext>
                  </a:extLst>
                </p:cNvPr>
                <p:cNvCxnSpPr>
                  <a:cxnSpLocks noChangeShapeType="1"/>
                </p:cNvCxnSpPr>
                <p:nvPr/>
              </p:nvCxnSpPr>
              <p:spPr bwMode="auto">
                <a:xfrm flipV="1">
                  <a:off x="47244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0" name="Straight Connector 149">
                  <a:extLst>
                    <a:ext uri="{FF2B5EF4-FFF2-40B4-BE49-F238E27FC236}">
                      <a16:creationId xmlns:a16="http://schemas.microsoft.com/office/drawing/2014/main" id="{6A8CA013-EE17-B946-AF60-26F9ED51F623}"/>
                    </a:ext>
                  </a:extLst>
                </p:cNvPr>
                <p:cNvCxnSpPr>
                  <a:cxnSpLocks noChangeShapeType="1"/>
                </p:cNvCxnSpPr>
                <p:nvPr/>
              </p:nvCxnSpPr>
              <p:spPr bwMode="auto">
                <a:xfrm flipV="1">
                  <a:off x="4724400" y="41148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1" name="Straight Connector 150">
                  <a:extLst>
                    <a:ext uri="{FF2B5EF4-FFF2-40B4-BE49-F238E27FC236}">
                      <a16:creationId xmlns:a16="http://schemas.microsoft.com/office/drawing/2014/main" id="{6ADABFAB-5786-BC41-BEDA-E7049DEF9E7C}"/>
                    </a:ext>
                  </a:extLst>
                </p:cNvPr>
                <p:cNvCxnSpPr>
                  <a:cxnSpLocks noChangeShapeType="1"/>
                </p:cNvCxnSpPr>
                <p:nvPr/>
              </p:nvCxnSpPr>
              <p:spPr bwMode="auto">
                <a:xfrm flipV="1">
                  <a:off x="25908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2" name="Straight Connector 151">
                  <a:extLst>
                    <a:ext uri="{FF2B5EF4-FFF2-40B4-BE49-F238E27FC236}">
                      <a16:creationId xmlns:a16="http://schemas.microsoft.com/office/drawing/2014/main" id="{FC95C9FE-D917-B747-9F7D-864E3257B524}"/>
                    </a:ext>
                  </a:extLst>
                </p:cNvPr>
                <p:cNvCxnSpPr>
                  <a:cxnSpLocks noChangeShapeType="1"/>
                </p:cNvCxnSpPr>
                <p:nvPr/>
              </p:nvCxnSpPr>
              <p:spPr bwMode="auto">
                <a:xfrm>
                  <a:off x="4114800" y="35052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3" name="Straight Connector 152">
                  <a:extLst>
                    <a:ext uri="{FF2B5EF4-FFF2-40B4-BE49-F238E27FC236}">
                      <a16:creationId xmlns:a16="http://schemas.microsoft.com/office/drawing/2014/main" id="{E725A0E0-D9DB-E849-B63D-EFB860695506}"/>
                    </a:ext>
                  </a:extLst>
                </p:cNvPr>
                <p:cNvCxnSpPr>
                  <a:cxnSpLocks noChangeShapeType="1"/>
                </p:cNvCxnSpPr>
                <p:nvPr/>
              </p:nvCxnSpPr>
              <p:spPr bwMode="auto">
                <a:xfrm flipV="1">
                  <a:off x="35814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4" name="Straight Connector 153">
                  <a:extLst>
                    <a:ext uri="{FF2B5EF4-FFF2-40B4-BE49-F238E27FC236}">
                      <a16:creationId xmlns:a16="http://schemas.microsoft.com/office/drawing/2014/main" id="{9DED536C-DBCD-794A-B02A-6CADD48FA048}"/>
                    </a:ext>
                  </a:extLst>
                </p:cNvPr>
                <p:cNvCxnSpPr>
                  <a:cxnSpLocks noChangeShapeType="1"/>
                </p:cNvCxnSpPr>
                <p:nvPr/>
              </p:nvCxnSpPr>
              <p:spPr bwMode="auto">
                <a:xfrm flipV="1">
                  <a:off x="41148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5" name="Straight Connector 154">
                  <a:extLst>
                    <a:ext uri="{FF2B5EF4-FFF2-40B4-BE49-F238E27FC236}">
                      <a16:creationId xmlns:a16="http://schemas.microsoft.com/office/drawing/2014/main" id="{8EDBC7D9-1E17-7943-B64E-6C2DC0EE573B}"/>
                    </a:ext>
                  </a:extLst>
                </p:cNvPr>
                <p:cNvCxnSpPr>
                  <a:cxnSpLocks noChangeShapeType="1"/>
                </p:cNvCxnSpPr>
                <p:nvPr/>
              </p:nvCxnSpPr>
              <p:spPr bwMode="auto">
                <a:xfrm flipV="1">
                  <a:off x="3048000" y="35052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6" name="Straight Connector 155">
                  <a:extLst>
                    <a:ext uri="{FF2B5EF4-FFF2-40B4-BE49-F238E27FC236}">
                      <a16:creationId xmlns:a16="http://schemas.microsoft.com/office/drawing/2014/main" id="{9BF0D4BF-3C96-FC4E-92BE-499DCBAFBC11}"/>
                    </a:ext>
                  </a:extLst>
                </p:cNvPr>
                <p:cNvCxnSpPr>
                  <a:cxnSpLocks noChangeShapeType="1"/>
                </p:cNvCxnSpPr>
                <p:nvPr/>
              </p:nvCxnSpPr>
              <p:spPr bwMode="auto">
                <a:xfrm>
                  <a:off x="3352800" y="39624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7" name="Straight Connector 156">
                  <a:extLst>
                    <a:ext uri="{FF2B5EF4-FFF2-40B4-BE49-F238E27FC236}">
                      <a16:creationId xmlns:a16="http://schemas.microsoft.com/office/drawing/2014/main" id="{6DFCF5A2-EF15-0448-B945-0F34A609EEE4}"/>
                    </a:ext>
                  </a:extLst>
                </p:cNvPr>
                <p:cNvCxnSpPr>
                  <a:cxnSpLocks noChangeShapeType="1"/>
                </p:cNvCxnSpPr>
                <p:nvPr/>
              </p:nvCxnSpPr>
              <p:spPr bwMode="auto">
                <a:xfrm>
                  <a:off x="3733800" y="37338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8" name="Straight Connector 157">
                  <a:extLst>
                    <a:ext uri="{FF2B5EF4-FFF2-40B4-BE49-F238E27FC236}">
                      <a16:creationId xmlns:a16="http://schemas.microsoft.com/office/drawing/2014/main" id="{85D5277F-2E47-E84E-B072-234F9AEC3515}"/>
                    </a:ext>
                  </a:extLst>
                </p:cNvPr>
                <p:cNvCxnSpPr>
                  <a:cxnSpLocks noChangeShapeType="1"/>
                </p:cNvCxnSpPr>
                <p:nvPr/>
              </p:nvCxnSpPr>
              <p:spPr bwMode="auto">
                <a:xfrm>
                  <a:off x="2971800" y="41910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DCBDC5AD-5DD6-8D44-AC37-B6021427B5B7}"/>
                    </a:ext>
                  </a:extLst>
                </p:cNvPr>
                <p:cNvCxnSpPr>
                  <a:cxnSpLocks noChangeShapeType="1"/>
                </p:cNvCxnSpPr>
                <p:nvPr/>
              </p:nvCxnSpPr>
              <p:spPr bwMode="auto">
                <a:xfrm>
                  <a:off x="30480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0" name="Straight Connector 159">
                  <a:extLst>
                    <a:ext uri="{FF2B5EF4-FFF2-40B4-BE49-F238E27FC236}">
                      <a16:creationId xmlns:a16="http://schemas.microsoft.com/office/drawing/2014/main" id="{BCFDA991-58C6-8E46-8E92-D302592B54F3}"/>
                    </a:ext>
                  </a:extLst>
                </p:cNvPr>
                <p:cNvCxnSpPr>
                  <a:cxnSpLocks noChangeShapeType="1"/>
                </p:cNvCxnSpPr>
                <p:nvPr/>
              </p:nvCxnSpPr>
              <p:spPr bwMode="auto">
                <a:xfrm>
                  <a:off x="35814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1" name="Straight Connector 160">
                  <a:extLst>
                    <a:ext uri="{FF2B5EF4-FFF2-40B4-BE49-F238E27FC236}">
                      <a16:creationId xmlns:a16="http://schemas.microsoft.com/office/drawing/2014/main" id="{33FA86D1-538A-C245-833C-492727CF65F9}"/>
                    </a:ext>
                  </a:extLst>
                </p:cNvPr>
                <p:cNvCxnSpPr>
                  <a:cxnSpLocks noChangeShapeType="1"/>
                </p:cNvCxnSpPr>
                <p:nvPr/>
              </p:nvCxnSpPr>
              <p:spPr bwMode="auto">
                <a:xfrm>
                  <a:off x="4114800" y="44196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2" name="Straight Connector 161">
                  <a:extLst>
                    <a:ext uri="{FF2B5EF4-FFF2-40B4-BE49-F238E27FC236}">
                      <a16:creationId xmlns:a16="http://schemas.microsoft.com/office/drawing/2014/main" id="{B79B5B1C-CC40-214F-946B-CBFB7807B3B1}"/>
                    </a:ext>
                  </a:extLst>
                </p:cNvPr>
                <p:cNvCxnSpPr>
                  <a:cxnSpLocks noChangeShapeType="1"/>
                </p:cNvCxnSpPr>
                <p:nvPr/>
              </p:nvCxnSpPr>
              <p:spPr bwMode="auto">
                <a:xfrm>
                  <a:off x="5105400" y="41910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3" name="Straight Connector 162">
                  <a:extLst>
                    <a:ext uri="{FF2B5EF4-FFF2-40B4-BE49-F238E27FC236}">
                      <a16:creationId xmlns:a16="http://schemas.microsoft.com/office/drawing/2014/main" id="{02F0F781-6C16-4845-B753-BDEA52942BD4}"/>
                    </a:ext>
                  </a:extLst>
                </p:cNvPr>
                <p:cNvCxnSpPr>
                  <a:cxnSpLocks noChangeShapeType="1"/>
                </p:cNvCxnSpPr>
                <p:nvPr/>
              </p:nvCxnSpPr>
              <p:spPr bwMode="auto">
                <a:xfrm>
                  <a:off x="5486400" y="39624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4" name="Straight Connector 163">
                  <a:extLst>
                    <a:ext uri="{FF2B5EF4-FFF2-40B4-BE49-F238E27FC236}">
                      <a16:creationId xmlns:a16="http://schemas.microsoft.com/office/drawing/2014/main" id="{EDA50199-1B66-1544-9156-3CD29E60D43D}"/>
                    </a:ext>
                  </a:extLst>
                </p:cNvPr>
                <p:cNvCxnSpPr>
                  <a:cxnSpLocks noChangeShapeType="1"/>
                </p:cNvCxnSpPr>
                <p:nvPr/>
              </p:nvCxnSpPr>
              <p:spPr bwMode="auto">
                <a:xfrm>
                  <a:off x="5867400" y="3733800"/>
                  <a:ext cx="0" cy="6096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5" name="Straight Connector 164">
                  <a:extLst>
                    <a:ext uri="{FF2B5EF4-FFF2-40B4-BE49-F238E27FC236}">
                      <a16:creationId xmlns:a16="http://schemas.microsoft.com/office/drawing/2014/main" id="{CC2BC6D9-1D80-9C4C-8C94-B6ABD5A738CD}"/>
                    </a:ext>
                  </a:extLst>
                </p:cNvPr>
                <p:cNvCxnSpPr>
                  <a:cxnSpLocks noChangeShapeType="1"/>
                  <a:stCxn id="147" idx="1"/>
                  <a:endCxn id="147" idx="3"/>
                </p:cNvCxnSpPr>
                <p:nvPr/>
              </p:nvCxnSpPr>
              <p:spPr bwMode="auto">
                <a:xfrm>
                  <a:off x="2590800" y="4724400"/>
                  <a:ext cx="2133600" cy="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6" name="Straight Connector 165">
                  <a:extLst>
                    <a:ext uri="{FF2B5EF4-FFF2-40B4-BE49-F238E27FC236}">
                      <a16:creationId xmlns:a16="http://schemas.microsoft.com/office/drawing/2014/main" id="{B4807802-6F3F-C444-9B9C-39481B40EAAA}"/>
                    </a:ext>
                  </a:extLst>
                </p:cNvPr>
                <p:cNvCxnSpPr>
                  <a:cxnSpLocks noChangeShapeType="1"/>
                  <a:stCxn id="147" idx="3"/>
                </p:cNvCxnSpPr>
                <p:nvPr/>
              </p:nvCxnSpPr>
              <p:spPr bwMode="auto">
                <a:xfrm flipV="1">
                  <a:off x="4724400" y="3810000"/>
                  <a:ext cx="1524000" cy="914400"/>
                </a:xfrm>
                <a:prstGeom prst="line">
                  <a:avLst/>
                </a:prstGeom>
                <a:noFill/>
                <a:ln w="952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41" name="Straight Arrow Connector 140">
                <a:extLst>
                  <a:ext uri="{FF2B5EF4-FFF2-40B4-BE49-F238E27FC236}">
                    <a16:creationId xmlns:a16="http://schemas.microsoft.com/office/drawing/2014/main" id="{C3328296-96E6-0142-B1D1-182BEB208C3E}"/>
                  </a:ext>
                </a:extLst>
              </p:cNvPr>
              <p:cNvCxnSpPr>
                <a:cxnSpLocks noChangeShapeType="1"/>
              </p:cNvCxnSpPr>
              <p:nvPr/>
            </p:nvCxnSpPr>
            <p:spPr bwMode="auto">
              <a:xfrm>
                <a:off x="2438400" y="4419600"/>
                <a:ext cx="0" cy="609600"/>
              </a:xfrm>
              <a:prstGeom prst="straightConnector1">
                <a:avLst/>
              </a:prstGeom>
              <a:noFill/>
              <a:ln w="25400">
                <a:solidFill>
                  <a:srgbClr val="063DE8"/>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2" name="Straight Arrow Connector 141">
                <a:extLst>
                  <a:ext uri="{FF2B5EF4-FFF2-40B4-BE49-F238E27FC236}">
                    <a16:creationId xmlns:a16="http://schemas.microsoft.com/office/drawing/2014/main" id="{E89202C3-C746-8D4C-BD41-2600173941BB}"/>
                  </a:ext>
                </a:extLst>
              </p:cNvPr>
              <p:cNvCxnSpPr>
                <a:cxnSpLocks noChangeShapeType="1"/>
              </p:cNvCxnSpPr>
              <p:nvPr/>
            </p:nvCxnSpPr>
            <p:spPr bwMode="auto">
              <a:xfrm>
                <a:off x="4114800" y="3352800"/>
                <a:ext cx="2133600" cy="0"/>
              </a:xfrm>
              <a:prstGeom prst="straightConnector1">
                <a:avLst/>
              </a:prstGeom>
              <a:noFill/>
              <a:ln w="25400">
                <a:solidFill>
                  <a:schemeClr val="accent2"/>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3" name="Straight Arrow Connector 142">
                <a:extLst>
                  <a:ext uri="{FF2B5EF4-FFF2-40B4-BE49-F238E27FC236}">
                    <a16:creationId xmlns:a16="http://schemas.microsoft.com/office/drawing/2014/main" id="{277D4A12-5AAC-4343-985A-095ABB428192}"/>
                  </a:ext>
                </a:extLst>
              </p:cNvPr>
              <p:cNvCxnSpPr>
                <a:cxnSpLocks noChangeShapeType="1"/>
              </p:cNvCxnSpPr>
              <p:nvPr/>
            </p:nvCxnSpPr>
            <p:spPr bwMode="auto">
              <a:xfrm flipV="1">
                <a:off x="2438400" y="3352800"/>
                <a:ext cx="1752600" cy="1066800"/>
              </a:xfrm>
              <a:prstGeom prst="straightConnector1">
                <a:avLst/>
              </a:prstGeom>
              <a:noFill/>
              <a:ln w="25400">
                <a:solidFill>
                  <a:srgbClr val="063DE8"/>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 name="TextBox 40">
                <a:extLst>
                  <a:ext uri="{FF2B5EF4-FFF2-40B4-BE49-F238E27FC236}">
                    <a16:creationId xmlns:a16="http://schemas.microsoft.com/office/drawing/2014/main" id="{18482F7F-82B3-0743-B00B-A1B3DE2758E1}"/>
                  </a:ext>
                </a:extLst>
              </p:cNvPr>
              <p:cNvSpPr txBox="1">
                <a:spLocks noChangeArrowheads="1"/>
              </p:cNvSpPr>
              <p:nvPr/>
            </p:nvSpPr>
            <p:spPr bwMode="auto">
              <a:xfrm>
                <a:off x="2057400" y="4495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rgbClr val="0536D2"/>
                    </a:solidFill>
                  </a:rPr>
                  <a:t>c</a:t>
                </a:r>
              </a:p>
            </p:txBody>
          </p:sp>
          <p:sp>
            <p:nvSpPr>
              <p:cNvPr id="145" name="TextBox 144">
                <a:extLst>
                  <a:ext uri="{FF2B5EF4-FFF2-40B4-BE49-F238E27FC236}">
                    <a16:creationId xmlns:a16="http://schemas.microsoft.com/office/drawing/2014/main" id="{AE3647DE-4B09-6B45-936C-AA522FB1305A}"/>
                  </a:ext>
                </a:extLst>
              </p:cNvPr>
              <p:cNvSpPr txBox="1"/>
              <p:nvPr/>
            </p:nvSpPr>
            <p:spPr>
              <a:xfrm>
                <a:off x="4724400" y="2819400"/>
                <a:ext cx="1184275" cy="461963"/>
              </a:xfrm>
              <a:prstGeom prst="rect">
                <a:avLst/>
              </a:prstGeom>
              <a:noFill/>
            </p:spPr>
            <p:txBody>
              <a:bodyPr wrap="none">
                <a:spAutoFit/>
              </a:bodyPr>
              <a:lstStyle/>
              <a:p>
                <a:pPr>
                  <a:defRPr/>
                </a:pPr>
                <a:r>
                  <a:rPr lang="en-US" sz="2400" dirty="0">
                    <a:solidFill>
                      <a:srgbClr val="0536D2"/>
                    </a:solidFill>
                    <a:latin typeface="Arial" charset="0"/>
                    <a:ea typeface="ＭＳ Ｐゴシック" charset="0"/>
                  </a:rPr>
                  <a:t>(</a:t>
                </a:r>
                <a:r>
                  <a:rPr lang="en-US" sz="2400" dirty="0">
                    <a:solidFill>
                      <a:schemeClr val="accent6"/>
                    </a:solidFill>
                    <a:latin typeface="Arial" charset="0"/>
                    <a:ea typeface="ＭＳ Ｐゴシック" charset="0"/>
                  </a:rPr>
                  <a:t>P/c)</a:t>
                </a:r>
                <a:r>
                  <a:rPr lang="en-US" sz="2800" baseline="30000" dirty="0">
                    <a:solidFill>
                      <a:schemeClr val="accent6"/>
                    </a:solidFill>
                    <a:latin typeface="Arial" charset="0"/>
                    <a:ea typeface="ＭＳ Ｐゴシック" charset="0"/>
                  </a:rPr>
                  <a:t>1/2</a:t>
                </a:r>
              </a:p>
            </p:txBody>
          </p:sp>
          <p:sp>
            <p:nvSpPr>
              <p:cNvPr id="146" name="TextBox 42">
                <a:extLst>
                  <a:ext uri="{FF2B5EF4-FFF2-40B4-BE49-F238E27FC236}">
                    <a16:creationId xmlns:a16="http://schemas.microsoft.com/office/drawing/2014/main" id="{19E4B5C9-F7EE-7C43-B042-963D468D7935}"/>
                  </a:ext>
                </a:extLst>
              </p:cNvPr>
              <p:cNvSpPr txBox="1">
                <a:spLocks noChangeArrowheads="1"/>
              </p:cNvSpPr>
              <p:nvPr/>
            </p:nvSpPr>
            <p:spPr bwMode="auto">
              <a:xfrm rot="-1942693">
                <a:off x="2555551" y="3390627"/>
                <a:ext cx="1184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accent1"/>
                    </a:solidFill>
                    <a:latin typeface="Arial" panose="020B0604020202020204" pitchFamily="34" charset="0"/>
                    <a:ea typeface="ＭＳ Ｐゴシック" panose="020B0600070205080204" pitchFamily="34" charset="-128"/>
                  </a:defRPr>
                </a:lvl1pPr>
                <a:lvl2pPr marL="742950" indent="-285750">
                  <a:defRPr sz="2000" b="1">
                    <a:solidFill>
                      <a:schemeClr val="accent1"/>
                    </a:solidFill>
                    <a:latin typeface="Arial" panose="020B0604020202020204" pitchFamily="34" charset="0"/>
                    <a:ea typeface="ＭＳ Ｐゴシック" panose="020B0600070205080204" pitchFamily="34" charset="-128"/>
                  </a:defRPr>
                </a:lvl2pPr>
                <a:lvl3pPr marL="1143000" indent="-228600">
                  <a:defRPr sz="2000" b="1">
                    <a:solidFill>
                      <a:schemeClr val="accent1"/>
                    </a:solidFill>
                    <a:latin typeface="Arial" panose="020B0604020202020204" pitchFamily="34" charset="0"/>
                    <a:ea typeface="ＭＳ Ｐゴシック" panose="020B0600070205080204" pitchFamily="34" charset="-128"/>
                  </a:defRPr>
                </a:lvl3pPr>
                <a:lvl4pPr marL="1600200" indent="-228600">
                  <a:defRPr sz="2000" b="1">
                    <a:solidFill>
                      <a:schemeClr val="accent1"/>
                    </a:solidFill>
                    <a:latin typeface="Arial" panose="020B0604020202020204" pitchFamily="34" charset="0"/>
                    <a:ea typeface="ＭＳ Ｐゴシック" panose="020B0600070205080204" pitchFamily="34" charset="-128"/>
                  </a:defRPr>
                </a:lvl4pPr>
                <a:lvl5pPr marL="2057400" indent="-228600">
                  <a:defRPr sz="2000" b="1">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b="1">
                    <a:solidFill>
                      <a:schemeClr val="accent1"/>
                    </a:solidFill>
                    <a:latin typeface="Arial" panose="020B0604020202020204" pitchFamily="34" charset="0"/>
                    <a:ea typeface="ＭＳ Ｐゴシック" panose="020B0600070205080204" pitchFamily="34" charset="-128"/>
                  </a:defRPr>
                </a:lvl9pPr>
              </a:lstStyle>
              <a:p>
                <a:r>
                  <a:rPr lang="en-US" altLang="en-US" sz="2400">
                    <a:solidFill>
                      <a:srgbClr val="0536D2"/>
                    </a:solidFill>
                  </a:rPr>
                  <a:t>(P/c)</a:t>
                </a:r>
                <a:r>
                  <a:rPr lang="en-US" altLang="en-US" sz="2800" baseline="30000">
                    <a:solidFill>
                      <a:srgbClr val="0536D2"/>
                    </a:solidFill>
                  </a:rPr>
                  <a:t>1/2</a:t>
                </a:r>
              </a:p>
            </p:txBody>
          </p:sp>
        </p:grpSp>
        <p:sp>
          <p:nvSpPr>
            <p:cNvPr id="167" name="TextBox 166">
              <a:extLst>
                <a:ext uri="{FF2B5EF4-FFF2-40B4-BE49-F238E27FC236}">
                  <a16:creationId xmlns:a16="http://schemas.microsoft.com/office/drawing/2014/main" id="{E5CAA7E6-7B98-334C-97D2-77761D99AFC1}"/>
                </a:ext>
              </a:extLst>
            </p:cNvPr>
            <p:cNvSpPr txBox="1"/>
            <p:nvPr/>
          </p:nvSpPr>
          <p:spPr>
            <a:xfrm>
              <a:off x="2547908" y="10034330"/>
              <a:ext cx="5084509" cy="1938992"/>
            </a:xfrm>
            <a:prstGeom prst="rect">
              <a:avLst/>
            </a:prstGeom>
            <a:noFill/>
          </p:spPr>
          <p:txBody>
            <a:bodyPr wrap="square" rtlCol="0">
              <a:spAutoFit/>
            </a:bodyPr>
            <a:lstStyle/>
            <a:p>
              <a:r>
                <a:rPr lang="en-US" sz="2000" dirty="0"/>
                <a:t>3D algorithm (Figure credit to </a:t>
              </a:r>
              <a:r>
                <a:rPr lang="en-US" sz="2000" dirty="0" err="1"/>
                <a:t>Demmels</a:t>
              </a:r>
              <a:r>
                <a:rPr lang="en-US" sz="2000" dirty="0"/>
                <a:t>, CS267 @ Berkeley): </a:t>
              </a:r>
            </a:p>
            <a:p>
              <a:r>
                <a:rPr lang="en-US" sz="2000" dirty="0"/>
                <a:t>3D processor grid with c processors along k dimension and sqrt(P/c) processors along </a:t>
              </a:r>
              <a:r>
                <a:rPr lang="en-US" sz="2000" dirty="0" err="1"/>
                <a:t>i</a:t>
              </a:r>
              <a:r>
                <a:rPr lang="en-US" sz="2000" dirty="0"/>
                <a:t>, j</a:t>
              </a:r>
            </a:p>
            <a:p>
              <a:r>
                <a:rPr lang="en-US" sz="2000" dirty="0"/>
                <a:t>The c processor planes in k dimension perform 2D summa, and reduce the results along k</a:t>
              </a:r>
            </a:p>
          </p:txBody>
        </p:sp>
      </p:grpSp>
    </p:spTree>
    <p:custDataLst>
      <p:tags r:id="rId1"/>
    </p:custDataLst>
    <p:extLst>
      <p:ext uri="{BB962C8B-B14F-4D97-AF65-F5344CB8AC3E}">
        <p14:creationId xmlns:p14="http://schemas.microsoft.com/office/powerpoint/2010/main" val="205256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checkerboard(across)">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7"/>
                                        </p:tgtEl>
                                      </p:cBhvr>
                                    </p:animEffect>
                                    <p:set>
                                      <p:cBhvr>
                                        <p:cTn id="22" dur="1" fill="hold">
                                          <p:stCondLst>
                                            <p:cond delay="499"/>
                                          </p:stCondLst>
                                        </p:cTn>
                                        <p:tgtEl>
                                          <p:spTgt spid="10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checkerboard(across)">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xit" presetSubtype="10" fill="hold" nodeType="clickEffect">
                                  <p:stCondLst>
                                    <p:cond delay="0"/>
                                  </p:stCondLst>
                                  <p:childTnLst>
                                    <p:animEffect transition="out" filter="checkerboard(across)">
                                      <p:cBhvr>
                                        <p:cTn id="36" dur="500"/>
                                        <p:tgtEl>
                                          <p:spTgt spid="111"/>
                                        </p:tgtEl>
                                      </p:cBhvr>
                                    </p:animEffect>
                                    <p:set>
                                      <p:cBhvr>
                                        <p:cTn id="37" dur="1" fill="hold">
                                          <p:stCondLst>
                                            <p:cond delay="499"/>
                                          </p:stCondLst>
                                        </p:cTn>
                                        <p:tgtEl>
                                          <p:spTgt spid="1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linds(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blinds(horizontal)">
                                      <p:cBhvr>
                                        <p:cTn id="47" dur="500"/>
                                        <p:tgtEl>
                                          <p:spTgt spid="11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xit" presetSubtype="10" fill="hold" nodeType="clickEffect">
                                  <p:stCondLst>
                                    <p:cond delay="0"/>
                                  </p:stCondLst>
                                  <p:childTnLst>
                                    <p:animEffect transition="out" filter="checkerboard(across)">
                                      <p:cBhvr>
                                        <p:cTn id="51" dur="500"/>
                                        <p:tgtEl>
                                          <p:spTgt spid="112"/>
                                        </p:tgtEl>
                                      </p:cBhvr>
                                    </p:animEffect>
                                    <p:set>
                                      <p:cBhvr>
                                        <p:cTn id="52" dur="1" fill="hold">
                                          <p:stCondLst>
                                            <p:cond delay="499"/>
                                          </p:stCondLst>
                                        </p:cTn>
                                        <p:tgtEl>
                                          <p:spTgt spid="1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checkerboard(across)">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checkerboard(across)">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checkerboard(across)">
                                      <p:cBhvr>
                                        <p:cTn id="6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541-175F-B046-AE97-458CDB99C3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0A9DE14-D9B8-4A40-BC1C-B6241116EA30}"/>
              </a:ext>
            </a:extLst>
          </p:cNvPr>
          <p:cNvSpPr>
            <a:spLocks noGrp="1"/>
          </p:cNvSpPr>
          <p:nvPr>
            <p:ph sz="half" idx="1"/>
          </p:nvPr>
        </p:nvSpPr>
        <p:spPr>
          <a:xfrm>
            <a:off x="828674" y="1752600"/>
            <a:ext cx="9595485" cy="5713072"/>
          </a:xfrm>
        </p:spPr>
        <p:txBody>
          <a:bodyPr/>
          <a:lstStyle/>
          <a:p>
            <a:r>
              <a:rPr lang="en-US" dirty="0"/>
              <a:t>2-level tiling view of distributed tensor algorithm</a:t>
            </a:r>
          </a:p>
          <a:p>
            <a:r>
              <a:rPr lang="en-US" dirty="0"/>
              <a:t>Tile size optimization problem construction under global memory assumption</a:t>
            </a:r>
          </a:p>
          <a:p>
            <a:r>
              <a:rPr lang="en-US" dirty="0"/>
              <a:t>Design distributed memory algorithm from the efficient global-memory solution</a:t>
            </a:r>
          </a:p>
        </p:txBody>
      </p:sp>
      <p:sp>
        <p:nvSpPr>
          <p:cNvPr id="4" name="Text Placeholder 3">
            <a:extLst>
              <a:ext uri="{FF2B5EF4-FFF2-40B4-BE49-F238E27FC236}">
                <a16:creationId xmlns:a16="http://schemas.microsoft.com/office/drawing/2014/main" id="{BABD9DB1-A502-C645-BAD6-726495D6A637}"/>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5EE7153-E0FE-1F48-8FD4-DE7990121CE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A0CEF82-CA05-CE44-B8E0-BEF48C3DDAF4}"/>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9111F15-2AFC-974F-A9A7-676DC1276E10}"/>
              </a:ext>
            </a:extLst>
          </p:cNvPr>
          <p:cNvSpPr>
            <a:spLocks noGrp="1"/>
          </p:cNvSpPr>
          <p:nvPr>
            <p:ph type="body" sz="quarter" idx="16"/>
          </p:nvPr>
        </p:nvSpPr>
        <p:spPr/>
        <p:txBody>
          <a:bodyPr/>
          <a:lstStyle/>
          <a:p>
            <a:endParaRPr lang="en-US"/>
          </a:p>
        </p:txBody>
      </p:sp>
      <p:sp>
        <p:nvSpPr>
          <p:cNvPr id="14" name="TextBox 13">
            <a:extLst>
              <a:ext uri="{FF2B5EF4-FFF2-40B4-BE49-F238E27FC236}">
                <a16:creationId xmlns:a16="http://schemas.microsoft.com/office/drawing/2014/main" id="{67DF142C-D09D-6B48-90AD-D1CCE0CD2412}"/>
              </a:ext>
            </a:extLst>
          </p:cNvPr>
          <p:cNvSpPr txBox="1"/>
          <p:nvPr/>
        </p:nvSpPr>
        <p:spPr>
          <a:xfrm>
            <a:off x="1652108" y="-820993"/>
            <a:ext cx="7886700" cy="738664"/>
          </a:xfrm>
          <a:prstGeom prst="rect">
            <a:avLst/>
          </a:prstGeom>
          <a:noFill/>
        </p:spPr>
        <p:txBody>
          <a:bodyPr wrap="square" rtlCol="0">
            <a:spAutoFit/>
          </a:bodyPr>
          <a:lstStyle/>
          <a:p>
            <a:pPr marL="342900" indent="-342900">
              <a:buAutoNum type="arabicPeriod"/>
            </a:pPr>
            <a:r>
              <a:rPr lang="en-US" sz="1400" dirty="0"/>
              <a:t>Formulate solve 2-lv opt problem, work partition + data tile</a:t>
            </a:r>
          </a:p>
          <a:p>
            <a:pPr marL="342900" indent="-342900">
              <a:buAutoNum type="arabicPeriod"/>
            </a:pPr>
            <a:r>
              <a:rPr lang="en-US" sz="1400" dirty="0"/>
              <a:t> solving the programming problem to opt the vol of global-mem</a:t>
            </a:r>
          </a:p>
          <a:p>
            <a:pPr marL="342900" indent="-342900">
              <a:buAutoNum type="arabicPeriod"/>
            </a:pPr>
            <a:r>
              <a:rPr lang="en-US" sz="1400" dirty="0"/>
              <a:t>Translate to </a:t>
            </a:r>
            <a:r>
              <a:rPr lang="en-US" sz="1400" dirty="0" err="1"/>
              <a:t>dist</a:t>
            </a:r>
            <a:r>
              <a:rPr lang="en-US" sz="1400" dirty="0"/>
              <a:t> mem</a:t>
            </a:r>
          </a:p>
        </p:txBody>
      </p:sp>
      <p:grpSp>
        <p:nvGrpSpPr>
          <p:cNvPr id="13" name="Group 12">
            <a:extLst>
              <a:ext uri="{FF2B5EF4-FFF2-40B4-BE49-F238E27FC236}">
                <a16:creationId xmlns:a16="http://schemas.microsoft.com/office/drawing/2014/main" id="{E4C619C7-DB56-0E4D-9191-44F2DF4077EE}"/>
              </a:ext>
            </a:extLst>
          </p:cNvPr>
          <p:cNvGrpSpPr/>
          <p:nvPr/>
        </p:nvGrpSpPr>
        <p:grpSpPr>
          <a:xfrm>
            <a:off x="210504" y="2923332"/>
            <a:ext cx="10551792" cy="4941014"/>
            <a:chOff x="181849" y="3078769"/>
            <a:chExt cx="10551792" cy="4941014"/>
          </a:xfrm>
        </p:grpSpPr>
        <p:sp>
          <p:nvSpPr>
            <p:cNvPr id="8" name="Rectangle 7">
              <a:extLst>
                <a:ext uri="{FF2B5EF4-FFF2-40B4-BE49-F238E27FC236}">
                  <a16:creationId xmlns:a16="http://schemas.microsoft.com/office/drawing/2014/main" id="{CD7495A2-F525-8D4D-A13F-2495995AB7C0}"/>
                </a:ext>
              </a:extLst>
            </p:cNvPr>
            <p:cNvSpPr/>
            <p:nvPr/>
          </p:nvSpPr>
          <p:spPr>
            <a:xfrm>
              <a:off x="181849" y="3078769"/>
              <a:ext cx="10551792" cy="45633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Cube 8">
              <a:extLst>
                <a:ext uri="{FF2B5EF4-FFF2-40B4-BE49-F238E27FC236}">
                  <a16:creationId xmlns:a16="http://schemas.microsoft.com/office/drawing/2014/main" id="{52B74CEF-0FE8-EF49-8F2D-F7AABDFB3DAC}"/>
                </a:ext>
              </a:extLst>
            </p:cNvPr>
            <p:cNvSpPr/>
            <p:nvPr/>
          </p:nvSpPr>
          <p:spPr>
            <a:xfrm>
              <a:off x="482406" y="3647937"/>
              <a:ext cx="2648907" cy="3409926"/>
            </a:xfrm>
            <a:prstGeom prst="cub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Cube 9">
              <a:extLst>
                <a:ext uri="{FF2B5EF4-FFF2-40B4-BE49-F238E27FC236}">
                  <a16:creationId xmlns:a16="http://schemas.microsoft.com/office/drawing/2014/main" id="{0C93ECB6-4700-5149-8CA7-FEB307DBC21A}"/>
                </a:ext>
              </a:extLst>
            </p:cNvPr>
            <p:cNvSpPr/>
            <p:nvPr/>
          </p:nvSpPr>
          <p:spPr>
            <a:xfrm>
              <a:off x="482405" y="3911600"/>
              <a:ext cx="1607508" cy="1946113"/>
            </a:xfrm>
            <a:prstGeom prst="cub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1" name="Cube 10">
              <a:extLst>
                <a:ext uri="{FF2B5EF4-FFF2-40B4-BE49-F238E27FC236}">
                  <a16:creationId xmlns:a16="http://schemas.microsoft.com/office/drawing/2014/main" id="{5A470603-63E4-1F4A-8635-E24D61F3730B}"/>
                </a:ext>
              </a:extLst>
            </p:cNvPr>
            <p:cNvSpPr/>
            <p:nvPr/>
          </p:nvSpPr>
          <p:spPr>
            <a:xfrm>
              <a:off x="482405" y="4099629"/>
              <a:ext cx="935882" cy="1069813"/>
            </a:xfrm>
            <a:prstGeom prst="cube">
              <a:avLst/>
            </a:prstGeom>
            <a:solidFill>
              <a:schemeClr val="accent6"/>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2" name="TextBox 11">
              <a:extLst>
                <a:ext uri="{FF2B5EF4-FFF2-40B4-BE49-F238E27FC236}">
                  <a16:creationId xmlns:a16="http://schemas.microsoft.com/office/drawing/2014/main" id="{95F68D85-E5B4-004F-B93F-423A4F6FF496}"/>
                </a:ext>
              </a:extLst>
            </p:cNvPr>
            <p:cNvSpPr txBox="1"/>
            <p:nvPr/>
          </p:nvSpPr>
          <p:spPr>
            <a:xfrm>
              <a:off x="3448055" y="3249246"/>
              <a:ext cx="7134609" cy="4770537"/>
            </a:xfrm>
            <a:prstGeom prst="rect">
              <a:avLst/>
            </a:prstGeom>
            <a:noFill/>
          </p:spPr>
          <p:txBody>
            <a:bodyPr wrap="square" rtlCol="0">
              <a:spAutoFit/>
            </a:bodyPr>
            <a:lstStyle/>
            <a:p>
              <a:r>
                <a:rPr lang="en-US" sz="2800" dirty="0"/>
                <a:t>Blue: full iteration space (parameter N)</a:t>
              </a:r>
            </a:p>
            <a:p>
              <a:r>
                <a:rPr lang="en-US" sz="2800" dirty="0"/>
                <a:t>Green: working space of a single processor (variable W)</a:t>
              </a:r>
            </a:p>
            <a:p>
              <a:r>
                <a:rPr lang="en-US" sz="2800" dirty="0"/>
                <a:t>Orange: tiling iteration space of a single processor. (variable T)</a:t>
              </a:r>
            </a:p>
            <a:p>
              <a:r>
                <a:rPr lang="en-US" sz="2800" dirty="0"/>
                <a:t>Data footprints of Orange space fit in local memory M  </a:t>
              </a:r>
            </a:p>
            <a:p>
              <a:r>
                <a:rPr lang="en-US" sz="2800" dirty="0"/>
                <a:t>Problem: find W, T to reduce communication cost</a:t>
              </a:r>
            </a:p>
            <a:p>
              <a:endParaRPr lang="en-US" sz="2800" dirty="0"/>
            </a:p>
            <a:p>
              <a:endParaRPr lang="en-US" sz="2400" dirty="0"/>
            </a:p>
          </p:txBody>
        </p:sp>
      </p:grpSp>
    </p:spTree>
    <p:extLst>
      <p:ext uri="{BB962C8B-B14F-4D97-AF65-F5344CB8AC3E}">
        <p14:creationId xmlns:p14="http://schemas.microsoft.com/office/powerpoint/2010/main" val="275833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BC9B-ECCD-1D41-B71C-F4456DD2B2CE}"/>
              </a:ext>
            </a:extLst>
          </p:cNvPr>
          <p:cNvSpPr>
            <a:spLocks noGrp="1"/>
          </p:cNvSpPr>
          <p:nvPr>
            <p:ph type="title"/>
          </p:nvPr>
        </p:nvSpPr>
        <p:spPr/>
        <p:txBody>
          <a:bodyPr/>
          <a:lstStyle/>
          <a:p>
            <a:r>
              <a:rPr lang="en-US" dirty="0"/>
              <a:t>Systematic algorithm construction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EA14FE-DAD5-EC4F-9EB7-78CA8DFB74B0}"/>
                  </a:ext>
                </a:extLst>
              </p:cNvPr>
              <p:cNvSpPr>
                <a:spLocks noGrp="1"/>
              </p:cNvSpPr>
              <p:nvPr>
                <p:ph sz="half" idx="1"/>
              </p:nvPr>
            </p:nvSpPr>
            <p:spPr>
              <a:xfrm>
                <a:off x="3525187" y="1412424"/>
                <a:ext cx="7063454" cy="5597975"/>
              </a:xfrm>
            </p:spPr>
            <p:txBody>
              <a:bodyPr/>
              <a:lstStyle/>
              <a:p>
                <a:r>
                  <a:rPr lang="en-US" sz="2800" dirty="0"/>
                  <a:t>Global memory stores all data</a:t>
                </a:r>
              </a:p>
              <a:p>
                <a:r>
                  <a:rPr lang="en-US" sz="2800" dirty="0"/>
                  <a:t>Every processor launch a tiled loop nest, body is computation in orange</a:t>
                </a:r>
              </a:p>
              <a:p>
                <a:r>
                  <a:rPr lang="en-US" sz="2800" dirty="0"/>
                  <a:t>Constraint optimization problem for given loop order:</a:t>
                </a:r>
              </a:p>
              <a:p>
                <a:pPr marL="0" indent="0" algn="ctr">
                  <a:buNone/>
                </a:pPr>
                <a14:m>
                  <m:oMath xmlns:m="http://schemas.openxmlformats.org/officeDocument/2006/math">
                    <m:r>
                      <a:rPr lang="en-US" sz="2800" b="0" i="1" smtClean="0">
                        <a:latin typeface="Cambria Math" panose="02040503050406030204" pitchFamily="18" charset="0"/>
                      </a:rPr>
                      <m:t>𝑐𝑜𝑠𝑡</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den>
                    </m:f>
                    <m:r>
                      <a:rPr lang="en-US" sz="2800" b="0" i="1" smtClean="0">
                        <a:latin typeface="Cambria Math" panose="02040503050406030204" pitchFamily="18" charset="0"/>
                      </a:rPr>
                      <m:t>)</m:t>
                    </m:r>
                  </m:oMath>
                </a14:m>
                <a:r>
                  <a:rPr lang="en-US" sz="2800" b="0" dirty="0"/>
                  <a:t> </a:t>
                </a:r>
              </a:p>
              <a:p>
                <a:pPr marL="0" indent="0" algn="ctr">
                  <a:buNone/>
                </a:pPr>
                <a:r>
                  <a:rPr lang="en-US" sz="2800" dirty="0" err="1"/>
                  <a:t>s</a:t>
                </a:r>
                <a:r>
                  <a:rPr lang="en-US" sz="2800" b="0" dirty="0" err="1"/>
                  <a:t>.t.</a:t>
                </a:r>
                <a:r>
                  <a:rPr lang="en-US" sz="2800" b="0" dirty="0"/>
                  <a: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𝑃</m:t>
                    </m:r>
                  </m:oMath>
                </a14:m>
                <a:endParaRPr lang="en-US" sz="2800" b="0"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𝑘</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m:t>
                      </m:r>
                    </m:oMath>
                  </m:oMathPara>
                </a14:m>
                <a:endParaRPr lang="en-US" sz="2800" b="0" dirty="0"/>
              </a:p>
              <a:p>
                <a:r>
                  <a:rPr lang="en-US" sz="2800" dirty="0"/>
                  <a:t>Solved by Lagrange Multiplier &amp; </a:t>
                </a:r>
                <a:r>
                  <a:rPr lang="en-US" sz="2800" dirty="0" err="1"/>
                  <a:t>Karush</a:t>
                </a:r>
                <a:r>
                  <a:rPr lang="en-US" sz="2800" dirty="0"/>
                  <a:t>–Kuhn–Tucker (KKT) conditions</a:t>
                </a:r>
              </a:p>
            </p:txBody>
          </p:sp>
        </mc:Choice>
        <mc:Fallback xmlns="">
          <p:sp>
            <p:nvSpPr>
              <p:cNvPr id="3" name="Content Placeholder 2">
                <a:extLst>
                  <a:ext uri="{FF2B5EF4-FFF2-40B4-BE49-F238E27FC236}">
                    <a16:creationId xmlns:a16="http://schemas.microsoft.com/office/drawing/2014/main" id="{24EA14FE-DAD5-EC4F-9EB7-78CA8DFB74B0}"/>
                  </a:ext>
                </a:extLst>
              </p:cNvPr>
              <p:cNvSpPr>
                <a:spLocks noGrp="1" noRot="1" noChangeAspect="1" noMove="1" noResize="1" noEditPoints="1" noAdjustHandles="1" noChangeArrowheads="1" noChangeShapeType="1" noTextEdit="1"/>
              </p:cNvSpPr>
              <p:nvPr>
                <p:ph sz="half" idx="1"/>
              </p:nvPr>
            </p:nvSpPr>
            <p:spPr>
              <a:xfrm>
                <a:off x="3525187" y="1412424"/>
                <a:ext cx="7063454" cy="5597975"/>
              </a:xfrm>
              <a:blipFill>
                <a:blip r:embed="rId4"/>
                <a:stretch>
                  <a:fillRect l="-1616" t="-113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E7D95F6-A00C-F342-98F6-A7A9C66F392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7F5D76E-353E-844D-AA66-6B111A201BC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B38CDCC-E30F-5A42-834A-3306812EE49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178D3FB-4DC3-EC4A-BA35-5DBD24235358}"/>
              </a:ext>
            </a:extLst>
          </p:cNvPr>
          <p:cNvSpPr>
            <a:spLocks noGrp="1"/>
          </p:cNvSpPr>
          <p:nvPr>
            <p:ph type="body" sz="quarter" idx="16"/>
          </p:nvPr>
        </p:nvSpPr>
        <p:spPr/>
        <p:txBody>
          <a:bodyPr/>
          <a:lstStyle/>
          <a:p>
            <a:endParaRPr lang="en-US"/>
          </a:p>
        </p:txBody>
      </p:sp>
      <p:sp>
        <p:nvSpPr>
          <p:cNvPr id="9" name="Cube 8">
            <a:extLst>
              <a:ext uri="{FF2B5EF4-FFF2-40B4-BE49-F238E27FC236}">
                <a16:creationId xmlns:a16="http://schemas.microsoft.com/office/drawing/2014/main" id="{48FF827F-789E-C549-A773-D7F8883CA8E7}"/>
              </a:ext>
            </a:extLst>
          </p:cNvPr>
          <p:cNvSpPr/>
          <p:nvPr/>
        </p:nvSpPr>
        <p:spPr>
          <a:xfrm>
            <a:off x="828675" y="1691256"/>
            <a:ext cx="2059444" cy="1946113"/>
          </a:xfrm>
          <a:prstGeom prst="cube">
            <a:avLst/>
          </a:prstGeom>
          <a:noFill/>
          <a:ln w="571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0" name="Cube 9">
            <a:extLst>
              <a:ext uri="{FF2B5EF4-FFF2-40B4-BE49-F238E27FC236}">
                <a16:creationId xmlns:a16="http://schemas.microsoft.com/office/drawing/2014/main" id="{DE8EF08D-C003-9246-A536-A0C08FCA1DF5}"/>
              </a:ext>
            </a:extLst>
          </p:cNvPr>
          <p:cNvSpPr/>
          <p:nvPr/>
        </p:nvSpPr>
        <p:spPr>
          <a:xfrm>
            <a:off x="828674" y="1879285"/>
            <a:ext cx="1065135" cy="1069813"/>
          </a:xfrm>
          <a:prstGeom prst="cube">
            <a:avLst/>
          </a:prstGeom>
          <a:solidFill>
            <a:schemeClr val="accent6"/>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4324F-DFE0-AE4F-BF97-ED5AA69CAE5B}"/>
                  </a:ext>
                </a:extLst>
              </p:cNvPr>
              <p:cNvSpPr txBox="1"/>
              <p:nvPr/>
            </p:nvSpPr>
            <p:spPr>
              <a:xfrm>
                <a:off x="1480103" y="3768628"/>
                <a:ext cx="689163"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m:oMathPara>
                </a14:m>
                <a:endParaRPr lang="en-US" b="0" dirty="0"/>
              </a:p>
            </p:txBody>
          </p:sp>
        </mc:Choice>
        <mc:Fallback xmlns="">
          <p:sp>
            <p:nvSpPr>
              <p:cNvPr id="8" name="TextBox 7">
                <a:extLst>
                  <a:ext uri="{FF2B5EF4-FFF2-40B4-BE49-F238E27FC236}">
                    <a16:creationId xmlns:a16="http://schemas.microsoft.com/office/drawing/2014/main" id="{A4C4324F-DFE0-AE4F-BF97-ED5AA69CAE5B}"/>
                  </a:ext>
                </a:extLst>
              </p:cNvPr>
              <p:cNvSpPr txBox="1">
                <a:spLocks noRot="1" noChangeAspect="1" noMove="1" noResize="1" noEditPoints="1" noAdjustHandles="1" noChangeArrowheads="1" noChangeShapeType="1" noTextEdit="1"/>
              </p:cNvSpPr>
              <p:nvPr/>
            </p:nvSpPr>
            <p:spPr>
              <a:xfrm>
                <a:off x="1480103" y="3768628"/>
                <a:ext cx="689163" cy="535531"/>
              </a:xfrm>
              <a:prstGeom prst="rect">
                <a:avLst/>
              </a:prstGeom>
              <a:blipFill>
                <a:blip r:embed="rId5"/>
                <a:stretch>
                  <a:fillRect b="-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55F4EFD-41E5-9A48-A724-39E993A3C250}"/>
                  </a:ext>
                </a:extLst>
              </p:cNvPr>
              <p:cNvSpPr txBox="1"/>
              <p:nvPr/>
            </p:nvSpPr>
            <p:spPr>
              <a:xfrm>
                <a:off x="2391255" y="3372009"/>
                <a:ext cx="688330" cy="5711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𝑗</m:t>
                          </m:r>
                        </m:sub>
                      </m:sSub>
                    </m:oMath>
                  </m:oMathPara>
                </a14:m>
                <a:endParaRPr lang="en-US" b="0" dirty="0"/>
              </a:p>
            </p:txBody>
          </p:sp>
        </mc:Choice>
        <mc:Fallback xmlns="">
          <p:sp>
            <p:nvSpPr>
              <p:cNvPr id="12" name="TextBox 11">
                <a:extLst>
                  <a:ext uri="{FF2B5EF4-FFF2-40B4-BE49-F238E27FC236}">
                    <a16:creationId xmlns:a16="http://schemas.microsoft.com/office/drawing/2014/main" id="{A55F4EFD-41E5-9A48-A724-39E993A3C250}"/>
                  </a:ext>
                </a:extLst>
              </p:cNvPr>
              <p:cNvSpPr txBox="1">
                <a:spLocks noRot="1" noChangeAspect="1" noMove="1" noResize="1" noEditPoints="1" noAdjustHandles="1" noChangeArrowheads="1" noChangeShapeType="1" noTextEdit="1"/>
              </p:cNvSpPr>
              <p:nvPr/>
            </p:nvSpPr>
            <p:spPr>
              <a:xfrm>
                <a:off x="2391255" y="3372009"/>
                <a:ext cx="688330" cy="571182"/>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90FADF0-7C6D-5E42-BBCE-3F727AF38BB6}"/>
                  </a:ext>
                </a:extLst>
              </p:cNvPr>
              <p:cNvSpPr txBox="1"/>
              <p:nvPr/>
            </p:nvSpPr>
            <p:spPr>
              <a:xfrm>
                <a:off x="137077" y="3050467"/>
                <a:ext cx="756746"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oMath>
                  </m:oMathPara>
                </a14:m>
                <a:endParaRPr lang="en-US" b="0" dirty="0"/>
              </a:p>
            </p:txBody>
          </p:sp>
        </mc:Choice>
        <mc:Fallback xmlns="">
          <p:sp>
            <p:nvSpPr>
              <p:cNvPr id="14" name="TextBox 13">
                <a:extLst>
                  <a:ext uri="{FF2B5EF4-FFF2-40B4-BE49-F238E27FC236}">
                    <a16:creationId xmlns:a16="http://schemas.microsoft.com/office/drawing/2014/main" id="{590FADF0-7C6D-5E42-BBCE-3F727AF38BB6}"/>
                  </a:ext>
                </a:extLst>
              </p:cNvPr>
              <p:cNvSpPr txBox="1">
                <a:spLocks noRot="1" noChangeAspect="1" noMove="1" noResize="1" noEditPoints="1" noAdjustHandles="1" noChangeArrowheads="1" noChangeShapeType="1" noTextEdit="1"/>
              </p:cNvSpPr>
              <p:nvPr/>
            </p:nvSpPr>
            <p:spPr>
              <a:xfrm>
                <a:off x="137077" y="3050467"/>
                <a:ext cx="756746" cy="535531"/>
              </a:xfrm>
              <a:prstGeom prst="rect">
                <a:avLst/>
              </a:prstGeom>
              <a:blipFill>
                <a:blip r:embed="rId7"/>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3534A5-1615-0640-B760-B3102D283652}"/>
                  </a:ext>
                </a:extLst>
              </p:cNvPr>
              <p:cNvSpPr txBox="1"/>
              <p:nvPr/>
            </p:nvSpPr>
            <p:spPr>
              <a:xfrm>
                <a:off x="384159" y="2211969"/>
                <a:ext cx="634661"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oMath>
                  </m:oMathPara>
                </a14:m>
                <a:endParaRPr lang="en-US" b="0" dirty="0"/>
              </a:p>
            </p:txBody>
          </p:sp>
        </mc:Choice>
        <mc:Fallback xmlns="">
          <p:sp>
            <p:nvSpPr>
              <p:cNvPr id="15" name="TextBox 14">
                <a:extLst>
                  <a:ext uri="{FF2B5EF4-FFF2-40B4-BE49-F238E27FC236}">
                    <a16:creationId xmlns:a16="http://schemas.microsoft.com/office/drawing/2014/main" id="{C43534A5-1615-0640-B760-B3102D283652}"/>
                  </a:ext>
                </a:extLst>
              </p:cNvPr>
              <p:cNvSpPr txBox="1">
                <a:spLocks noRot="1" noChangeAspect="1" noMove="1" noResize="1" noEditPoints="1" noAdjustHandles="1" noChangeArrowheads="1" noChangeShapeType="1" noTextEdit="1"/>
              </p:cNvSpPr>
              <p:nvPr/>
            </p:nvSpPr>
            <p:spPr>
              <a:xfrm>
                <a:off x="384159" y="2211969"/>
                <a:ext cx="634661" cy="535531"/>
              </a:xfrm>
              <a:prstGeom prst="rect">
                <a:avLst/>
              </a:prstGeom>
              <a:blipFill>
                <a:blip r:embed="rId8"/>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3ADB58A-A2AD-3143-ACD0-7E307E07AE33}"/>
                  </a:ext>
                </a:extLst>
              </p:cNvPr>
              <p:cNvSpPr txBox="1"/>
              <p:nvPr/>
            </p:nvSpPr>
            <p:spPr>
              <a:xfrm>
                <a:off x="1057551" y="2776297"/>
                <a:ext cx="567078"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oMath>
                  </m:oMathPara>
                </a14:m>
                <a:endParaRPr lang="en-US" b="0" dirty="0"/>
              </a:p>
            </p:txBody>
          </p:sp>
        </mc:Choice>
        <mc:Fallback xmlns="">
          <p:sp>
            <p:nvSpPr>
              <p:cNvPr id="16" name="TextBox 15">
                <a:extLst>
                  <a:ext uri="{FF2B5EF4-FFF2-40B4-BE49-F238E27FC236}">
                    <a16:creationId xmlns:a16="http://schemas.microsoft.com/office/drawing/2014/main" id="{83ADB58A-A2AD-3143-ACD0-7E307E07AE33}"/>
                  </a:ext>
                </a:extLst>
              </p:cNvPr>
              <p:cNvSpPr txBox="1">
                <a:spLocks noRot="1" noChangeAspect="1" noMove="1" noResize="1" noEditPoints="1" noAdjustHandles="1" noChangeArrowheads="1" noChangeShapeType="1" noTextEdit="1"/>
              </p:cNvSpPr>
              <p:nvPr/>
            </p:nvSpPr>
            <p:spPr>
              <a:xfrm>
                <a:off x="1057551" y="2776297"/>
                <a:ext cx="567078" cy="535531"/>
              </a:xfrm>
              <a:prstGeom prst="rect">
                <a:avLst/>
              </a:prstGeom>
              <a:blipFill>
                <a:blip r:embed="rId9"/>
                <a:stretch>
                  <a:fillRect b="-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47E6A10-9F99-5B40-9777-F5AE53396A26}"/>
                  </a:ext>
                </a:extLst>
              </p:cNvPr>
              <p:cNvSpPr txBox="1"/>
              <p:nvPr/>
            </p:nvSpPr>
            <p:spPr>
              <a:xfrm>
                <a:off x="1718747" y="2661984"/>
                <a:ext cx="566244" cy="5711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oMath>
                  </m:oMathPara>
                </a14:m>
                <a:endParaRPr lang="en-US" b="0" dirty="0"/>
              </a:p>
            </p:txBody>
          </p:sp>
        </mc:Choice>
        <mc:Fallback xmlns="">
          <p:sp>
            <p:nvSpPr>
              <p:cNvPr id="17" name="TextBox 16">
                <a:extLst>
                  <a:ext uri="{FF2B5EF4-FFF2-40B4-BE49-F238E27FC236}">
                    <a16:creationId xmlns:a16="http://schemas.microsoft.com/office/drawing/2014/main" id="{947E6A10-9F99-5B40-9777-F5AE53396A26}"/>
                  </a:ext>
                </a:extLst>
              </p:cNvPr>
              <p:cNvSpPr txBox="1">
                <a:spLocks noRot="1" noChangeAspect="1" noMove="1" noResize="1" noEditPoints="1" noAdjustHandles="1" noChangeArrowheads="1" noChangeShapeType="1" noTextEdit="1"/>
              </p:cNvSpPr>
              <p:nvPr/>
            </p:nvSpPr>
            <p:spPr>
              <a:xfrm>
                <a:off x="1718747" y="2661984"/>
                <a:ext cx="566244" cy="571182"/>
              </a:xfrm>
              <a:prstGeom prst="rect">
                <a:avLst/>
              </a:prstGeom>
              <a:blipFill>
                <a:blip r:embed="rId10"/>
                <a:stretch>
                  <a:fillRect b="-1087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5F60ABF-77B0-6E40-B625-668FA545F032}"/>
              </a:ext>
            </a:extLst>
          </p:cNvPr>
          <p:cNvSpPr txBox="1"/>
          <p:nvPr/>
        </p:nvSpPr>
        <p:spPr>
          <a:xfrm>
            <a:off x="5289550" y="3854450"/>
            <a:ext cx="65" cy="443198"/>
          </a:xfrm>
          <a:prstGeom prst="rect">
            <a:avLst/>
          </a:prstGeom>
          <a:noFill/>
        </p:spPr>
        <p:txBody>
          <a:bodyPr wrap="none" lIns="0" tIns="0" rIns="0" bIns="0" rtlCol="0">
            <a:spAutoFit/>
          </a:bodyPr>
          <a:lstStyle/>
          <a:p>
            <a:endParaRPr lang="en-US" dirty="0"/>
          </a:p>
        </p:txBody>
      </p:sp>
      <p:sp>
        <p:nvSpPr>
          <p:cNvPr id="20" name="TextBox 19">
            <a:extLst>
              <a:ext uri="{FF2B5EF4-FFF2-40B4-BE49-F238E27FC236}">
                <a16:creationId xmlns:a16="http://schemas.microsoft.com/office/drawing/2014/main" id="{1CFB0C31-9175-BB46-814E-C43D63769329}"/>
              </a:ext>
            </a:extLst>
          </p:cNvPr>
          <p:cNvSpPr txBox="1"/>
          <p:nvPr/>
        </p:nvSpPr>
        <p:spPr>
          <a:xfrm>
            <a:off x="279400" y="4572000"/>
            <a:ext cx="2878695" cy="2308324"/>
          </a:xfrm>
          <a:prstGeom prst="rect">
            <a:avLst/>
          </a:prstGeom>
          <a:noFill/>
        </p:spPr>
        <p:txBody>
          <a:bodyPr wrap="square" rtlCol="0">
            <a:spAutoFit/>
          </a:bodyPr>
          <a:lstStyle/>
          <a:p>
            <a:r>
              <a:rPr lang="en-US" dirty="0"/>
              <a:t>for </a:t>
            </a:r>
            <a:r>
              <a:rPr lang="en-US" dirty="0" err="1"/>
              <a:t>tile_i</a:t>
            </a:r>
            <a:r>
              <a:rPr lang="en-US" dirty="0"/>
              <a:t>..</a:t>
            </a:r>
          </a:p>
          <a:p>
            <a:r>
              <a:rPr lang="en-US" dirty="0"/>
              <a:t>  for </a:t>
            </a:r>
            <a:r>
              <a:rPr lang="en-US" dirty="0" err="1"/>
              <a:t>tile_j</a:t>
            </a:r>
            <a:r>
              <a:rPr lang="en-US" dirty="0"/>
              <a:t>..</a:t>
            </a:r>
          </a:p>
          <a:p>
            <a:r>
              <a:rPr lang="en-US" dirty="0"/>
              <a:t>    for </a:t>
            </a:r>
            <a:r>
              <a:rPr lang="en-US" dirty="0" err="1"/>
              <a:t>tile_k</a:t>
            </a:r>
            <a:r>
              <a:rPr lang="en-US" dirty="0"/>
              <a:t>..</a:t>
            </a:r>
          </a:p>
          <a:p>
            <a:r>
              <a:rPr lang="en-US" dirty="0"/>
              <a:t>      do work in</a:t>
            </a:r>
          </a:p>
          <a:p>
            <a:r>
              <a:rPr lang="en-US" dirty="0"/>
              <a:t>      orange box</a:t>
            </a:r>
          </a:p>
        </p:txBody>
      </p:sp>
    </p:spTree>
    <p:custDataLst>
      <p:tags r:id="rId1"/>
    </p:custDataLst>
    <p:extLst>
      <p:ext uri="{BB962C8B-B14F-4D97-AF65-F5344CB8AC3E}">
        <p14:creationId xmlns:p14="http://schemas.microsoft.com/office/powerpoint/2010/main" val="322233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3CBC-4E03-A54E-BF21-96E73DDA70A6}"/>
              </a:ext>
            </a:extLst>
          </p:cNvPr>
          <p:cNvSpPr>
            <a:spLocks noGrp="1"/>
          </p:cNvSpPr>
          <p:nvPr>
            <p:ph type="title"/>
          </p:nvPr>
        </p:nvSpPr>
        <p:spPr/>
        <p:txBody>
          <a:bodyPr/>
          <a:lstStyle/>
          <a:p>
            <a:r>
              <a:rPr lang="en-US" dirty="0" err="1"/>
              <a:t>Matmul</a:t>
            </a:r>
            <a:r>
              <a:rPr lang="en-US" dirty="0"/>
              <a:t> optimal solution derivation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D0E057-CE3A-6440-B9D8-AA35C311BF9E}"/>
                  </a:ext>
                </a:extLst>
              </p:cNvPr>
              <p:cNvSpPr>
                <a:spLocks noGrp="1"/>
              </p:cNvSpPr>
              <p:nvPr>
                <p:ph sz="half" idx="1"/>
              </p:nvPr>
            </p:nvSpPr>
            <p:spPr/>
            <p:txBody>
              <a:bodyPr/>
              <a:lstStyle/>
              <a:p>
                <a:r>
                  <a:rPr lang="en-US" dirty="0"/>
                  <a:t>Simplify problem: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r>
                      <a:rPr lang="en-US" b="0" i="1" smtClean="0">
                        <a:latin typeface="Cambria Math" panose="02040503050406030204" pitchFamily="18" charset="0"/>
                      </a:rPr>
                      <m:t>=1</m:t>
                    </m:r>
                  </m:oMath>
                </a14:m>
                <a:endParaRPr lang="en-US" dirty="0"/>
              </a:p>
              <a:p>
                <a:pPr lvl="1"/>
                <a:r>
                  <a:rPr lang="en-US" dirty="0"/>
                  <a:t>if there is a optimal solution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𝑘</m:t>
                        </m:r>
                      </m:sub>
                    </m:sSub>
                    <m:r>
                      <a:rPr lang="en-US" b="0" i="1" smtClean="0">
                        <a:latin typeface="Cambria Math" panose="02040503050406030204" pitchFamily="18" charset="0"/>
                      </a:rPr>
                      <m:t>&gt;1</m:t>
                    </m:r>
                  </m:oMath>
                </a14:m>
                <a:r>
                  <a:rPr lang="en-US" dirty="0"/>
                  <a:t> ,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𝑘</m:t>
                        </m:r>
                      </m:sub>
                    </m:sSub>
                    <m:r>
                      <a:rPr lang="en-US" i="1">
                        <a:latin typeface="Cambria Math" panose="02040503050406030204" pitchFamily="18" charset="0"/>
                      </a:rPr>
                      <m:t>&gt;1</m:t>
                    </m:r>
                  </m:oMath>
                </a14:m>
                <a:r>
                  <a:rPr lang="en-US" dirty="0"/>
                  <a:t> with other variable unchanged has same optimal cost</a:t>
                </a:r>
              </a:p>
              <a:p>
                <a:r>
                  <a:rPr lang="en-US" dirty="0"/>
                  <a:t>Any optimal solution satisfies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e>
                      </m:d>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m:oMathPara>
                </a14:m>
                <a:endParaRPr lang="en-US" dirty="0"/>
              </a:p>
              <a:p>
                <a:pPr lvl="1"/>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𝑘</m:t>
                        </m:r>
                      </m:sub>
                    </m:sSub>
                    <m:r>
                      <a:rPr lang="en-US" b="0" i="1" smtClean="0">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𝑘</m:t>
                        </m:r>
                      </m:sub>
                    </m:sSub>
                  </m:oMath>
                </a14:m>
                <a:r>
                  <a:rPr lang="en-US" dirty="0"/>
                  <a:t>, increase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𝑘</m:t>
                        </m:r>
                      </m:sub>
                    </m:sSub>
                  </m:oMath>
                </a14:m>
                <a:r>
                  <a:rPr lang="en-US" dirty="0"/>
                  <a:t> and decrease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𝑗</m:t>
                        </m:r>
                      </m:sub>
                    </m:sSub>
                  </m:oMath>
                </a14:m>
                <a:r>
                  <a:rPr lang="en-US" dirty="0"/>
                  <a:t> reduce the cost</a:t>
                </a:r>
              </a:p>
              <a:p>
                <a:pPr lvl="1"/>
                <a:r>
                  <a:rPr lang="en-US" dirty="0"/>
                  <a:t>solve the 2 cases separately, show </a:t>
                </a:r>
                <a:r>
                  <a:rPr lang="en-US"/>
                  <a:t>first case in detail </a:t>
                </a:r>
                <a:endParaRPr lang="en-US" dirty="0"/>
              </a:p>
              <a:p>
                <a:endParaRPr lang="en-US" dirty="0"/>
              </a:p>
            </p:txBody>
          </p:sp>
        </mc:Choice>
        <mc:Fallback>
          <p:sp>
            <p:nvSpPr>
              <p:cNvPr id="3" name="Content Placeholder 2">
                <a:extLst>
                  <a:ext uri="{FF2B5EF4-FFF2-40B4-BE49-F238E27FC236}">
                    <a16:creationId xmlns:a16="http://schemas.microsoft.com/office/drawing/2014/main" id="{FAD0E057-CE3A-6440-B9D8-AA35C311BF9E}"/>
                  </a:ext>
                </a:extLst>
              </p:cNvPr>
              <p:cNvSpPr>
                <a:spLocks noGrp="1" noRot="1" noChangeAspect="1" noMove="1" noResize="1" noEditPoints="1" noAdjustHandles="1" noChangeArrowheads="1" noChangeShapeType="1" noTextEdit="1"/>
              </p:cNvSpPr>
              <p:nvPr>
                <p:ph sz="half" idx="1"/>
              </p:nvPr>
            </p:nvSpPr>
            <p:spPr>
              <a:blipFill>
                <a:blip r:embed="rId2"/>
                <a:stretch>
                  <a:fillRect l="-1587" t="-1659" b="-23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0CED0E0-809E-F84D-9FAF-4E56A4D1BFCB}"/>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2E23912-810F-B942-BDBE-88A6EE67D687}"/>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778AED9-1C43-7649-87E6-09F3B4B9C1D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887CD20-7957-374E-8734-811B23FF563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474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B948-F545-694A-8CD1-F5EB28DB6640}"/>
              </a:ext>
            </a:extLst>
          </p:cNvPr>
          <p:cNvSpPr>
            <a:spLocks noGrp="1"/>
          </p:cNvSpPr>
          <p:nvPr>
            <p:ph type="title"/>
          </p:nvPr>
        </p:nvSpPr>
        <p:spPr/>
        <p:txBody>
          <a:bodyPr/>
          <a:lstStyle/>
          <a:p>
            <a:r>
              <a:rPr lang="en-US" dirty="0" err="1"/>
              <a:t>Matmul</a:t>
            </a:r>
            <a:r>
              <a:rPr lang="en-US" dirty="0"/>
              <a:t> optimal solution derivation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DD96E6-42AD-AE43-B2B3-662F4D8D96A3}"/>
                  </a:ext>
                </a:extLst>
              </p:cNvPr>
              <p:cNvSpPr>
                <a:spLocks noGrp="1"/>
              </p:cNvSpPr>
              <p:nvPr>
                <p:ph sz="half" idx="1"/>
              </p:nvPr>
            </p:nvSpPr>
            <p:spPr>
              <a:xfrm>
                <a:off x="222422" y="1353926"/>
                <a:ext cx="10552670" cy="6111746"/>
              </a:xfrm>
            </p:spPr>
            <p:txBody>
              <a:bodyPr/>
              <a:lstStyle/>
              <a:p>
                <a:r>
                  <a:rPr lang="en-US" dirty="0"/>
                  <a:t>Case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𝑗</m:t>
                            </m:r>
                          </m:sub>
                        </m:sSub>
                      </m:e>
                    </m:d>
                  </m:oMath>
                </a14:m>
                <a:endParaRPr lang="en-US" dirty="0"/>
              </a:p>
              <a:p>
                <a:pPr lvl="1"/>
                <a:r>
                  <a:rPr lang="en-US" sz="2800" dirty="0"/>
                  <a:t>Use KKT conditions (Lagrange Multiplier extension)</a:t>
                </a:r>
              </a:p>
              <a:p>
                <a:pPr lvl="1"/>
                <a14:m>
                  <m:oMath xmlns:m="http://schemas.openxmlformats.org/officeDocument/2006/math">
                    <m:r>
                      <a:rPr lang="en-US" sz="2800" b="0" i="1" smtClean="0">
                        <a:latin typeface="Cambria Math" panose="02040503050406030204" pitchFamily="18" charset="0"/>
                      </a:rPr>
                      <m:t>𝐿</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𝜆</m:t>
                        </m:r>
                      </m:e>
                    </m:d>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𝑁</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𝑁</m:t>
                            </m:r>
                          </m:e>
                          <m:sub>
                            <m:r>
                              <a:rPr lang="en-US" sz="2800" i="1">
                                <a:latin typeface="Cambria Math" panose="02040503050406030204" pitchFamily="18" charset="0"/>
                                <a:ea typeface="Cambria Math" panose="02040503050406030204" pitchFamily="18" charset="0"/>
                              </a:rPr>
                              <m:t>𝑗</m:t>
                            </m:r>
                          </m:sub>
                        </m:sSub>
                      </m:num>
                      <m:den>
                        <m:r>
                          <a:rPr lang="en-US" sz="2800" i="1">
                            <a:latin typeface="Cambria Math" panose="02040503050406030204" pitchFamily="18" charset="0"/>
                            <a:ea typeface="Cambria Math" panose="02040503050406030204" pitchFamily="18" charset="0"/>
                          </a:rPr>
                          <m:t>𝑃</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𝑁</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𝑁</m:t>
                            </m:r>
                          </m:e>
                          <m:sub>
                            <m:r>
                              <a:rPr lang="en-US" sz="2800" i="1">
                                <a:latin typeface="Cambria Math" panose="02040503050406030204" pitchFamily="18" charset="0"/>
                                <a:ea typeface="Cambria Math" panose="02040503050406030204" pitchFamily="18" charset="0"/>
                              </a:rPr>
                              <m:t>𝑗</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𝑁</m:t>
                            </m:r>
                          </m:e>
                          <m:sub>
                            <m:r>
                              <a:rPr lang="en-US" sz="2800" i="1">
                                <a:latin typeface="Cambria Math" panose="02040503050406030204" pitchFamily="18" charset="0"/>
                                <a:ea typeface="Cambria Math" panose="02040503050406030204" pitchFamily="18" charset="0"/>
                              </a:rPr>
                              <m:t>𝑘</m:t>
                            </m:r>
                          </m:sub>
                        </m:sSub>
                      </m:num>
                      <m:den>
                        <m:r>
                          <a:rPr lang="en-US" sz="2800" i="1">
                            <a:latin typeface="Cambria Math" panose="02040503050406030204" pitchFamily="18" charset="0"/>
                            <a:ea typeface="Cambria Math" panose="02040503050406030204" pitchFamily="18" charset="0"/>
                          </a:rPr>
                          <m:t>𝑃</m:t>
                        </m:r>
                      </m:den>
                    </m:f>
                    <m:r>
                      <a:rPr lang="en-US" sz="2800" b="0" i="1" smtClean="0">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𝑖</m:t>
                                </m:r>
                              </m:sub>
                            </m:sSub>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𝑗</m:t>
                                </m:r>
                              </m:sub>
                            </m:sSub>
                          </m:den>
                        </m:f>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𝜆</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𝑖</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𝑇</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m:t>
                        </m:r>
                      </m:e>
                    </m:d>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≥0</m:t>
                    </m:r>
                  </m:oMath>
                </a14:m>
                <a:endParaRPr lang="en-US" sz="2800" dirty="0"/>
              </a:p>
              <a:p>
                <a:pPr lvl="1"/>
                <a:r>
                  <a:rPr lang="en-US" dirty="0"/>
                  <a:t>Optimality achieved when</a:t>
                </a:r>
              </a:p>
              <a:p>
                <a:pPr lvl="1"/>
                <a14:m>
                  <m:oMath xmlns:m="http://schemas.openxmlformats.org/officeDocument/2006/math">
                    <m:r>
                      <m:rPr>
                        <m:sty m:val="p"/>
                      </m:rP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𝐿</m:t>
                    </m:r>
                    <m:r>
                      <a:rPr lang="en-US" sz="2800" b="0" i="1" smtClean="0">
                        <a:latin typeface="Cambria Math" panose="02040503050406030204" pitchFamily="18" charset="0"/>
                        <a:ea typeface="Cambria Math" panose="02040503050406030204" pitchFamily="18" charset="0"/>
                      </a:rPr>
                      <m:t>=0,</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𝑖</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𝑀</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𝜆</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𝑇</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𝑀</m:t>
                        </m:r>
                      </m:e>
                    </m:d>
                    <m:r>
                      <a:rPr lang="en-US" sz="2800" b="0" i="1" smtClean="0">
                        <a:latin typeface="Cambria Math" panose="02040503050406030204" pitchFamily="18" charset="0"/>
                        <a:ea typeface="Cambria Math" panose="02040503050406030204" pitchFamily="18" charset="0"/>
                      </a:rPr>
                      <m:t>=0</m:t>
                    </m:r>
                  </m:oMath>
                </a14:m>
                <a:endParaRPr lang="en-US" sz="2800" dirty="0"/>
              </a:p>
              <a:p>
                <a:pPr lvl="1"/>
                <a:r>
                  <a:rPr lang="en-US" sz="2800" dirty="0">
                    <a:ea typeface="Cambria Math" panose="02040503050406030204" pitchFamily="18" charset="0"/>
                  </a:rPr>
                  <a:t>If </a:t>
                </a:r>
                <a14:m>
                  <m:oMath xmlns:m="http://schemas.openxmlformats.org/officeDocument/2006/math">
                    <m:r>
                      <a:rPr lang="en-US" sz="2800" i="1" dirty="0" smtClean="0">
                        <a:latin typeface="Cambria Math" panose="02040503050406030204" pitchFamily="18" charset="0"/>
                        <a:ea typeface="Cambria Math" panose="02040503050406030204" pitchFamily="18" charset="0"/>
                      </a:rPr>
                      <m:t>𝜆</m:t>
                    </m:r>
                    <m:r>
                      <a:rPr lang="en-US" sz="2800" b="0" i="1" dirty="0" smtClean="0">
                        <a:latin typeface="Cambria Math" panose="02040503050406030204" pitchFamily="18" charset="0"/>
                        <a:ea typeface="Cambria Math" panose="02040503050406030204" pitchFamily="18" charset="0"/>
                      </a:rPr>
                      <m:t>=0, </m:t>
                    </m:r>
                    <m:r>
                      <a:rPr lang="en-US" sz="2800" i="1" dirty="0">
                        <a:latin typeface="Cambria Math" panose="02040503050406030204" pitchFamily="18" charset="0"/>
                      </a:rPr>
                      <m:t>𝑐𝑜𝑠𝑡</m:t>
                    </m:r>
                    <m:r>
                      <a:rPr lang="en-US" sz="2800" i="1" dirty="0">
                        <a:latin typeface="Cambria Math" panose="02040503050406030204" pitchFamily="18" charset="0"/>
                      </a:rPr>
                      <m:t>=3</m:t>
                    </m:r>
                    <m:sSup>
                      <m:sSupPr>
                        <m:ctrlPr>
                          <a:rPr lang="en-US" sz="2800" i="1" dirty="0">
                            <a:latin typeface="Cambria Math" panose="02040503050406030204" pitchFamily="18" charset="0"/>
                          </a:rPr>
                        </m:ctrlPr>
                      </m:sSupPr>
                      <m:e>
                        <m:d>
                          <m:dPr>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dirty="0">
                                        <a:latin typeface="Cambria Math" panose="02040503050406030204" pitchFamily="18" charset="0"/>
                                      </a:rPr>
                                    </m:ctrlPr>
                                  </m:sSubPr>
                                  <m:e>
                                    <m:r>
                                      <a:rPr lang="en-US" sz="2800" i="1" dirty="0">
                                        <a:latin typeface="Cambria Math" panose="02040503050406030204" pitchFamily="18" charset="0"/>
                                      </a:rPr>
                                      <m:t>𝑁</m:t>
                                    </m:r>
                                  </m:e>
                                  <m:sub>
                                    <m:r>
                                      <a:rPr lang="en-US" sz="2800" i="1" dirty="0">
                                        <a:latin typeface="Cambria Math" panose="02040503050406030204" pitchFamily="18" charset="0"/>
                                      </a:rPr>
                                      <m:t>𝑖</m:t>
                                    </m:r>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𝑁</m:t>
                                    </m:r>
                                  </m:e>
                                  <m:sub>
                                    <m:r>
                                      <a:rPr lang="en-US" sz="2800" i="1" dirty="0">
                                        <a:latin typeface="Cambria Math" panose="02040503050406030204" pitchFamily="18" charset="0"/>
                                      </a:rPr>
                                      <m:t>𝑗</m:t>
                                    </m:r>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𝑁</m:t>
                                    </m:r>
                                  </m:e>
                                  <m:sub>
                                    <m:r>
                                      <a:rPr lang="en-US" sz="2800" i="1" dirty="0">
                                        <a:latin typeface="Cambria Math" panose="02040503050406030204" pitchFamily="18" charset="0"/>
                                      </a:rPr>
                                      <m:t>𝑘</m:t>
                                    </m:r>
                                  </m:sub>
                                </m:sSub>
                              </m:num>
                              <m:den>
                                <m:r>
                                  <a:rPr lang="en-US" sz="2800" i="1" dirty="0">
                                    <a:latin typeface="Cambria Math" panose="02040503050406030204" pitchFamily="18" charset="0"/>
                                  </a:rPr>
                                  <m:t>𝑃</m:t>
                                </m:r>
                              </m:den>
                            </m:f>
                          </m:e>
                        </m:d>
                      </m:e>
                      <m:sup>
                        <m:r>
                          <a:rPr lang="en-US" sz="2800" i="1" dirty="0">
                            <a:latin typeface="Cambria Math" panose="02040503050406030204" pitchFamily="18" charset="0"/>
                          </a:rPr>
                          <m:t>2/3</m:t>
                        </m:r>
                      </m:sup>
                    </m:sSup>
                  </m:oMath>
                </a14:m>
                <a:endParaRPr lang="en-US" dirty="0"/>
              </a:p>
              <a:p>
                <a:pPr lvl="1"/>
                <a:r>
                  <a:rPr lang="en-US" dirty="0"/>
                  <a:t>If </a:t>
                </a:r>
                <a14:m>
                  <m:oMath xmlns:m="http://schemas.openxmlformats.org/officeDocument/2006/math">
                    <m:r>
                      <a:rPr lang="en-US" sz="2800" i="1" dirty="0">
                        <a:latin typeface="Cambria Math" panose="02040503050406030204" pitchFamily="18" charset="0"/>
                        <a:ea typeface="Cambria Math" panose="02040503050406030204" pitchFamily="18" charset="0"/>
                      </a:rPr>
                      <m:t>𝜆</m:t>
                    </m:r>
                    <m:r>
                      <a:rPr lang="en-US" sz="2800" b="0" i="1" dirty="0" smtClean="0">
                        <a:latin typeface="Cambria Math" panose="02040503050406030204" pitchFamily="18" charset="0"/>
                        <a:ea typeface="Cambria Math" panose="02040503050406030204" pitchFamily="18" charset="0"/>
                      </a:rPr>
                      <m:t>&gt;</m:t>
                    </m:r>
                    <m:r>
                      <a:rPr lang="en-US" sz="2800" i="1" dirty="0">
                        <a:latin typeface="Cambria Math" panose="02040503050406030204" pitchFamily="18" charset="0"/>
                        <a:ea typeface="Cambria Math" panose="02040503050406030204" pitchFamily="18" charset="0"/>
                      </a:rPr>
                      <m:t>0</m:t>
                    </m:r>
                  </m:oMath>
                </a14:m>
                <a:r>
                  <a:rPr lang="en-US" dirty="0"/>
                  <a:t>, </a:t>
                </a:r>
                <a14:m>
                  <m:oMath xmlns:m="http://schemas.openxmlformats.org/officeDocument/2006/math">
                    <m:sSup>
                      <m:sSupPr>
                        <m:ctrlPr>
                          <a:rPr lang="en-US" sz="2800" i="1">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𝑐𝑜𝑠𝑡</m:t>
                        </m:r>
                        <m:r>
                          <a:rPr lang="en-US" sz="2800" b="0" i="1" smtClean="0">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ad>
                              <m:radPr>
                                <m:degHide m:val="on"/>
                                <m:ctrlPr>
                                  <a:rPr lang="en-US"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𝑀</m:t>
                                </m:r>
                                <m:r>
                                  <a:rPr lang="en-US" sz="2800" i="1">
                                    <a:latin typeface="Cambria Math" panose="02040503050406030204" pitchFamily="18" charset="0"/>
                                    <a:ea typeface="Cambria Math" panose="02040503050406030204" pitchFamily="18" charset="0"/>
                                  </a:rPr>
                                  <m:t>+1</m:t>
                                </m:r>
                              </m:e>
                            </m:rad>
                            <m:r>
                              <a:rPr lang="en-US" sz="2800" i="1">
                                <a:latin typeface="Cambria Math" panose="02040503050406030204" pitchFamily="18" charset="0"/>
                                <a:ea typeface="Cambria Math" panose="02040503050406030204" pitchFamily="18" charset="0"/>
                              </a:rPr>
                              <m:t>−1</m:t>
                            </m:r>
                          </m:e>
                        </m:d>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𝑘</m:t>
                            </m:r>
                          </m:sub>
                        </m:sSub>
                      </m:num>
                      <m:den>
                        <m:r>
                          <a:rPr lang="en-US" sz="2800" i="1">
                            <a:latin typeface="Cambria Math" panose="02040503050406030204" pitchFamily="18" charset="0"/>
                          </a:rPr>
                          <m:t>𝑃</m:t>
                        </m:r>
                        <m:r>
                          <a:rPr lang="en-US" sz="2800" i="1">
                            <a:latin typeface="Cambria Math" panose="02040503050406030204" pitchFamily="18" charset="0"/>
                          </a:rPr>
                          <m:t>(</m:t>
                        </m:r>
                        <m:rad>
                          <m:radPr>
                            <m:degHide m:val="on"/>
                            <m:ctrlPr>
                              <a:rPr lang="en-US"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𝑀</m:t>
                            </m:r>
                            <m:r>
                              <a:rPr lang="en-US" sz="2800" i="1">
                                <a:latin typeface="Cambria Math" panose="02040503050406030204" pitchFamily="18" charset="0"/>
                                <a:ea typeface="Cambria Math" panose="02040503050406030204" pitchFamily="18" charset="0"/>
                              </a:rPr>
                              <m:t>+1</m:t>
                            </m:r>
                          </m:e>
                        </m:rad>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den>
                    </m:f>
                  </m:oMath>
                </a14:m>
                <a:endParaRPr lang="en-US" dirty="0"/>
              </a:p>
              <a:p>
                <a:r>
                  <a:rPr lang="en-US" dirty="0"/>
                  <a:t>The other case can be derived similarly</a:t>
                </a:r>
              </a:p>
            </p:txBody>
          </p:sp>
        </mc:Choice>
        <mc:Fallback>
          <p:sp>
            <p:nvSpPr>
              <p:cNvPr id="3" name="Content Placeholder 2">
                <a:extLst>
                  <a:ext uri="{FF2B5EF4-FFF2-40B4-BE49-F238E27FC236}">
                    <a16:creationId xmlns:a16="http://schemas.microsoft.com/office/drawing/2014/main" id="{73DD96E6-42AD-AE43-B2B3-662F4D8D96A3}"/>
                  </a:ext>
                </a:extLst>
              </p:cNvPr>
              <p:cNvSpPr>
                <a:spLocks noGrp="1" noRot="1" noChangeAspect="1" noMove="1" noResize="1" noEditPoints="1" noAdjustHandles="1" noChangeArrowheads="1" noChangeShapeType="1" noTextEdit="1"/>
              </p:cNvSpPr>
              <p:nvPr>
                <p:ph sz="half" idx="1"/>
              </p:nvPr>
            </p:nvSpPr>
            <p:spPr>
              <a:xfrm>
                <a:off x="222422" y="1353926"/>
                <a:ext cx="10552670" cy="6111746"/>
              </a:xfrm>
              <a:blipFill>
                <a:blip r:embed="rId2"/>
                <a:stretch>
                  <a:fillRect l="-1442" t="-1037" b="-3112"/>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74944F9B-22A7-1540-8098-26478E3F7EE1}"/>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7AC14483-410B-1D4A-AC31-98C418D39CE5}"/>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BD9EDB9-BBDB-E64C-BAB5-E42E7C5E4F5E}"/>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D3B3BC1-FE1B-6749-81EC-950604064023}"/>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86133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EBA9-FF13-3E48-B170-04D969C5D732}"/>
              </a:ext>
            </a:extLst>
          </p:cNvPr>
          <p:cNvSpPr>
            <a:spLocks noGrp="1"/>
          </p:cNvSpPr>
          <p:nvPr>
            <p:ph type="title"/>
          </p:nvPr>
        </p:nvSpPr>
        <p:spPr/>
        <p:txBody>
          <a:bodyPr/>
          <a:lstStyle/>
          <a:p>
            <a:r>
              <a:rPr lang="en-US" dirty="0" err="1"/>
              <a:t>Matmul</a:t>
            </a:r>
            <a:r>
              <a:rPr lang="en-US" dirty="0"/>
              <a:t> global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18A986-B592-F543-AC18-4A4C0DA8F033}"/>
                  </a:ext>
                </a:extLst>
              </p:cNvPr>
              <p:cNvSpPr>
                <a:spLocks noGrp="1"/>
              </p:cNvSpPr>
              <p:nvPr>
                <p:ph sz="half" idx="1"/>
              </p:nvPr>
            </p:nvSpPr>
            <p:spPr>
              <a:xfrm>
                <a:off x="317500" y="1511300"/>
                <a:ext cx="10337800" cy="6477000"/>
              </a:xfrm>
            </p:spPr>
            <p:txBody>
              <a:bodyPr/>
              <a:lstStyle/>
              <a:p>
                <a:r>
                  <a:rPr lang="en-US" sz="2400" dirty="0"/>
                  <a:t>For fixed local loop permutation (</a:t>
                </a:r>
                <a:r>
                  <a:rPr lang="en-US" sz="2400" dirty="0" err="1"/>
                  <a:t>i,j,k</a:t>
                </a:r>
                <a:r>
                  <a:rPr lang="en-US" sz="2400" dirty="0"/>
                  <a:t>)</a:t>
                </a:r>
              </a:p>
              <a:p>
                <a:pPr lvl="1"/>
                <a:r>
                  <a:rPr lang="en-US" sz="2000" dirty="0"/>
                  <a:t>If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−2</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+1</m:t>
                        </m:r>
                      </m:e>
                    </m:rad>
                  </m:oMath>
                </a14:m>
                <a:r>
                  <a:rPr lang="en-US" sz="2000" dirty="0"/>
                  <a:t> </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𝑃</m:t>
                        </m:r>
                      </m:den>
                    </m:f>
                  </m:oMath>
                </a14:m>
                <a:r>
                  <a:rPr lang="en-US" sz="2000" dirty="0"/>
                  <a:t> of C: </a:t>
                </a:r>
                <a14:m>
                  <m:oMath xmlns:m="http://schemas.openxmlformats.org/officeDocument/2006/math">
                    <m:r>
                      <a:rPr lang="en-US" sz="2000" b="0" i="1" smtClean="0">
                        <a:latin typeface="Cambria Math" panose="02040503050406030204" pitchFamily="18" charset="0"/>
                      </a:rPr>
                      <m:t>𝑐𝑜𝑠𝑡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b="0" i="1" smtClean="0">
                                <a:latin typeface="Cambria Math" panose="02040503050406030204" pitchFamily="18" charset="0"/>
                                <a:ea typeface="Cambria Math" panose="02040503050406030204" pitchFamily="18" charset="0"/>
                              </a:rPr>
                            </m:ctrlPr>
                          </m:radPr>
                          <m:deg/>
                          <m:e>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+1</m:t>
                            </m:r>
                          </m:e>
                        </m:rad>
                        <m:r>
                          <a:rPr lang="en-US" sz="2000" b="0" i="1" smtClean="0">
                            <a:latin typeface="Cambria Math" panose="02040503050406030204" pitchFamily="18" charset="0"/>
                            <a:ea typeface="Cambria Math" panose="02040503050406030204" pitchFamily="18" charset="0"/>
                          </a:rPr>
                          <m:t>−1)</m:t>
                        </m:r>
                      </m:den>
                    </m:f>
                  </m:oMath>
                </a14:m>
                <a:r>
                  <a:rPr lang="en-US" sz="2000" dirty="0"/>
                  <a:t> (2D)</a:t>
                </a:r>
              </a:p>
              <a:p>
                <a:pPr lvl="1"/>
                <a:r>
                  <a:rPr lang="en-US" sz="2000" dirty="0"/>
                  <a:t>Else if M is enough large to tile C in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e>
                      <m:sup>
                        <m:f>
                          <m:fPr>
                            <m:ctrlPr>
                              <a:rPr lang="en-US" sz="2000" i="1">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2</m:t>
                            </m:r>
                          </m:num>
                          <m:den>
                            <m:r>
                              <a:rPr lang="en-US" sz="2000">
                                <a:latin typeface="Cambria Math" panose="02040503050406030204" pitchFamily="18" charset="0"/>
                                <a:ea typeface="Cambria Math" panose="02040503050406030204" pitchFamily="18" charset="0"/>
                              </a:rPr>
                              <m:t>3</m:t>
                            </m:r>
                          </m:den>
                        </m:f>
                      </m:sup>
                    </m:sSup>
                  </m:oMath>
                </a14:m>
                <a:r>
                  <a:rPr lang="en-US" sz="2000" dirty="0"/>
                  <a:t>: </a:t>
                </a:r>
                <a14:m>
                  <m:oMath xmlns:m="http://schemas.openxmlformats.org/officeDocument/2006/math">
                    <m:r>
                      <a:rPr lang="en-US" sz="2000" i="1" dirty="0">
                        <a:latin typeface="Cambria Math" panose="02040503050406030204" pitchFamily="18" charset="0"/>
                      </a:rPr>
                      <m:t>𝑐𝑜𝑠𝑡</m:t>
                    </m:r>
                    <m:r>
                      <a:rPr lang="en-US" sz="2000" i="1" dirty="0">
                        <a:latin typeface="Cambria Math" panose="02040503050406030204" pitchFamily="18" charset="0"/>
                      </a:rPr>
                      <m:t>=3</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𝑖</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𝑗</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𝑘</m:t>
                                    </m:r>
                                  </m:sub>
                                </m:sSub>
                              </m:num>
                              <m:den>
                                <m:r>
                                  <a:rPr lang="en-US" sz="2000" i="1" dirty="0">
                                    <a:latin typeface="Cambria Math" panose="02040503050406030204" pitchFamily="18" charset="0"/>
                                  </a:rPr>
                                  <m:t>𝑃</m:t>
                                </m:r>
                              </m:den>
                            </m:f>
                          </m:e>
                        </m:d>
                      </m:e>
                      <m:sup>
                        <m:r>
                          <a:rPr lang="en-US" sz="2000" i="1" dirty="0">
                            <a:latin typeface="Cambria Math" panose="02040503050406030204" pitchFamily="18" charset="0"/>
                          </a:rPr>
                          <m:t>2/3</m:t>
                        </m:r>
                      </m:sup>
                    </m:sSup>
                  </m:oMath>
                </a14:m>
                <a:r>
                  <a:rPr lang="en-US" sz="2000" dirty="0"/>
                  <a:t>(3D)</a:t>
                </a:r>
              </a:p>
              <a:p>
                <a:pPr lvl="1"/>
                <a:r>
                  <a:rPr lang="en-US" sz="2000" dirty="0"/>
                  <a:t>Else </a:t>
                </a:r>
                <a14:m>
                  <m:oMath xmlns:m="http://schemas.openxmlformats.org/officeDocument/2006/math">
                    <m:r>
                      <a:rPr lang="en-US" sz="2000" b="0" i="1" smtClean="0">
                        <a:latin typeface="Cambria Math" panose="02040503050406030204" pitchFamily="18" charset="0"/>
                      </a:rPr>
                      <m:t>𝑐𝑜𝑠𝑡</m:t>
                    </m:r>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d>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den>
                    </m:f>
                  </m:oMath>
                </a14:m>
                <a:r>
                  <a:rPr lang="en-US" sz="2000" dirty="0"/>
                  <a:t>  (2.5D)</a:t>
                </a:r>
              </a:p>
              <a:p>
                <a:pPr lvl="1"/>
                <a:r>
                  <a:rPr lang="en-US" sz="2000" dirty="0"/>
                  <a:t>when </a:t>
                </a:r>
                <a14:m>
                  <m:oMath xmlns:m="http://schemas.openxmlformats.org/officeDocument/2006/math">
                    <m:r>
                      <a:rPr lang="en-US" sz="2000" i="1">
                        <a:latin typeface="Cambria Math" panose="02040503050406030204" pitchFamily="18" charset="0"/>
                      </a:rPr>
                      <m:t>𝑀</m:t>
                    </m:r>
                    <m:r>
                      <a:rPr lang="en-US" sz="2000" i="1">
                        <a:latin typeface="Cambria Math" panose="02040503050406030204" pitchFamily="18" charset="0"/>
                      </a:rPr>
                      <m:t>−2</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oMath>
                </a14:m>
                <a:r>
                  <a:rPr lang="en-US" sz="2000" dirty="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𝑃</m:t>
                        </m:r>
                      </m:den>
                    </m:f>
                  </m:oMath>
                </a14:m>
                <a:r>
                  <a:rPr lang="en-US" sz="2000" dirty="0"/>
                  <a:t> of C, optimal solution satisfy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𝑗</m:t>
                        </m:r>
                      </m:sub>
                    </m:sSub>
                  </m:oMath>
                </a14:m>
                <a:endParaRPr lang="en-US" sz="2000" dirty="0"/>
              </a:p>
              <a:p>
                <a:r>
                  <a:rPr lang="en-US" sz="2400" dirty="0"/>
                  <a:t>Combine all permutation solution</a:t>
                </a:r>
              </a:p>
              <a:p>
                <a:pPr lvl="1"/>
                <a:r>
                  <a:rPr lang="en-US" sz="2000" dirty="0"/>
                  <a:t>If </a:t>
                </a:r>
                <a14:m>
                  <m:oMath xmlns:m="http://schemas.openxmlformats.org/officeDocument/2006/math">
                    <m:r>
                      <a:rPr lang="en-US" sz="2000" i="1">
                        <a:latin typeface="Cambria Math" panose="02040503050406030204" pitchFamily="18" charset="0"/>
                      </a:rPr>
                      <m:t>𝑀</m:t>
                    </m:r>
                    <m:r>
                      <a:rPr lang="en-US" sz="2000" i="1">
                        <a:latin typeface="Cambria Math" panose="02040503050406030204" pitchFamily="18" charset="0"/>
                      </a:rPr>
                      <m:t>−2</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oMath>
                </a14:m>
                <a:r>
                  <a:rPr lang="en-US" sz="2000" dirty="0"/>
                  <a:t> is smaller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𝑃</m:t>
                        </m:r>
                      </m:den>
                    </m:f>
                  </m:oMath>
                </a14:m>
                <a:r>
                  <a:rPr lang="en-US" sz="2000" dirty="0"/>
                  <a:t> of A, B and C: </a:t>
                </a:r>
              </a:p>
              <a:p>
                <a:pPr marL="548640" lvl="1" indent="0">
                  <a:buNone/>
                </a:pPr>
                <a:r>
                  <a:rPr lang="en-US" sz="2000" dirty="0"/>
                  <a:t>	</a:t>
                </a:r>
                <a14:m>
                  <m:oMath xmlns:m="http://schemas.openxmlformats.org/officeDocument/2006/math">
                    <m:r>
                      <a:rPr lang="en-US" sz="2000" i="1">
                        <a:latin typeface="Cambria Math" panose="02040503050406030204" pitchFamily="18" charset="0"/>
                      </a:rPr>
                      <m:t>𝑐𝑜𝑠𝑡</m:t>
                    </m:r>
                    <m:r>
                      <a:rPr lang="en-US" sz="2000" i="1">
                        <a:latin typeface="Cambria Math" panose="02040503050406030204" pitchFamily="18" charset="0"/>
                      </a:rPr>
                      <m:t>=</m:t>
                    </m:r>
                    <m:r>
                      <m:rPr>
                        <m:sty m:val="p"/>
                      </m:rPr>
                      <a:rPr lang="en-US" sz="2000" b="0" i="0" smtClean="0">
                        <a:latin typeface="Cambria Math" panose="02040503050406030204" pitchFamily="18" charset="0"/>
                      </a:rPr>
                      <m:t>min</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num>
                      <m:den>
                        <m:r>
                          <a:rPr lang="en-US" sz="2000" b="0" i="1" smtClean="0">
                            <a:latin typeface="Cambria Math" panose="02040503050406030204" pitchFamily="18" charset="0"/>
                          </a:rPr>
                          <m:t>𝑃</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num>
                      <m:den>
                        <m:r>
                          <a:rPr lang="en-US" sz="2000" i="1">
                            <a:latin typeface="Cambria Math" panose="02040503050406030204" pitchFamily="18" charset="0"/>
                          </a:rPr>
                          <m:t>𝑃</m:t>
                        </m:r>
                      </m:den>
                    </m:f>
                    <m:r>
                      <a:rPr lang="en-US" sz="2000" b="0" i="1" smtClean="0">
                        <a:latin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num>
                      <m:den>
                        <m:r>
                          <a:rPr lang="en-US" sz="2000" i="1">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rad>
                        <m:r>
                          <a:rPr lang="en-US" sz="2000" b="0" i="1" smtClean="0">
                            <a:latin typeface="Cambria Math" panose="02040503050406030204" pitchFamily="18" charset="0"/>
                            <a:ea typeface="Cambria Math" panose="02040503050406030204" pitchFamily="18" charset="0"/>
                          </a:rPr>
                          <m:t>)</m:t>
                        </m:r>
                      </m:den>
                    </m:f>
                  </m:oMath>
                </a14:m>
                <a:r>
                  <a:rPr lang="en-US" sz="2000" dirty="0"/>
                  <a:t> (2D)</a:t>
                </a:r>
              </a:p>
              <a:p>
                <a:pPr lvl="1"/>
                <a:r>
                  <a:rPr lang="en-US" sz="2000" dirty="0"/>
                  <a:t>Else if M is enough large for one of A/B/C be tiled in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m:t>
                        </m:r>
                      </m:e>
                      <m:sup>
                        <m:f>
                          <m:fPr>
                            <m:ctrlPr>
                              <a:rPr lang="en-US" sz="2000" i="1">
                                <a:latin typeface="Cambria Math" panose="02040503050406030204" pitchFamily="18" charset="0"/>
                                <a:ea typeface="Cambria Math" panose="02040503050406030204" pitchFamily="18" charset="0"/>
                              </a:rPr>
                            </m:ctrlPr>
                          </m:fPr>
                          <m:num>
                            <m:r>
                              <a:rPr lang="en-US" sz="2000" b="0" i="0" smtClean="0">
                                <a:latin typeface="Cambria Math" panose="02040503050406030204" pitchFamily="18" charset="0"/>
                                <a:ea typeface="Cambria Math" panose="02040503050406030204" pitchFamily="18" charset="0"/>
                              </a:rPr>
                              <m:t>2</m:t>
                            </m:r>
                          </m:num>
                          <m:den>
                            <m:r>
                              <a:rPr lang="en-US" sz="2000">
                                <a:latin typeface="Cambria Math" panose="02040503050406030204" pitchFamily="18" charset="0"/>
                                <a:ea typeface="Cambria Math" panose="02040503050406030204" pitchFamily="18" charset="0"/>
                              </a:rPr>
                              <m:t>3</m:t>
                            </m:r>
                          </m:den>
                        </m:f>
                      </m:sup>
                    </m:sSup>
                  </m:oMath>
                </a14:m>
                <a:r>
                  <a:rPr lang="en-US" sz="2000" dirty="0"/>
                  <a:t>	</a:t>
                </a:r>
              </a:p>
              <a:p>
                <a:pPr marL="548640" lvl="1" indent="0">
                  <a:buNone/>
                </a:pPr>
                <a:r>
                  <a:rPr lang="en-US" sz="2000" dirty="0"/>
                  <a:t>	</a:t>
                </a:r>
                <a14:m>
                  <m:oMath xmlns:m="http://schemas.openxmlformats.org/officeDocument/2006/math">
                    <m:r>
                      <a:rPr lang="en-US" sz="2000" i="1" dirty="0">
                        <a:latin typeface="Cambria Math" panose="02040503050406030204" pitchFamily="18" charset="0"/>
                      </a:rPr>
                      <m:t>𝑐𝑜𝑠𝑡</m:t>
                    </m:r>
                    <m:r>
                      <a:rPr lang="en-US" sz="2000" i="1" dirty="0">
                        <a:latin typeface="Cambria Math" panose="02040503050406030204" pitchFamily="18" charset="0"/>
                      </a:rPr>
                      <m:t>=3</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f>
                              <m:fPr>
                                <m:ctrlPr>
                                  <a:rPr lang="en-US" sz="2000" i="1" dirty="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𝑖</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𝑗</m:t>
                                    </m:r>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i="1" dirty="0">
                                        <a:latin typeface="Cambria Math" panose="02040503050406030204" pitchFamily="18" charset="0"/>
                                      </a:rPr>
                                      <m:t>𝑘</m:t>
                                    </m:r>
                                  </m:sub>
                                </m:sSub>
                              </m:num>
                              <m:den>
                                <m:r>
                                  <a:rPr lang="en-US" sz="2000" i="1" dirty="0">
                                    <a:latin typeface="Cambria Math" panose="02040503050406030204" pitchFamily="18" charset="0"/>
                                  </a:rPr>
                                  <m:t>𝑃</m:t>
                                </m:r>
                              </m:den>
                            </m:f>
                          </m:e>
                        </m:d>
                      </m:e>
                      <m:sup>
                        <m:r>
                          <a:rPr lang="en-US" sz="2000" i="1" dirty="0">
                            <a:latin typeface="Cambria Math" panose="02040503050406030204" pitchFamily="18" charset="0"/>
                          </a:rPr>
                          <m:t>2/3</m:t>
                        </m:r>
                      </m:sup>
                    </m:sSup>
                  </m:oMath>
                </a14:m>
                <a:r>
                  <a:rPr lang="en-US" sz="2000" dirty="0"/>
                  <a:t> (3D)</a:t>
                </a:r>
              </a:p>
              <a:p>
                <a:pPr lvl="1"/>
                <a:r>
                  <a:rPr lang="en-US" sz="2000" dirty="0"/>
                  <a:t>Else </a:t>
                </a:r>
                <a14:m>
                  <m:oMath xmlns:m="http://schemas.openxmlformats.org/officeDocument/2006/math">
                    <m:r>
                      <a:rPr lang="en-US" sz="2000" i="1">
                        <a:latin typeface="Cambria Math" panose="02040503050406030204" pitchFamily="18" charset="0"/>
                      </a:rPr>
                      <m:t>𝑐𝑜𝑠𝑡</m:t>
                    </m:r>
                    <m:r>
                      <a:rPr lang="en-US" sz="2000" i="1">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e>
                        </m:d>
                      </m:e>
                      <m:sup>
                        <m:r>
                          <a:rPr lang="en-US" sz="2000" b="0" i="1" smtClean="0">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𝑗</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num>
                      <m:den>
                        <m:r>
                          <a:rPr lang="en-US" sz="2000" i="1">
                            <a:latin typeface="Cambria Math" panose="02040503050406030204" pitchFamily="18" charset="0"/>
                          </a:rPr>
                          <m:t>𝑃</m:t>
                        </m:r>
                        <m:r>
                          <a:rPr lang="en-US" sz="2000" b="0" i="1" smtClean="0">
                            <a:latin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e>
                        </m:rad>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den>
                    </m:f>
                  </m:oMath>
                </a14:m>
                <a:r>
                  <a:rPr lang="en-US" sz="2000" dirty="0"/>
                  <a:t>  (2.5D)</a:t>
                </a:r>
                <a:endParaRPr lang="en-US" sz="2400" dirty="0"/>
              </a:p>
              <a:p>
                <a:pPr lvl="1"/>
                <a:endParaRPr lang="en-US" sz="2320" dirty="0"/>
              </a:p>
            </p:txBody>
          </p:sp>
        </mc:Choice>
        <mc:Fallback xmlns="">
          <p:sp>
            <p:nvSpPr>
              <p:cNvPr id="3" name="Content Placeholder 2">
                <a:extLst>
                  <a:ext uri="{FF2B5EF4-FFF2-40B4-BE49-F238E27FC236}">
                    <a16:creationId xmlns:a16="http://schemas.microsoft.com/office/drawing/2014/main" id="{E118A986-B592-F543-AC18-4A4C0DA8F033}"/>
                  </a:ext>
                </a:extLst>
              </p:cNvPr>
              <p:cNvSpPr>
                <a:spLocks noGrp="1" noRot="1" noChangeAspect="1" noMove="1" noResize="1" noEditPoints="1" noAdjustHandles="1" noChangeArrowheads="1" noChangeShapeType="1" noTextEdit="1"/>
              </p:cNvSpPr>
              <p:nvPr>
                <p:ph sz="half" idx="1"/>
              </p:nvPr>
            </p:nvSpPr>
            <p:spPr>
              <a:xfrm>
                <a:off x="317500" y="1511300"/>
                <a:ext cx="10337800" cy="6477000"/>
              </a:xfrm>
              <a:blipFill>
                <a:blip r:embed="rId2"/>
                <a:stretch>
                  <a:fillRect l="-735" t="-784"/>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F9A0772D-57BD-0745-9A05-BB3416BC018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0A6AD3D-0801-C643-A3D8-B17FAE00C23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CDD4EDF-447B-5F47-B8AB-42C220424AF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1B5905-32B7-F24D-9C2F-316BC30BB1B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55024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B522-D07D-5B4A-B001-9FDAE84259B2}"/>
              </a:ext>
            </a:extLst>
          </p:cNvPr>
          <p:cNvSpPr>
            <a:spLocks noGrp="1"/>
          </p:cNvSpPr>
          <p:nvPr>
            <p:ph type="title"/>
          </p:nvPr>
        </p:nvSpPr>
        <p:spPr/>
        <p:txBody>
          <a:bodyPr/>
          <a:lstStyle/>
          <a:p>
            <a:r>
              <a:rPr lang="en-US" sz="3200" dirty="0"/>
              <a:t>Construct distributed memory algorithm</a:t>
            </a:r>
          </a:p>
        </p:txBody>
      </p:sp>
      <p:sp>
        <p:nvSpPr>
          <p:cNvPr id="3" name="Content Placeholder 2">
            <a:extLst>
              <a:ext uri="{FF2B5EF4-FFF2-40B4-BE49-F238E27FC236}">
                <a16:creationId xmlns:a16="http://schemas.microsoft.com/office/drawing/2014/main" id="{D911BC59-EABC-B942-AF9A-77D0CCDF249F}"/>
              </a:ext>
            </a:extLst>
          </p:cNvPr>
          <p:cNvSpPr>
            <a:spLocks noGrp="1"/>
          </p:cNvSpPr>
          <p:nvPr>
            <p:ph sz="half" idx="1"/>
          </p:nvPr>
        </p:nvSpPr>
        <p:spPr>
          <a:xfrm>
            <a:off x="688657" y="1385623"/>
            <a:ext cx="9595485" cy="1834560"/>
          </a:xfrm>
        </p:spPr>
        <p:txBody>
          <a:bodyPr/>
          <a:lstStyle/>
          <a:p>
            <a:r>
              <a:rPr lang="en-US" sz="3200" dirty="0"/>
              <a:t>Initial data distribution</a:t>
            </a:r>
          </a:p>
          <a:p>
            <a:r>
              <a:rPr lang="en-US" sz="3200" dirty="0"/>
              <a:t>Replicate the tensor reused in local loop</a:t>
            </a:r>
          </a:p>
          <a:p>
            <a:pPr lvl="1"/>
            <a:r>
              <a:rPr lang="en-US" sz="2720" dirty="0"/>
              <a:t>If loop order (</a:t>
            </a:r>
            <a:r>
              <a:rPr lang="en-US" sz="2720" dirty="0" err="1"/>
              <a:t>i,j,k</a:t>
            </a:r>
            <a:r>
              <a:rPr lang="en-US" sz="2720" dirty="0"/>
              <a:t>), replicate C, distribute A,B</a:t>
            </a:r>
            <a:endParaRPr lang="en-US" sz="2320" dirty="0"/>
          </a:p>
          <a:p>
            <a:pPr marL="548640" lvl="1" indent="0">
              <a:buNone/>
            </a:pPr>
            <a:br>
              <a:rPr lang="en-US" sz="2800" dirty="0"/>
            </a:br>
            <a:endParaRPr lang="en-US" sz="2800" dirty="0"/>
          </a:p>
          <a:p>
            <a:endParaRPr lang="en-US" sz="3200" dirty="0"/>
          </a:p>
        </p:txBody>
      </p:sp>
      <p:sp>
        <p:nvSpPr>
          <p:cNvPr id="4" name="Text Placeholder 3">
            <a:extLst>
              <a:ext uri="{FF2B5EF4-FFF2-40B4-BE49-F238E27FC236}">
                <a16:creationId xmlns:a16="http://schemas.microsoft.com/office/drawing/2014/main" id="{6E063201-DF8C-F74A-A6C1-B127DA6DD55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2BF79C7-75EB-BD4E-BAD3-5FB1D51CF67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9C1412C1-ADD1-7F42-8D48-E01FB5752F4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E8EAFA6-91DA-FB41-B5FE-ADC73266C324}"/>
              </a:ext>
            </a:extLst>
          </p:cNvPr>
          <p:cNvSpPr>
            <a:spLocks noGrp="1"/>
          </p:cNvSpPr>
          <p:nvPr>
            <p:ph type="body" sz="quarter" idx="16"/>
          </p:nvPr>
        </p:nvSpPr>
        <p:spPr/>
        <p:txBody>
          <a:bodyPr/>
          <a:lstStyle/>
          <a:p>
            <a:endParaRPr lang="en-US"/>
          </a:p>
        </p:txBody>
      </p:sp>
      <p:sp>
        <p:nvSpPr>
          <p:cNvPr id="37" name="Cube 36">
            <a:extLst>
              <a:ext uri="{FF2B5EF4-FFF2-40B4-BE49-F238E27FC236}">
                <a16:creationId xmlns:a16="http://schemas.microsoft.com/office/drawing/2014/main" id="{1FA07582-F08D-6840-BBFB-F1183CCF9A00}"/>
              </a:ext>
            </a:extLst>
          </p:cNvPr>
          <p:cNvSpPr/>
          <p:nvPr/>
        </p:nvSpPr>
        <p:spPr>
          <a:xfrm>
            <a:off x="1064844" y="3623202"/>
            <a:ext cx="2309786" cy="2387600"/>
          </a:xfrm>
          <a:prstGeom prst="cub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1563E3C0-0EEC-D448-AAA6-495EB12653A0}"/>
              </a:ext>
            </a:extLst>
          </p:cNvPr>
          <p:cNvCxnSpPr>
            <a:stCxn id="37" idx="1"/>
            <a:endCxn id="37" idx="3"/>
          </p:cNvCxnSpPr>
          <p:nvPr/>
        </p:nvCxnSpPr>
        <p:spPr>
          <a:xfrm>
            <a:off x="1931014" y="4200649"/>
            <a:ext cx="0" cy="1810153"/>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63044006-3716-3C49-B948-83BEA4F50AB6}"/>
              </a:ext>
            </a:extLst>
          </p:cNvPr>
          <p:cNvCxnSpPr>
            <a:cxnSpLocks/>
            <a:stCxn id="37" idx="0"/>
            <a:endCxn id="37" idx="1"/>
          </p:cNvCxnSpPr>
          <p:nvPr/>
        </p:nvCxnSpPr>
        <p:spPr>
          <a:xfrm flipH="1">
            <a:off x="1931014" y="3623202"/>
            <a:ext cx="577446" cy="57744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9344259-B23D-5A46-BFE3-0E9B41427601}"/>
              </a:ext>
            </a:extLst>
          </p:cNvPr>
          <p:cNvCxnSpPr>
            <a:cxnSpLocks/>
            <a:stCxn id="37" idx="4"/>
            <a:endCxn id="37" idx="2"/>
          </p:cNvCxnSpPr>
          <p:nvPr/>
        </p:nvCxnSpPr>
        <p:spPr>
          <a:xfrm flipH="1">
            <a:off x="1064844" y="5105725"/>
            <a:ext cx="1732340"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62F65BC0-A9FE-4348-91B2-5A3136ADC379}"/>
              </a:ext>
            </a:extLst>
          </p:cNvPr>
          <p:cNvCxnSpPr>
            <a:cxnSpLocks/>
            <a:stCxn id="37" idx="5"/>
            <a:endCxn id="37" idx="4"/>
          </p:cNvCxnSpPr>
          <p:nvPr/>
        </p:nvCxnSpPr>
        <p:spPr>
          <a:xfrm flipH="1">
            <a:off x="2797184" y="4528279"/>
            <a:ext cx="577446" cy="57744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EEC6E135-268C-A74B-A4AA-94163BE48A37}"/>
              </a:ext>
            </a:extLst>
          </p:cNvPr>
          <p:cNvCxnSpPr>
            <a:cxnSpLocks/>
          </p:cNvCxnSpPr>
          <p:nvPr/>
        </p:nvCxnSpPr>
        <p:spPr>
          <a:xfrm>
            <a:off x="3079626" y="3911925"/>
            <a:ext cx="12560" cy="1824001"/>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09E5120-B7BB-FF46-A248-8545A034759C}"/>
              </a:ext>
            </a:extLst>
          </p:cNvPr>
          <p:cNvCxnSpPr>
            <a:cxnSpLocks/>
          </p:cNvCxnSpPr>
          <p:nvPr/>
        </p:nvCxnSpPr>
        <p:spPr>
          <a:xfrm flipH="1">
            <a:off x="1353569" y="3911925"/>
            <a:ext cx="1726058" cy="0"/>
          </a:xfrm>
          <a:prstGeom prst="line">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C6E8319A-3100-1742-8358-2B2DDBAE26B7}"/>
              </a:ext>
            </a:extLst>
          </p:cNvPr>
          <p:cNvSpPr txBox="1"/>
          <p:nvPr/>
        </p:nvSpPr>
        <p:spPr>
          <a:xfrm>
            <a:off x="1469144" y="6299525"/>
            <a:ext cx="255198" cy="461665"/>
          </a:xfrm>
          <a:prstGeom prst="rect">
            <a:avLst/>
          </a:prstGeom>
          <a:noFill/>
        </p:spPr>
        <p:txBody>
          <a:bodyPr wrap="none" rtlCol="0">
            <a:spAutoFit/>
          </a:bodyPr>
          <a:lstStyle/>
          <a:p>
            <a:r>
              <a:rPr lang="en-US" sz="2400" dirty="0" err="1"/>
              <a:t>i</a:t>
            </a:r>
            <a:endParaRPr lang="en-US" dirty="0"/>
          </a:p>
        </p:txBody>
      </p:sp>
      <p:sp>
        <p:nvSpPr>
          <p:cNvPr id="61" name="TextBox 60">
            <a:extLst>
              <a:ext uri="{FF2B5EF4-FFF2-40B4-BE49-F238E27FC236}">
                <a16:creationId xmlns:a16="http://schemas.microsoft.com/office/drawing/2014/main" id="{987757B6-5CF2-BA45-ADD7-670FB5E6F299}"/>
              </a:ext>
            </a:extLst>
          </p:cNvPr>
          <p:cNvSpPr txBox="1"/>
          <p:nvPr/>
        </p:nvSpPr>
        <p:spPr>
          <a:xfrm>
            <a:off x="680010" y="4477957"/>
            <a:ext cx="258404" cy="461665"/>
          </a:xfrm>
          <a:prstGeom prst="rect">
            <a:avLst/>
          </a:prstGeom>
          <a:noFill/>
        </p:spPr>
        <p:txBody>
          <a:bodyPr wrap="none" rtlCol="0">
            <a:spAutoFit/>
          </a:bodyPr>
          <a:lstStyle/>
          <a:p>
            <a:r>
              <a:rPr lang="en-US" sz="2400" dirty="0"/>
              <a:t>j</a:t>
            </a:r>
            <a:endParaRPr lang="en-US" dirty="0"/>
          </a:p>
        </p:txBody>
      </p:sp>
      <p:sp>
        <p:nvSpPr>
          <p:cNvPr id="62" name="TextBox 61">
            <a:extLst>
              <a:ext uri="{FF2B5EF4-FFF2-40B4-BE49-F238E27FC236}">
                <a16:creationId xmlns:a16="http://schemas.microsoft.com/office/drawing/2014/main" id="{4B3776F1-675F-C945-9AF7-350E226D684D}"/>
              </a:ext>
            </a:extLst>
          </p:cNvPr>
          <p:cNvSpPr txBox="1"/>
          <p:nvPr/>
        </p:nvSpPr>
        <p:spPr>
          <a:xfrm>
            <a:off x="1009276" y="3530413"/>
            <a:ext cx="301686" cy="400110"/>
          </a:xfrm>
          <a:prstGeom prst="rect">
            <a:avLst/>
          </a:prstGeom>
          <a:noFill/>
        </p:spPr>
        <p:txBody>
          <a:bodyPr wrap="none" rtlCol="0">
            <a:spAutoFit/>
          </a:bodyPr>
          <a:lstStyle/>
          <a:p>
            <a:r>
              <a:rPr lang="en-US" sz="2000" dirty="0"/>
              <a:t>k</a:t>
            </a:r>
          </a:p>
        </p:txBody>
      </p:sp>
      <p:sp>
        <p:nvSpPr>
          <p:cNvPr id="64" name="Rectangle 63">
            <a:extLst>
              <a:ext uri="{FF2B5EF4-FFF2-40B4-BE49-F238E27FC236}">
                <a16:creationId xmlns:a16="http://schemas.microsoft.com/office/drawing/2014/main" id="{C9F7FAA4-AD0D-CC4E-A103-EB36E56247FD}"/>
              </a:ext>
            </a:extLst>
          </p:cNvPr>
          <p:cNvSpPr/>
          <p:nvPr/>
        </p:nvSpPr>
        <p:spPr>
          <a:xfrm>
            <a:off x="1199956" y="4314636"/>
            <a:ext cx="640246" cy="66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66" name="Rectangle 65">
            <a:extLst>
              <a:ext uri="{FF2B5EF4-FFF2-40B4-BE49-F238E27FC236}">
                <a16:creationId xmlns:a16="http://schemas.microsoft.com/office/drawing/2014/main" id="{7F0F48C7-CEF4-B846-93C5-89A818AEA9B3}"/>
              </a:ext>
            </a:extLst>
          </p:cNvPr>
          <p:cNvSpPr/>
          <p:nvPr/>
        </p:nvSpPr>
        <p:spPr>
          <a:xfrm>
            <a:off x="1623195" y="3085470"/>
            <a:ext cx="640246" cy="662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67" name="TextBox 66">
            <a:extLst>
              <a:ext uri="{FF2B5EF4-FFF2-40B4-BE49-F238E27FC236}">
                <a16:creationId xmlns:a16="http://schemas.microsoft.com/office/drawing/2014/main" id="{38FDDADF-A01C-974E-865F-453E27CA5C78}"/>
              </a:ext>
            </a:extLst>
          </p:cNvPr>
          <p:cNvSpPr txBox="1"/>
          <p:nvPr/>
        </p:nvSpPr>
        <p:spPr>
          <a:xfrm>
            <a:off x="353296" y="3033089"/>
            <a:ext cx="1296445"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replicate</a:t>
            </a:r>
          </a:p>
        </p:txBody>
      </p:sp>
      <p:sp>
        <p:nvSpPr>
          <p:cNvPr id="71" name="Rectangle 70">
            <a:extLst>
              <a:ext uri="{FF2B5EF4-FFF2-40B4-BE49-F238E27FC236}">
                <a16:creationId xmlns:a16="http://schemas.microsoft.com/office/drawing/2014/main" id="{45BAE3CA-18F0-814F-A306-7BEEE7F5DE3E}"/>
              </a:ext>
            </a:extLst>
          </p:cNvPr>
          <p:cNvSpPr/>
          <p:nvPr/>
        </p:nvSpPr>
        <p:spPr>
          <a:xfrm>
            <a:off x="2039681" y="6211151"/>
            <a:ext cx="640246" cy="6626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a:t>
            </a:r>
          </a:p>
        </p:txBody>
      </p:sp>
      <p:sp>
        <p:nvSpPr>
          <p:cNvPr id="72" name="Rectangle 71">
            <a:extLst>
              <a:ext uri="{FF2B5EF4-FFF2-40B4-BE49-F238E27FC236}">
                <a16:creationId xmlns:a16="http://schemas.microsoft.com/office/drawing/2014/main" id="{9442A65D-13F7-1244-920F-A3B6540F248A}"/>
              </a:ext>
            </a:extLst>
          </p:cNvPr>
          <p:cNvSpPr/>
          <p:nvPr/>
        </p:nvSpPr>
        <p:spPr>
          <a:xfrm>
            <a:off x="2039681" y="5583525"/>
            <a:ext cx="640246" cy="30480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A2</a:t>
            </a:r>
          </a:p>
        </p:txBody>
      </p:sp>
      <p:sp>
        <p:nvSpPr>
          <p:cNvPr id="73" name="Rectangle 72">
            <a:extLst>
              <a:ext uri="{FF2B5EF4-FFF2-40B4-BE49-F238E27FC236}">
                <a16:creationId xmlns:a16="http://schemas.microsoft.com/office/drawing/2014/main" id="{0369301A-1792-4E4F-AB76-58DFE6571F86}"/>
              </a:ext>
            </a:extLst>
          </p:cNvPr>
          <p:cNvSpPr/>
          <p:nvPr/>
        </p:nvSpPr>
        <p:spPr>
          <a:xfrm>
            <a:off x="2048636" y="4325557"/>
            <a:ext cx="640246" cy="30480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A1</a:t>
            </a:r>
          </a:p>
        </p:txBody>
      </p:sp>
      <p:sp>
        <p:nvSpPr>
          <p:cNvPr id="74" name="TextBox 73">
            <a:extLst>
              <a:ext uri="{FF2B5EF4-FFF2-40B4-BE49-F238E27FC236}">
                <a16:creationId xmlns:a16="http://schemas.microsoft.com/office/drawing/2014/main" id="{C5926DD2-F083-8244-843B-B5F0FEFD883C}"/>
              </a:ext>
            </a:extLst>
          </p:cNvPr>
          <p:cNvSpPr txBox="1"/>
          <p:nvPr/>
        </p:nvSpPr>
        <p:spPr>
          <a:xfrm>
            <a:off x="1268182" y="5857313"/>
            <a:ext cx="1591269" cy="461665"/>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distributed</a:t>
            </a:r>
          </a:p>
        </p:txBody>
      </p:sp>
      <p:sp>
        <p:nvSpPr>
          <p:cNvPr id="75" name="Rectangle 74">
            <a:extLst>
              <a:ext uri="{FF2B5EF4-FFF2-40B4-BE49-F238E27FC236}">
                <a16:creationId xmlns:a16="http://schemas.microsoft.com/office/drawing/2014/main" id="{44CACDDB-5792-AA4C-BC3D-42B7F4324CFF}"/>
              </a:ext>
            </a:extLst>
          </p:cNvPr>
          <p:cNvSpPr/>
          <p:nvPr/>
        </p:nvSpPr>
        <p:spPr>
          <a:xfrm>
            <a:off x="186704" y="5203757"/>
            <a:ext cx="640246" cy="66264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a:t>
            </a:r>
          </a:p>
        </p:txBody>
      </p:sp>
      <p:sp>
        <p:nvSpPr>
          <p:cNvPr id="76" name="Rectangle 75">
            <a:extLst>
              <a:ext uri="{FF2B5EF4-FFF2-40B4-BE49-F238E27FC236}">
                <a16:creationId xmlns:a16="http://schemas.microsoft.com/office/drawing/2014/main" id="{8ED92B54-CDB3-734C-80B3-DA12A33A255D}"/>
              </a:ext>
            </a:extLst>
          </p:cNvPr>
          <p:cNvSpPr/>
          <p:nvPr/>
        </p:nvSpPr>
        <p:spPr>
          <a:xfrm>
            <a:off x="1171821" y="5227586"/>
            <a:ext cx="640246" cy="3048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B1</a:t>
            </a:r>
          </a:p>
        </p:txBody>
      </p:sp>
      <p:sp>
        <p:nvSpPr>
          <p:cNvPr id="78" name="Rectangle 77">
            <a:extLst>
              <a:ext uri="{FF2B5EF4-FFF2-40B4-BE49-F238E27FC236}">
                <a16:creationId xmlns:a16="http://schemas.microsoft.com/office/drawing/2014/main" id="{BFEC524F-DDFE-9944-BB61-228B6414A0D4}"/>
              </a:ext>
            </a:extLst>
          </p:cNvPr>
          <p:cNvSpPr/>
          <p:nvPr/>
        </p:nvSpPr>
        <p:spPr>
          <a:xfrm>
            <a:off x="2021827" y="5199545"/>
            <a:ext cx="640246" cy="30480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B2</a:t>
            </a:r>
          </a:p>
        </p:txBody>
      </p:sp>
      <mc:AlternateContent xmlns:mc="http://schemas.openxmlformats.org/markup-compatibility/2006" xmlns:a14="http://schemas.microsoft.com/office/drawing/2010/main">
        <mc:Choice Requires="a14">
          <p:sp>
            <p:nvSpPr>
              <p:cNvPr id="79" name="Content Placeholder 2">
                <a:extLst>
                  <a:ext uri="{FF2B5EF4-FFF2-40B4-BE49-F238E27FC236}">
                    <a16:creationId xmlns:a16="http://schemas.microsoft.com/office/drawing/2014/main" id="{7DDB6A2C-5076-534F-BAC8-3834C84357E0}"/>
                  </a:ext>
                </a:extLst>
              </p:cNvPr>
              <p:cNvSpPr txBox="1">
                <a:spLocks/>
              </p:cNvSpPr>
              <p:nvPr/>
            </p:nvSpPr>
            <p:spPr>
              <a:xfrm>
                <a:off x="3509739" y="3315325"/>
                <a:ext cx="7355898" cy="3824521"/>
              </a:xfrm>
              <a:prstGeom prst="rect">
                <a:avLst/>
              </a:prstGeom>
            </p:spPr>
            <p:txBody>
              <a:bodyPr/>
              <a:lst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a:defRPr>
                </a:lvl4pPr>
                <a:lvl5pPr marL="2468880" indent="-274320" algn="l" defTabSz="548640" rtl="0" eaLnBrk="1" latinLnBrk="0" hangingPunct="1">
                  <a:spcBef>
                    <a:spcPct val="20000"/>
                  </a:spcBef>
                  <a:buFont typeface="Arial"/>
                  <a:buChar char="»"/>
                  <a:defRPr sz="2160" b="0" i="0" kern="1200" baseline="0">
                    <a:solidFill>
                      <a:schemeClr val="tx1">
                        <a:lumMod val="65000"/>
                        <a:lumOff val="35000"/>
                      </a:schemeClr>
                    </a:solidFill>
                    <a:latin typeface="Century Gothic" charset="0"/>
                    <a:ea typeface="+mn-ea"/>
                    <a:cs typeface="Avenir"/>
                  </a:defRPr>
                </a:lvl5pPr>
                <a:lvl6pPr marL="3017520" indent="-274320" algn="l" defTabSz="548640" rtl="0" eaLnBrk="1" latinLnBrk="0" hangingPunct="1">
                  <a:spcBef>
                    <a:spcPct val="20000"/>
                  </a:spcBef>
                  <a:buFont typeface="Arial"/>
                  <a:buChar char="•"/>
                  <a:defRPr sz="216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16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16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160" kern="1200">
                    <a:solidFill>
                      <a:schemeClr val="tx1"/>
                    </a:solidFill>
                    <a:latin typeface="+mn-lt"/>
                    <a:ea typeface="+mn-ea"/>
                    <a:cs typeface="+mn-cs"/>
                  </a:defRPr>
                </a:lvl9pPr>
              </a:lstStyle>
              <a:p>
                <a:pPr marL="0" indent="0">
                  <a:buNone/>
                </a:pPr>
                <a:r>
                  <a:rPr lang="en-US" sz="2300" dirty="0"/>
                  <a:t>cost: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𝑘</m:t>
                        </m:r>
                      </m:sub>
                    </m:sSub>
                    <m:d>
                      <m:dPr>
                        <m:ctrlPr>
                          <a:rPr lang="en-US" sz="2300" b="0" i="1" smtClean="0">
                            <a:latin typeface="Cambria Math" panose="02040503050406030204" pitchFamily="18" charset="0"/>
                          </a:rPr>
                        </m:ctrlPr>
                      </m:d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den>
                        </m:f>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den>
                        </m:f>
                      </m:e>
                    </m:d>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𝑗</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b="0" i="1" smtClean="0">
                        <a:latin typeface="Cambria Math" panose="02040503050406030204" pitchFamily="18" charset="0"/>
                      </a:rPr>
                      <m:t>=</m:t>
                    </m:r>
                    <m:r>
                      <a:rPr lang="en-US" sz="2300" b="0" i="1" smtClean="0">
                        <a:latin typeface="Cambria Math" panose="02040503050406030204" pitchFamily="18" charset="0"/>
                      </a:rPr>
                      <m:t>𝑐𝑜𝑠</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𝑡</m:t>
                        </m:r>
                      </m:e>
                      <m:sub>
                        <m:r>
                          <a:rPr lang="en-US" sz="2300" b="0" i="1" smtClean="0">
                            <a:latin typeface="Cambria Math" panose="02040503050406030204" pitchFamily="18" charset="0"/>
                          </a:rPr>
                          <m:t>𝑔</m:t>
                        </m:r>
                      </m:sub>
                    </m:sSub>
                    <m:r>
                      <a:rPr lang="en-US" sz="2300" b="0" i="1" smtClean="0">
                        <a:latin typeface="Cambria Math" panose="02040503050406030204" pitchFamily="18" charset="0"/>
                      </a:rPr>
                      <m:t>+</m:t>
                    </m:r>
                    <m:r>
                      <a:rPr lang="en-US" sz="2300" b="0" i="1" smtClean="0">
                        <a:latin typeface="Cambria Math" panose="02040503050406030204" pitchFamily="18" charset="0"/>
                      </a:rPr>
                      <m:t>𝐶</m:t>
                    </m:r>
                  </m:oMath>
                </a14:m>
                <a:endParaRPr lang="en-US" sz="2300" dirty="0"/>
              </a:p>
              <a:p>
                <a:pPr marL="0" indent="0">
                  <a:buNone/>
                </a:pPr>
                <a:r>
                  <a:rPr lang="en-US" sz="2300" dirty="0" err="1"/>
                  <a:t>s.t</a:t>
                </a:r>
                <a:r>
                  <a:rPr lang="en-US" sz="2300" dirty="0"/>
                  <a: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𝑘</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𝑘</m:t>
                        </m:r>
                      </m:sub>
                    </m:sSub>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𝑀</m:t>
                    </m:r>
                    <m:r>
                      <a:rPr lang="en-US" sz="2300" b="0" i="1" smtClean="0">
                        <a:latin typeface="Cambria Math" panose="02040503050406030204" pitchFamily="18" charset="0"/>
                        <a:ea typeface="Cambria Math" panose="02040503050406030204" pitchFamily="18" charset="0"/>
                      </a:rPr>
                      <m:t>−</m:t>
                    </m:r>
                    <m:d>
                      <m:dPr>
                        <m:ctrlPr>
                          <a:rPr lang="en-US" sz="2300" b="0" i="1" smtClean="0">
                            <a:latin typeface="Cambria Math" panose="02040503050406030204" pitchFamily="18" charset="0"/>
                            <a:ea typeface="Cambria Math" panose="02040503050406030204" pitchFamily="18" charset="0"/>
                          </a:rPr>
                        </m:ctrlPr>
                      </m:dPr>
                      <m:e>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𝑖</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r>
                          <a:rPr lang="en-US" sz="2300" i="1">
                            <a:latin typeface="Cambria Math" panose="02040503050406030204" pitchFamily="18" charset="0"/>
                          </a:rPr>
                          <m:t>+</m:t>
                        </m:r>
                        <m:f>
                          <m:fPr>
                            <m:ctrlPr>
                              <a:rPr lang="en-US" sz="2300" i="1">
                                <a:latin typeface="Cambria Math" panose="02040503050406030204" pitchFamily="18" charset="0"/>
                              </a:rPr>
                            </m:ctrlPr>
                          </m:fPr>
                          <m:num>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𝑗</m:t>
                                </m:r>
                              </m:sub>
                            </m:sSub>
                            <m:sSub>
                              <m:sSubPr>
                                <m:ctrlPr>
                                  <a:rPr lang="en-US" sz="2300" i="1">
                                    <a:latin typeface="Cambria Math" panose="02040503050406030204" pitchFamily="18" charset="0"/>
                                  </a:rPr>
                                </m:ctrlPr>
                              </m:sSubPr>
                              <m:e>
                                <m:r>
                                  <a:rPr lang="en-US" sz="2300" i="1">
                                    <a:latin typeface="Cambria Math" panose="02040503050406030204" pitchFamily="18" charset="0"/>
                                  </a:rPr>
                                  <m:t>𝑁</m:t>
                                </m:r>
                              </m:e>
                              <m:sub>
                                <m:r>
                                  <a:rPr lang="en-US" sz="2300" i="1">
                                    <a:latin typeface="Cambria Math" panose="02040503050406030204" pitchFamily="18" charset="0"/>
                                  </a:rPr>
                                  <m:t>𝑘</m:t>
                                </m:r>
                              </m:sub>
                            </m:sSub>
                          </m:num>
                          <m:den>
                            <m:r>
                              <a:rPr lang="en-US" sz="2300" i="1">
                                <a:latin typeface="Cambria Math" panose="02040503050406030204" pitchFamily="18" charset="0"/>
                              </a:rPr>
                              <m:t>𝑃</m:t>
                            </m:r>
                          </m:den>
                        </m:f>
                      </m:e>
                    </m:d>
                  </m:oMath>
                </a14:m>
                <a:r>
                  <a:rPr lang="en-US" sz="2300" dirty="0">
                    <a:ea typeface="Cambria Math" panose="02040503050406030204" pitchFamily="18" charset="0"/>
                  </a:rPr>
                  <a:t> </a:t>
                </a:r>
                <a14:m>
                  <m:oMath xmlns:m="http://schemas.openxmlformats.org/officeDocument/2006/math">
                    <m:r>
                      <a:rPr lang="en-US" sz="2300" i="1">
                        <a:latin typeface="Cambria Math" panose="02040503050406030204" pitchFamily="18" charset="0"/>
                        <a:ea typeface="Cambria Math" panose="02040503050406030204" pitchFamily="18" charset="0"/>
                      </a:rPr>
                      <m:t>=</m:t>
                    </m:r>
                    <m:sSub>
                      <m:sSubPr>
                        <m:ctrlPr>
                          <a:rPr lang="en-US" sz="2300" b="0" i="1" smtClean="0">
                            <a:latin typeface="Cambria Math" panose="02040503050406030204" pitchFamily="18" charset="0"/>
                            <a:ea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𝑀</m:t>
                        </m:r>
                      </m:e>
                      <m:sub>
                        <m:r>
                          <a:rPr lang="en-US" sz="2300" b="0" i="1" smtClean="0">
                            <a:latin typeface="Cambria Math" panose="02040503050406030204" pitchFamily="18" charset="0"/>
                            <a:ea typeface="Cambria Math" panose="02040503050406030204" pitchFamily="18" charset="0"/>
                          </a:rPr>
                          <m:t>𝑔</m:t>
                        </m:r>
                      </m:sub>
                    </m:sSub>
                  </m:oMath>
                </a14:m>
                <a:endParaRPr lang="en-US" sz="2300" dirty="0"/>
              </a:p>
              <a:p>
                <a:pPr marL="0" indent="0">
                  <a:buNone/>
                </a:pPr>
                <a:r>
                  <a:rPr lang="en-US" sz="2300" dirty="0"/>
                  <a:t>Use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𝑀</m:t>
                        </m:r>
                      </m:e>
                      <m:sub>
                        <m:r>
                          <a:rPr lang="en-US" sz="2300" b="0" i="1" smtClean="0">
                            <a:latin typeface="Cambria Math" panose="02040503050406030204" pitchFamily="18" charset="0"/>
                          </a:rPr>
                          <m:t>𝑔</m:t>
                        </m:r>
                      </m:sub>
                    </m:sSub>
                  </m:oMath>
                </a14:m>
                <a:r>
                  <a:rPr lang="en-US" sz="2300" dirty="0"/>
                  <a:t> as global memory to construct solution</a:t>
                </a:r>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𝑀</m:t>
                        </m:r>
                      </m:e>
                      <m:sub>
                        <m:r>
                          <a:rPr lang="en-US" sz="2400" b="0" i="1" smtClean="0">
                            <a:latin typeface="Cambria Math" panose="02040503050406030204" pitchFamily="18" charset="0"/>
                          </a:rPr>
                          <m:t>𝑔</m:t>
                        </m:r>
                      </m:sub>
                    </m:sSub>
                    <m:r>
                      <a:rPr lang="en-US" sz="2400" i="1">
                        <a:latin typeface="Cambria Math" panose="02040503050406030204" pitchFamily="18" charset="0"/>
                      </a:rPr>
                      <m:t>−2</m:t>
                    </m:r>
                    <m:rad>
                      <m:radPr>
                        <m:degHide m:val="on"/>
                        <m:ctrlPr>
                          <a:rPr lang="en-US" sz="2400" i="1">
                            <a:latin typeface="Cambria Math" panose="02040503050406030204" pitchFamily="18" charset="0"/>
                            <a:ea typeface="Cambria Math" panose="02040503050406030204" pitchFamily="18" charset="0"/>
                          </a:rPr>
                        </m:ctrlPr>
                      </m:radPr>
                      <m:deg/>
                      <m:e>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𝑀</m:t>
                            </m:r>
                          </m:e>
                          <m:sub>
                            <m:r>
                              <a:rPr lang="en-US" sz="2400" b="0" i="1" smtClean="0">
                                <a:latin typeface="Cambria Math" panose="02040503050406030204" pitchFamily="18" charset="0"/>
                                <a:ea typeface="Cambria Math" panose="02040503050406030204" pitchFamily="18" charset="0"/>
                              </a:rPr>
                              <m:t>𝑔</m:t>
                            </m:r>
                          </m:sub>
                        </m:sSub>
                        <m:r>
                          <a:rPr lang="en-US" sz="2400" i="1">
                            <a:latin typeface="Cambria Math" panose="02040503050406030204" pitchFamily="18" charset="0"/>
                            <a:ea typeface="Cambria Math" panose="02040503050406030204" pitchFamily="18" charset="0"/>
                          </a:rPr>
                          <m:t>+1</m:t>
                        </m:r>
                      </m:e>
                    </m:rad>
                  </m:oMath>
                </a14:m>
                <a:r>
                  <a:rPr lang="en-US" sz="2400" dirty="0"/>
                  <a:t> </a:t>
                </a:r>
                <a14:m>
                  <m:oMath xmlns:m="http://schemas.openxmlformats.org/officeDocument/2006/math">
                    <m:r>
                      <a:rPr lang="en-US" sz="2400" b="0" i="1" dirty="0" smtClean="0">
                        <a:latin typeface="Cambria Math" panose="02040503050406030204" pitchFamily="18" charset="0"/>
                      </a:rPr>
                      <m:t>&gt;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𝑃</m:t>
                        </m:r>
                      </m:den>
                    </m:f>
                  </m:oMath>
                </a14:m>
                <a:r>
                  <a:rPr lang="en-US" sz="2400" dirty="0"/>
                  <a:t> of C, use global optimal solution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𝑔</m:t>
                        </m:r>
                      </m:sub>
                    </m:sSub>
                  </m:oMath>
                </a14:m>
                <a:r>
                  <a:rPr lang="en-US" sz="2300" dirty="0"/>
                  <a:t>(2.5D/3D)</a:t>
                </a:r>
              </a:p>
              <a:p>
                <a:pPr marL="0" indent="0">
                  <a:buNone/>
                </a:pPr>
                <a:r>
                  <a:rPr lang="en-US" sz="2300" dirty="0"/>
                  <a:t>Else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𝑊</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num>
                      <m:den>
                        <m:r>
                          <a:rPr lang="en-US" sz="2300" b="0" i="1" smtClean="0">
                            <a:latin typeface="Cambria Math" panose="02040503050406030204" pitchFamily="18" charset="0"/>
                          </a:rPr>
                          <m:t>𝑃</m:t>
                        </m:r>
                      </m:den>
                    </m:f>
                  </m:oMath>
                </a14:m>
                <a:r>
                  <a:rPr lang="en-US" sz="2300" dirty="0"/>
                  <a:t>, </a:t>
                </a:r>
                <a14:m>
                  <m:oMath xmlns:m="http://schemas.openxmlformats.org/officeDocument/2006/math">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𝑖</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𝑇</m:t>
                        </m:r>
                      </m:e>
                      <m:sub>
                        <m:r>
                          <a:rPr lang="en-US" sz="2300" b="0" i="1" smtClean="0">
                            <a:latin typeface="Cambria Math" panose="02040503050406030204" pitchFamily="18" charset="0"/>
                          </a:rPr>
                          <m:t>𝑗</m:t>
                        </m:r>
                      </m:sub>
                    </m:sSub>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f>
                          <m:fPr>
                            <m:ctrlPr>
                              <a:rPr lang="en-US" sz="2300" b="0" i="1" smtClean="0">
                                <a:latin typeface="Cambria Math" panose="02040503050406030204" pitchFamily="18" charset="0"/>
                              </a:rPr>
                            </m:ctrlPr>
                          </m:fPr>
                          <m:num>
                            <m:r>
                              <a:rPr lang="en-US" sz="2300" b="0" i="1" smtClean="0">
                                <a:latin typeface="Cambria Math" panose="02040503050406030204" pitchFamily="18" charset="0"/>
                              </a:rPr>
                              <m:t>1</m:t>
                            </m:r>
                          </m:num>
                          <m:den>
                            <m:r>
                              <a:rPr lang="en-US" sz="2300" b="0" i="1" smtClean="0">
                                <a:latin typeface="Cambria Math" panose="02040503050406030204" pitchFamily="18" charset="0"/>
                              </a:rPr>
                              <m:t>2</m:t>
                            </m:r>
                          </m:den>
                        </m:f>
                        <m:r>
                          <a:rPr lang="en-US" sz="2300" b="0" i="1" smtClean="0">
                            <a:latin typeface="Cambria Math" panose="02040503050406030204" pitchFamily="18" charset="0"/>
                          </a:rPr>
                          <m:t>(</m:t>
                        </m:r>
                        <m:r>
                          <a:rPr lang="en-US" sz="2300" b="0" i="1" smtClean="0">
                            <a:latin typeface="Cambria Math" panose="02040503050406030204" pitchFamily="18" charset="0"/>
                          </a:rPr>
                          <m:t>𝑀</m:t>
                        </m:r>
                      </m:e>
                      <m:sub>
                        <m:r>
                          <a:rPr lang="en-US" sz="2300" b="0" i="1" smtClean="0">
                            <a:latin typeface="Cambria Math" panose="02040503050406030204" pitchFamily="18" charset="0"/>
                          </a:rPr>
                          <m:t>𝑔</m:t>
                        </m:r>
                      </m:sub>
                    </m:sSub>
                    <m:r>
                      <a:rPr lang="en-US" sz="2300" b="0" i="1" smtClean="0">
                        <a:latin typeface="Cambria Math" panose="02040503050406030204" pitchFamily="18" charset="0"/>
                      </a:rPr>
                      <m:t>−</m:t>
                    </m:r>
                    <m:f>
                      <m:fPr>
                        <m:ctrlPr>
                          <a:rPr lang="en-US" sz="2300" b="0" i="1" smtClean="0">
                            <a:latin typeface="Cambria Math" panose="02040503050406030204" pitchFamily="18" charset="0"/>
                          </a:rPr>
                        </m:ctrlPr>
                      </m:fPr>
                      <m:num>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𝑖</m:t>
                            </m:r>
                          </m:sub>
                        </m:sSub>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𝑁</m:t>
                            </m:r>
                          </m:e>
                          <m:sub>
                            <m:r>
                              <a:rPr lang="en-US" sz="2300" b="0" i="1" smtClean="0">
                                <a:latin typeface="Cambria Math" panose="02040503050406030204" pitchFamily="18" charset="0"/>
                              </a:rPr>
                              <m:t>𝑗</m:t>
                            </m:r>
                          </m:sub>
                        </m:sSub>
                      </m:num>
                      <m:den>
                        <m:r>
                          <a:rPr lang="en-US" sz="2300" b="0" i="1" smtClean="0">
                            <a:latin typeface="Cambria Math" panose="02040503050406030204" pitchFamily="18" charset="0"/>
                          </a:rPr>
                          <m:t>𝑃</m:t>
                        </m:r>
                      </m:den>
                    </m:f>
                    <m:r>
                      <a:rPr lang="en-US" sz="2300" b="0" i="1" smtClean="0">
                        <a:latin typeface="Cambria Math" panose="02040503050406030204" pitchFamily="18" charset="0"/>
                      </a:rPr>
                      <m:t>)</m:t>
                    </m:r>
                  </m:oMath>
                </a14:m>
                <a:r>
                  <a:rPr lang="en-US" sz="2300" dirty="0"/>
                  <a:t> (2D)</a:t>
                </a:r>
              </a:p>
              <a:p>
                <a:pPr marL="0" indent="0">
                  <a:buNone/>
                </a:pPr>
                <a:endParaRPr lang="en-US" sz="2300" dirty="0"/>
              </a:p>
              <a:p>
                <a:pPr marL="0" indent="0">
                  <a:buNone/>
                </a:pPr>
                <a:endParaRPr lang="en-US" sz="2300" dirty="0"/>
              </a:p>
              <a:p>
                <a:pPr marL="0" indent="0">
                  <a:buNone/>
                </a:pPr>
                <a:br>
                  <a:rPr lang="en-US" sz="2300" dirty="0"/>
                </a:br>
                <a:endParaRPr lang="en-US" sz="2300" dirty="0"/>
              </a:p>
              <a:p>
                <a:endParaRPr lang="en-US" sz="2800" dirty="0"/>
              </a:p>
            </p:txBody>
          </p:sp>
        </mc:Choice>
        <mc:Fallback xmlns="">
          <p:sp>
            <p:nvSpPr>
              <p:cNvPr id="79" name="Content Placeholder 2">
                <a:extLst>
                  <a:ext uri="{FF2B5EF4-FFF2-40B4-BE49-F238E27FC236}">
                    <a16:creationId xmlns:a16="http://schemas.microsoft.com/office/drawing/2014/main" id="{7DDB6A2C-5076-534F-BAC8-3834C84357E0}"/>
                  </a:ext>
                </a:extLst>
              </p:cNvPr>
              <p:cNvSpPr txBox="1">
                <a:spLocks noRot="1" noChangeAspect="1" noMove="1" noResize="1" noEditPoints="1" noAdjustHandles="1" noChangeArrowheads="1" noChangeShapeType="1" noTextEdit="1"/>
              </p:cNvSpPr>
              <p:nvPr/>
            </p:nvSpPr>
            <p:spPr>
              <a:xfrm>
                <a:off x="3509739" y="3315325"/>
                <a:ext cx="7355898" cy="3824521"/>
              </a:xfrm>
              <a:prstGeom prst="rect">
                <a:avLst/>
              </a:prstGeom>
              <a:blipFill>
                <a:blip r:embed="rId2"/>
                <a:stretch>
                  <a:fillRect l="-1379"/>
                </a:stretch>
              </a:blipFill>
            </p:spPr>
            <p:txBody>
              <a:bodyPr/>
              <a:lstStyle/>
              <a:p>
                <a:r>
                  <a:rPr lang="en-US">
                    <a:noFill/>
                  </a:rPr>
                  <a:t> </a:t>
                </a:r>
              </a:p>
            </p:txBody>
          </p:sp>
        </mc:Fallback>
      </mc:AlternateContent>
    </p:spTree>
    <p:extLst>
      <p:ext uri="{BB962C8B-B14F-4D97-AF65-F5344CB8AC3E}">
        <p14:creationId xmlns:p14="http://schemas.microsoft.com/office/powerpoint/2010/main" val="270381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5|24.1|7.2"/>
</p:tagLst>
</file>

<file path=ppt/tags/tag2.xml><?xml version="1.0" encoding="utf-8"?>
<p:tagLst xmlns:a="http://schemas.openxmlformats.org/drawingml/2006/main" xmlns:r="http://schemas.openxmlformats.org/officeDocument/2006/relationships" xmlns:p="http://schemas.openxmlformats.org/presentationml/2006/main">
  <p:tag name="TIMING" val="|0.2|0.8|9.3|24.4|16.2|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31d1ffe5a42fea02fd9322eb624dbb2b">
  <xsd:schema xmlns:xsd="http://www.w3.org/2001/XMLSchema" xmlns:xs="http://www.w3.org/2001/XMLSchema" xmlns:p="http://schemas.microsoft.com/office/2006/metadata/properties" xmlns:ns2="402b49ca-617a-4412-a136-22a821ef8eb4" targetNamespace="http://schemas.microsoft.com/office/2006/metadata/properties" ma:root="true" ma:fieldsID="2b995caac7fa654b91bcd9862e99db1b"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PULSEDOC-1743074161-58</_dlc_DocId>
    <_dlc_DocIdUrl xmlns="402b49ca-617a-4412-a136-22a821ef8eb4">
      <Url>https://pulse.utah.edu/site/marcomm/_layouts/15/DocIdRedir.aspx?ID=PULSEDOC-1743074161-58</Url>
      <Description>PULSEDOC-1743074161-58</Description>
    </_dlc_DocIdUrl>
  </documentManagement>
</p:properties>
</file>

<file path=customXml/itemProps1.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2.xml><?xml version="1.0" encoding="utf-8"?>
<ds:datastoreItem xmlns:ds="http://schemas.openxmlformats.org/officeDocument/2006/customXml" ds:itemID="{E546632D-6F77-41CB-AF7B-1A02CDAC0F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4.xml><?xml version="1.0" encoding="utf-8"?>
<ds:datastoreItem xmlns:ds="http://schemas.openxmlformats.org/officeDocument/2006/customXml" ds:itemID="{405D53D2-4C8C-4500-874F-8AD70E4DEB2D}">
  <ds:schemaRefs>
    <ds:schemaRef ds:uri="http://schemas.microsoft.com/office/2006/metadata/properties"/>
    <ds:schemaRef ds:uri="402b49ca-617a-4412-a136-22a821ef8eb4"/>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34455</TotalTime>
  <Words>1768</Words>
  <Application>Microsoft Macintosh PowerPoint</Application>
  <PresentationFormat>Custom</PresentationFormat>
  <Paragraphs>255</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Century Gothic Bold</vt:lpstr>
      <vt:lpstr>Century Gothic Bold Italic</vt:lpstr>
      <vt:lpstr>Arial</vt:lpstr>
      <vt:lpstr>Calibri</vt:lpstr>
      <vt:lpstr>Cambria Math</vt:lpstr>
      <vt:lpstr>Century Gothic</vt:lpstr>
      <vt:lpstr>Garamond</vt:lpstr>
      <vt:lpstr>Helvetica</vt:lpstr>
      <vt:lpstr>Office Theme</vt:lpstr>
      <vt:lpstr>Brief Announcement: Efficient Distributed Algorithms for Convolutional Neural Networks</vt:lpstr>
      <vt:lpstr>Introduction</vt:lpstr>
      <vt:lpstr>Background: distributed matmul</vt:lpstr>
      <vt:lpstr>Overview</vt:lpstr>
      <vt:lpstr>Systematic algorithm construction</vt:lpstr>
      <vt:lpstr>Matmul optimal solution derivation</vt:lpstr>
      <vt:lpstr>Matmul optimal solution derivation</vt:lpstr>
      <vt:lpstr>Matmul global solution</vt:lpstr>
      <vt:lpstr>Construct distributed memory algorithm</vt:lpstr>
      <vt:lpstr>Construct distributed memory algorithm</vt:lpstr>
      <vt:lpstr>Construct distributed memory algorithm</vt:lpstr>
      <vt:lpstr>Extend to CNNS</vt:lpstr>
      <vt:lpstr>CNNs solution summary</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ayanami akira</cp:lastModifiedBy>
  <cp:revision>479</cp:revision>
  <cp:lastPrinted>2016-08-31T21:58:28Z</cp:lastPrinted>
  <dcterms:created xsi:type="dcterms:W3CDTF">2016-08-02T16:41:37Z</dcterms:created>
  <dcterms:modified xsi:type="dcterms:W3CDTF">2021-10-06T06:31:39Z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05119da2-ac92-459a-979b-c26962d971ed</vt:lpwstr>
  </property>
</Properties>
</file>