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sldIdLst>
    <p:sldId id="256" r:id="rId6"/>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8" autoAdjust="0"/>
    <p:restoredTop sz="50000" autoAdjust="0"/>
  </p:normalViewPr>
  <p:slideViewPr>
    <p:cSldViewPr>
      <p:cViewPr>
        <p:scale>
          <a:sx n="24" d="100"/>
          <a:sy n="24" d="100"/>
        </p:scale>
        <p:origin x="1104" y="544"/>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E4CEA9A-37A9-48AB-B3C1-DBCDC4B264FB}" type="datetimeFigureOut">
              <a:rPr lang="en-US" smtClean="0"/>
              <a:pPr/>
              <a:t>2/27/21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30321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2/27/21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64201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2/27/21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48873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2/27/21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37103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CEA9A-37A9-48AB-B3C1-DBCDC4B264FB}" type="datetimeFigureOut">
              <a:rPr lang="en-US" smtClean="0"/>
              <a:pPr/>
              <a:t>2/27/21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99420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4"/>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4"/>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4CEA9A-37A9-48AB-B3C1-DBCDC4B264FB}" type="datetimeFigureOut">
              <a:rPr lang="en-US" smtClean="0"/>
              <a:pPr/>
              <a:t>2/27/21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15860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3" y="7368543"/>
            <a:ext cx="19392903"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3" y="10439401"/>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4CEA9A-37A9-48AB-B3C1-DBCDC4B264FB}" type="datetimeFigureOut">
              <a:rPr lang="en-US" smtClean="0"/>
              <a:pPr/>
              <a:t>2/27/21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45255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4CEA9A-37A9-48AB-B3C1-DBCDC4B264FB}" type="datetimeFigureOut">
              <a:rPr lang="en-US" smtClean="0"/>
              <a:pPr/>
              <a:t>2/27/21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67765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CEA9A-37A9-48AB-B3C1-DBCDC4B264FB}" type="datetimeFigureOut">
              <a:rPr lang="en-US" smtClean="0"/>
              <a:pPr/>
              <a:t>2/27/21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34462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6" y="1310640"/>
            <a:ext cx="14439903"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4"/>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6" y="6888484"/>
            <a:ext cx="14439903"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6E4CEA9A-37A9-48AB-B3C1-DBCDC4B264FB}" type="datetimeFigureOut">
              <a:rPr lang="en-US" smtClean="0"/>
              <a:pPr/>
              <a:t>2/27/21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60494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6E4CEA9A-37A9-48AB-B3C1-DBCDC4B264FB}" type="datetimeFigureOut">
              <a:rPr lang="en-US" smtClean="0"/>
              <a:pPr/>
              <a:t>2/27/21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029636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4"/>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6E4CEA9A-37A9-48AB-B3C1-DBCDC4B264FB}" type="datetimeFigureOut">
              <a:rPr lang="en-US" smtClean="0"/>
              <a:pPr/>
              <a:t>2/27/21</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6C84982F-5447-4FC4-AFCE-5F7174C58C3A}" type="slidenum">
              <a:rPr lang="en-US" smtClean="0"/>
              <a:pPr/>
              <a:t>‹#›</a:t>
            </a:fld>
            <a:endParaRPr lang="en-US"/>
          </a:p>
        </p:txBody>
      </p:sp>
    </p:spTree>
    <p:extLst>
      <p:ext uri="{BB962C8B-B14F-4D97-AF65-F5344CB8AC3E}">
        <p14:creationId xmlns:p14="http://schemas.microsoft.com/office/powerpoint/2010/main" val="2301604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emf"/><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descr="medallion-watermark-cut.eps"/>
          <p:cNvPicPr>
            <a:picLocks noChangeAspect="1"/>
          </p:cNvPicPr>
          <p:nvPr/>
        </p:nvPicPr>
        <p:blipFill>
          <a:blip r:embed="rId2"/>
          <a:stretch>
            <a:fillRect/>
          </a:stretch>
        </p:blipFill>
        <p:spPr>
          <a:xfrm>
            <a:off x="16459200" y="11565527"/>
            <a:ext cx="27965400" cy="22572073"/>
          </a:xfrm>
          <a:prstGeom prst="rect">
            <a:avLst/>
          </a:prstGeom>
        </p:spPr>
      </p:pic>
      <p:sp>
        <p:nvSpPr>
          <p:cNvPr id="29" name="Rectangle 28"/>
          <p:cNvSpPr/>
          <p:nvPr/>
        </p:nvSpPr>
        <p:spPr>
          <a:xfrm>
            <a:off x="0" y="0"/>
            <a:ext cx="43891200" cy="5105400"/>
          </a:xfrm>
          <a:prstGeom prst="rect">
            <a:avLst/>
          </a:prstGeom>
          <a:solidFill>
            <a:srgbClr val="EEEE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6547621" y="327428"/>
            <a:ext cx="31126158" cy="4585871"/>
          </a:xfrm>
          <a:prstGeom prst="rect">
            <a:avLst/>
          </a:prstGeom>
          <a:noFill/>
          <a:ln>
            <a:noFill/>
            <a:prstDash val="dash"/>
          </a:ln>
        </p:spPr>
        <p:txBody>
          <a:bodyPr wrap="square" rtlCol="0">
            <a:spAutoFit/>
          </a:bodyPr>
          <a:lstStyle/>
          <a:p>
            <a:pPr algn="ctr"/>
            <a:r>
              <a:rPr lang="en-US" b="1" dirty="0"/>
              <a:t>Analytical Characterization and Design Space Exploration for Optimization of CNNs</a:t>
            </a:r>
          </a:p>
          <a:p>
            <a:pPr algn="ctr"/>
            <a:r>
              <a:rPr lang="en-US" sz="6000" b="1" dirty="0"/>
              <a:t>Rui Li, </a:t>
            </a:r>
            <a:r>
              <a:rPr lang="en-US" sz="6000" b="1" dirty="0" err="1"/>
              <a:t>Yufan</a:t>
            </a:r>
            <a:r>
              <a:rPr lang="en-US" sz="6000" b="1" dirty="0"/>
              <a:t> Xu, Aravind Sukumaran-</a:t>
            </a:r>
            <a:r>
              <a:rPr lang="en-US" sz="6000" b="1" dirty="0" err="1"/>
              <a:t>Rajam</a:t>
            </a:r>
            <a:r>
              <a:rPr lang="en-US" sz="6000" b="1" dirty="0"/>
              <a:t>, Atanas </a:t>
            </a:r>
            <a:r>
              <a:rPr lang="en-US" sz="6000" b="1" dirty="0" err="1"/>
              <a:t>Rountev</a:t>
            </a:r>
            <a:r>
              <a:rPr lang="en-US" sz="6000" b="1" dirty="0"/>
              <a:t>, and P. </a:t>
            </a:r>
            <a:r>
              <a:rPr lang="en-US" sz="6000" b="1" dirty="0" err="1"/>
              <a:t>Sadayappan</a:t>
            </a:r>
            <a:endParaRPr lang="en-US" sz="6000" b="1" dirty="0"/>
          </a:p>
          <a:p>
            <a:pPr algn="ctr"/>
            <a:r>
              <a:rPr lang="en-US" sz="6000" b="1" dirty="0"/>
              <a:t>University of Utah, Washington State University, Ohio State University</a:t>
            </a:r>
          </a:p>
        </p:txBody>
      </p:sp>
      <p:sp>
        <p:nvSpPr>
          <p:cNvPr id="16" name="TextBox 15"/>
          <p:cNvSpPr txBox="1"/>
          <p:nvPr/>
        </p:nvSpPr>
        <p:spPr>
          <a:xfrm>
            <a:off x="965200" y="5655946"/>
            <a:ext cx="12446000" cy="830997"/>
          </a:xfrm>
          <a:prstGeom prst="rect">
            <a:avLst/>
          </a:prstGeom>
          <a:noFill/>
          <a:ln>
            <a:noFill/>
          </a:ln>
        </p:spPr>
        <p:txBody>
          <a:bodyPr wrap="square" rtlCol="0">
            <a:spAutoFit/>
          </a:bodyPr>
          <a:lstStyle/>
          <a:p>
            <a:pPr algn="ctr"/>
            <a:r>
              <a:rPr lang="en-US" sz="4800" b="1" dirty="0"/>
              <a:t>ABSTRACT</a:t>
            </a:r>
          </a:p>
        </p:txBody>
      </p:sp>
      <p:sp>
        <p:nvSpPr>
          <p:cNvPr id="19" name="TextBox 18"/>
          <p:cNvSpPr txBox="1"/>
          <p:nvPr/>
        </p:nvSpPr>
        <p:spPr>
          <a:xfrm>
            <a:off x="30353000" y="5740037"/>
            <a:ext cx="12496800" cy="830997"/>
          </a:xfrm>
          <a:prstGeom prst="rect">
            <a:avLst/>
          </a:prstGeom>
          <a:noFill/>
          <a:ln>
            <a:noFill/>
          </a:ln>
        </p:spPr>
        <p:txBody>
          <a:bodyPr wrap="square" rtlCol="0">
            <a:spAutoFit/>
          </a:bodyPr>
          <a:lstStyle/>
          <a:p>
            <a:pPr algn="ctr"/>
            <a:r>
              <a:rPr lang="en-US" sz="4800" b="1" dirty="0"/>
              <a:t>RESULTS</a:t>
            </a:r>
          </a:p>
        </p:txBody>
      </p:sp>
      <p:sp>
        <p:nvSpPr>
          <p:cNvPr id="4" name="TextBox 3"/>
          <p:cNvSpPr txBox="1"/>
          <p:nvPr/>
        </p:nvSpPr>
        <p:spPr>
          <a:xfrm>
            <a:off x="1295401" y="6682871"/>
            <a:ext cx="12395200" cy="7109639"/>
          </a:xfrm>
          <a:prstGeom prst="rect">
            <a:avLst/>
          </a:prstGeom>
          <a:noFill/>
          <a:ln w="25400">
            <a:solidFill>
              <a:schemeClr val="tx1"/>
            </a:solidFill>
          </a:ln>
        </p:spPr>
        <p:txBody>
          <a:bodyPr wrap="square" lIns="274320" tIns="182880" rIns="182880" bIns="274320" rtlCol="0">
            <a:spAutoFit/>
          </a:bodyPr>
          <a:lstStyle/>
          <a:p>
            <a:r>
              <a:rPr lang="en-US" sz="3600" b="1" dirty="0"/>
              <a:t>Moving data through the memory hierarchy is a fundamental bottleneck that can limit the performance of convolutional neural networks (CNNs). Loop level optimization, including loop tiling and loop permutation, are fundamental transformations to reduce data movement. However, the search space for finding the best loop-level optimization configuration is explosively large. This paper develops an analytical modeling approach for finding the best loop-level optimization configuration for CNNs on multi-core CPUs. Experimental evaluation shows that this approach achieves comparable or better performance than state-of-the-art libraries and auto-tuning based optimizers for CNNs.</a:t>
            </a:r>
            <a:endParaRPr lang="en-US" sz="1200" b="1" dirty="0"/>
          </a:p>
        </p:txBody>
      </p:sp>
      <p:cxnSp>
        <p:nvCxnSpPr>
          <p:cNvPr id="11" name="Straight Connector 10"/>
          <p:cNvCxnSpPr/>
          <p:nvPr/>
        </p:nvCxnSpPr>
        <p:spPr>
          <a:xfrm>
            <a:off x="0" y="5105400"/>
            <a:ext cx="43891200"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9260800" y="5105400"/>
            <a:ext cx="0" cy="2781300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4528800" y="5105400"/>
            <a:ext cx="0" cy="2781300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914401" y="14257946"/>
            <a:ext cx="12446000" cy="830997"/>
          </a:xfrm>
          <a:prstGeom prst="rect">
            <a:avLst/>
          </a:prstGeom>
          <a:noFill/>
          <a:ln>
            <a:noFill/>
          </a:ln>
        </p:spPr>
        <p:txBody>
          <a:bodyPr wrap="square" rtlCol="0">
            <a:spAutoFit/>
          </a:bodyPr>
          <a:lstStyle/>
          <a:p>
            <a:pPr algn="ctr"/>
            <a:r>
              <a:rPr lang="en-US" sz="4800" b="1" dirty="0"/>
              <a:t>INTRODUCTION</a:t>
            </a:r>
          </a:p>
        </p:txBody>
      </p:sp>
      <p:sp>
        <p:nvSpPr>
          <p:cNvPr id="37" name="TextBox 36"/>
          <p:cNvSpPr txBox="1"/>
          <p:nvPr/>
        </p:nvSpPr>
        <p:spPr>
          <a:xfrm>
            <a:off x="1295401" y="15297413"/>
            <a:ext cx="12395200" cy="16158270"/>
          </a:xfrm>
          <a:prstGeom prst="rect">
            <a:avLst/>
          </a:prstGeom>
          <a:noFill/>
          <a:ln w="25400">
            <a:solidFill>
              <a:schemeClr val="tx1"/>
            </a:solidFill>
          </a:ln>
        </p:spPr>
        <p:txBody>
          <a:bodyPr wrap="square" lIns="274320" tIns="182880" rIns="182880" bIns="274320" rtlCol="0">
            <a:spAutoFit/>
          </a:bodyPr>
          <a:lstStyle/>
          <a:p>
            <a:r>
              <a:rPr lang="en-US" sz="1200" b="1" dirty="0"/>
              <a:t> </a:t>
            </a:r>
          </a:p>
          <a:p>
            <a:pPr marL="571500" indent="-571500">
              <a:buFont typeface="Arial"/>
              <a:buChar char="•"/>
            </a:pPr>
            <a:r>
              <a:rPr lang="en-US" sz="3600" b="1" dirty="0"/>
              <a:t>Convolutional Neural Networks (CNNs) is widely used in image/video classification and language processing.</a:t>
            </a:r>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r>
              <a:rPr lang="en-US" sz="3600" b="1" dirty="0"/>
              <a:t>Expression: Out[</a:t>
            </a:r>
            <a:r>
              <a:rPr lang="en-US" sz="3600" b="1" dirty="0" err="1"/>
              <a:t>n,k,h,w</a:t>
            </a:r>
            <a:r>
              <a:rPr lang="en-US" sz="3600" b="1" dirty="0"/>
              <a:t>] += In[</a:t>
            </a:r>
            <a:r>
              <a:rPr lang="en-US" sz="3600" b="1" dirty="0" err="1"/>
              <a:t>n,c,h+r,w+s</a:t>
            </a:r>
            <a:r>
              <a:rPr lang="en-US" sz="3600" b="1" dirty="0"/>
              <a:t>]*Ker[</a:t>
            </a:r>
            <a:r>
              <a:rPr lang="en-US" sz="3600" b="1" dirty="0" err="1"/>
              <a:t>k,c,r,s</a:t>
            </a:r>
            <a:r>
              <a:rPr lang="en-US" sz="3600" b="1" dirty="0"/>
              <a:t>]</a:t>
            </a:r>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endParaRPr lang="en-US" sz="3600" b="1" dirty="0"/>
          </a:p>
          <a:p>
            <a:pPr marL="571500" indent="-571500">
              <a:buFont typeface="Arial"/>
              <a:buChar char="•"/>
            </a:pPr>
            <a:r>
              <a:rPr lang="en-US" sz="3600" b="1" dirty="0"/>
              <a:t>Multi-level memory hierarchy is common in modern computer systems</a:t>
            </a:r>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r>
              <a:rPr lang="en-US" sz="3600" b="1" dirty="0"/>
              <a:t>Places work in the context of the literature</a:t>
            </a:r>
          </a:p>
          <a:p>
            <a:pPr marL="571500" indent="-571500">
              <a:buFont typeface="Arial"/>
              <a:buChar char="•"/>
            </a:pPr>
            <a:r>
              <a:rPr lang="en-US" sz="3600" b="1" dirty="0"/>
              <a:t>How fast can modern computers process convolution?</a:t>
            </a:r>
          </a:p>
          <a:p>
            <a:pPr marL="571500" indent="-571500">
              <a:buFont typeface="Arial"/>
              <a:buChar char="•"/>
            </a:pPr>
            <a:r>
              <a:rPr lang="en-US" sz="3600" b="1" dirty="0"/>
              <a:t>Wooden Barrel: shortest bar decides performance</a:t>
            </a:r>
          </a:p>
          <a:p>
            <a:pPr marL="571500" indent="-571500">
              <a:buFont typeface="Arial"/>
              <a:buChar char="•"/>
            </a:pPr>
            <a:r>
              <a:rPr lang="en-US" sz="3600" b="1" dirty="0"/>
              <a:t>Bars: ALU speed, data movement between caches</a:t>
            </a:r>
          </a:p>
          <a:p>
            <a:pPr marL="571500" indent="-571500">
              <a:buFont typeface="Arial"/>
              <a:buChar char="•"/>
            </a:pPr>
            <a:r>
              <a:rPr lang="en-US" sz="3600" b="1" dirty="0"/>
              <a:t>Way to optimize?</a:t>
            </a:r>
          </a:p>
        </p:txBody>
      </p:sp>
      <p:sp>
        <p:nvSpPr>
          <p:cNvPr id="38" name="TextBox 37"/>
          <p:cNvSpPr txBox="1"/>
          <p:nvPr/>
        </p:nvSpPr>
        <p:spPr>
          <a:xfrm>
            <a:off x="15697200" y="5655946"/>
            <a:ext cx="12446000" cy="830997"/>
          </a:xfrm>
          <a:prstGeom prst="rect">
            <a:avLst/>
          </a:prstGeom>
          <a:noFill/>
          <a:ln>
            <a:noFill/>
          </a:ln>
        </p:spPr>
        <p:txBody>
          <a:bodyPr wrap="square" rtlCol="0">
            <a:spAutoFit/>
          </a:bodyPr>
          <a:lstStyle/>
          <a:p>
            <a:pPr algn="ctr"/>
            <a:r>
              <a:rPr lang="en-US" sz="4800" b="1" dirty="0"/>
              <a:t>METHODS</a:t>
            </a:r>
          </a:p>
        </p:txBody>
      </p:sp>
      <p:sp>
        <p:nvSpPr>
          <p:cNvPr id="39" name="TextBox 38"/>
          <p:cNvSpPr txBox="1"/>
          <p:nvPr/>
        </p:nvSpPr>
        <p:spPr>
          <a:xfrm>
            <a:off x="15748000" y="6646545"/>
            <a:ext cx="12395200" cy="20590252"/>
          </a:xfrm>
          <a:prstGeom prst="rect">
            <a:avLst/>
          </a:prstGeom>
          <a:noFill/>
          <a:ln w="25400">
            <a:solidFill>
              <a:schemeClr val="tx1"/>
            </a:solidFill>
          </a:ln>
        </p:spPr>
        <p:txBody>
          <a:bodyPr wrap="square" lIns="274320" tIns="182880" rIns="182880" bIns="274320" rtlCol="0">
            <a:spAutoFit/>
          </a:bodyPr>
          <a:lstStyle/>
          <a:p>
            <a:r>
              <a:rPr lang="en-US" sz="1200" b="1" dirty="0"/>
              <a:t> </a:t>
            </a:r>
          </a:p>
          <a:p>
            <a:pPr marL="571500" indent="-571500">
              <a:buFont typeface="Arial"/>
              <a:buChar char="•"/>
            </a:pPr>
            <a:r>
              <a:rPr lang="en-US" sz="3600" b="1" dirty="0"/>
              <a:t>Way to improve data movement between caches: Loop Tiling and Loop reordering</a:t>
            </a:r>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r>
              <a:rPr lang="en-US" sz="3600" b="1" dirty="0"/>
              <a:t>Way to improve ALU speed: Micro-kernel that utilize SIMD instruction and Maximum Instruction level parallelism</a:t>
            </a:r>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endParaRPr lang="en-US" sz="3600" b="1" dirty="0"/>
          </a:p>
          <a:p>
            <a:pPr marL="571500" indent="-571500">
              <a:buFont typeface="Arial"/>
              <a:buChar char="•"/>
            </a:pPr>
            <a:r>
              <a:rPr lang="en-US" sz="3600" b="1" dirty="0"/>
              <a:t>Put it all together: Systematically model the performance and find the best optimization configuration</a:t>
            </a:r>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p:txBody>
      </p:sp>
      <p:sp>
        <p:nvSpPr>
          <p:cNvPr id="40" name="TextBox 39"/>
          <p:cNvSpPr txBox="1"/>
          <p:nvPr/>
        </p:nvSpPr>
        <p:spPr>
          <a:xfrm>
            <a:off x="30788812" y="6641101"/>
            <a:ext cx="12395200" cy="15419606"/>
          </a:xfrm>
          <a:prstGeom prst="rect">
            <a:avLst/>
          </a:prstGeom>
          <a:noFill/>
          <a:ln w="25400">
            <a:solidFill>
              <a:schemeClr val="tx1"/>
            </a:solidFill>
          </a:ln>
        </p:spPr>
        <p:txBody>
          <a:bodyPr wrap="square" lIns="274320" tIns="182880" rIns="182880" bIns="274320" rtlCol="0">
            <a:spAutoFit/>
          </a:bodyPr>
          <a:lstStyle/>
          <a:p>
            <a:pPr marL="571500" indent="-571500">
              <a:buFont typeface="Arial"/>
              <a:buChar char="•"/>
            </a:pPr>
            <a:r>
              <a:rPr lang="en-US" sz="3600" b="1" dirty="0"/>
              <a:t>Experiments results on i7-9000k, over benchmarks consist of conv2d in </a:t>
            </a:r>
            <a:r>
              <a:rPr lang="en-US" sz="3600" b="1" dirty="0" err="1"/>
              <a:t>ResNet</a:t>
            </a:r>
            <a:r>
              <a:rPr lang="en-US" sz="3600" b="1" dirty="0"/>
              <a:t>, </a:t>
            </a:r>
            <a:r>
              <a:rPr lang="en-US" sz="3600" b="1" dirty="0" err="1"/>
              <a:t>MobileNet</a:t>
            </a:r>
            <a:r>
              <a:rPr lang="en-US" sz="3600" b="1" dirty="0"/>
              <a:t>, and Yolo-9000</a:t>
            </a:r>
          </a:p>
          <a:p>
            <a:pPr marL="571500" indent="-571500">
              <a:buFont typeface="Arial"/>
              <a:buChar char="•"/>
            </a:pPr>
            <a:r>
              <a:rPr lang="en-US" sz="3600" b="1" dirty="0"/>
              <a:t>Validation: How close does the model predicted optimal configuration to the actual best configuration, under a given grid search space?</a:t>
            </a:r>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endParaRPr lang="en-US" sz="3600" b="1" dirty="0"/>
          </a:p>
          <a:p>
            <a:pPr marL="571500" indent="-571500">
              <a:buFont typeface="Arial"/>
              <a:buChar char="•"/>
            </a:pPr>
            <a:r>
              <a:rPr lang="en-US" sz="3600" b="1" dirty="0"/>
              <a:t>Comparison: How good performance does the model achieve, comparing to the state of art library (Intel </a:t>
            </a:r>
            <a:r>
              <a:rPr lang="en-US" sz="3600" b="1" dirty="0" err="1"/>
              <a:t>oneDNN</a:t>
            </a:r>
            <a:r>
              <a:rPr lang="en-US" sz="3600" b="1" dirty="0"/>
              <a:t>) and machine learning compiler (</a:t>
            </a:r>
            <a:r>
              <a:rPr lang="en-US" sz="3600" b="1" dirty="0" err="1"/>
              <a:t>AutoTVM</a:t>
            </a:r>
            <a:r>
              <a:rPr lang="en-US" sz="3600" b="1" dirty="0"/>
              <a:t>)?</a:t>
            </a:r>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r>
              <a:rPr lang="en-US" sz="3600" b="1" dirty="0"/>
              <a:t>Discussion: Strength/limitations of the state-of-art</a:t>
            </a:r>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a:p>
            <a:pPr marL="571500" indent="-571500">
              <a:buFont typeface="Arial"/>
              <a:buChar char="•"/>
            </a:pPr>
            <a:endParaRPr lang="en-US" sz="3600" b="1" dirty="0"/>
          </a:p>
        </p:txBody>
      </p:sp>
      <p:sp>
        <p:nvSpPr>
          <p:cNvPr id="44" name="TextBox 43"/>
          <p:cNvSpPr txBox="1"/>
          <p:nvPr/>
        </p:nvSpPr>
        <p:spPr>
          <a:xfrm>
            <a:off x="30585335" y="22404439"/>
            <a:ext cx="12446000" cy="830997"/>
          </a:xfrm>
          <a:prstGeom prst="rect">
            <a:avLst/>
          </a:prstGeom>
          <a:noFill/>
          <a:ln>
            <a:noFill/>
          </a:ln>
        </p:spPr>
        <p:txBody>
          <a:bodyPr wrap="square" rtlCol="0">
            <a:spAutoFit/>
          </a:bodyPr>
          <a:lstStyle/>
          <a:p>
            <a:pPr algn="ctr"/>
            <a:r>
              <a:rPr lang="en-US" sz="4800" b="1" dirty="0"/>
              <a:t>CONCLUSIONS</a:t>
            </a:r>
          </a:p>
        </p:txBody>
      </p:sp>
      <p:sp>
        <p:nvSpPr>
          <p:cNvPr id="45" name="TextBox 44"/>
          <p:cNvSpPr txBox="1"/>
          <p:nvPr/>
        </p:nvSpPr>
        <p:spPr>
          <a:xfrm>
            <a:off x="30739681" y="23465578"/>
            <a:ext cx="12395200" cy="5447645"/>
          </a:xfrm>
          <a:prstGeom prst="rect">
            <a:avLst/>
          </a:prstGeom>
          <a:noFill/>
          <a:ln w="25400">
            <a:solidFill>
              <a:schemeClr val="tx1"/>
            </a:solidFill>
          </a:ln>
        </p:spPr>
        <p:txBody>
          <a:bodyPr wrap="square" lIns="274320" tIns="182880" rIns="182880" bIns="274320" rtlCol="0">
            <a:spAutoFit/>
          </a:bodyPr>
          <a:lstStyle/>
          <a:p>
            <a:pPr marL="571500" indent="-571500">
              <a:buFont typeface="Arial"/>
              <a:buChar char="•"/>
            </a:pPr>
            <a:r>
              <a:rPr lang="en-US" sz="3600" b="1" dirty="0"/>
              <a:t>Proposed a new approach to overcome the design-space explosion problem that has thwarted effective compile-time modeling and optimized code generation for CNNs..</a:t>
            </a:r>
          </a:p>
          <a:p>
            <a:pPr marL="571500" indent="-571500">
              <a:buFont typeface="Arial"/>
              <a:buChar char="•"/>
            </a:pPr>
            <a:r>
              <a:rPr lang="en-US" sz="3600" b="1" dirty="0"/>
              <a:t>Although the space of possible configurations is extremely large, we devise an effective analytical modeling approach to search in this space. </a:t>
            </a:r>
          </a:p>
          <a:p>
            <a:pPr marL="571500" indent="-571500">
              <a:buFont typeface="Arial"/>
              <a:buChar char="•"/>
            </a:pPr>
            <a:r>
              <a:rPr lang="en-US" sz="3600" b="1" dirty="0"/>
              <a:t>Experimental results demonstrate that achieved performance is superior to code generated by TVM and can be comparable to or better than Intel’s </a:t>
            </a:r>
            <a:r>
              <a:rPr lang="en-US" sz="3600" b="1" dirty="0" err="1"/>
              <a:t>oneDNN</a:t>
            </a:r>
            <a:r>
              <a:rPr lang="en-US" sz="3600" b="1" dirty="0"/>
              <a:t>.</a:t>
            </a:r>
          </a:p>
        </p:txBody>
      </p:sp>
      <p:sp>
        <p:nvSpPr>
          <p:cNvPr id="46" name="TextBox 45"/>
          <p:cNvSpPr txBox="1"/>
          <p:nvPr/>
        </p:nvSpPr>
        <p:spPr>
          <a:xfrm>
            <a:off x="15887700" y="27360761"/>
            <a:ext cx="12446000" cy="830997"/>
          </a:xfrm>
          <a:prstGeom prst="rect">
            <a:avLst/>
          </a:prstGeom>
          <a:noFill/>
          <a:ln>
            <a:noFill/>
          </a:ln>
        </p:spPr>
        <p:txBody>
          <a:bodyPr wrap="square" rtlCol="0">
            <a:spAutoFit/>
          </a:bodyPr>
          <a:lstStyle/>
          <a:p>
            <a:pPr algn="ctr"/>
            <a:r>
              <a:rPr lang="en-US" sz="4800" b="1" dirty="0"/>
              <a:t>REFERENCES</a:t>
            </a:r>
          </a:p>
        </p:txBody>
      </p:sp>
      <p:sp>
        <p:nvSpPr>
          <p:cNvPr id="47" name="TextBox 46"/>
          <p:cNvSpPr txBox="1"/>
          <p:nvPr/>
        </p:nvSpPr>
        <p:spPr>
          <a:xfrm>
            <a:off x="15854797" y="28315722"/>
            <a:ext cx="12395200" cy="3231654"/>
          </a:xfrm>
          <a:prstGeom prst="rect">
            <a:avLst/>
          </a:prstGeom>
          <a:noFill/>
          <a:ln w="25400">
            <a:solidFill>
              <a:schemeClr val="tx1"/>
            </a:solidFill>
          </a:ln>
        </p:spPr>
        <p:txBody>
          <a:bodyPr wrap="square" lIns="274320" tIns="182880" rIns="182880" bIns="274320" rtlCol="0">
            <a:spAutoFit/>
          </a:bodyPr>
          <a:lstStyle/>
          <a:p>
            <a:pPr marL="571500" indent="-571500">
              <a:buFont typeface="Arial"/>
              <a:buChar char="•"/>
            </a:pPr>
            <a:r>
              <a:rPr lang="en-US" sz="3600" dirty="0"/>
              <a:t>Li et. al. Analytical Characterization and Design Space Exploration for Optimization of CNNs. ASPLOS 2021</a:t>
            </a:r>
          </a:p>
          <a:p>
            <a:pPr marL="571500" indent="-571500">
              <a:buFont typeface="Arial"/>
              <a:buChar char="•"/>
            </a:pPr>
            <a:r>
              <a:rPr lang="en-US" sz="3600" dirty="0"/>
              <a:t>Chen et. al. TVM: An Automated End-to-End Optimizing Compiler for Deep Learning.  OSDI 2018</a:t>
            </a:r>
          </a:p>
          <a:p>
            <a:pPr marL="571500" indent="-571500">
              <a:buFont typeface="Arial"/>
              <a:buChar char="•"/>
            </a:pPr>
            <a:r>
              <a:rPr lang="en-US" sz="3600" dirty="0"/>
              <a:t>Intel </a:t>
            </a:r>
            <a:r>
              <a:rPr lang="en-US" sz="3600" dirty="0" err="1"/>
              <a:t>oneDNN</a:t>
            </a:r>
            <a:r>
              <a:rPr lang="en-US" sz="3600" dirty="0"/>
              <a:t> library, Intel Corporation 2020</a:t>
            </a:r>
          </a:p>
        </p:txBody>
      </p:sp>
      <p:sp>
        <p:nvSpPr>
          <p:cNvPr id="48" name="TextBox 47"/>
          <p:cNvSpPr txBox="1"/>
          <p:nvPr/>
        </p:nvSpPr>
        <p:spPr>
          <a:xfrm>
            <a:off x="30353000" y="28953386"/>
            <a:ext cx="12446000" cy="830997"/>
          </a:xfrm>
          <a:prstGeom prst="rect">
            <a:avLst/>
          </a:prstGeom>
          <a:noFill/>
          <a:ln>
            <a:noFill/>
          </a:ln>
        </p:spPr>
        <p:txBody>
          <a:bodyPr wrap="square" rtlCol="0">
            <a:spAutoFit/>
          </a:bodyPr>
          <a:lstStyle/>
          <a:p>
            <a:pPr algn="ctr"/>
            <a:r>
              <a:rPr lang="en-US" sz="4800" b="1" dirty="0"/>
              <a:t>ACKNOWLEDGEMENTS</a:t>
            </a:r>
          </a:p>
        </p:txBody>
      </p:sp>
      <p:sp>
        <p:nvSpPr>
          <p:cNvPr id="49" name="TextBox 48"/>
          <p:cNvSpPr txBox="1"/>
          <p:nvPr/>
        </p:nvSpPr>
        <p:spPr>
          <a:xfrm>
            <a:off x="30709991" y="30014524"/>
            <a:ext cx="12395200" cy="1569660"/>
          </a:xfrm>
          <a:prstGeom prst="rect">
            <a:avLst/>
          </a:prstGeom>
          <a:noFill/>
          <a:ln w="25400">
            <a:solidFill>
              <a:schemeClr val="tx1"/>
            </a:solidFill>
          </a:ln>
        </p:spPr>
        <p:txBody>
          <a:bodyPr wrap="square" lIns="274320" tIns="182880" rIns="182880" bIns="274320" rtlCol="0">
            <a:spAutoFit/>
          </a:bodyPr>
          <a:lstStyle/>
          <a:p>
            <a:pPr marL="571500" indent="-571500">
              <a:buFont typeface="Arial"/>
              <a:buChar char="•"/>
            </a:pPr>
            <a:r>
              <a:rPr lang="en-US" sz="3600" dirty="0"/>
              <a:t>This work was supported in part by the U.S. National Science Foundation through awards 1946752, 1919122 and 2018016.</a:t>
            </a:r>
          </a:p>
        </p:txBody>
      </p:sp>
      <p:sp>
        <p:nvSpPr>
          <p:cNvPr id="27" name="TextBox 26"/>
          <p:cNvSpPr txBox="1"/>
          <p:nvPr/>
        </p:nvSpPr>
        <p:spPr>
          <a:xfrm>
            <a:off x="1891463" y="33823129"/>
            <a:ext cx="26273508" cy="1415772"/>
          </a:xfrm>
          <a:prstGeom prst="rect">
            <a:avLst/>
          </a:prstGeom>
          <a:noFill/>
        </p:spPr>
        <p:txBody>
          <a:bodyPr wrap="square" rtlCol="0">
            <a:spAutoFit/>
          </a:bodyPr>
          <a:lstStyle/>
          <a:p>
            <a:r>
              <a:rPr lang="en-US" b="1" dirty="0"/>
              <a:t>48 inches wide X 36 inches high</a:t>
            </a:r>
          </a:p>
        </p:txBody>
      </p:sp>
      <p:sp>
        <p:nvSpPr>
          <p:cNvPr id="32" name="TextBox 31"/>
          <p:cNvSpPr txBox="1"/>
          <p:nvPr/>
        </p:nvSpPr>
        <p:spPr>
          <a:xfrm>
            <a:off x="-5943600" y="0"/>
            <a:ext cx="5562600" cy="10618291"/>
          </a:xfrm>
          <a:prstGeom prst="rect">
            <a:avLst/>
          </a:prstGeom>
          <a:solidFill>
            <a:schemeClr val="bg1"/>
          </a:solidFill>
          <a:ln w="25400">
            <a:solidFill>
              <a:schemeClr val="tx1"/>
            </a:solidFill>
          </a:ln>
        </p:spPr>
        <p:txBody>
          <a:bodyPr wrap="square" rtlCol="0">
            <a:spAutoFit/>
          </a:bodyPr>
          <a:lstStyle/>
          <a:p>
            <a:r>
              <a:rPr lang="en-US" sz="3600" dirty="0"/>
              <a:t>Preparing your poster for printing:</a:t>
            </a:r>
          </a:p>
          <a:p>
            <a:pPr marL="742950" indent="-742950">
              <a:buFont typeface="+mj-lt"/>
              <a:buAutoNum type="arabicPeriod"/>
            </a:pPr>
            <a:endParaRPr lang="en-US" sz="3600" dirty="0"/>
          </a:p>
          <a:p>
            <a:pPr marL="742950" indent="-742950">
              <a:buFont typeface="+mj-lt"/>
              <a:buAutoNum type="arabicPeriod"/>
            </a:pPr>
            <a:r>
              <a:rPr lang="en-US" sz="3600" dirty="0"/>
              <a:t>Go to File &gt; Save As. Under Save as type (Windows) or Format (OS X), select PDF.</a:t>
            </a:r>
          </a:p>
          <a:p>
            <a:pPr marL="742950" indent="-742950">
              <a:buFont typeface="+mj-lt"/>
              <a:buAutoNum type="arabicPeriod"/>
            </a:pPr>
            <a:r>
              <a:rPr lang="en-US" sz="3600" dirty="0"/>
              <a:t>Open the PDF in Adobe Photoshop. Go to File &gt; Save As. Under Format, select JPEG or TIFF. Choose a location and file name for your file and click Save. Click OK on the default save settings.</a:t>
            </a:r>
          </a:p>
          <a:p>
            <a:pPr marL="742950" indent="-742950">
              <a:buFont typeface="+mj-lt"/>
              <a:buAutoNum type="arabicPeriod"/>
            </a:pPr>
            <a:endParaRPr lang="en-US" sz="3600" dirty="0"/>
          </a:p>
          <a:p>
            <a:r>
              <a:rPr lang="en-US" sz="3600" dirty="0"/>
              <a:t>DO NOT SAVE TO A JPEG OR TIFF FROM POWERPOINT!</a:t>
            </a:r>
          </a:p>
        </p:txBody>
      </p:sp>
      <p:pic>
        <p:nvPicPr>
          <p:cNvPr id="34" name="Picture 33" descr="Ulogo_cmyk.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201" y="864702"/>
            <a:ext cx="5309862" cy="3653367"/>
          </a:xfrm>
          <a:prstGeom prst="rect">
            <a:avLst/>
          </a:prstGeom>
        </p:spPr>
      </p:pic>
      <p:sp>
        <p:nvSpPr>
          <p:cNvPr id="35" name="Rounded Rectangle 34"/>
          <p:cNvSpPr/>
          <p:nvPr/>
        </p:nvSpPr>
        <p:spPr>
          <a:xfrm>
            <a:off x="37298200" y="1462334"/>
            <a:ext cx="5589699" cy="2280253"/>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ASPLOS ’21</a:t>
            </a:r>
          </a:p>
        </p:txBody>
      </p:sp>
      <p:pic>
        <p:nvPicPr>
          <p:cNvPr id="50" name="Picture 49" descr="cc.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09800" y="31814326"/>
            <a:ext cx="2502241" cy="875474"/>
          </a:xfrm>
          <a:prstGeom prst="rect">
            <a:avLst/>
          </a:prstGeom>
        </p:spPr>
      </p:pic>
      <p:pic>
        <p:nvPicPr>
          <p:cNvPr id="1028" name="Picture 4" descr="2D Convolution">
            <a:extLst>
              <a:ext uri="{FF2B5EF4-FFF2-40B4-BE49-F238E27FC236}">
                <a16:creationId xmlns:a16="http://schemas.microsoft.com/office/drawing/2014/main" id="{E58B51AE-DF83-2341-9691-E168CCD7A5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7201" y="21771808"/>
            <a:ext cx="11582400" cy="26971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S231n Convolutional Neural Networks for Visual Recognition">
            <a:extLst>
              <a:ext uri="{FF2B5EF4-FFF2-40B4-BE49-F238E27FC236}">
                <a16:creationId xmlns:a16="http://schemas.microsoft.com/office/drawing/2014/main" id="{104C4190-17CC-934E-A6BD-1EFD81CFDD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0104" y="16756584"/>
            <a:ext cx="8426445" cy="403529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olved: Discuss How A Cache Hierarchy And Cache Size Can B... | Chegg.com">
            <a:extLst>
              <a:ext uri="{FF2B5EF4-FFF2-40B4-BE49-F238E27FC236}">
                <a16:creationId xmlns:a16="http://schemas.microsoft.com/office/drawing/2014/main" id="{631A9520-3A55-924E-8784-22EA77D2B60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52151" b="9140"/>
          <a:stretch/>
        </p:blipFill>
        <p:spPr bwMode="auto">
          <a:xfrm>
            <a:off x="3404508" y="25452764"/>
            <a:ext cx="95377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Wooden Barrel Theory | Pegasus Vertex, Inc. – Blog">
            <a:extLst>
              <a:ext uri="{FF2B5EF4-FFF2-40B4-BE49-F238E27FC236}">
                <a16:creationId xmlns:a16="http://schemas.microsoft.com/office/drawing/2014/main" id="{619D1E59-5C4C-E94E-B5E3-7E5FD43A5C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71657" y="29589260"/>
            <a:ext cx="3072943" cy="281061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0999A639-A0DD-5A48-9218-987977B0BE75}"/>
              </a:ext>
            </a:extLst>
          </p:cNvPr>
          <p:cNvPicPr>
            <a:picLocks noChangeAspect="1"/>
          </p:cNvPicPr>
          <p:nvPr/>
        </p:nvPicPr>
        <p:blipFill>
          <a:blip r:embed="rId9"/>
          <a:stretch>
            <a:fillRect/>
          </a:stretch>
        </p:blipFill>
        <p:spPr>
          <a:xfrm>
            <a:off x="16476692" y="8278553"/>
            <a:ext cx="10937815" cy="9219347"/>
          </a:xfrm>
          <a:prstGeom prst="rect">
            <a:avLst/>
          </a:prstGeom>
        </p:spPr>
      </p:pic>
      <p:pic>
        <p:nvPicPr>
          <p:cNvPr id="3" name="Picture 2">
            <a:extLst>
              <a:ext uri="{FF2B5EF4-FFF2-40B4-BE49-F238E27FC236}">
                <a16:creationId xmlns:a16="http://schemas.microsoft.com/office/drawing/2014/main" id="{8E4DB979-9FE8-804E-AE81-BA238FC2C4B0}"/>
              </a:ext>
            </a:extLst>
          </p:cNvPr>
          <p:cNvPicPr>
            <a:picLocks noChangeAspect="1"/>
          </p:cNvPicPr>
          <p:nvPr/>
        </p:nvPicPr>
        <p:blipFill>
          <a:blip r:embed="rId10"/>
          <a:stretch>
            <a:fillRect/>
          </a:stretch>
        </p:blipFill>
        <p:spPr>
          <a:xfrm>
            <a:off x="16748006" y="18581392"/>
            <a:ext cx="10293588" cy="4660043"/>
          </a:xfrm>
          <a:prstGeom prst="rect">
            <a:avLst/>
          </a:prstGeom>
        </p:spPr>
      </p:pic>
      <p:pic>
        <p:nvPicPr>
          <p:cNvPr id="5" name="Picture 4">
            <a:extLst>
              <a:ext uri="{FF2B5EF4-FFF2-40B4-BE49-F238E27FC236}">
                <a16:creationId xmlns:a16="http://schemas.microsoft.com/office/drawing/2014/main" id="{5BCC1762-229F-F740-AA76-95311FEDDA6B}"/>
              </a:ext>
            </a:extLst>
          </p:cNvPr>
          <p:cNvPicPr>
            <a:picLocks noChangeAspect="1"/>
          </p:cNvPicPr>
          <p:nvPr/>
        </p:nvPicPr>
        <p:blipFill>
          <a:blip r:embed="rId11"/>
          <a:stretch>
            <a:fillRect/>
          </a:stretch>
        </p:blipFill>
        <p:spPr>
          <a:xfrm>
            <a:off x="15983517" y="24719003"/>
            <a:ext cx="11868491" cy="2255797"/>
          </a:xfrm>
          <a:prstGeom prst="rect">
            <a:avLst/>
          </a:prstGeom>
        </p:spPr>
      </p:pic>
      <p:pic>
        <p:nvPicPr>
          <p:cNvPr id="6" name="Picture 5">
            <a:extLst>
              <a:ext uri="{FF2B5EF4-FFF2-40B4-BE49-F238E27FC236}">
                <a16:creationId xmlns:a16="http://schemas.microsoft.com/office/drawing/2014/main" id="{63942336-3B04-D440-9983-4906B5B316C1}"/>
              </a:ext>
            </a:extLst>
          </p:cNvPr>
          <p:cNvPicPr>
            <a:picLocks noChangeAspect="1"/>
          </p:cNvPicPr>
          <p:nvPr/>
        </p:nvPicPr>
        <p:blipFill>
          <a:blip r:embed="rId12"/>
          <a:stretch>
            <a:fillRect/>
          </a:stretch>
        </p:blipFill>
        <p:spPr>
          <a:xfrm>
            <a:off x="30921397" y="9826534"/>
            <a:ext cx="12130030" cy="3326963"/>
          </a:xfrm>
          <a:prstGeom prst="rect">
            <a:avLst/>
          </a:prstGeom>
        </p:spPr>
      </p:pic>
      <p:pic>
        <p:nvPicPr>
          <p:cNvPr id="7" name="Picture 6">
            <a:extLst>
              <a:ext uri="{FF2B5EF4-FFF2-40B4-BE49-F238E27FC236}">
                <a16:creationId xmlns:a16="http://schemas.microsoft.com/office/drawing/2014/main" id="{72DB1F39-877F-424F-A602-008E8E99F49F}"/>
              </a:ext>
            </a:extLst>
          </p:cNvPr>
          <p:cNvPicPr>
            <a:picLocks noChangeAspect="1"/>
          </p:cNvPicPr>
          <p:nvPr/>
        </p:nvPicPr>
        <p:blipFill>
          <a:blip r:embed="rId13"/>
          <a:stretch>
            <a:fillRect/>
          </a:stretch>
        </p:blipFill>
        <p:spPr>
          <a:xfrm>
            <a:off x="30888742" y="15297413"/>
            <a:ext cx="12246139" cy="2775066"/>
          </a:xfrm>
          <a:prstGeom prst="rect">
            <a:avLst/>
          </a:prstGeom>
        </p:spPr>
      </p:pic>
      <p:pic>
        <p:nvPicPr>
          <p:cNvPr id="8" name="Picture 7">
            <a:extLst>
              <a:ext uri="{FF2B5EF4-FFF2-40B4-BE49-F238E27FC236}">
                <a16:creationId xmlns:a16="http://schemas.microsoft.com/office/drawing/2014/main" id="{AD3583B9-88EA-C740-990E-FC3BCC7C657F}"/>
              </a:ext>
            </a:extLst>
          </p:cNvPr>
          <p:cNvPicPr>
            <a:picLocks noChangeAspect="1"/>
          </p:cNvPicPr>
          <p:nvPr/>
        </p:nvPicPr>
        <p:blipFill>
          <a:blip r:embed="rId14"/>
          <a:stretch>
            <a:fillRect/>
          </a:stretch>
        </p:blipFill>
        <p:spPr>
          <a:xfrm>
            <a:off x="31422191" y="18882001"/>
            <a:ext cx="10667613" cy="2889807"/>
          </a:xfrm>
          <a:prstGeom prst="rect">
            <a:avLst/>
          </a:prstGeom>
        </p:spPr>
      </p:pic>
    </p:spTree>
    <p:extLst>
      <p:ext uri="{BB962C8B-B14F-4D97-AF65-F5344CB8AC3E}">
        <p14:creationId xmlns:p14="http://schemas.microsoft.com/office/powerpoint/2010/main" val="995827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db534a5e-1222-4db9-a6da-47c142019016">RUP43XDAYXKA-2-4395</_dlc_DocId>
    <_dlc_DocIdUrl xmlns="db534a5e-1222-4db9-a6da-47c142019016">
      <Url>https://staffnet.library.utah.edu/personal/u0031319/_layouts/DocIdRedir.aspx?ID=RUP43XDAYXKA-2-4395</Url>
      <Description>RUP43XDAYXKA-2-4395</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8492E96F6ACC44BBBEB5EFA434EED1" ma:contentTypeVersion="1" ma:contentTypeDescription="Create a new document." ma:contentTypeScope="" ma:versionID="cf296b60bf990032323d1c6d41ae543b">
  <xsd:schema xmlns:xsd="http://www.w3.org/2001/XMLSchema" xmlns:xs="http://www.w3.org/2001/XMLSchema" xmlns:p="http://schemas.microsoft.com/office/2006/metadata/properties" xmlns:ns2="db534a5e-1222-4db9-a6da-47c142019016" targetNamespace="http://schemas.microsoft.com/office/2006/metadata/properties" ma:root="true" ma:fieldsID="491b76b6be48514c30ba3200299e7b7f" ns2:_="">
    <xsd:import namespace="db534a5e-1222-4db9-a6da-47c14201901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534a5e-1222-4db9-a6da-47c14201901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07C3C16-BC59-4883-ABE4-0911E3FE1B90}">
  <ds:schemaRefs>
    <ds:schemaRef ds:uri="http://schemas.microsoft.com/sharepoint/v3/contenttype/forms"/>
  </ds:schemaRefs>
</ds:datastoreItem>
</file>

<file path=customXml/itemProps2.xml><?xml version="1.0" encoding="utf-8"?>
<ds:datastoreItem xmlns:ds="http://schemas.openxmlformats.org/officeDocument/2006/customXml" ds:itemID="{188DB492-5879-4998-90FC-E865BEF428C1}">
  <ds:schemaRefs>
    <ds:schemaRef ds:uri="http://schemas.microsoft.com/office/2006/metadata/properties"/>
    <ds:schemaRef ds:uri="http://schemas.microsoft.com/office/infopath/2007/PartnerControls"/>
    <ds:schemaRef ds:uri="db534a5e-1222-4db9-a6da-47c142019016"/>
  </ds:schemaRefs>
</ds:datastoreItem>
</file>

<file path=customXml/itemProps3.xml><?xml version="1.0" encoding="utf-8"?>
<ds:datastoreItem xmlns:ds="http://schemas.openxmlformats.org/officeDocument/2006/customXml" ds:itemID="{081FD53D-2ABA-4B69-925F-BDB723FA0A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534a5e-1222-4db9-a6da-47c1420190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A62BF48-A576-4D85-A587-1744F931CE21}">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691</TotalTime>
  <Words>592</Words>
  <Application>Microsoft Macintosh PowerPoint</Application>
  <PresentationFormat>Custom</PresentationFormat>
  <Paragraphs>104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Daureen Nesdill</dc:creator>
  <cp:lastModifiedBy>ayanami akira</cp:lastModifiedBy>
  <cp:revision>62</cp:revision>
  <cp:lastPrinted>2012-09-24T20:01:25Z</cp:lastPrinted>
  <dcterms:created xsi:type="dcterms:W3CDTF">2012-09-24T21:07:13Z</dcterms:created>
  <dcterms:modified xsi:type="dcterms:W3CDTF">2021-02-27T23:08:44Z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a5f5662c-f3dc-4072-b087-e23b30a21571</vt:lpwstr>
  </property>
  <property fmtid="{D5CDD505-2E9C-101B-9397-08002B2CF9AE}" pid="3" name="ContentTypeId">
    <vt:lpwstr>0x010100198492E96F6ACC44BBBEB5EFA434EED1</vt:lpwstr>
  </property>
</Properties>
</file>