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8" r:id="rId3"/>
    <p:sldId id="276" r:id="rId4"/>
    <p:sldId id="257" r:id="rId5"/>
    <p:sldId id="275" r:id="rId6"/>
    <p:sldId id="258" r:id="rId7"/>
    <p:sldId id="259" r:id="rId8"/>
    <p:sldId id="260" r:id="rId9"/>
    <p:sldId id="262" r:id="rId10"/>
    <p:sldId id="263" r:id="rId11"/>
    <p:sldId id="264" r:id="rId12"/>
    <p:sldId id="268" r:id="rId13"/>
    <p:sldId id="269" r:id="rId14"/>
    <p:sldId id="271" r:id="rId15"/>
    <p:sldId id="277" r:id="rId16"/>
    <p:sldId id="270" r:id="rId17"/>
    <p:sldId id="273" r:id="rId18"/>
    <p:sldId id="280" r:id="rId19"/>
    <p:sldId id="274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9"/>
    <p:restoredTop sz="86418"/>
  </p:normalViewPr>
  <p:slideViewPr>
    <p:cSldViewPr snapToGrid="0" snapToObjects="1">
      <p:cViewPr>
        <p:scale>
          <a:sx n="126" d="100"/>
          <a:sy n="126" d="100"/>
        </p:scale>
        <p:origin x="40" y="2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AD29EC-BB4B-B141-A70E-27701543DF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E3F63-D879-CA47-B00F-F5EC312D03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328E9-7AA2-3047-99F5-D825B13BF7EF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BB3C6-FE68-0E44-B0A6-6C4BDB7B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DB75D-091A-6A44-8BF6-16C4C452B5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A8D9F-E6A4-CE45-8DEB-58ACF9B9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78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AAE16-8A75-104C-81E4-E12CC2FDEDD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188B5-56F0-3A4D-8D64-96592C8E0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Everyone, Thanks for attending, My name is Ray, I will present the 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Nxt</a:t>
            </a:r>
            <a:r>
              <a:rPr lang="en-US" dirty="0"/>
              <a:t>: The outline of todays presentation..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2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formalize cost and constraint for each pruned permutation.  2nd component...</a:t>
            </a:r>
          </a:p>
          <a:p>
            <a:endParaRPr lang="en-US" dirty="0"/>
          </a:p>
          <a:p>
            <a:r>
              <a:rPr lang="en-US" dirty="0"/>
              <a:t>Min problem under </a:t>
            </a:r>
            <a:r>
              <a:rPr lang="en-US" dirty="0" err="1"/>
              <a:t>capa</a:t>
            </a:r>
            <a:r>
              <a:rPr lang="en-US" dirty="0"/>
              <a:t> cons</a:t>
            </a:r>
          </a:p>
          <a:p>
            <a:r>
              <a:rPr lang="en-US" dirty="0"/>
              <a:t>We noticed there are boundary cases:</a:t>
            </a:r>
          </a:p>
          <a:p>
            <a:r>
              <a:rPr lang="en-US" dirty="0"/>
              <a:t>some prob range fits</a:t>
            </a:r>
          </a:p>
          <a:p>
            <a:endParaRPr lang="en-US" dirty="0"/>
          </a:p>
          <a:p>
            <a:r>
              <a:rPr lang="en-US" dirty="0"/>
              <a:t>d tile size, for each, fits or not probably give new cost</a:t>
            </a:r>
          </a:p>
          <a:p>
            <a:r>
              <a:rPr lang="en-US" dirty="0"/>
              <a:t>only build opt prob for identical expr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7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show a full expr tree for a fixed pruned </a:t>
            </a:r>
            <a:r>
              <a:rPr lang="en-US" dirty="0" err="1"/>
              <a:t>permu</a:t>
            </a:r>
            <a:r>
              <a:rPr lang="en-US" dirty="0"/>
              <a:t> for </a:t>
            </a:r>
            <a:r>
              <a:rPr lang="en-US" dirty="0" err="1"/>
              <a:t>MatMul</a:t>
            </a:r>
            <a:endParaRPr lang="en-US" dirty="0"/>
          </a:p>
          <a:p>
            <a:r>
              <a:rPr lang="en-US" dirty="0"/>
              <a:t>Blue leaf is cost expr</a:t>
            </a:r>
          </a:p>
          <a:p>
            <a:r>
              <a:rPr lang="en-US" dirty="0"/>
              <a:t>As we explained if they are same they can merge</a:t>
            </a:r>
          </a:p>
          <a:p>
            <a:endParaRPr lang="en-US" dirty="0"/>
          </a:p>
          <a:p>
            <a:r>
              <a:rPr lang="en-US" dirty="0"/>
              <a:t>For each pruned </a:t>
            </a:r>
            <a:r>
              <a:rPr lang="en-US" dirty="0" err="1"/>
              <a:t>permu</a:t>
            </a:r>
            <a:r>
              <a:rPr lang="en-US" dirty="0"/>
              <a:t> we have a tree</a:t>
            </a:r>
          </a:p>
          <a:p>
            <a:r>
              <a:rPr lang="en-US" dirty="0"/>
              <a:t>Collect all </a:t>
            </a:r>
            <a:r>
              <a:rPr lang="en-US" dirty="0" err="1"/>
              <a:t>leafs</a:t>
            </a:r>
            <a:r>
              <a:rPr lang="en-US" dirty="0"/>
              <a:t>, merge all the same</a:t>
            </a:r>
          </a:p>
          <a:p>
            <a:r>
              <a:rPr lang="en-US" dirty="0"/>
              <a:t>ends up with limited #expr</a:t>
            </a:r>
          </a:p>
          <a:p>
            <a:r>
              <a:rPr lang="en-US" dirty="0"/>
              <a:t>-&gt;#opt prob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92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previous slides talking about how to apply the model on single-lv cache</a:t>
            </a:r>
          </a:p>
          <a:p>
            <a:r>
              <a:rPr lang="en-US" dirty="0"/>
              <a:t>extend to multi</a:t>
            </a:r>
          </a:p>
          <a:p>
            <a:r>
              <a:rPr lang="en-US" dirty="0"/>
              <a:t>processor, many lv fast/slow memory</a:t>
            </a:r>
          </a:p>
          <a:p>
            <a:r>
              <a:rPr lang="en-US" dirty="0"/>
              <a:t>BW limitation between adj</a:t>
            </a:r>
          </a:p>
          <a:p>
            <a:r>
              <a:rPr lang="en-US" dirty="0"/>
              <a:t>For each lv cache, build a tile group</a:t>
            </a:r>
          </a:p>
          <a:p>
            <a:r>
              <a:rPr lang="en-US" dirty="0"/>
              <a:t>Use the previous method formalize cost between adj mem</a:t>
            </a:r>
          </a:p>
          <a:p>
            <a:r>
              <a:rPr lang="en-US" dirty="0"/>
              <a:t>4 diff cost expr, how model?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06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total number of #opt problem is:</a:t>
            </a:r>
          </a:p>
          <a:p>
            <a:r>
              <a:rPr lang="en-US" dirty="0"/>
              <a:t>By solving, get </a:t>
            </a:r>
            <a:r>
              <a:rPr lang="en-US" dirty="0" err="1"/>
              <a:t>permu</a:t>
            </a:r>
            <a:r>
              <a:rPr lang="en-US" dirty="0"/>
              <a:t>/tile </a:t>
            </a:r>
            <a:r>
              <a:rPr lang="en-US" dirty="0" err="1"/>
              <a:t>sz</a:t>
            </a:r>
            <a:endParaRPr lang="en-US" dirty="0"/>
          </a:p>
          <a:p>
            <a:r>
              <a:rPr lang="en-US" dirty="0"/>
              <a:t>That is the full picture of modeling part</a:t>
            </a:r>
          </a:p>
          <a:p>
            <a:r>
              <a:rPr lang="en-US" dirty="0"/>
              <a:t>To use this model on </a:t>
            </a:r>
            <a:r>
              <a:rPr lang="en-US" dirty="0" err="1"/>
              <a:t>implmenting</a:t>
            </a:r>
            <a:r>
              <a:rPr lang="en-US" dirty="0"/>
              <a:t> high-perf TC</a:t>
            </a:r>
          </a:p>
          <a:p>
            <a:r>
              <a:rPr lang="en-US" dirty="0"/>
              <a:t>Two </a:t>
            </a:r>
            <a:r>
              <a:rPr lang="en-US" dirty="0" err="1"/>
              <a:t>practial</a:t>
            </a:r>
            <a:r>
              <a:rPr lang="en-US" dirty="0"/>
              <a:t> disturbance</a:t>
            </a:r>
          </a:p>
          <a:p>
            <a:r>
              <a:rPr lang="en-US" dirty="0"/>
              <a:t>First: if the max speed of computing unit is not </a:t>
            </a:r>
            <a:r>
              <a:rPr lang="en-US" dirty="0" err="1"/>
              <a:t>utlized</a:t>
            </a:r>
            <a:endParaRPr lang="en-US" dirty="0"/>
          </a:p>
          <a:p>
            <a:r>
              <a:rPr lang="en-US" dirty="0"/>
              <a:t>,Compute bound, no reason to opt data move</a:t>
            </a:r>
          </a:p>
          <a:p>
            <a:r>
              <a:rPr lang="en-US" dirty="0"/>
              <a:t>UKR: achieve peak throughput of computing unit</a:t>
            </a:r>
          </a:p>
          <a:p>
            <a:r>
              <a:rPr lang="en-US" dirty="0"/>
              <a:t>Second: cache in reality is set-</a:t>
            </a:r>
            <a:r>
              <a:rPr lang="en-US" dirty="0" err="1"/>
              <a:t>assoc</a:t>
            </a:r>
            <a:r>
              <a:rPr lang="en-US" dirty="0"/>
              <a:t>, </a:t>
            </a:r>
            <a:r>
              <a:rPr lang="en-US" dirty="0" err="1"/>
              <a:t>confilict</a:t>
            </a:r>
            <a:r>
              <a:rPr lang="en-US" dirty="0"/>
              <a:t> misses.</a:t>
            </a:r>
          </a:p>
          <a:p>
            <a:r>
              <a:rPr lang="en-US" dirty="0"/>
              <a:t>change data layout: ensure data is </a:t>
            </a:r>
            <a:r>
              <a:rPr lang="en-US" dirty="0" err="1"/>
              <a:t>continous</a:t>
            </a:r>
            <a:r>
              <a:rPr lang="en-US" dirty="0"/>
              <a:t> along exe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70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last we briefly </a:t>
            </a:r>
            <a:r>
              <a:rPr lang="en-US" dirty="0" err="1"/>
              <a:t>indro</a:t>
            </a:r>
            <a:r>
              <a:rPr lang="en-US" dirty="0"/>
              <a:t> </a:t>
            </a:r>
            <a:r>
              <a:rPr lang="en-US" dirty="0" err="1"/>
              <a:t>prev</a:t>
            </a:r>
            <a:r>
              <a:rPr lang="en-US" dirty="0"/>
              <a:t> work, used for comparison in experiment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...next slides we all show some diff types of TC, not all dim are large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86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presented as GFLOPS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outline of today’s presentation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we will make a short intro to TC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motiviation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optimize TC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we provide a overview of the whole system,  for people understanding high-lv picture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explain the model in details for single lv cache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extend to multi-lv mem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Hierachy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last we intro some pre work and show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experients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to begin with, we look at the simplest example of TC,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Matmul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code shows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picture shows what happens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is,  …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have a feeling of how to do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matmul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all of matrix are high-dim tensor, it becomes general 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slides shows the code for a gen TC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TC is a high-dim analog of </a:t>
            </a:r>
            <a:r>
              <a:rPr lang="en-US" dirty="0" err="1"/>
              <a:t>maumul</a:t>
            </a:r>
            <a:r>
              <a:rPr lang="en-US" dirty="0"/>
              <a:t>.</a:t>
            </a:r>
          </a:p>
          <a:p>
            <a:r>
              <a:rPr lang="en-US" dirty="0"/>
              <a:t>PROBLEM: if direct </a:t>
            </a:r>
            <a:r>
              <a:rPr lang="en-US" dirty="0" err="1"/>
              <a:t>impl</a:t>
            </a:r>
            <a:r>
              <a:rPr lang="en-US" dirty="0"/>
              <a:t> as C-loop nests as above, the performance will be not good.</a:t>
            </a:r>
          </a:p>
          <a:p>
            <a:r>
              <a:rPr lang="en-US" dirty="0" err="1"/>
              <a:t>REASONof</a:t>
            </a:r>
            <a:r>
              <a:rPr lang="en-US" dirty="0"/>
              <a:t> low perf:  it creates massive data mov </a:t>
            </a:r>
            <a:r>
              <a:rPr lang="en-US" dirty="0" err="1"/>
              <a:t>betwen</a:t>
            </a:r>
            <a:r>
              <a:rPr lang="en-US" dirty="0"/>
              <a:t> mem Hierarchy</a:t>
            </a:r>
          </a:p>
          <a:p>
            <a:r>
              <a:rPr lang="en-US" dirty="0"/>
              <a:t>KEY TECH for reducing </a:t>
            </a:r>
            <a:r>
              <a:rPr lang="en-US" dirty="0" err="1"/>
              <a:t>DM:change</a:t>
            </a:r>
            <a:r>
              <a:rPr lang="en-US" dirty="0"/>
              <a:t> </a:t>
            </a:r>
            <a:r>
              <a:rPr lang="en-US" dirty="0" err="1"/>
              <a:t>permu</a:t>
            </a:r>
            <a:r>
              <a:rPr lang="en-US" dirty="0"/>
              <a:t>, add tiling loops</a:t>
            </a:r>
          </a:p>
          <a:p>
            <a:r>
              <a:rPr lang="en-US" dirty="0"/>
              <a:t>CHALLENGE #code versions with diff </a:t>
            </a:r>
            <a:r>
              <a:rPr lang="en-US" dirty="0" err="1"/>
              <a:t>permu</a:t>
            </a:r>
            <a:r>
              <a:rPr lang="en-US" dirty="0"/>
              <a:t> and tile sizes  is exponential    don't know which one pick</a:t>
            </a:r>
          </a:p>
          <a:p>
            <a:r>
              <a:rPr lang="en-US" dirty="0"/>
              <a:t>STATE OF ART, polyhedral compiler</a:t>
            </a:r>
          </a:p>
          <a:p>
            <a:endParaRPr lang="en-US" dirty="0"/>
          </a:p>
          <a:p>
            <a:r>
              <a:rPr lang="en-US" dirty="0"/>
              <a:t>Not good because </a:t>
            </a:r>
            <a:r>
              <a:rPr lang="en-US" dirty="0" err="1"/>
              <a:t>permu</a:t>
            </a:r>
            <a:r>
              <a:rPr lang="en-US" dirty="0"/>
              <a:t> and tile size are strong corelated, </a:t>
            </a:r>
          </a:p>
          <a:p>
            <a:r>
              <a:rPr lang="en-US" dirty="0" err="1"/>
              <a:t>independtly</a:t>
            </a:r>
            <a:r>
              <a:rPr lang="en-US" dirty="0"/>
              <a:t> opt them will not cover the whole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1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solve these problems,</a:t>
            </a:r>
          </a:p>
          <a:p>
            <a:endParaRPr lang="en-US" dirty="0"/>
          </a:p>
          <a:p>
            <a:r>
              <a:rPr lang="en-US" dirty="0"/>
              <a:t>In this paper,  we have the following major </a:t>
            </a:r>
            <a:r>
              <a:rPr lang="en-US" dirty="0" err="1"/>
              <a:t>contributation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First we propose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1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provide a system overview to our model</a:t>
            </a:r>
          </a:p>
          <a:p>
            <a:r>
              <a:rPr lang="en-US" dirty="0"/>
              <a:t>1st component..</a:t>
            </a:r>
          </a:p>
          <a:p>
            <a:r>
              <a:rPr lang="en-US" dirty="0"/>
              <a:t>2nd component</a:t>
            </a:r>
          </a:p>
          <a:p>
            <a:r>
              <a:rPr lang="en-US" dirty="0"/>
              <a:t>In both component, pruning is following the same principle THAT is</a:t>
            </a:r>
          </a:p>
          <a:p>
            <a:r>
              <a:rPr lang="en-US" dirty="0"/>
              <a:t>if 2 diff config produce same cost expr, we can view them as a same</a:t>
            </a:r>
          </a:p>
          <a:p>
            <a:r>
              <a:rPr lang="en-US" dirty="0"/>
              <a:t>REASON: opt time &lt;- #opt problem &lt;- cost expr</a:t>
            </a:r>
          </a:p>
          <a:p>
            <a:r>
              <a:rPr lang="en-US" dirty="0"/>
              <a:t>At the end of 2nd component..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14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give a example of 6 tiling loop, 6 point loop nest for TC on single lv cache</a:t>
            </a:r>
          </a:p>
          <a:p>
            <a:endParaRPr lang="en-US" dirty="0"/>
          </a:p>
          <a:p>
            <a:r>
              <a:rPr lang="en-US" dirty="0"/>
              <a:t>DF for point(blue). PERMU not matter</a:t>
            </a:r>
          </a:p>
          <a:p>
            <a:endParaRPr lang="en-US" dirty="0"/>
          </a:p>
          <a:p>
            <a:r>
              <a:rPr lang="en-US" dirty="0"/>
              <a:t>PERMU for </a:t>
            </a:r>
            <a:r>
              <a:rPr lang="en-US" dirty="0" err="1"/>
              <a:t>TILe</a:t>
            </a:r>
            <a:r>
              <a:rPr lang="en-US" dirty="0"/>
              <a:t> 6!</a:t>
            </a:r>
          </a:p>
          <a:p>
            <a:r>
              <a:rPr lang="en-US" dirty="0"/>
              <a:t>prune for Same expr</a:t>
            </a:r>
          </a:p>
          <a:p>
            <a:endParaRPr lang="en-US" dirty="0"/>
          </a:p>
          <a:p>
            <a:r>
              <a:rPr lang="en-US" dirty="0"/>
              <a:t>To know whether diff </a:t>
            </a:r>
            <a:r>
              <a:rPr lang="en-US" dirty="0" err="1"/>
              <a:t>permu</a:t>
            </a:r>
            <a:r>
              <a:rPr lang="en-US" dirty="0"/>
              <a:t> have same cost</a:t>
            </a:r>
          </a:p>
          <a:p>
            <a:r>
              <a:rPr lang="en-US" dirty="0"/>
              <a:t>describe how to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Counting method starts at point nest, go outside</a:t>
            </a:r>
          </a:p>
          <a:p>
            <a:r>
              <a:rPr lang="en-US" dirty="0"/>
              <a:t>At point </a:t>
            </a:r>
            <a:r>
              <a:rPr lang="en-US" dirty="0" err="1"/>
              <a:t>lp</a:t>
            </a:r>
            <a:r>
              <a:rPr lang="en-US" dirty="0"/>
              <a:t> lv:  DF fits  DM=DF</a:t>
            </a:r>
          </a:p>
          <a:p>
            <a:r>
              <a:rPr lang="en-US" dirty="0"/>
              <a:t>Next loop: LP TN</a:t>
            </a:r>
          </a:p>
          <a:p>
            <a:r>
              <a:rPr lang="en-US" dirty="0"/>
              <a:t>notice: </a:t>
            </a:r>
            <a:r>
              <a:rPr lang="en-US" dirty="0" err="1"/>
              <a:t>idx</a:t>
            </a:r>
            <a:r>
              <a:rPr lang="en-US" dirty="0"/>
              <a:t> n missing in C, appear in A, B</a:t>
            </a:r>
          </a:p>
          <a:p>
            <a:r>
              <a:rPr lang="en-US" dirty="0"/>
              <a:t>that means for each new </a:t>
            </a:r>
            <a:r>
              <a:rPr lang="en-US" dirty="0" err="1"/>
              <a:t>iter</a:t>
            </a:r>
            <a:r>
              <a:rPr lang="en-US" dirty="0"/>
              <a:t> for n,</a:t>
            </a:r>
          </a:p>
          <a:p>
            <a:r>
              <a:rPr lang="en-US" dirty="0"/>
              <a:t>a new portion of A and B are brought to cache, kick the old portion of A and B out.</a:t>
            </a:r>
          </a:p>
          <a:p>
            <a:r>
              <a:rPr lang="en-US" dirty="0"/>
              <a:t>old portion of C stays.  DF? DM?</a:t>
            </a:r>
          </a:p>
          <a:p>
            <a:r>
              <a:rPr lang="en-US" dirty="0"/>
              <a:t>LOOP TL: new portion of C, B.   missing in A, can the old tile of A stay? Not , spill out when iterating inner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9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show that, the two diff </a:t>
            </a:r>
            <a:r>
              <a:rPr lang="en-US" dirty="0" err="1"/>
              <a:t>permu</a:t>
            </a:r>
            <a:r>
              <a:rPr lang="en-US" dirty="0"/>
              <a:t> on </a:t>
            </a:r>
            <a:r>
              <a:rPr lang="en-US" dirty="0" err="1"/>
              <a:t>slids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Same 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1C55-E0D1-344F-A2A8-07ED11A7DD29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D6335E-FC3F-364F-8606-02881204B8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408" y="4468031"/>
            <a:ext cx="2039112" cy="14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64D6-5A8D-3945-9157-486E55651E9D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CB4B-C30C-7043-A656-2CA729AD1D23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E426-C481-AF45-A013-A54EB830127E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75960" y="6272784"/>
            <a:ext cx="6400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3A416CA-8998-A24B-9F06-4B233CC04590}" type="datetime1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57C793-11C2-714B-8FE3-E398F9E184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2" y="2506133"/>
            <a:ext cx="1188298" cy="8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B40F1F-6F44-7145-A669-7F8E1168BA3F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4728" y="6272784"/>
            <a:ext cx="6400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0E63-530C-C44F-AB3A-06DC8CC2D114}" type="datetime1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21680" y="6272783"/>
            <a:ext cx="6400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F0AC-298B-B14C-8967-8D2354E35065}" type="datetime1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75960" y="6272784"/>
            <a:ext cx="6400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7E9F-00DB-AF4C-BB9F-A154D382F6C3}" type="datetime1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75960" y="6272783"/>
            <a:ext cx="6400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1801-4301-BE48-A3EF-EE5BFBB25175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13F2F0-4F53-224F-B67A-487C6F43B6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128" y="6195359"/>
            <a:ext cx="755410" cy="5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4B9E-28AF-1641-984C-B791EE38273C}" type="datetime1">
              <a:rPr lang="en-US" smtClean="0"/>
              <a:t>2/12/20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360DCA-2016-AB45-B567-3C83A9D498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6172200"/>
            <a:ext cx="777240" cy="5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742835-1C87-5942-951E-769F37A930A1}" type="datetime1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91D713-555F-1747-9A25-90FD6AA0AEC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128" y="6272784"/>
            <a:ext cx="507733" cy="34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3487-4FB6-FA45-ADEB-D0791E6EA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Analytical Cache Modeling and </a:t>
            </a:r>
            <a:r>
              <a:rPr lang="en-US" sz="6600" dirty="0" err="1"/>
              <a:t>Tilesize</a:t>
            </a:r>
            <a:r>
              <a:rPr lang="en-US" sz="6600" dirty="0"/>
              <a:t> Optimization for Tensor Contractions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F7BF3-7A63-0F4F-8D67-CABE50698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67479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AFCB68-269A-774E-9F6A-635C1AF2F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35669"/>
              </p:ext>
            </p:extLst>
          </p:nvPr>
        </p:nvGraphicFramePr>
        <p:xfrm>
          <a:off x="833120" y="4468031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447324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43291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018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952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22472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3423A5-6DFF-A344-AF9F-EF2E483E2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19050"/>
              </p:ext>
            </p:extLst>
          </p:nvPr>
        </p:nvGraphicFramePr>
        <p:xfrm>
          <a:off x="1069848" y="4534627"/>
          <a:ext cx="7891272" cy="16081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18725">
                  <a:extLst>
                    <a:ext uri="{9D8B030D-6E8A-4147-A177-3AD203B41FA5}">
                      <a16:colId xmlns:a16="http://schemas.microsoft.com/office/drawing/2014/main" val="95789918"/>
                    </a:ext>
                  </a:extLst>
                </a:gridCol>
                <a:gridCol w="4172547">
                  <a:extLst>
                    <a:ext uri="{9D8B030D-6E8A-4147-A177-3AD203B41FA5}">
                      <a16:colId xmlns:a16="http://schemas.microsoft.com/office/drawing/2014/main" val="1279522603"/>
                    </a:ext>
                  </a:extLst>
                </a:gridCol>
              </a:tblGrid>
              <a:tr h="4099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Rui Li* (Utah)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8147" marR="8147" marT="81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Aravind Sukumaran-</a:t>
                      </a:r>
                      <a:r>
                        <a:rPr lang="en-US" sz="1700" u="none" strike="noStrike" dirty="0" err="1">
                          <a:effectLst/>
                        </a:rPr>
                        <a:t>Rajam</a:t>
                      </a:r>
                      <a:r>
                        <a:rPr lang="en-US" sz="1700" u="none" strike="noStrike" dirty="0">
                          <a:effectLst/>
                        </a:rPr>
                        <a:t> (WSU)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8147" marR="8147" marT="8147" marB="0" anchor="ctr"/>
                </a:tc>
                <a:extLst>
                  <a:ext uri="{0D108BD9-81ED-4DB2-BD59-A6C34878D82A}">
                    <a16:rowId xmlns:a16="http://schemas.microsoft.com/office/drawing/2014/main" val="1791973193"/>
                  </a:ext>
                </a:extLst>
              </a:tr>
              <a:tr h="4099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Richard </a:t>
                      </a:r>
                      <a:r>
                        <a:rPr lang="en-US" sz="1700" u="none" strike="noStrike" dirty="0" err="1">
                          <a:effectLst/>
                        </a:rPr>
                        <a:t>Veras</a:t>
                      </a:r>
                      <a:r>
                        <a:rPr lang="en-US" sz="1700" u="none" strike="noStrike" dirty="0">
                          <a:effectLst/>
                        </a:rPr>
                        <a:t> (LSU)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8147" marR="8147" marT="81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 err="1">
                          <a:effectLst/>
                        </a:rPr>
                        <a:t>Tze</a:t>
                      </a:r>
                      <a:r>
                        <a:rPr lang="en-US" sz="1700" u="none" strike="noStrike" dirty="0">
                          <a:effectLst/>
                        </a:rPr>
                        <a:t>-Meng Low (CMU)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8147" marR="8147" marT="8147" marB="0" anchor="ctr"/>
                </a:tc>
                <a:extLst>
                  <a:ext uri="{0D108BD9-81ED-4DB2-BD59-A6C34878D82A}">
                    <a16:rowId xmlns:a16="http://schemas.microsoft.com/office/drawing/2014/main" val="2334649770"/>
                  </a:ext>
                </a:extLst>
              </a:tr>
              <a:tr h="378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Fabrice </a:t>
                      </a:r>
                      <a:r>
                        <a:rPr lang="en-US" sz="1600" u="none" strike="noStrike" dirty="0" err="1">
                          <a:effectLst/>
                        </a:rPr>
                        <a:t>Rastello</a:t>
                      </a:r>
                      <a:r>
                        <a:rPr lang="en-US" sz="1600" u="none" strike="noStrike" dirty="0">
                          <a:effectLst/>
                        </a:rPr>
                        <a:t> (</a:t>
                      </a:r>
                      <a:r>
                        <a:rPr lang="en-US" sz="1600" u="none" strike="noStrike" dirty="0" err="1">
                          <a:effectLst/>
                        </a:rPr>
                        <a:t>Inria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8147" marR="8147" marT="81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Atanas </a:t>
                      </a:r>
                      <a:r>
                        <a:rPr lang="en-US" sz="1600" u="none" strike="noStrike" dirty="0" err="1">
                          <a:effectLst/>
                        </a:rPr>
                        <a:t>Rountev</a:t>
                      </a:r>
                      <a:r>
                        <a:rPr lang="en-US" sz="1600" u="none" strike="noStrike" dirty="0">
                          <a:effectLst/>
                        </a:rPr>
                        <a:t> (OSU)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8147" marR="8147" marT="8147" marB="0" anchor="ctr"/>
                </a:tc>
                <a:extLst>
                  <a:ext uri="{0D108BD9-81ED-4DB2-BD59-A6C34878D82A}">
                    <a16:rowId xmlns:a16="http://schemas.microsoft.com/office/drawing/2014/main" val="3443242623"/>
                  </a:ext>
                </a:extLst>
              </a:tr>
              <a:tr h="40993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P. (</a:t>
                      </a:r>
                      <a:r>
                        <a:rPr lang="en-US" sz="1700" u="none" strike="noStrike" dirty="0" err="1">
                          <a:effectLst/>
                        </a:rPr>
                        <a:t>Saday</a:t>
                      </a:r>
                      <a:r>
                        <a:rPr lang="en-US" sz="1700" u="none" strike="noStrike" dirty="0">
                          <a:effectLst/>
                        </a:rPr>
                        <a:t>) </a:t>
                      </a:r>
                      <a:r>
                        <a:rPr lang="en-US" sz="1700" u="none" strike="noStrike" dirty="0" err="1">
                          <a:effectLst/>
                        </a:rPr>
                        <a:t>Sadayappan</a:t>
                      </a:r>
                      <a:r>
                        <a:rPr lang="en-US" sz="1700" u="none" strike="noStrike" dirty="0">
                          <a:effectLst/>
                        </a:rPr>
                        <a:t> (Utah)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8147" marR="8147" marT="814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9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91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D21299-2128-0D45-9E68-4AB151CB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847211"/>
          </a:xfrm>
        </p:spPr>
        <p:txBody>
          <a:bodyPr>
            <a:noAutofit/>
          </a:bodyPr>
          <a:lstStyle/>
          <a:p>
            <a:r>
              <a:rPr lang="en-US" sz="3600" dirty="0"/>
              <a:t>Formalize cost and constraint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272671-2D5D-3343-86B6-B268D2B747E5}"/>
              </a:ext>
            </a:extLst>
          </p:cNvPr>
          <p:cNvSpPr txBox="1">
            <a:spLocks/>
          </p:cNvSpPr>
          <p:nvPr/>
        </p:nvSpPr>
        <p:spPr>
          <a:xfrm>
            <a:off x="352002" y="917760"/>
            <a:ext cx="6609522" cy="2665904"/>
          </a:xfrm>
          <a:prstGeom prst="rect">
            <a:avLst/>
          </a:prstGeom>
        </p:spPr>
        <p:txBody>
          <a:bodyPr vert="horz" lIns="91440" tIns="9144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for (ti=0; ti&lt;Ni; ti+=Ti)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for (tj=0; tj&lt;</a:t>
            </a:r>
            <a:r>
              <a:rPr lang="da-DK" sz="2400" dirty="0" err="1">
                <a:latin typeface="Courier"/>
                <a:cs typeface="Courier"/>
              </a:rPr>
              <a:t>Nj</a:t>
            </a:r>
            <a:r>
              <a:rPr lang="da-DK" sz="2400" dirty="0">
                <a:latin typeface="Courier"/>
                <a:cs typeface="Courier"/>
              </a:rPr>
              <a:t>; tj+=Tj)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for (tk=0; tk&lt;</a:t>
            </a:r>
            <a:r>
              <a:rPr lang="da-DK" sz="2400" dirty="0" err="1">
                <a:latin typeface="Courier"/>
                <a:cs typeface="Courier"/>
              </a:rPr>
              <a:t>Nk</a:t>
            </a:r>
            <a:r>
              <a:rPr lang="da-DK" sz="2400" dirty="0">
                <a:latin typeface="Courier"/>
                <a:cs typeface="Courier"/>
              </a:rPr>
              <a:t>; tk+=Tk)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for (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&lt;Nl;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+=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for (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&lt;Nm;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+=Tm)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for (tn=0; tn&lt;</a:t>
            </a:r>
            <a:r>
              <a:rPr lang="da-DK" sz="2400" dirty="0" err="1">
                <a:latin typeface="Courier"/>
                <a:cs typeface="Courier"/>
              </a:rPr>
              <a:t>Nn</a:t>
            </a:r>
            <a:r>
              <a:rPr lang="da-DK" sz="2400" dirty="0">
                <a:latin typeface="Courier"/>
                <a:cs typeface="Courier"/>
              </a:rPr>
              <a:t>; tn+=Tn)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 </a:t>
            </a:r>
            <a:r>
              <a:rPr lang="da-DK" sz="2400" dirty="0" err="1">
                <a:latin typeface="Courier"/>
                <a:cs typeface="Courier"/>
              </a:rPr>
              <a:t>tiles</a:t>
            </a:r>
            <a:r>
              <a:rPr lang="da-DK" sz="2400" dirty="0">
                <a:latin typeface="Courier"/>
                <a:cs typeface="Courier"/>
              </a:rPr>
              <a:t> of </a:t>
            </a:r>
            <a:r>
              <a:rPr lang="da-DK" sz="2400" dirty="0" err="1">
                <a:solidFill>
                  <a:srgbClr val="92D050"/>
                </a:solidFill>
                <a:latin typeface="Courier"/>
                <a:cs typeface="Courier"/>
              </a:rPr>
              <a:t>C</a:t>
            </a:r>
            <a:r>
              <a:rPr lang="da-DK" sz="2400" baseline="-25000" dirty="0" err="1">
                <a:solidFill>
                  <a:srgbClr val="92D050"/>
                </a:solidFill>
                <a:latin typeface="Courier"/>
                <a:cs typeface="Courier"/>
              </a:rPr>
              <a:t>ijkl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00B0F0"/>
                </a:solidFill>
                <a:latin typeface="Courier"/>
                <a:cs typeface="Courier"/>
              </a:rPr>
              <a:t>A</a:t>
            </a:r>
            <a:r>
              <a:rPr lang="da-DK" sz="2400" baseline="-25000" dirty="0" err="1">
                <a:solidFill>
                  <a:srgbClr val="00B0F0"/>
                </a:solidFill>
                <a:latin typeface="Courier"/>
                <a:cs typeface="Courier"/>
              </a:rPr>
              <a:t>imkn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7030A0"/>
                </a:solidFill>
                <a:latin typeface="Courier"/>
                <a:cs typeface="Courier"/>
              </a:rPr>
              <a:t>B</a:t>
            </a:r>
            <a:r>
              <a:rPr lang="da-DK" sz="2400" baseline="-25000" dirty="0" err="1">
                <a:solidFill>
                  <a:srgbClr val="7030A0"/>
                </a:solidFill>
                <a:latin typeface="Courier"/>
                <a:cs typeface="Courier"/>
              </a:rPr>
              <a:t>jnlm</a:t>
            </a:r>
            <a:endParaRPr lang="da-DK" sz="2400" dirty="0">
              <a:solidFill>
                <a:srgbClr val="7030A0"/>
              </a:solidFill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0C1DD1-0D3B-D542-B364-1E2C42438212}"/>
              </a:ext>
            </a:extLst>
          </p:cNvPr>
          <p:cNvSpPr txBox="1">
            <a:spLocks/>
          </p:cNvSpPr>
          <p:nvPr/>
        </p:nvSpPr>
        <p:spPr>
          <a:xfrm>
            <a:off x="7287490" y="1060969"/>
            <a:ext cx="4830259" cy="478186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0FFDA-4119-494E-B216-ABDF57EB187E}"/>
                  </a:ext>
                </a:extLst>
              </p:cNvPr>
              <p:cNvSpPr txBox="1"/>
              <p:nvPr/>
            </p:nvSpPr>
            <p:spPr>
              <a:xfrm>
                <a:off x="414033" y="3992945"/>
                <a:ext cx="5806974" cy="973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Arial"/>
                      </a:rPr>
                      <m:t>𝑟𝑔𝑚𝑖𝑛</m:t>
                    </m:r>
                  </m:oMath>
                </a14:m>
                <a:r>
                  <a:rPr lang="en-US" dirty="0">
                    <a:cs typeface="Arial"/>
                  </a:rPr>
                  <a:t>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endParaRPr lang="en-US" dirty="0"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0FFDA-4119-494E-B216-ABDF57EB1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33" y="3992945"/>
                <a:ext cx="5806974" cy="973985"/>
              </a:xfrm>
              <a:prstGeom prst="rect">
                <a:avLst/>
              </a:prstGeom>
              <a:blipFill>
                <a:blip r:embed="rId3"/>
                <a:stretch>
                  <a:fillRect t="-1282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6BEFA0-0CC6-0C45-BAFB-805475486430}"/>
                  </a:ext>
                </a:extLst>
              </p:cNvPr>
              <p:cNvSpPr txBox="1"/>
              <p:nvPr/>
            </p:nvSpPr>
            <p:spPr>
              <a:xfrm>
                <a:off x="414033" y="5041888"/>
                <a:ext cx="4070089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Under constraint:</a:t>
                </a:r>
                <a:endParaRPr lang="en-US" dirty="0"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𝐶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6BEFA0-0CC6-0C45-BAFB-80547548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33" y="5041888"/>
                <a:ext cx="4070089" cy="668645"/>
              </a:xfrm>
              <a:prstGeom prst="rect">
                <a:avLst/>
              </a:prstGeom>
              <a:blipFill>
                <a:blip r:embed="rId4"/>
                <a:stretch>
                  <a:fillRect l="-1246" t="-1852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26859F-E528-2649-B3E4-4CEA302E79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2792" y="928671"/>
                <a:ext cx="5223165" cy="4781862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800" dirty="0">
                    <a:cs typeface="Arial"/>
                  </a:rPr>
                  <a:t>Formalize constraint optimization problems for each pruned permutation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800" dirty="0">
                    <a:cs typeface="Arial"/>
                  </a:rPr>
                  <a:t>If some problem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2800" b="0" dirty="0">
                    <a:cs typeface="Arial"/>
                  </a:rPr>
                  <a:t>can fit in cache, setting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b="0" dirty="0">
                    <a:cs typeface="Arial"/>
                  </a:rPr>
                  <a:t> changes the cost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b="0" dirty="0">
                    <a:cs typeface="Arial"/>
                  </a:rPr>
                  <a:t> cases to be traversed for a pruned permutation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800" dirty="0">
                    <a:cs typeface="Arial"/>
                  </a:rPr>
                  <a:t>Prune cases with same cost expression</a:t>
                </a:r>
                <a:endParaRPr lang="en-US" sz="2800" b="0" dirty="0"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800" b="0" dirty="0">
                  <a:cs typeface="Arial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800" b="0" dirty="0"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800" dirty="0"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800" dirty="0">
                  <a:cs typeface="Arial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26859F-E528-2649-B3E4-4CEA302E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92" y="928671"/>
                <a:ext cx="5223165" cy="4781862"/>
              </a:xfrm>
              <a:prstGeom prst="rect">
                <a:avLst/>
              </a:prstGeom>
              <a:blipFill>
                <a:blip r:embed="rId5"/>
                <a:stretch>
                  <a:fillRect l="-1456" t="-2116" r="-4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5AB9FB1-F6DB-FF43-A6BA-64FE2DDE56F6}"/>
              </a:ext>
            </a:extLst>
          </p:cNvPr>
          <p:cNvSpPr txBox="1"/>
          <p:nvPr/>
        </p:nvSpPr>
        <p:spPr>
          <a:xfrm>
            <a:off x="1892968" y="7491663"/>
            <a:ext cx="3230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 Why t=n change the cost</a:t>
            </a:r>
          </a:p>
          <a:p>
            <a:r>
              <a:rPr lang="en-US" dirty="0"/>
              <a:t>Why 2^d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A1FEF-1B01-7149-BF0B-FABF0EB9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6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D21299-2128-0D45-9E68-4AB151CB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847211"/>
          </a:xfrm>
        </p:spPr>
        <p:txBody>
          <a:bodyPr>
            <a:noAutofit/>
          </a:bodyPr>
          <a:lstStyle/>
          <a:p>
            <a:r>
              <a:rPr lang="en-US" sz="3600" dirty="0"/>
              <a:t>Formalize cost and constraint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0C1DD1-0D3B-D542-B364-1E2C42438212}"/>
              </a:ext>
            </a:extLst>
          </p:cNvPr>
          <p:cNvSpPr txBox="1">
            <a:spLocks/>
          </p:cNvSpPr>
          <p:nvPr/>
        </p:nvSpPr>
        <p:spPr>
          <a:xfrm>
            <a:off x="7287490" y="1060969"/>
            <a:ext cx="4830259" cy="478186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26859F-E528-2649-B3E4-4CEA302E7992}"/>
              </a:ext>
            </a:extLst>
          </p:cNvPr>
          <p:cNvSpPr txBox="1">
            <a:spLocks/>
          </p:cNvSpPr>
          <p:nvPr/>
        </p:nvSpPr>
        <p:spPr>
          <a:xfrm>
            <a:off x="806116" y="4178568"/>
            <a:ext cx="10829841" cy="195567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Tree shows all cases for a fixed permutation of </a:t>
            </a:r>
            <a:r>
              <a:rPr lang="en-US" sz="2800" dirty="0" err="1">
                <a:cs typeface="Arial"/>
              </a:rPr>
              <a:t>MatMul</a:t>
            </a:r>
            <a:endParaRPr lang="en-US" sz="28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dirty="0">
                <a:cs typeface="Arial"/>
              </a:rPr>
              <a:t>Each leaf contains a data movement expression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Merging leaves of all trees with same cost expression</a:t>
            </a:r>
            <a:endParaRPr lang="en-US" sz="2800" b="0" dirty="0"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b="0" dirty="0"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b="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b="0" dirty="0"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CCB966-8C84-1A42-A8CD-B09ECEA5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67348"/>
            <a:ext cx="9801436" cy="339746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3833AC-F9DC-5E46-9BB6-E517E18F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9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4491-9176-4746-9218-7575B149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6" y="0"/>
            <a:ext cx="10058400" cy="847211"/>
          </a:xfrm>
        </p:spPr>
        <p:txBody>
          <a:bodyPr>
            <a:normAutofit/>
          </a:bodyPr>
          <a:lstStyle/>
          <a:p>
            <a:r>
              <a:rPr lang="en-US" sz="3600" dirty="0"/>
              <a:t>Modeling Time Cost on Multi-level memory hierarchy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7F5EF68-48B6-6549-9D1E-2F902BD7A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886" y="715617"/>
                <a:ext cx="8298228" cy="600323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>
                    <a:cs typeface="Arial"/>
                  </a:rPr>
                  <a:t>Each level of cache is mapped to a tile group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cs typeface="Arial"/>
                  </a:rPr>
                  <a:t>Each tile group is a d-dimensional tile loop nest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cs typeface="Arial"/>
                  </a:rPr>
                  <a:t>Data movement expression for each level of cache can be formulated</a:t>
                </a:r>
                <a:endParaRPr lang="en-US" sz="2200" dirty="0"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cs typeface="Arial"/>
                  </a:rPr>
                  <a:t>Estimation of execution time for a given level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cs typeface="Arial"/>
                  </a:rPr>
                  <a:t> 	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Arial"/>
                      </a:rPr>
                      <m:t>𝑑𝑎𝑡𝑎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rial"/>
                      </a:rPr>
                      <m:t>𝑀𝑜𝑣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Arial"/>
                      </a:rPr>
                      <m:t>/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Arial"/>
                      </a:rPr>
                      <m:t>𝑏𝑎𝑛𝑑𝑤𝑖𝑑𝑡h</m:t>
                    </m:r>
                  </m:oMath>
                </a14:m>
                <a:endParaRPr lang="en-US" sz="2400" dirty="0"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cs typeface="Arial"/>
                  </a:rPr>
                  <a:t>The bottleneck of the whole system is the cache level with maximum estimated time for data movement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cs typeface="Arial"/>
                  </a:rPr>
                  <a:t>Optimization problem for a given permutation:</a:t>
                </a:r>
              </a:p>
              <a:p>
                <a:pPr marL="822960" lvl="3" indent="0">
                  <a:lnSpc>
                    <a:spcPct val="100000"/>
                  </a:lnSpc>
                  <a:buNone/>
                </a:pPr>
                <a:endParaRPr lang="en-US" sz="2000" dirty="0"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cs typeface="Arial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7F5EF68-48B6-6549-9D1E-2F902BD7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86" y="715617"/>
                <a:ext cx="8298228" cy="6003235"/>
              </a:xfrm>
              <a:prstGeom prst="rect">
                <a:avLst/>
              </a:prstGeom>
              <a:blipFill>
                <a:blip r:embed="rId3"/>
                <a:stretch>
                  <a:fillRect l="-765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AF6C5B5-8341-2843-BC0E-18C5262DD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600" y="643283"/>
            <a:ext cx="2946400" cy="549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14FCC7-858D-6F4E-949F-2311EA9F4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44" y="5186136"/>
            <a:ext cx="3644900" cy="6985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B0B762E-9233-8947-8A2D-217143B2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6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4491-9176-4746-9218-7575B149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6" y="0"/>
            <a:ext cx="10058400" cy="847211"/>
          </a:xfrm>
        </p:spPr>
        <p:txBody>
          <a:bodyPr>
            <a:normAutofit/>
          </a:bodyPr>
          <a:lstStyle/>
          <a:p>
            <a:r>
              <a:rPr lang="en-US" sz="3600" dirty="0"/>
              <a:t>Modeling Time Cost on Multi-level Memory hierarchy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F5EF68-48B6-6549-9D1E-2F902BD7A7A0}"/>
              </a:ext>
            </a:extLst>
          </p:cNvPr>
          <p:cNvSpPr txBox="1">
            <a:spLocks/>
          </p:cNvSpPr>
          <p:nvPr/>
        </p:nvSpPr>
        <p:spPr>
          <a:xfrm>
            <a:off x="834886" y="715617"/>
            <a:ext cx="7726017" cy="600323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cs typeface="Arial"/>
              </a:rPr>
              <a:t>Optimization problem:</a:t>
            </a:r>
          </a:p>
          <a:p>
            <a:pPr>
              <a:lnSpc>
                <a:spcPct val="100000"/>
              </a:lnSpc>
            </a:pPr>
            <a:endParaRPr lang="en-US" sz="2400" dirty="0">
              <a:cs typeface="Arial"/>
            </a:endParaRPr>
          </a:p>
          <a:p>
            <a:pPr>
              <a:lnSpc>
                <a:spcPct val="100000"/>
              </a:lnSpc>
            </a:pPr>
            <a:endParaRPr lang="en-US" sz="24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cs typeface="Arial"/>
              </a:rPr>
              <a:t>(#Pruned permutations)</a:t>
            </a:r>
            <a:r>
              <a:rPr lang="en-US" sz="2400" baseline="30000" dirty="0">
                <a:cs typeface="Arial"/>
              </a:rPr>
              <a:t>L</a:t>
            </a:r>
            <a:r>
              <a:rPr lang="en-US" sz="2400" dirty="0">
                <a:cs typeface="Arial"/>
              </a:rPr>
              <a:t> different max-min problems to solve for L-level memory hierarchy system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cs typeface="Arial"/>
              </a:rPr>
              <a:t>Solver: </a:t>
            </a:r>
            <a:r>
              <a:rPr lang="en-US" sz="2200" dirty="0" err="1">
                <a:cs typeface="Arial"/>
              </a:rPr>
              <a:t>Couenne</a:t>
            </a:r>
            <a:r>
              <a:rPr lang="en-US" sz="2200" dirty="0">
                <a:cs typeface="Arial"/>
              </a:rPr>
              <a:t> (Convex Over and Under Envelope’s for Nonlinear Estimation)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cs typeface="Arial"/>
              </a:rPr>
              <a:t>Avoid machine balance to be the bottleneck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cs typeface="Arial"/>
              </a:rPr>
              <a:t>Utilize BLIS micro-kernel to guarantee high-throughput on FMA unit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cs typeface="Arial"/>
              </a:rPr>
              <a:t>Optimize tiling loops surrounding micro-kernel</a:t>
            </a:r>
            <a:endParaRPr lang="en-US" sz="20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cs typeface="Arial"/>
              </a:rPr>
              <a:t>Data-Packing is required to minimize conflict misses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6C5B5-8341-2843-BC0E-18C5262D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0" y="809388"/>
            <a:ext cx="2946400" cy="549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5B4C6-BD08-504A-923F-14C9D9690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58" y="1348922"/>
            <a:ext cx="3644900" cy="6985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A95E35-F227-C040-B596-EC30A1BE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8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4491-9176-4746-9218-7575B149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45" y="394283"/>
            <a:ext cx="10058400" cy="847211"/>
          </a:xfrm>
        </p:spPr>
        <p:txBody>
          <a:bodyPr>
            <a:noAutofit/>
          </a:bodyPr>
          <a:lstStyle/>
          <a:p>
            <a:r>
              <a:rPr lang="en-US" dirty="0"/>
              <a:t>Prior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879E68-0545-1A4A-B165-F3EE2A4B9D0C}"/>
              </a:ext>
            </a:extLst>
          </p:cNvPr>
          <p:cNvSpPr txBox="1">
            <a:spLocks/>
          </p:cNvSpPr>
          <p:nvPr/>
        </p:nvSpPr>
        <p:spPr>
          <a:xfrm>
            <a:off x="1484852" y="1342239"/>
            <a:ext cx="9227890" cy="5318620"/>
          </a:xfrm>
          <a:prstGeom prst="rect">
            <a:avLst/>
          </a:prstGeom>
        </p:spPr>
        <p:txBody>
          <a:bodyPr vert="horz" lIns="91440" tIns="9144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cs typeface="Courier"/>
              </a:rPr>
              <a:t>TTGT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cs typeface="Courier"/>
              </a:rPr>
              <a:t>TCL, Implementing tensor contraction using GEMM (Transpose-Transpose-GEMM-Transpose)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Courier"/>
              </a:rPr>
              <a:t>Direct Contraction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cs typeface="Courier"/>
              </a:rPr>
              <a:t>TBLIS, implementing direct method to avoid explicit copy and transpose in TTGT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Courier"/>
              </a:rPr>
              <a:t>For both of methods, permutation &amp; tile-sizes are the same as BLIS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Courier"/>
              </a:rPr>
              <a:t>BLIS is a GEMM library optimized for large square matrix multiply.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Courier"/>
              </a:rPr>
              <a:t>Hence existing approaches are sub-optimal for other tensor contractions.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7C8D3-4549-CB4F-AC15-E977D36A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67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387F94-738A-7A49-A3AC-9F3BEF484427}"/>
              </a:ext>
            </a:extLst>
          </p:cNvPr>
          <p:cNvSpPr/>
          <p:nvPr/>
        </p:nvSpPr>
        <p:spPr>
          <a:xfrm>
            <a:off x="5717419" y="1490341"/>
            <a:ext cx="4893830" cy="193865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D9BF3-4CCE-134C-875A-5C717AB975D3}"/>
              </a:ext>
            </a:extLst>
          </p:cNvPr>
          <p:cNvSpPr/>
          <p:nvPr/>
        </p:nvSpPr>
        <p:spPr>
          <a:xfrm flipV="1">
            <a:off x="1169037" y="1475099"/>
            <a:ext cx="4092775" cy="352923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45448-0E61-6540-9BA6-37B6A2B94F5D}"/>
              </a:ext>
            </a:extLst>
          </p:cNvPr>
          <p:cNvSpPr/>
          <p:nvPr/>
        </p:nvSpPr>
        <p:spPr>
          <a:xfrm>
            <a:off x="1169036" y="5034971"/>
            <a:ext cx="4092775" cy="39946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047BB6-3E2A-B349-BDB4-A6A169BF56D4}"/>
              </a:ext>
            </a:extLst>
          </p:cNvPr>
          <p:cNvSpPr/>
          <p:nvPr/>
        </p:nvSpPr>
        <p:spPr>
          <a:xfrm flipV="1">
            <a:off x="5717418" y="3442346"/>
            <a:ext cx="4893829" cy="20054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3F5A16B-FC70-874E-88C1-A8114BDA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BF7357-8AC0-014F-BB7A-AB443ACEC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013548"/>
              </p:ext>
            </p:extLst>
          </p:nvPr>
        </p:nvGraphicFramePr>
        <p:xfrm>
          <a:off x="1169037" y="1261373"/>
          <a:ext cx="4092775" cy="41730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19894">
                  <a:extLst>
                    <a:ext uri="{9D8B030D-6E8A-4147-A177-3AD203B41FA5}">
                      <a16:colId xmlns:a16="http://schemas.microsoft.com/office/drawing/2014/main" val="730420496"/>
                    </a:ext>
                  </a:extLst>
                </a:gridCol>
                <a:gridCol w="2472881">
                  <a:extLst>
                    <a:ext uri="{9D8B030D-6E8A-4147-A177-3AD203B41FA5}">
                      <a16:colId xmlns:a16="http://schemas.microsoft.com/office/drawing/2014/main" val="3332241058"/>
                    </a:ext>
                  </a:extLst>
                </a:gridCol>
              </a:tblGrid>
              <a:tr h="226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Expression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Problem Size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4016988547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ab-acd-dbc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a:312 b:312 c:312 d:312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2949166175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ab-cad-dcb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a:312 b:312 c:312 d:312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2473465199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abc-acd-db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a:312 b:312 c:312 d:312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125700903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abc-ad-bdc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a:312 b:312 c:312 d:312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213517201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abc-adc-bd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a:312 b:312 c:312 d:312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2229683728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abc-adc-db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a:312 b:312 c:312 d:312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4260652590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abc-bda-dc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a:312 b:312 c:24 d:312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832646898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abcd-dbea-ec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469574364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abcd-deca-be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739551702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abcd-ea-ebcd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a:72 b:72 c:72 d:72 e:72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636199129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abcd-eb-aecd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a:72 b:72 c:72 d:72 e:72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338348149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abcd-ebad-ce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c:24 d:72 e:72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2472717180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abcd-ec-abed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2192906879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abcde-ecbfa-fd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a:48 b:32 c:32 d:24 e:48 f:48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4107313033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abcde-efbad-cf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a:48 b:32 c:24 d:32 e:48 f:32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696317853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abcde-efcad-bf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a:48 b:24 c:32 d:32 e:48 f:32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273948995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abcd-aebf-dfce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2355115425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abcd-aebf-fdec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a:72 b:72 c:72 d:72 e:72 f:72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26152185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2EDA5C-6331-284B-8ABE-A9FDE3C0B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63332"/>
              </p:ext>
            </p:extLst>
          </p:nvPr>
        </p:nvGraphicFramePr>
        <p:xfrm>
          <a:off x="5717419" y="1261373"/>
          <a:ext cx="4893830" cy="41730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01538">
                  <a:extLst>
                    <a:ext uri="{9D8B030D-6E8A-4147-A177-3AD203B41FA5}">
                      <a16:colId xmlns:a16="http://schemas.microsoft.com/office/drawing/2014/main" val="2388027146"/>
                    </a:ext>
                  </a:extLst>
                </a:gridCol>
                <a:gridCol w="2992292">
                  <a:extLst>
                    <a:ext uri="{9D8B030D-6E8A-4147-A177-3AD203B41FA5}">
                      <a16:colId xmlns:a16="http://schemas.microsoft.com/office/drawing/2014/main" val="3786305428"/>
                    </a:ext>
                  </a:extLst>
                </a:gridCol>
              </a:tblGrid>
              <a:tr h="226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Expression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Problem Size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767268097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abcd-aecf-bfde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549790852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abcd-aecf-fbed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769467058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abcd-aedf-bfce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4150907486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abcd-aedf-fbec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900787050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abcd-aefb-fdce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989579384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abcd-aefc-fbed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864385760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abcd-eafb-fdec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649428351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abcd-eafc-bfde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2157179050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abcd-eafd-fbec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218565214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abcdef-dega-gfbc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a:24 b:16 c:16 d:24 e:16 f:16 g:24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91499956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abcdef-degb-gfac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a:24 b:16 c:16 d:24 e:16 f:16 g:24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781529692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abcdef-degc-gfab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a:24 b:16 c:16 d:24 e:16 f:16 g:24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4032584973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abcdef-dfga-gebc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a:24 b:16 c:16 d:24 e:16 f:16 g:24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876861127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abcdef-dfgb-geac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a:24 b:16 c:16 d:24 e:16 f:16 g:24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35997610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abcdef-dfgc-geab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a:24 b:16 c:16 d:24 e:16 f:16 g:24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531491788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abcdef-efga-gdbc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a:24 b:16 c:16 d:24 e:16 f:16 g:24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969020428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abcdef-efgb-gdac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a:24 b:16 c:16 d:24 e:16 f:16 g:24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70522985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abcdef-efgc-gdab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a:24 b:16 c:16 d:24 e:16 f:16 g:24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400309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7B0BB7-53FC-CF40-AD3D-682B37DC5A02}"/>
              </a:ext>
            </a:extLst>
          </p:cNvPr>
          <p:cNvSpPr txBox="1"/>
          <p:nvPr/>
        </p:nvSpPr>
        <p:spPr>
          <a:xfrm>
            <a:off x="605427" y="6106471"/>
            <a:ext cx="10516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Springer </a:t>
            </a:r>
            <a:r>
              <a:rPr lang="en-US" sz="2000" dirty="0" err="1"/>
              <a:t>et.al</a:t>
            </a:r>
            <a:r>
              <a:rPr lang="en-US" sz="2000" dirty="0"/>
              <a:t>. "Design of a high-performance </a:t>
            </a:r>
            <a:r>
              <a:rPr lang="en-US" sz="2000" dirty="0" err="1"/>
              <a:t>gemm</a:t>
            </a:r>
            <a:r>
              <a:rPr lang="en-US" sz="2000" dirty="0"/>
              <a:t>-like tensor–tensor multiplication." 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F02BDE-A988-E54D-902A-156FAC4E0817}"/>
              </a:ext>
            </a:extLst>
          </p:cNvPr>
          <p:cNvSpPr txBox="1">
            <a:spLocks/>
          </p:cNvSpPr>
          <p:nvPr/>
        </p:nvSpPr>
        <p:spPr>
          <a:xfrm>
            <a:off x="1063752" y="295743"/>
            <a:ext cx="10058400" cy="952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experimentAL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F5EF68-48B6-6549-9D1E-2F902BD7A7A0}"/>
              </a:ext>
            </a:extLst>
          </p:cNvPr>
          <p:cNvSpPr txBox="1">
            <a:spLocks/>
          </p:cNvSpPr>
          <p:nvPr/>
        </p:nvSpPr>
        <p:spPr>
          <a:xfrm>
            <a:off x="7837714" y="1374914"/>
            <a:ext cx="3479642" cy="51617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Single thread on i7-6700K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Performance in GFLOPS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Competitive when all tensors are huge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Out perform when some inputs tensor are large or output tensor is large</a:t>
            </a:r>
          </a:p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0C4CD27-A866-814B-BA5B-A089B7C2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 descr="/var/folders/0y/nh3c18v54kv1m7tyhyxgxh4r0000gn/T/com.microsoft.Word/Content.MSO/9D5DEB0C.tmp">
            <a:extLst>
              <a:ext uri="{FF2B5EF4-FFF2-40B4-BE49-F238E27FC236}">
                <a16:creationId xmlns:a16="http://schemas.microsoft.com/office/drawing/2014/main" id="{349885F7-5108-CD4E-BE1B-98B0F6EE3B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893661"/>
            <a:ext cx="6256239" cy="250380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44072C-2170-A944-8783-69C06532A688}"/>
              </a:ext>
            </a:extLst>
          </p:cNvPr>
          <p:cNvSpPr/>
          <p:nvPr/>
        </p:nvSpPr>
        <p:spPr>
          <a:xfrm>
            <a:off x="1771544" y="1174173"/>
            <a:ext cx="4764338" cy="228636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4D22E-F684-1E42-B111-6CDED5F0123B}"/>
              </a:ext>
            </a:extLst>
          </p:cNvPr>
          <p:cNvSpPr/>
          <p:nvPr/>
        </p:nvSpPr>
        <p:spPr>
          <a:xfrm>
            <a:off x="6535883" y="1161154"/>
            <a:ext cx="701696" cy="229937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8E36595-9237-0840-B9C1-6F41B4C3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21571"/>
            <a:ext cx="10058400" cy="952282"/>
          </a:xfrm>
        </p:spPr>
        <p:txBody>
          <a:bodyPr/>
          <a:lstStyle/>
          <a:p>
            <a:r>
              <a:rPr lang="en-US" dirty="0" err="1"/>
              <a:t>experimentAL</a:t>
            </a:r>
            <a:r>
              <a:rPr lang="en-US" dirty="0"/>
              <a:t> Evaluation</a:t>
            </a:r>
          </a:p>
        </p:txBody>
      </p:sp>
      <p:pic>
        <p:nvPicPr>
          <p:cNvPr id="11" name="Picture 10" descr="/var/folders/0y/nh3c18v54kv1m7tyhyxgxh4r0000gn/T/com.microsoft.Word/Content.MSO/5DC75709.tmp">
            <a:extLst>
              <a:ext uri="{FF2B5EF4-FFF2-40B4-BE49-F238E27FC236}">
                <a16:creationId xmlns:a16="http://schemas.microsoft.com/office/drawing/2014/main" id="{35CB82DD-ED95-D94C-BAFE-68039C421F6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3702833"/>
            <a:ext cx="6256239" cy="250888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DD4DF8-8DDF-DB4C-A36C-44B0F6D5411B}"/>
              </a:ext>
            </a:extLst>
          </p:cNvPr>
          <p:cNvSpPr/>
          <p:nvPr/>
        </p:nvSpPr>
        <p:spPr>
          <a:xfrm>
            <a:off x="1761947" y="4011616"/>
            <a:ext cx="2696474" cy="24198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BBD229-E60A-2244-84C6-45CA638F1783}"/>
              </a:ext>
            </a:extLst>
          </p:cNvPr>
          <p:cNvSpPr/>
          <p:nvPr/>
        </p:nvSpPr>
        <p:spPr>
          <a:xfrm flipV="1">
            <a:off x="4458421" y="3979797"/>
            <a:ext cx="3079225" cy="238114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8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F5EF68-48B6-6549-9D1E-2F902BD7A7A0}"/>
              </a:ext>
            </a:extLst>
          </p:cNvPr>
          <p:cNvSpPr txBox="1">
            <a:spLocks/>
          </p:cNvSpPr>
          <p:nvPr/>
        </p:nvSpPr>
        <p:spPr>
          <a:xfrm>
            <a:off x="7837714" y="1374914"/>
            <a:ext cx="3479642" cy="516172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Multi thread on i7-6700K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Each thread has its  independent data copy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Competitive when output is large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Out perform when some inputs tensor are large</a:t>
            </a:r>
          </a:p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789DEED-CA11-8140-BAFB-ECDCBE11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/var/folders/0y/nh3c18v54kv1m7tyhyxgxh4r0000gn/T/com.microsoft.Word/Content.MSO/2C90C318.tmp">
            <a:extLst>
              <a:ext uri="{FF2B5EF4-FFF2-40B4-BE49-F238E27FC236}">
                <a16:creationId xmlns:a16="http://schemas.microsoft.com/office/drawing/2014/main" id="{6028E4AE-B643-D841-9984-B7E8A283A5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1118928"/>
            <a:ext cx="5943600" cy="2310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EB5E90-5B6F-9844-ADC9-5909C666577F}"/>
              </a:ext>
            </a:extLst>
          </p:cNvPr>
          <p:cNvSpPr/>
          <p:nvPr/>
        </p:nvSpPr>
        <p:spPr>
          <a:xfrm>
            <a:off x="1771544" y="1477067"/>
            <a:ext cx="4494174" cy="198346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3AFEC5-62EA-FA43-9D7C-DAD170DB8AEB}"/>
              </a:ext>
            </a:extLst>
          </p:cNvPr>
          <p:cNvSpPr/>
          <p:nvPr/>
        </p:nvSpPr>
        <p:spPr>
          <a:xfrm>
            <a:off x="6259835" y="1445532"/>
            <a:ext cx="753614" cy="201500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B4D13A-AB3B-D042-924A-097B5D99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95743"/>
            <a:ext cx="10058400" cy="952282"/>
          </a:xfrm>
        </p:spPr>
        <p:txBody>
          <a:bodyPr/>
          <a:lstStyle/>
          <a:p>
            <a:r>
              <a:rPr lang="en-US" dirty="0" err="1"/>
              <a:t>experimentAL</a:t>
            </a:r>
            <a:r>
              <a:rPr lang="en-US" dirty="0"/>
              <a:t> Evaluation</a:t>
            </a:r>
          </a:p>
        </p:txBody>
      </p:sp>
      <p:pic>
        <p:nvPicPr>
          <p:cNvPr id="16" name="Picture 15" descr="/var/folders/0y/nh3c18v54kv1m7tyhyxgxh4r0000gn/T/com.microsoft.Word/Content.MSO/D4E3E303.tmp">
            <a:extLst>
              <a:ext uri="{FF2B5EF4-FFF2-40B4-BE49-F238E27FC236}">
                <a16:creationId xmlns:a16="http://schemas.microsoft.com/office/drawing/2014/main" id="{CC4019DE-40BC-DA41-B87E-D1FAB10634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31" y="4140144"/>
            <a:ext cx="5943600" cy="23964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936EEEE-A8B3-8B43-A62C-45F0B86275FF}"/>
              </a:ext>
            </a:extLst>
          </p:cNvPr>
          <p:cNvSpPr/>
          <p:nvPr/>
        </p:nvSpPr>
        <p:spPr>
          <a:xfrm>
            <a:off x="1771545" y="4465794"/>
            <a:ext cx="2508624" cy="198955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EE3B90-7182-F645-B59C-1FB68CDDEBD4}"/>
              </a:ext>
            </a:extLst>
          </p:cNvPr>
          <p:cNvSpPr/>
          <p:nvPr/>
        </p:nvSpPr>
        <p:spPr>
          <a:xfrm flipV="1">
            <a:off x="4280169" y="4451247"/>
            <a:ext cx="2806431" cy="20150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00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686B-9CB3-0C43-919A-4977DA40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E183-F206-3D4A-8EBD-5E15413CA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approach to model and optimize data movement in memory hierarchy for multi-level tiled tensor contractions</a:t>
            </a:r>
          </a:p>
          <a:p>
            <a:r>
              <a:rPr lang="en-US" dirty="0"/>
              <a:t>Systematic exploration of huge space of configurations: permutation of tiling loops and tile sizes</a:t>
            </a:r>
          </a:p>
          <a:p>
            <a:r>
              <a:rPr lang="en-US" dirty="0"/>
              <a:t>Analytical modeling of data movement cost as a function of tile sizes, for a given permutation</a:t>
            </a:r>
          </a:p>
          <a:p>
            <a:r>
              <a:rPr lang="en-US" dirty="0"/>
              <a:t>Prune away cases that have exactly the same data movement cost</a:t>
            </a:r>
          </a:p>
          <a:p>
            <a:r>
              <a:rPr lang="en-US" dirty="0"/>
              <a:t>Feasible to solve generated non-linear optimization problem and find optimal permutation and tile sizes</a:t>
            </a:r>
          </a:p>
          <a:p>
            <a:r>
              <a:rPr lang="en-US" dirty="0"/>
              <a:t>Experimental evaluation demonstrates effectiveness </a:t>
            </a:r>
            <a:r>
              <a:rPr lang="en-US"/>
              <a:t>of approach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260D7-42D2-A64D-BE75-7EE9664F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1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6400-5EE9-DE44-AD46-A1725BD6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51511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1A3070-A475-2E42-965D-E45CA1A6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1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4555-9AEB-2E47-8D2E-B82357B6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19579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9E21D19-C02B-BA49-B748-5BB83CBC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BC512-E4F7-2049-A795-C9DB36A89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13101"/>
            <a:ext cx="10058400" cy="4050792"/>
          </a:xfrm>
        </p:spPr>
        <p:txBody>
          <a:bodyPr>
            <a:normAutofit/>
          </a:bodyPr>
          <a:lstStyle/>
          <a:p>
            <a:r>
              <a:rPr lang="en-US" sz="3600" dirty="0"/>
              <a:t>Introduction and Motivation</a:t>
            </a:r>
          </a:p>
          <a:p>
            <a:r>
              <a:rPr lang="en-US" sz="3600" dirty="0"/>
              <a:t>System Overview</a:t>
            </a:r>
          </a:p>
          <a:p>
            <a:r>
              <a:rPr lang="en-US" sz="3600" dirty="0"/>
              <a:t>Model on Single Level Cache</a:t>
            </a:r>
          </a:p>
          <a:p>
            <a:r>
              <a:rPr lang="en-US" sz="3600" dirty="0"/>
              <a:t>Model on Multi Level Memory Hierarchy</a:t>
            </a:r>
          </a:p>
          <a:p>
            <a:r>
              <a:rPr lang="en-US" sz="3600" dirty="0"/>
              <a:t>Prior Work</a:t>
            </a:r>
          </a:p>
          <a:p>
            <a:r>
              <a:rPr lang="en-US" sz="3600" dirty="0"/>
              <a:t>Experiments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570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95F1CD-7743-D748-B2CB-C9A6BAB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357BCF-A6F6-834D-983C-C1F6CC56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4555-9AEB-2E47-8D2E-B82357B6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19579"/>
          </a:xfrm>
        </p:spPr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75D2B-CAC8-8347-9F84-55E5A47C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052" y="2164013"/>
            <a:ext cx="3975100" cy="34925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D22988-53A2-B043-B263-DACC0B6D168A}"/>
              </a:ext>
            </a:extLst>
          </p:cNvPr>
          <p:cNvSpPr txBox="1">
            <a:spLocks/>
          </p:cNvSpPr>
          <p:nvPr/>
        </p:nvSpPr>
        <p:spPr>
          <a:xfrm>
            <a:off x="1440072" y="3666501"/>
            <a:ext cx="5706980" cy="2549814"/>
          </a:xfrm>
          <a:prstGeom prst="rect">
            <a:avLst/>
          </a:prstGeom>
        </p:spPr>
        <p:txBody>
          <a:bodyPr vert="horz" lIns="91440" tIns="9144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for (i=0; i&lt;Ni; i++)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for (j=0; j&lt;</a:t>
            </a:r>
            <a:r>
              <a:rPr lang="da-DK" sz="2400" dirty="0" err="1">
                <a:latin typeface="Courier"/>
                <a:cs typeface="Courier"/>
              </a:rPr>
              <a:t>Nj</a:t>
            </a:r>
            <a:r>
              <a:rPr lang="da-DK" sz="2400" dirty="0">
                <a:latin typeface="Courier"/>
                <a:cs typeface="Courier"/>
              </a:rPr>
              <a:t>; j++)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for (k=0; k&lt;</a:t>
            </a:r>
            <a:r>
              <a:rPr lang="da-DK" sz="2400" dirty="0" err="1">
                <a:latin typeface="Courier"/>
                <a:cs typeface="Courier"/>
              </a:rPr>
              <a:t>Nk</a:t>
            </a:r>
            <a:r>
              <a:rPr lang="da-DK" sz="2400" dirty="0">
                <a:latin typeface="Courier"/>
                <a:cs typeface="Courier"/>
              </a:rPr>
              <a:t>; k++)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C[i][j]+=A[i][k]*B[k][j];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9E21D19-C02B-BA49-B748-5BB83CBC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5A783-00CD-0547-AED0-37FC09962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09" y="2164013"/>
            <a:ext cx="2438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D21299-2128-0D45-9E68-4AB151CB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847211"/>
          </a:xfrm>
        </p:spPr>
        <p:txBody>
          <a:bodyPr>
            <a:noAutofit/>
          </a:bodyPr>
          <a:lstStyle/>
          <a:p>
            <a:r>
              <a:rPr lang="en-US" sz="3600" dirty="0"/>
              <a:t>Challenge of Optimizing tensor contraction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E13006-0E63-4844-919F-9B0D33611481}"/>
              </a:ext>
            </a:extLst>
          </p:cNvPr>
          <p:cNvSpPr txBox="1">
            <a:spLocks/>
          </p:cNvSpPr>
          <p:nvPr/>
        </p:nvSpPr>
        <p:spPr>
          <a:xfrm>
            <a:off x="838200" y="3231709"/>
            <a:ext cx="10515601" cy="331740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800" dirty="0"/>
              <a:t>Tensor contraction: high-dimension analog of matrix multiplication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sz="2400" dirty="0">
                <a:cs typeface="Arial"/>
              </a:rPr>
              <a:t>Direct implementation as 6D nested loop results in low performance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Key techniques for improving performance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cs typeface="Arial"/>
              </a:rPr>
              <a:t>Loop permutation and </a:t>
            </a:r>
            <a:r>
              <a:rPr lang="en-US" sz="2400" dirty="0"/>
              <a:t>loop tiling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Challenge: exponential space of possible code versions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State of the art: two-step iterative optimization with polyhedral compilers is insufficient</a:t>
            </a:r>
          </a:p>
          <a:p>
            <a:pPr marL="800100" lvl="1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cs typeface="Arial"/>
              </a:rPr>
              <a:t>Find tiled loop structure for assumed tile-sizes</a:t>
            </a:r>
          </a:p>
          <a:p>
            <a:pPr marL="800100" lvl="1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cs typeface="Arial"/>
              </a:rPr>
              <a:t>Auto-tune for different tile-size combinations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C80DF3-64BC-7445-B1AD-462ECE8D33A0}"/>
              </a:ext>
            </a:extLst>
          </p:cNvPr>
          <p:cNvSpPr txBox="1">
            <a:spLocks/>
          </p:cNvSpPr>
          <p:nvPr/>
        </p:nvSpPr>
        <p:spPr>
          <a:xfrm>
            <a:off x="838199" y="764553"/>
            <a:ext cx="9438861" cy="2549814"/>
          </a:xfrm>
          <a:prstGeom prst="rect">
            <a:avLst/>
          </a:prstGeom>
        </p:spPr>
        <p:txBody>
          <a:bodyPr vert="horz" lIns="91440" tIns="9144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for (i=0; i&lt;Ni; i++)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for (j=0; j&lt;</a:t>
            </a:r>
            <a:r>
              <a:rPr lang="da-DK" sz="2400" dirty="0" err="1">
                <a:latin typeface="Courier"/>
                <a:cs typeface="Courier"/>
              </a:rPr>
              <a:t>Nj</a:t>
            </a:r>
            <a:r>
              <a:rPr lang="da-DK" sz="2400" dirty="0">
                <a:latin typeface="Courier"/>
                <a:cs typeface="Courier"/>
              </a:rPr>
              <a:t>; j++)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for (k=0; k&lt;</a:t>
            </a:r>
            <a:r>
              <a:rPr lang="da-DK" sz="2400" dirty="0" err="1">
                <a:latin typeface="Courier"/>
                <a:cs typeface="Courier"/>
              </a:rPr>
              <a:t>Nk</a:t>
            </a:r>
            <a:r>
              <a:rPr lang="da-DK" sz="2400" dirty="0">
                <a:latin typeface="Courier"/>
                <a:cs typeface="Courier"/>
              </a:rPr>
              <a:t>; k++)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for (l=0; l&lt;Nl; l++)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for (m=0; m&lt;Nm; m++)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for (n=0; n&lt;</a:t>
            </a:r>
            <a:r>
              <a:rPr lang="da-DK" sz="2400" dirty="0" err="1">
                <a:latin typeface="Courier"/>
                <a:cs typeface="Courier"/>
              </a:rPr>
              <a:t>Nn</a:t>
            </a:r>
            <a:r>
              <a:rPr lang="da-DK" sz="2400" dirty="0">
                <a:latin typeface="Courier"/>
                <a:cs typeface="Courier"/>
              </a:rPr>
              <a:t>; n++)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</a:t>
            </a:r>
            <a:r>
              <a:rPr lang="zh-CN" altLang="en-US" sz="2400" dirty="0">
                <a:latin typeface="Courier"/>
                <a:cs typeface="Courier"/>
              </a:rPr>
              <a:t> </a:t>
            </a:r>
            <a:r>
              <a:rPr lang="da-DK" sz="2400" dirty="0">
                <a:latin typeface="Courier"/>
                <a:cs typeface="Courier"/>
              </a:rPr>
              <a:t>C[i][j][k][l]+=A[i][m][k][n]*B[j][n][l][m];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A52020-2C40-D241-80E8-369579B4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831" y="1191366"/>
            <a:ext cx="3053599" cy="95250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D8A47D0-E9D1-6A4D-9A8A-3638289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9B75-BFFD-4B4E-8670-E8870844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4B67-593A-A848-9B0B-C7C39550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Algorithm to automatically compute data movement as a symbolic expression of tile-sizes</a:t>
            </a:r>
          </a:p>
          <a:p>
            <a:r>
              <a:rPr lang="en-US" sz="2800" dirty="0"/>
              <a:t>Pruning method to reduce number of possible code versions</a:t>
            </a:r>
          </a:p>
          <a:p>
            <a:r>
              <a:rPr lang="en-US" sz="2800" dirty="0"/>
              <a:t>Estimation of execution time for multi-level memory hierarchy</a:t>
            </a:r>
          </a:p>
          <a:p>
            <a:r>
              <a:rPr lang="en-US" sz="2800" dirty="0"/>
              <a:t>Formulation of nonlinear optimization problem for automatic solution</a:t>
            </a:r>
          </a:p>
          <a:p>
            <a:endParaRPr lang="en-US" sz="2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2B19F-2D66-8B49-B9F2-309D38A8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8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D21299-2128-0D45-9E68-4AB151CB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847211"/>
          </a:xfrm>
        </p:spPr>
        <p:txBody>
          <a:bodyPr>
            <a:noAutofit/>
          </a:bodyPr>
          <a:lstStyle/>
          <a:p>
            <a:r>
              <a:rPr lang="en-US" sz="3600" dirty="0"/>
              <a:t>System overview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E13006-0E63-4844-919F-9B0D33611481}"/>
              </a:ext>
            </a:extLst>
          </p:cNvPr>
          <p:cNvSpPr txBox="1">
            <a:spLocks/>
          </p:cNvSpPr>
          <p:nvPr/>
        </p:nvSpPr>
        <p:spPr>
          <a:xfrm>
            <a:off x="1008637" y="1161738"/>
            <a:ext cx="6021750" cy="47818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Generate loop permutations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cs typeface="Arial"/>
              </a:rPr>
              <a:t>Exhaustive search space is huge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cs typeface="Arial"/>
              </a:rPr>
              <a:t>Pruning to reduce the space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Formulate cost and constraint for each permutation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cs typeface="Arial"/>
              </a:rPr>
              <a:t>Symbolic expression of tile-sizes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cs typeface="Arial"/>
              </a:rPr>
              <a:t>Pruning to reduce number of expressions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Solve all optimization problems and find the best solution</a:t>
            </a:r>
          </a:p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2FC718-773A-BD4E-8C05-51E9C7F2D8C7}"/>
              </a:ext>
            </a:extLst>
          </p:cNvPr>
          <p:cNvSpPr/>
          <p:nvPr/>
        </p:nvSpPr>
        <p:spPr>
          <a:xfrm>
            <a:off x="7843898" y="1161738"/>
            <a:ext cx="2428406" cy="1086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Loop Permutations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E31D7-CCD2-A647-9467-A62037F434BE}"/>
              </a:ext>
            </a:extLst>
          </p:cNvPr>
          <p:cNvSpPr/>
          <p:nvPr/>
        </p:nvSpPr>
        <p:spPr>
          <a:xfrm>
            <a:off x="7843898" y="2588302"/>
            <a:ext cx="2428406" cy="1278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Cost and Constraint Formalization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9CE393-78DC-9E41-B10B-48FB19277994}"/>
              </a:ext>
            </a:extLst>
          </p:cNvPr>
          <p:cNvSpPr/>
          <p:nvPr/>
        </p:nvSpPr>
        <p:spPr>
          <a:xfrm>
            <a:off x="7843898" y="4207240"/>
            <a:ext cx="2428406" cy="1278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Solver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D3F5AA-04EE-A543-B687-A2006C16B30D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9058101" y="2248258"/>
            <a:ext cx="0" cy="3400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756189-58D4-C242-870E-CEA5ACA18356}"/>
              </a:ext>
            </a:extLst>
          </p:cNvPr>
          <p:cNvCxnSpPr/>
          <p:nvPr/>
        </p:nvCxnSpPr>
        <p:spPr>
          <a:xfrm>
            <a:off x="9060600" y="3867196"/>
            <a:ext cx="0" cy="3400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128E142-2696-7746-86EE-4777629C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7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D21299-2128-0D45-9E68-4AB151CB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847211"/>
          </a:xfrm>
        </p:spPr>
        <p:txBody>
          <a:bodyPr>
            <a:noAutofit/>
          </a:bodyPr>
          <a:lstStyle/>
          <a:p>
            <a:r>
              <a:rPr lang="en-US" sz="3600" dirty="0"/>
              <a:t>Generate Loop Permutations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272671-2D5D-3343-86B6-B268D2B747E5}"/>
              </a:ext>
            </a:extLst>
          </p:cNvPr>
          <p:cNvSpPr txBox="1">
            <a:spLocks/>
          </p:cNvSpPr>
          <p:nvPr/>
        </p:nvSpPr>
        <p:spPr>
          <a:xfrm>
            <a:off x="441090" y="1060969"/>
            <a:ext cx="6609522" cy="5363060"/>
          </a:xfrm>
          <a:prstGeom prst="rect">
            <a:avLst/>
          </a:prstGeom>
        </p:spPr>
        <p:txBody>
          <a:bodyPr vert="horz" lIns="91440" tIns="9144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for (ti=0; ti&lt;Ni; ti+=Ti)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for (tj=0; tj&lt;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Nj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; tj+=Tj)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 for (tk=0; tk&lt;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Nk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; tk+=Tk)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  for (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tl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=0; 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tl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&lt;Nl; 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tl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+=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Tl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   for (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tm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=0; 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tm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&lt;Nm; 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tm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+=Tm)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    for (tn=0; tn&lt;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Nn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; tn+=Tn)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for (i=ti; i&lt;</a:t>
            </a:r>
            <a:r>
              <a:rPr lang="da-DK" sz="2400" dirty="0" err="1">
                <a:solidFill>
                  <a:srgbClr val="0070C0"/>
                </a:solidFill>
                <a:latin typeface="Courier"/>
                <a:cs typeface="Courier"/>
              </a:rPr>
              <a:t>ti+Ti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; i++)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 	  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for (j=tj; j&lt;</a:t>
            </a:r>
            <a:r>
              <a:rPr lang="da-DK" sz="2400" dirty="0" err="1">
                <a:solidFill>
                  <a:srgbClr val="0070C0"/>
                </a:solidFill>
                <a:latin typeface="Courier"/>
                <a:cs typeface="Courier"/>
              </a:rPr>
              <a:t>tj+Tj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; j++)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  	   for (k=tk; k&lt;</a:t>
            </a:r>
            <a:r>
              <a:rPr lang="da-DK" sz="2400" dirty="0" err="1">
                <a:solidFill>
                  <a:srgbClr val="0070C0"/>
                </a:solidFill>
                <a:latin typeface="Courier"/>
                <a:cs typeface="Courier"/>
              </a:rPr>
              <a:t>tk+Tk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; k++)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   	    for (l=</a:t>
            </a:r>
            <a:r>
              <a:rPr lang="da-DK" sz="2400" dirty="0" err="1">
                <a:solidFill>
                  <a:srgbClr val="0070C0"/>
                </a:solidFill>
                <a:latin typeface="Courier"/>
                <a:cs typeface="Courier"/>
              </a:rPr>
              <a:t>tl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; l&lt;</a:t>
            </a:r>
            <a:r>
              <a:rPr lang="da-DK" sz="2400" dirty="0" err="1">
                <a:solidFill>
                  <a:srgbClr val="0070C0"/>
                </a:solidFill>
                <a:latin typeface="Courier"/>
                <a:cs typeface="Courier"/>
              </a:rPr>
              <a:t>tl+Tl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; l++)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    		for (m=</a:t>
            </a:r>
            <a:r>
              <a:rPr lang="da-DK" sz="2400" dirty="0" err="1">
                <a:solidFill>
                  <a:srgbClr val="0070C0"/>
                </a:solidFill>
                <a:latin typeface="Courier"/>
                <a:cs typeface="Courier"/>
              </a:rPr>
              <a:t>tm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; m&lt;</a:t>
            </a:r>
            <a:r>
              <a:rPr lang="da-DK" sz="2400" dirty="0" err="1">
                <a:solidFill>
                  <a:srgbClr val="0070C0"/>
                </a:solidFill>
                <a:latin typeface="Courier"/>
                <a:cs typeface="Courier"/>
              </a:rPr>
              <a:t>tm+Tm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; m++)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     		 for (n=tn; n&lt;</a:t>
            </a:r>
            <a:r>
              <a:rPr lang="da-DK" sz="2400" dirty="0" err="1">
                <a:solidFill>
                  <a:srgbClr val="0070C0"/>
                </a:solidFill>
                <a:latin typeface="Courier"/>
                <a:cs typeface="Courier"/>
              </a:rPr>
              <a:t>tn+tn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; n++)</a:t>
            </a:r>
          </a:p>
          <a:p>
            <a:pPr marL="0" indent="0" algn="just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</a:t>
            </a:r>
            <a:r>
              <a:rPr lang="zh-CN" altLang="en-US" sz="2400" dirty="0">
                <a:latin typeface="Courier"/>
                <a:cs typeface="Courier"/>
              </a:rPr>
              <a:t> </a:t>
            </a:r>
            <a:r>
              <a:rPr lang="en-US" altLang="zh-CN" sz="2400" dirty="0">
                <a:latin typeface="Courier"/>
                <a:cs typeface="Courier"/>
              </a:rPr>
              <a:t>      </a:t>
            </a:r>
            <a:r>
              <a:rPr lang="da-DK" sz="2400" dirty="0">
                <a:latin typeface="Courier"/>
                <a:cs typeface="Courier"/>
              </a:rPr>
              <a:t>C[i][j][k][l]+= 						       			   	   A[i][m][k][n]*</a:t>
            </a:r>
          </a:p>
          <a:p>
            <a:pPr marL="0" indent="0" algn="just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	   B[j][n][l][m];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0C1DD1-0D3B-D542-B364-1E2C42438212}"/>
              </a:ext>
            </a:extLst>
          </p:cNvPr>
          <p:cNvSpPr txBox="1">
            <a:spLocks/>
          </p:cNvSpPr>
          <p:nvPr/>
        </p:nvSpPr>
        <p:spPr>
          <a:xfrm>
            <a:off x="7287490" y="1060969"/>
            <a:ext cx="4830259" cy="478186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B91774-CA5C-B744-B924-64FC833B2CE7}"/>
              </a:ext>
            </a:extLst>
          </p:cNvPr>
          <p:cNvSpPr txBox="1">
            <a:spLocks/>
          </p:cNvSpPr>
          <p:nvPr/>
        </p:nvSpPr>
        <p:spPr>
          <a:xfrm>
            <a:off x="7050612" y="1015169"/>
            <a:ext cx="4595810" cy="513122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Example for tiling on single-level cache</a:t>
            </a:r>
          </a:p>
          <a:p>
            <a:r>
              <a:rPr lang="en-US" sz="2800" dirty="0"/>
              <a:t>Data footprint accessed by </a:t>
            </a:r>
            <a:r>
              <a:rPr lang="en-US" sz="2800" dirty="0">
                <a:solidFill>
                  <a:srgbClr val="0070C0"/>
                </a:solidFill>
              </a:rPr>
              <a:t>point loops </a:t>
            </a:r>
            <a:r>
              <a:rPr lang="en-US" sz="2800" dirty="0"/>
              <a:t>fits in cache</a:t>
            </a:r>
          </a:p>
          <a:p>
            <a:pPr lvl="1"/>
            <a:r>
              <a:rPr lang="en-US" sz="2600" dirty="0"/>
              <a:t>Permutation of point loops does not change the data movement</a:t>
            </a:r>
          </a:p>
          <a:p>
            <a:r>
              <a:rPr lang="en-US" sz="2800" dirty="0">
                <a:solidFill>
                  <a:srgbClr val="C00000"/>
                </a:solidFill>
              </a:rPr>
              <a:t>6 tiling loops </a:t>
            </a:r>
            <a:r>
              <a:rPr lang="en-US" sz="2800" dirty="0"/>
              <a:t>=&gt; 6! permutations</a:t>
            </a:r>
          </a:p>
          <a:p>
            <a:r>
              <a:rPr lang="en-US" sz="2800" dirty="0"/>
              <a:t>Prune permutations with same data movement (cost)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9676B9C-110A-EC40-B126-3658C02F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0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D21299-2128-0D45-9E68-4AB151CB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847211"/>
          </a:xfrm>
        </p:spPr>
        <p:txBody>
          <a:bodyPr>
            <a:noAutofit/>
          </a:bodyPr>
          <a:lstStyle/>
          <a:p>
            <a:r>
              <a:rPr lang="en-US" sz="3600" dirty="0"/>
              <a:t>Counting data movement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272671-2D5D-3343-86B6-B268D2B747E5}"/>
              </a:ext>
            </a:extLst>
          </p:cNvPr>
          <p:cNvSpPr txBox="1">
            <a:spLocks/>
          </p:cNvSpPr>
          <p:nvPr/>
        </p:nvSpPr>
        <p:spPr>
          <a:xfrm>
            <a:off x="441090" y="1060969"/>
            <a:ext cx="6609522" cy="5363060"/>
          </a:xfrm>
          <a:prstGeom prst="rect">
            <a:avLst/>
          </a:prstGeom>
        </p:spPr>
        <p:txBody>
          <a:bodyPr vert="horz" lIns="91440" tIns="9144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for (ti=0; ti&lt;Ni; ti+=Ti)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for (tj=0; tj&lt;</a:t>
            </a:r>
            <a:r>
              <a:rPr lang="da-DK" sz="2400" dirty="0" err="1">
                <a:latin typeface="Courier"/>
                <a:cs typeface="Courier"/>
              </a:rPr>
              <a:t>Nj</a:t>
            </a:r>
            <a:r>
              <a:rPr lang="da-DK" sz="2400" dirty="0">
                <a:latin typeface="Courier"/>
                <a:cs typeface="Courier"/>
              </a:rPr>
              <a:t>; tj+=Tj)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for (tk=0; tk&lt;</a:t>
            </a:r>
            <a:r>
              <a:rPr lang="da-DK" sz="2400" dirty="0" err="1">
                <a:latin typeface="Courier"/>
                <a:cs typeface="Courier"/>
              </a:rPr>
              <a:t>Nk</a:t>
            </a:r>
            <a:r>
              <a:rPr lang="da-DK" sz="2400" dirty="0">
                <a:latin typeface="Courier"/>
                <a:cs typeface="Courier"/>
              </a:rPr>
              <a:t>; tk+=Tk)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for (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&lt;Nl;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+=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for (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&lt;Nm;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+=Tm)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for (tn=0; tn&lt;</a:t>
            </a:r>
            <a:r>
              <a:rPr lang="da-DK" sz="2400" dirty="0" err="1">
                <a:latin typeface="Courier"/>
                <a:cs typeface="Courier"/>
              </a:rPr>
              <a:t>Nn</a:t>
            </a:r>
            <a:r>
              <a:rPr lang="da-DK" sz="2400" dirty="0">
                <a:latin typeface="Courier"/>
                <a:cs typeface="Courier"/>
              </a:rPr>
              <a:t>; tn+=Tn)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 for (i=ti; i&lt;</a:t>
            </a:r>
            <a:r>
              <a:rPr lang="da-DK" sz="2400" dirty="0" err="1">
                <a:latin typeface="Courier"/>
                <a:cs typeface="Courier"/>
              </a:rPr>
              <a:t>ti+Ti</a:t>
            </a:r>
            <a:r>
              <a:rPr lang="da-DK" sz="2400" dirty="0">
                <a:latin typeface="Courier"/>
                <a:cs typeface="Courier"/>
              </a:rPr>
              <a:t>; i++)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	  for (j=tj; j&lt;</a:t>
            </a:r>
            <a:r>
              <a:rPr lang="da-DK" sz="2400" dirty="0" err="1">
                <a:latin typeface="Courier"/>
                <a:cs typeface="Courier"/>
              </a:rPr>
              <a:t>tj+Tj</a:t>
            </a:r>
            <a:r>
              <a:rPr lang="da-DK" sz="2400" dirty="0">
                <a:latin typeface="Courier"/>
                <a:cs typeface="Courier"/>
              </a:rPr>
              <a:t>; j++)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	   for (k=tk; k&lt;</a:t>
            </a:r>
            <a:r>
              <a:rPr lang="da-DK" sz="2400" dirty="0" err="1">
                <a:latin typeface="Courier"/>
                <a:cs typeface="Courier"/>
              </a:rPr>
              <a:t>tk+Tk</a:t>
            </a:r>
            <a:r>
              <a:rPr lang="da-DK" sz="2400" dirty="0">
                <a:latin typeface="Courier"/>
                <a:cs typeface="Courier"/>
              </a:rPr>
              <a:t>; k++)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	    for (l=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; l&lt;</a:t>
            </a:r>
            <a:r>
              <a:rPr lang="da-DK" sz="2400" dirty="0" err="1">
                <a:latin typeface="Courier"/>
                <a:cs typeface="Courier"/>
              </a:rPr>
              <a:t>tl+Tl</a:t>
            </a:r>
            <a:r>
              <a:rPr lang="da-DK" sz="2400" dirty="0">
                <a:latin typeface="Courier"/>
                <a:cs typeface="Courier"/>
              </a:rPr>
              <a:t>; l++)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		for (m=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; m&lt;</a:t>
            </a:r>
            <a:r>
              <a:rPr lang="da-DK" sz="2400" dirty="0" err="1">
                <a:latin typeface="Courier"/>
                <a:cs typeface="Courier"/>
              </a:rPr>
              <a:t>tm+Tm</a:t>
            </a:r>
            <a:r>
              <a:rPr lang="da-DK" sz="2400" dirty="0">
                <a:latin typeface="Courier"/>
                <a:cs typeface="Courier"/>
              </a:rPr>
              <a:t>; m++)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		 for (n=tn; n&lt;</a:t>
            </a:r>
            <a:r>
              <a:rPr lang="da-DK" sz="2400" dirty="0" err="1">
                <a:latin typeface="Courier"/>
                <a:cs typeface="Courier"/>
              </a:rPr>
              <a:t>tn+tn</a:t>
            </a:r>
            <a:r>
              <a:rPr lang="da-DK" sz="2400" dirty="0">
                <a:latin typeface="Courier"/>
                <a:cs typeface="Courier"/>
              </a:rPr>
              <a:t>; n++)</a:t>
            </a:r>
          </a:p>
          <a:p>
            <a:pPr marL="0" indent="0" algn="just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</a:t>
            </a:r>
            <a:r>
              <a:rPr lang="zh-CN" altLang="en-US" sz="2400" dirty="0">
                <a:latin typeface="Courier"/>
                <a:cs typeface="Courier"/>
              </a:rPr>
              <a:t> </a:t>
            </a:r>
            <a:r>
              <a:rPr lang="en-US" altLang="zh-CN" sz="2400" dirty="0">
                <a:latin typeface="Courier"/>
                <a:cs typeface="Courier"/>
              </a:rPr>
              <a:t>      </a:t>
            </a:r>
            <a:r>
              <a:rPr lang="da-DK" sz="2400" dirty="0">
                <a:solidFill>
                  <a:srgbClr val="00B050"/>
                </a:solidFill>
                <a:latin typeface="Courier"/>
                <a:cs typeface="Courier"/>
              </a:rPr>
              <a:t>C[i][j][k][l]+= </a:t>
            </a:r>
            <a:r>
              <a:rPr lang="da-DK" sz="2400" dirty="0">
                <a:latin typeface="Courier"/>
                <a:cs typeface="Courier"/>
              </a:rPr>
              <a:t>						       			   	   </a:t>
            </a:r>
            <a:r>
              <a:rPr lang="da-DK" sz="2400" dirty="0">
                <a:solidFill>
                  <a:srgbClr val="00B0F0"/>
                </a:solidFill>
                <a:latin typeface="Courier"/>
                <a:cs typeface="Courier"/>
              </a:rPr>
              <a:t>A[i][m][k][n]*</a:t>
            </a:r>
          </a:p>
          <a:p>
            <a:pPr marL="0" indent="0" algn="just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	   </a:t>
            </a:r>
            <a:r>
              <a:rPr lang="da-DK" sz="2400" dirty="0">
                <a:solidFill>
                  <a:srgbClr val="7030A0"/>
                </a:solidFill>
                <a:latin typeface="Courier"/>
                <a:cs typeface="Courier"/>
              </a:rPr>
              <a:t>B[j][n][l][m];</a:t>
            </a:r>
            <a:endParaRPr lang="en-US" sz="2400" dirty="0">
              <a:solidFill>
                <a:srgbClr val="7030A0"/>
              </a:solidFill>
              <a:latin typeface="Courier"/>
              <a:cs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942C97-EDFD-CA42-8A3A-99C88E470F2A}"/>
                  </a:ext>
                </a:extLst>
              </p:cNvPr>
              <p:cNvSpPr txBox="1"/>
              <p:nvPr/>
            </p:nvSpPr>
            <p:spPr>
              <a:xfrm>
                <a:off x="7070179" y="5488152"/>
                <a:ext cx="3991606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Point loops footprint fits in cache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𝐶</m:t>
                      </m:r>
                    </m:oMath>
                  </m:oMathPara>
                </a14:m>
                <a:endParaRPr lang="en-US" baseline="-25000" dirty="0">
                  <a:cs typeface="Arial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942C97-EDFD-CA42-8A3A-99C88E470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79" y="5488152"/>
                <a:ext cx="3991606" cy="668645"/>
              </a:xfrm>
              <a:prstGeom prst="rect">
                <a:avLst/>
              </a:prstGeom>
              <a:blipFill>
                <a:blip r:embed="rId3"/>
                <a:stretch>
                  <a:fillRect l="-1270" t="-377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0C1DD1-0D3B-D542-B364-1E2C42438212}"/>
              </a:ext>
            </a:extLst>
          </p:cNvPr>
          <p:cNvSpPr txBox="1">
            <a:spLocks/>
          </p:cNvSpPr>
          <p:nvPr/>
        </p:nvSpPr>
        <p:spPr>
          <a:xfrm>
            <a:off x="7287490" y="1060969"/>
            <a:ext cx="4830259" cy="478186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C40BF-87C2-964A-9DEF-F3F54D68838F}"/>
                  </a:ext>
                </a:extLst>
              </p:cNvPr>
              <p:cNvSpPr txBox="1"/>
              <p:nvPr/>
            </p:nvSpPr>
            <p:spPr>
              <a:xfrm>
                <a:off x="7070179" y="4265510"/>
                <a:ext cx="4253729" cy="1222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Next iteration of loop </a:t>
                </a:r>
                <a:r>
                  <a:rPr lang="en-US" i="1" dirty="0" err="1"/>
                  <a:t>tn</a:t>
                </a:r>
                <a:r>
                  <a:rPr lang="en-US" dirty="0"/>
                  <a:t>: </a:t>
                </a:r>
              </a:p>
              <a:p>
                <a:r>
                  <a:rPr lang="en-US" dirty="0">
                    <a:cs typeface="Arial"/>
                  </a:rPr>
                  <a:t>Reuse:</a:t>
                </a:r>
                <a:r>
                  <a:rPr lang="en-US" dirty="0">
                    <a:solidFill>
                      <a:srgbClr val="00B050"/>
                    </a:solidFill>
                    <a:cs typeface="Arial"/>
                  </a:rPr>
                  <a:t> C tile</a:t>
                </a:r>
                <a:r>
                  <a:rPr lang="en-US" dirty="0">
                    <a:cs typeface="Arial"/>
                  </a:rPr>
                  <a:t>, No reuse: </a:t>
                </a:r>
                <a:r>
                  <a:rPr lang="en-US" dirty="0">
                    <a:solidFill>
                      <a:srgbClr val="00B0F0"/>
                    </a:solidFill>
                    <a:cs typeface="Arial"/>
                  </a:rPr>
                  <a:t>A tile </a:t>
                </a:r>
                <a:r>
                  <a:rPr lang="en-US" dirty="0">
                    <a:cs typeface="Arial"/>
                  </a:rPr>
                  <a:t>and </a:t>
                </a:r>
                <a:r>
                  <a:rPr lang="en-US" dirty="0">
                    <a:solidFill>
                      <a:srgbClr val="7030A0"/>
                    </a:solidFill>
                    <a:cs typeface="Arial"/>
                  </a:rPr>
                  <a:t>B tile</a:t>
                </a:r>
                <a:endParaRPr lang="en-US" baseline="-25000" dirty="0">
                  <a:cs typeface="Arial"/>
                </a:endParaRPr>
              </a:p>
              <a:p>
                <a:r>
                  <a:rPr lang="en-US" dirty="0">
                    <a:cs typeface="Arial"/>
                  </a:rPr>
                  <a:t>Data footprint = Data movement 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C40BF-87C2-964A-9DEF-F3F54D688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79" y="4265510"/>
                <a:ext cx="4253729" cy="1222642"/>
              </a:xfrm>
              <a:prstGeom prst="rect">
                <a:avLst/>
              </a:prstGeom>
              <a:blipFill>
                <a:blip r:embed="rId4"/>
                <a:stretch>
                  <a:fillRect l="-1190" t="-3125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B2A411-FEAD-6C48-8D76-566D4AAD460D}"/>
                  </a:ext>
                </a:extLst>
              </p:cNvPr>
              <p:cNvSpPr txBox="1"/>
              <p:nvPr/>
            </p:nvSpPr>
            <p:spPr>
              <a:xfrm>
                <a:off x="7070179" y="3306164"/>
                <a:ext cx="3776034" cy="94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Similar for loop </a:t>
                </a:r>
                <a:r>
                  <a:rPr lang="en-US" i="1" dirty="0"/>
                  <a:t>tm</a:t>
                </a:r>
                <a:endParaRPr lang="en-US" baseline="-25000" dirty="0">
                  <a:cs typeface="Arial"/>
                </a:endParaRPr>
              </a:p>
              <a:p>
                <a:r>
                  <a:rPr lang="en-US" dirty="0">
                    <a:cs typeface="Arial"/>
                  </a:rPr>
                  <a:t>Data footprint = Data movement 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B2A411-FEAD-6C48-8D76-566D4AAD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79" y="3306164"/>
                <a:ext cx="3776034" cy="945643"/>
              </a:xfrm>
              <a:prstGeom prst="rect">
                <a:avLst/>
              </a:prstGeom>
              <a:blipFill>
                <a:blip r:embed="rId5"/>
                <a:stretch>
                  <a:fillRect l="-1342" t="-1316" r="-3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5A6BA-F709-7A4C-95D0-A6AADC20E438}"/>
                  </a:ext>
                </a:extLst>
              </p:cNvPr>
              <p:cNvSpPr txBox="1"/>
              <p:nvPr/>
            </p:nvSpPr>
            <p:spPr>
              <a:xfrm>
                <a:off x="7070179" y="2083522"/>
                <a:ext cx="4345100" cy="1351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Next iteration of loop </a:t>
                </a:r>
                <a:r>
                  <a:rPr lang="en-US" i="1" dirty="0" err="1"/>
                  <a:t>tl</a:t>
                </a:r>
                <a:r>
                  <a:rPr lang="en-US" i="1" dirty="0"/>
                  <a:t>:</a:t>
                </a:r>
              </a:p>
              <a:p>
                <a:r>
                  <a:rPr lang="en-US" dirty="0"/>
                  <a:t>No </a:t>
                </a:r>
                <a:r>
                  <a:rPr lang="en-US" dirty="0" err="1"/>
                  <a:t>reuse:New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C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7030A0"/>
                    </a:solidFill>
                  </a:rPr>
                  <a:t>B</a:t>
                </a:r>
                <a:r>
                  <a:rPr lang="en-US" dirty="0"/>
                  <a:t> tile, reload </a:t>
                </a:r>
                <a:r>
                  <a:rPr lang="en-US" dirty="0">
                    <a:solidFill>
                      <a:srgbClr val="00B0F0"/>
                    </a:solidFill>
                  </a:rPr>
                  <a:t>A</a:t>
                </a:r>
                <a:r>
                  <a:rPr lang="en-US" dirty="0"/>
                  <a:t> tile</a:t>
                </a:r>
                <a:endParaRPr lang="en-US" baseline="-25000" dirty="0">
                  <a:cs typeface="Arial"/>
                </a:endParaRPr>
              </a:p>
              <a:p>
                <a:r>
                  <a:rPr lang="en-US" dirty="0">
                    <a:cs typeface="Arial"/>
                  </a:rPr>
                  <a:t>Data movement 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5A6BA-F709-7A4C-95D0-A6AADC20E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79" y="2083522"/>
                <a:ext cx="4345100" cy="1351780"/>
              </a:xfrm>
              <a:prstGeom prst="rect">
                <a:avLst/>
              </a:prstGeom>
              <a:blipFill>
                <a:blip r:embed="rId6"/>
                <a:stretch>
                  <a:fillRect l="-1166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D2BCE9-87E6-D843-94D4-08C77A5ADDBF}"/>
                  </a:ext>
                </a:extLst>
              </p:cNvPr>
              <p:cNvSpPr txBox="1"/>
              <p:nvPr/>
            </p:nvSpPr>
            <p:spPr>
              <a:xfrm>
                <a:off x="7132632" y="1178861"/>
                <a:ext cx="4495141" cy="79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Loop </a:t>
                </a:r>
                <a:r>
                  <a:rPr lang="en-US" dirty="0" err="1"/>
                  <a:t>tk</a:t>
                </a:r>
                <a:r>
                  <a:rPr lang="en-US" dirty="0"/>
                  <a:t>, data movement</a:t>
                </a:r>
                <a:endParaRPr lang="en-US" dirty="0">
                  <a:cs typeface="Arial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D2BCE9-87E6-D843-94D4-08C77A5AD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632" y="1178861"/>
                <a:ext cx="4495141" cy="797782"/>
              </a:xfrm>
              <a:prstGeom prst="rect">
                <a:avLst/>
              </a:prstGeom>
              <a:blipFill>
                <a:blip r:embed="rId7"/>
                <a:stretch>
                  <a:fillRect l="-1127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0FFDA-4119-494E-B216-ABDF57EB187E}"/>
                  </a:ext>
                </a:extLst>
              </p:cNvPr>
              <p:cNvSpPr txBox="1"/>
              <p:nvPr/>
            </p:nvSpPr>
            <p:spPr>
              <a:xfrm>
                <a:off x="6242229" y="1990346"/>
                <a:ext cx="6014339" cy="172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Loop </a:t>
                </a:r>
                <a:r>
                  <a:rPr lang="en-US" dirty="0" err="1"/>
                  <a:t>tj</a:t>
                </a:r>
                <a:r>
                  <a:rPr lang="en-US" dirty="0"/>
                  <a:t>, data movement</a:t>
                </a:r>
                <a:endParaRPr lang="en-US" dirty="0">
                  <a:cs typeface="Arial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  <a:p>
                <a:r>
                  <a:rPr lang="en-US" dirty="0">
                    <a:cs typeface="Arial"/>
                  </a:rPr>
                  <a:t>Loop </a:t>
                </a:r>
                <a:r>
                  <a:rPr lang="en-US" dirty="0" err="1">
                    <a:cs typeface="Arial"/>
                  </a:rPr>
                  <a:t>ti</a:t>
                </a:r>
                <a:r>
                  <a:rPr lang="en-US" dirty="0">
                    <a:cs typeface="Arial"/>
                  </a:rPr>
                  <a:t>, data movement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0FFDA-4119-494E-B216-ABDF57EB1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229" y="1990346"/>
                <a:ext cx="6014339" cy="1727076"/>
              </a:xfrm>
              <a:prstGeom prst="rect">
                <a:avLst/>
              </a:prstGeom>
              <a:blipFill>
                <a:blip r:embed="rId8"/>
                <a:stretch>
                  <a:fillRect l="-1057" t="-1460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79557AE2-63F6-3243-9564-D095EDB66420}"/>
              </a:ext>
            </a:extLst>
          </p:cNvPr>
          <p:cNvSpPr/>
          <p:nvPr/>
        </p:nvSpPr>
        <p:spPr>
          <a:xfrm>
            <a:off x="1572126" y="3053615"/>
            <a:ext cx="5368226" cy="218308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AF713D-A6F5-C948-B3D9-96DE7DB2698F}"/>
              </a:ext>
            </a:extLst>
          </p:cNvPr>
          <p:cNvSpPr/>
          <p:nvPr/>
        </p:nvSpPr>
        <p:spPr>
          <a:xfrm>
            <a:off x="1130448" y="2715426"/>
            <a:ext cx="5368226" cy="33121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23329-FDDA-9947-9F9D-82AB590D8AE3}"/>
              </a:ext>
            </a:extLst>
          </p:cNvPr>
          <p:cNvSpPr/>
          <p:nvPr/>
        </p:nvSpPr>
        <p:spPr>
          <a:xfrm>
            <a:off x="1110881" y="2363753"/>
            <a:ext cx="5368226" cy="33121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D76794-0618-0D4E-ADCB-8B9D3704008D}"/>
              </a:ext>
            </a:extLst>
          </p:cNvPr>
          <p:cNvSpPr/>
          <p:nvPr/>
        </p:nvSpPr>
        <p:spPr>
          <a:xfrm>
            <a:off x="1110881" y="2017182"/>
            <a:ext cx="5368226" cy="33121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AB3E60-4F37-414A-9F74-2790A96FCA7C}"/>
              </a:ext>
            </a:extLst>
          </p:cNvPr>
          <p:cNvSpPr/>
          <p:nvPr/>
        </p:nvSpPr>
        <p:spPr>
          <a:xfrm>
            <a:off x="874003" y="1700682"/>
            <a:ext cx="5368226" cy="33121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0D0B3-29F4-0643-8C1A-E6CC88E74661}"/>
              </a:ext>
            </a:extLst>
          </p:cNvPr>
          <p:cNvSpPr txBox="1"/>
          <p:nvPr/>
        </p:nvSpPr>
        <p:spPr>
          <a:xfrm>
            <a:off x="914108" y="7587916"/>
            <a:ext cx="875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Before, purpose: algorithm automatic creates symbolic expr capture </a:t>
            </a:r>
            <a:r>
              <a:rPr lang="en-US" dirty="0" err="1"/>
              <a:t>datamov</a:t>
            </a:r>
            <a:r>
              <a:rPr lang="en-US" dirty="0"/>
              <a:t> cost</a:t>
            </a:r>
          </a:p>
          <a:p>
            <a:r>
              <a:rPr lang="en-US" dirty="0"/>
              <a:t>Point to the iteration </a:t>
            </a:r>
            <a:r>
              <a:rPr lang="en-US" dirty="0" err="1"/>
              <a:t>idx</a:t>
            </a:r>
            <a:r>
              <a:rPr lang="en-US" dirty="0"/>
              <a:t> and go tensor expr ,  why no reuse or </a:t>
            </a:r>
            <a:r>
              <a:rPr lang="en-US" dirty="0" err="1"/>
              <a:t>reus</a:t>
            </a:r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02DC6E02-A268-C44A-9B33-2BCA0227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1" grpId="0" build="allAtOnce"/>
      <p:bldP spid="12" grpId="0" build="allAtOnce"/>
      <p:bldP spid="14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D21299-2128-0D45-9E68-4AB151CB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847211"/>
          </a:xfrm>
        </p:spPr>
        <p:txBody>
          <a:bodyPr>
            <a:noAutofit/>
          </a:bodyPr>
          <a:lstStyle/>
          <a:p>
            <a:r>
              <a:rPr lang="en-US" sz="3600" dirty="0"/>
              <a:t>Pruning loop permutations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272671-2D5D-3343-86B6-B268D2B747E5}"/>
              </a:ext>
            </a:extLst>
          </p:cNvPr>
          <p:cNvSpPr txBox="1">
            <a:spLocks/>
          </p:cNvSpPr>
          <p:nvPr/>
        </p:nvSpPr>
        <p:spPr>
          <a:xfrm>
            <a:off x="352002" y="917760"/>
            <a:ext cx="6609522" cy="2665904"/>
          </a:xfrm>
          <a:prstGeom prst="rect">
            <a:avLst/>
          </a:prstGeom>
        </p:spPr>
        <p:txBody>
          <a:bodyPr vert="horz" lIns="91440" tIns="9144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for (ti=0; ti&lt;Ni; ti+=Ti)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for (tj=0; tj&lt;</a:t>
            </a:r>
            <a:r>
              <a:rPr lang="da-DK" sz="2400" dirty="0" err="1">
                <a:latin typeface="Courier"/>
                <a:cs typeface="Courier"/>
              </a:rPr>
              <a:t>Nj</a:t>
            </a:r>
            <a:r>
              <a:rPr lang="da-DK" sz="2400" dirty="0">
                <a:latin typeface="Courier"/>
                <a:cs typeface="Courier"/>
              </a:rPr>
              <a:t>; tj+=Tj)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for (tk=0; tk&lt;</a:t>
            </a:r>
            <a:r>
              <a:rPr lang="da-DK" sz="2400" dirty="0" err="1">
                <a:latin typeface="Courier"/>
                <a:cs typeface="Courier"/>
              </a:rPr>
              <a:t>Nk</a:t>
            </a:r>
            <a:r>
              <a:rPr lang="da-DK" sz="2400" dirty="0">
                <a:latin typeface="Courier"/>
                <a:cs typeface="Courier"/>
              </a:rPr>
              <a:t>; tk+=Tk)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for (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&lt;Nl;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+=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for (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&lt;Nm;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+=Tm)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for (tn=0; tn&lt;</a:t>
            </a:r>
            <a:r>
              <a:rPr lang="da-DK" sz="2400" dirty="0" err="1">
                <a:latin typeface="Courier"/>
                <a:cs typeface="Courier"/>
              </a:rPr>
              <a:t>Nn</a:t>
            </a:r>
            <a:r>
              <a:rPr lang="da-DK" sz="2400" dirty="0">
                <a:latin typeface="Courier"/>
                <a:cs typeface="Courier"/>
              </a:rPr>
              <a:t>; tn+=Tn)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 </a:t>
            </a:r>
            <a:r>
              <a:rPr lang="da-DK" sz="2400" dirty="0" err="1">
                <a:latin typeface="Courier"/>
                <a:cs typeface="Courier"/>
              </a:rPr>
              <a:t>tiles</a:t>
            </a:r>
            <a:r>
              <a:rPr lang="da-DK" sz="2400" dirty="0">
                <a:latin typeface="Courier"/>
                <a:cs typeface="Courier"/>
              </a:rPr>
              <a:t> of </a:t>
            </a:r>
            <a:r>
              <a:rPr lang="da-DK" sz="2400" dirty="0" err="1">
                <a:solidFill>
                  <a:srgbClr val="92D050"/>
                </a:solidFill>
                <a:latin typeface="Courier"/>
                <a:cs typeface="Courier"/>
              </a:rPr>
              <a:t>C</a:t>
            </a:r>
            <a:r>
              <a:rPr lang="da-DK" sz="2400" baseline="-25000" dirty="0" err="1">
                <a:solidFill>
                  <a:srgbClr val="92D050"/>
                </a:solidFill>
                <a:latin typeface="Courier"/>
                <a:cs typeface="Courier"/>
              </a:rPr>
              <a:t>ijkl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00B0F0"/>
                </a:solidFill>
                <a:latin typeface="Courier"/>
                <a:cs typeface="Courier"/>
              </a:rPr>
              <a:t>A</a:t>
            </a:r>
            <a:r>
              <a:rPr lang="da-DK" sz="2400" baseline="-25000" dirty="0" err="1">
                <a:solidFill>
                  <a:srgbClr val="00B0F0"/>
                </a:solidFill>
                <a:latin typeface="Courier"/>
                <a:cs typeface="Courier"/>
              </a:rPr>
              <a:t>imkn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7030A0"/>
                </a:solidFill>
                <a:latin typeface="Courier"/>
                <a:cs typeface="Courier"/>
              </a:rPr>
              <a:t>B</a:t>
            </a:r>
            <a:r>
              <a:rPr lang="da-DK" sz="2400" baseline="-25000" dirty="0" err="1">
                <a:solidFill>
                  <a:srgbClr val="7030A0"/>
                </a:solidFill>
                <a:latin typeface="Courier"/>
                <a:cs typeface="Courier"/>
              </a:rPr>
              <a:t>jnlm</a:t>
            </a:r>
            <a:endParaRPr lang="da-DK" sz="2400" dirty="0">
              <a:solidFill>
                <a:srgbClr val="7030A0"/>
              </a:solidFill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0C1DD1-0D3B-D542-B364-1E2C42438212}"/>
              </a:ext>
            </a:extLst>
          </p:cNvPr>
          <p:cNvSpPr txBox="1">
            <a:spLocks/>
          </p:cNvSpPr>
          <p:nvPr/>
        </p:nvSpPr>
        <p:spPr>
          <a:xfrm>
            <a:off x="7287490" y="1060969"/>
            <a:ext cx="4830259" cy="478186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0FFDA-4119-494E-B216-ABDF57EB187E}"/>
                  </a:ext>
                </a:extLst>
              </p:cNvPr>
              <p:cNvSpPr txBox="1"/>
              <p:nvPr/>
            </p:nvSpPr>
            <p:spPr>
              <a:xfrm>
                <a:off x="6096000" y="917760"/>
                <a:ext cx="5896742" cy="973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Arial"/>
                  </a:rPr>
                  <a:t>Data movement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0FFDA-4119-494E-B216-ABDF57EB1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17760"/>
                <a:ext cx="5896742" cy="973985"/>
              </a:xfrm>
              <a:prstGeom prst="rect">
                <a:avLst/>
              </a:prstGeom>
              <a:blipFill>
                <a:blip r:embed="rId3"/>
                <a:stretch>
                  <a:fillRect l="-862" t="-2597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E7D91C2-CFD0-174A-A78A-FE7E5D5F528C}"/>
              </a:ext>
            </a:extLst>
          </p:cNvPr>
          <p:cNvSpPr txBox="1">
            <a:spLocks/>
          </p:cNvSpPr>
          <p:nvPr/>
        </p:nvSpPr>
        <p:spPr>
          <a:xfrm>
            <a:off x="460657" y="3821122"/>
            <a:ext cx="6609522" cy="2665904"/>
          </a:xfrm>
          <a:prstGeom prst="rect">
            <a:avLst/>
          </a:prstGeom>
        </p:spPr>
        <p:txBody>
          <a:bodyPr vert="horz" lIns="91440" tIns="9144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for (tj=0; tj&lt;</a:t>
            </a:r>
            <a:r>
              <a:rPr lang="da-DK" sz="2400" dirty="0" err="1">
                <a:latin typeface="Courier"/>
                <a:cs typeface="Courier"/>
              </a:rPr>
              <a:t>Nj</a:t>
            </a:r>
            <a:r>
              <a:rPr lang="da-DK" sz="2400" dirty="0">
                <a:latin typeface="Courier"/>
                <a:cs typeface="Courier"/>
              </a:rPr>
              <a:t>; tj+=Tj)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for (tk=0; tk&lt;</a:t>
            </a:r>
            <a:r>
              <a:rPr lang="da-DK" sz="2400" dirty="0" err="1">
                <a:latin typeface="Courier"/>
                <a:cs typeface="Courier"/>
              </a:rPr>
              <a:t>Nk</a:t>
            </a:r>
            <a:r>
              <a:rPr lang="da-DK" sz="2400" dirty="0">
                <a:latin typeface="Courier"/>
                <a:cs typeface="Courier"/>
              </a:rPr>
              <a:t>; tk+=Tk)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for (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&lt;Nl;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+=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for (ti=0; ti&lt;Ni; ti+=Ti)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for (tn=0; tn&lt;</a:t>
            </a:r>
            <a:r>
              <a:rPr lang="da-DK" sz="2400" dirty="0" err="1">
                <a:latin typeface="Courier"/>
                <a:cs typeface="Courier"/>
              </a:rPr>
              <a:t>Nn</a:t>
            </a:r>
            <a:r>
              <a:rPr lang="da-DK" sz="2400" dirty="0">
                <a:latin typeface="Courier"/>
                <a:cs typeface="Courier"/>
              </a:rPr>
              <a:t>; tn+=Tn)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for (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=0; tn&lt;Nm; tn+=Tm)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 </a:t>
            </a:r>
            <a:r>
              <a:rPr lang="da-DK" sz="2400" dirty="0" err="1">
                <a:latin typeface="Courier"/>
                <a:cs typeface="Courier"/>
              </a:rPr>
              <a:t>tiles</a:t>
            </a:r>
            <a:r>
              <a:rPr lang="da-DK" sz="2400" dirty="0">
                <a:latin typeface="Courier"/>
                <a:cs typeface="Courier"/>
              </a:rPr>
              <a:t> of </a:t>
            </a:r>
            <a:r>
              <a:rPr lang="da-DK" sz="2400" dirty="0" err="1">
                <a:solidFill>
                  <a:srgbClr val="92D050"/>
                </a:solidFill>
                <a:latin typeface="Courier"/>
                <a:cs typeface="Courier"/>
              </a:rPr>
              <a:t>C</a:t>
            </a:r>
            <a:r>
              <a:rPr lang="da-DK" sz="2400" baseline="-25000" dirty="0" err="1">
                <a:solidFill>
                  <a:srgbClr val="92D050"/>
                </a:solidFill>
                <a:latin typeface="Courier"/>
                <a:cs typeface="Courier"/>
              </a:rPr>
              <a:t>ijkl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00B0F0"/>
                </a:solidFill>
                <a:latin typeface="Courier"/>
                <a:cs typeface="Courier"/>
              </a:rPr>
              <a:t>A</a:t>
            </a:r>
            <a:r>
              <a:rPr lang="da-DK" sz="2400" baseline="-25000" dirty="0" err="1">
                <a:solidFill>
                  <a:srgbClr val="00B0F0"/>
                </a:solidFill>
                <a:latin typeface="Courier"/>
                <a:cs typeface="Courier"/>
              </a:rPr>
              <a:t>imkn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7030A0"/>
                </a:solidFill>
                <a:latin typeface="Courier"/>
                <a:cs typeface="Courier"/>
              </a:rPr>
              <a:t>B</a:t>
            </a:r>
            <a:r>
              <a:rPr lang="da-DK" sz="2400" baseline="-25000" dirty="0" err="1">
                <a:solidFill>
                  <a:srgbClr val="7030A0"/>
                </a:solidFill>
                <a:latin typeface="Courier"/>
                <a:cs typeface="Courier"/>
              </a:rPr>
              <a:t>jnlm</a:t>
            </a:r>
            <a:endParaRPr lang="da-DK" sz="2400" dirty="0">
              <a:solidFill>
                <a:srgbClr val="7030A0"/>
              </a:solidFill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9F5E18-1124-BD4F-AC5A-7F20BB44A740}"/>
                  </a:ext>
                </a:extLst>
              </p:cNvPr>
              <p:cNvSpPr txBox="1"/>
              <p:nvPr/>
            </p:nvSpPr>
            <p:spPr>
              <a:xfrm>
                <a:off x="6221007" y="3821122"/>
                <a:ext cx="5896742" cy="973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Arial"/>
                  </a:rPr>
                  <a:t>Data movement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9F5E18-1124-BD4F-AC5A-7F20BB44A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007" y="3821122"/>
                <a:ext cx="5896742" cy="973985"/>
              </a:xfrm>
              <a:prstGeom prst="rect">
                <a:avLst/>
              </a:prstGeom>
              <a:blipFill>
                <a:blip r:embed="rId4"/>
                <a:stretch>
                  <a:fillRect l="-860" t="-2564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6A0790-7044-1241-808C-800D17E77DC6}"/>
                  </a:ext>
                </a:extLst>
              </p:cNvPr>
              <p:cNvSpPr txBox="1"/>
              <p:nvPr/>
            </p:nvSpPr>
            <p:spPr>
              <a:xfrm>
                <a:off x="6221007" y="4960348"/>
                <a:ext cx="3776034" cy="94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At Loop </a:t>
                </a:r>
                <a:r>
                  <a:rPr lang="en-US" dirty="0" err="1"/>
                  <a:t>tn</a:t>
                </a:r>
                <a:endParaRPr lang="en-US" baseline="-25000" dirty="0">
                  <a:cs typeface="Arial"/>
                </a:endParaRPr>
              </a:p>
              <a:p>
                <a:r>
                  <a:rPr lang="en-US" dirty="0">
                    <a:cs typeface="Arial"/>
                  </a:rPr>
                  <a:t>Data footprint = Data movement 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6A0790-7044-1241-808C-800D17E77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007" y="4960348"/>
                <a:ext cx="3776034" cy="945643"/>
              </a:xfrm>
              <a:prstGeom prst="rect">
                <a:avLst/>
              </a:prstGeom>
              <a:blipFill>
                <a:blip r:embed="rId5"/>
                <a:stretch>
                  <a:fillRect l="-1342" t="-2667" r="-336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6BEFA0-0CC6-0C45-BAFB-805475486430}"/>
                  </a:ext>
                </a:extLst>
              </p:cNvPr>
              <p:cNvSpPr txBox="1"/>
              <p:nvPr/>
            </p:nvSpPr>
            <p:spPr>
              <a:xfrm>
                <a:off x="6221007" y="1957243"/>
                <a:ext cx="3776034" cy="94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At loop </a:t>
                </a:r>
                <a:r>
                  <a:rPr lang="en-US" i="1" dirty="0"/>
                  <a:t>tm</a:t>
                </a:r>
                <a:endParaRPr lang="en-US" baseline="-25000" dirty="0">
                  <a:cs typeface="Arial"/>
                </a:endParaRPr>
              </a:p>
              <a:p>
                <a:r>
                  <a:rPr lang="en-US" dirty="0">
                    <a:cs typeface="Arial"/>
                  </a:rPr>
                  <a:t>Data footprint = Data movement 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6BEFA0-0CC6-0C45-BAFB-80547548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007" y="1957243"/>
                <a:ext cx="3776034" cy="945643"/>
              </a:xfrm>
              <a:prstGeom prst="rect">
                <a:avLst/>
              </a:prstGeom>
              <a:blipFill>
                <a:blip r:embed="rId6"/>
                <a:stretch>
                  <a:fillRect l="-1342" t="-1316" r="-3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51A0E2E-23E4-FD49-8D19-FC91152E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3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Utemplate" id="{F53682C3-D750-9542-9BC2-6D60D19B5E2C}" vid="{E2F881F1-8DB2-8B48-94C0-3B14FDD56D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5684</TotalTime>
  <Words>3488</Words>
  <Application>Microsoft Macintosh PowerPoint</Application>
  <PresentationFormat>Widescreen</PresentationFormat>
  <Paragraphs>416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LinLibertineT</vt:lpstr>
      <vt:lpstr>Calibri</vt:lpstr>
      <vt:lpstr>Cambria Math</vt:lpstr>
      <vt:lpstr>Courier</vt:lpstr>
      <vt:lpstr>Rockwell</vt:lpstr>
      <vt:lpstr>Rockwell Condensed</vt:lpstr>
      <vt:lpstr>Wingdings</vt:lpstr>
      <vt:lpstr>Wood Type</vt:lpstr>
      <vt:lpstr>Analytical Cache Modeling and Tilesize Optimization for Tensor Contractions </vt:lpstr>
      <vt:lpstr>Outline</vt:lpstr>
      <vt:lpstr>Matrix multiplication</vt:lpstr>
      <vt:lpstr>Challenge of Optimizing tensor contraction</vt:lpstr>
      <vt:lpstr>Novel Contributions</vt:lpstr>
      <vt:lpstr>System overview</vt:lpstr>
      <vt:lpstr>Generate Loop Permutations</vt:lpstr>
      <vt:lpstr>Counting data movement</vt:lpstr>
      <vt:lpstr>Pruning loop permutations</vt:lpstr>
      <vt:lpstr>Formalize cost and constraint</vt:lpstr>
      <vt:lpstr>Formalize cost and constraint</vt:lpstr>
      <vt:lpstr>Modeling Time Cost on Multi-level memory hierarchy</vt:lpstr>
      <vt:lpstr>Modeling Time Cost on Multi-level Memory hierarchy</vt:lpstr>
      <vt:lpstr>Prior work</vt:lpstr>
      <vt:lpstr>PowerPoint Presentation</vt:lpstr>
      <vt:lpstr>experimentAL Evaluation</vt:lpstr>
      <vt:lpstr>experimentAL Evaluation</vt:lpstr>
      <vt:lpstr>Summary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Cache Modeling and Tilesize Optimization for Tensor Contractions </dc:title>
  <dc:creator>ayanami akira</dc:creator>
  <cp:lastModifiedBy>ayanami akira</cp:lastModifiedBy>
  <cp:revision>61</cp:revision>
  <dcterms:created xsi:type="dcterms:W3CDTF">2019-11-14T20:21:29Z</dcterms:created>
  <dcterms:modified xsi:type="dcterms:W3CDTF">2020-02-14T20:40:09Z</dcterms:modified>
</cp:coreProperties>
</file>