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3.xml" ContentType="application/vnd.openxmlformats-officedocument.drawingml.diagramStyl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3.xml" ContentType="application/vnd.openxmlformats-officedocument.drawingml.diagramLayout+xml"/>
  <Override PartName="/ppt/diagrams/colors1.xml" ContentType="application/vnd.openxmlformats-officedocument.drawingml.diagramColors+xml"/>
  <Override PartName="/ppt/diagrams/quickStyle2.xml" ContentType="application/vnd.openxmlformats-officedocument.drawingml.diagramStyle+xml"/>
  <Override PartName="/ppt/diagrams/drawing2.xml" ContentType="application/vnd.ms-office.drawingml.diagramDrawing+xml"/>
  <Override PartName="/ppt/diagrams/_rels/data1.xml.rels" ContentType="application/vnd.openxmlformats-package.relationships+xml"/>
  <Override PartName="/ppt/diagrams/_rels/drawing1.xml.rels" ContentType="application/vnd.openxmlformats-package.relationships+xml"/>
  <Override PartName="/ppt/diagrams/_rels/data2.xml.rels" ContentType="application/vnd.openxmlformats-package.relationships+xml"/>
  <Override PartName="/ppt/diagrams/_rels/drawing2.xml.rels" ContentType="application/vnd.openxmlformats-package.relationships+xml"/>
  <Override PartName="/ppt/diagrams/data3.xml" ContentType="application/vnd.openxmlformats-officedocument.drawingml.diagramData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OOXDiagramDrawingRels1_9.png" ContentType="image/png"/>
  <Override PartName="/ppt/media/OOXDiagramDrawingRels1_8.svg" ContentType="image/svg"/>
  <Override PartName="/ppt/media/OOXDiagramDataRels1_5.png" ContentType="image/png"/>
  <Override PartName="/ppt/media/OOXDiagramDataRels2_1.svg" ContentType="image/svg"/>
  <Override PartName="/ppt/media/OOXDiagramDataRels1_3.png" ContentType="image/png"/>
  <Override PartName="/ppt/media/image3.png" ContentType="image/png"/>
  <Override PartName="/ppt/media/OOXDiagramDataRels2_0.png" ContentType="image/png"/>
  <Override PartName="/ppt/media/OOXDiagramDataRels1_2.svg" ContentType="image/svg"/>
  <Override PartName="/ppt/media/OOXDiagramDataRels1_7.png" ContentType="image/png"/>
  <Override PartName="/ppt/media/OOXDiagramDataRels1_8.svg" ContentType="image/svg"/>
  <Override PartName="/ppt/media/OOXDiagramDataRels2_3.svg" ContentType="image/svg"/>
  <Override PartName="/ppt/media/OOXDiagramDrawingRels1_0.png" ContentType="image/png"/>
  <Override PartName="/ppt/media/OOXDiagramDataRels2_2.png" ContentType="image/png"/>
  <Override PartName="/ppt/media/OOXDiagramDataRels1_4.svg" ContentType="image/svg"/>
  <Override PartName="/ppt/media/image1.jpeg" ContentType="image/jpeg"/>
  <Override PartName="/ppt/media/OOXDiagramDataRels1_6.svg" ContentType="image/svg"/>
  <Override PartName="/ppt/media/OOXDiagramDrawingRels1_1.svg" ContentType="image/svg"/>
  <Override PartName="/ppt/media/image2.png" ContentType="image/png"/>
  <Override PartName="/ppt/media/OOXDiagramDataRels1_1.svg" ContentType="image/svg"/>
  <Override PartName="/ppt/media/OOXDiagramDrawingRels2_1.svg" ContentType="image/svg"/>
  <Override PartName="/ppt/media/OOXDiagramDataRels1_0.png" ContentType="image/png"/>
  <Override PartName="/ppt/media/OOXDiagramDrawingRels1_3.png" ContentType="image/png"/>
  <Override PartName="/ppt/media/OOXDiagramDrawingRels2_0.png" ContentType="image/png"/>
  <Override PartName="/ppt/media/OOXDiagramDataRels1_9.png" ContentType="image/png"/>
  <Override PartName="/ppt/media/OOXDiagramDrawingRels1_2.svg" ContentType="image/svg"/>
  <Override PartName="/ppt/media/OOXDiagramDrawingRels1_5.png" ContentType="image/png"/>
  <Override PartName="/ppt/media/OOXDiagramDrawingRels1_4.svg" ContentType="image/svg"/>
  <Override PartName="/ppt/media/OOXDiagramDrawingRels2_2.png" ContentType="image/png"/>
  <Override PartName="/ppt/media/OOXDiagramDrawingRels1_6.svg" ContentType="image/svg"/>
  <Override PartName="/ppt/media/OOXDiagramDrawingRels2_3.svg" ContentType="image/svg"/>
  <Override PartName="/ppt/media/OOXDiagramDrawingRels1_7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presProps" Target="presProps.xml"/>
</Relationships>
</file>

<file path=ppt/diagrams/_rels/data1.xml.rels><?xml version="1.0" encoding="UTF-8"?>
<Relationships xmlns="http://schemas.openxmlformats.org/package/2006/relationships"><Relationship Id="rId1" Type="http://schemas.openxmlformats.org/officeDocument/2006/relationships/image" Target="../media/OOXDiagramDataRels1_0.png"/><Relationship Id="rId10" Type="http://schemas.openxmlformats.org/officeDocument/2006/relationships/image" Target="../media/OOXDiagramDataRels1_1.svg"/><Relationship Id="rId2" Type="http://schemas.openxmlformats.org/officeDocument/2006/relationships/image" Target="../media/OOXDiagramDataRels1_2.svg"/><Relationship Id="rId3" Type="http://schemas.openxmlformats.org/officeDocument/2006/relationships/image" Target="../media/OOXDiagramDataRels1_3.png"/><Relationship Id="rId4" Type="http://schemas.openxmlformats.org/officeDocument/2006/relationships/image" Target="../media/OOXDiagramDataRels1_4.svg"/><Relationship Id="rId5" Type="http://schemas.openxmlformats.org/officeDocument/2006/relationships/image" Target="../media/OOXDiagramDataRels1_5.png"/><Relationship Id="rId6" Type="http://schemas.openxmlformats.org/officeDocument/2006/relationships/image" Target="../media/OOXDiagramDataRels1_6.svg"/><Relationship Id="rId7" Type="http://schemas.openxmlformats.org/officeDocument/2006/relationships/image" Target="../media/OOXDiagramDataRels1_7.png"/><Relationship Id="rId8" Type="http://schemas.openxmlformats.org/officeDocument/2006/relationships/image" Target="../media/OOXDiagramDataRels1_8.svg"/><Relationship Id="rId9" Type="http://schemas.openxmlformats.org/officeDocument/2006/relationships/image" Target="../media/OOXDiagramDataRels1_9.png"/>
</Relationships>
</file>

<file path=ppt/diagrams/_rels/data2.xml.rels><?xml version="1.0" encoding="UTF-8"?>
<Relationships xmlns="http://schemas.openxmlformats.org/package/2006/relationships"><Relationship Id="rId1" Type="http://schemas.openxmlformats.org/officeDocument/2006/relationships/image" Target="../media/OOXDiagramDataRels2_0.png"/><Relationship Id="rId2" Type="http://schemas.openxmlformats.org/officeDocument/2006/relationships/image" Target="../media/OOXDiagramDataRels2_1.svg"/><Relationship Id="rId3" Type="http://schemas.openxmlformats.org/officeDocument/2006/relationships/image" Target="../media/OOXDiagramDataRels2_2.png"/><Relationship Id="rId4" Type="http://schemas.openxmlformats.org/officeDocument/2006/relationships/image" Target="../media/OOXDiagramDataRels2_3.svg"/>
</Relationships>
</file>

<file path=ppt/diagrams/_rels/drawing1.xml.rels><?xml version="1.0" encoding="UTF-8"?>
<Relationships xmlns="http://schemas.openxmlformats.org/package/2006/relationships"><Relationship Id="rId1" Type="http://schemas.openxmlformats.org/officeDocument/2006/relationships/image" Target="../media/OOXDiagramDrawingRels1_0.png"/><Relationship Id="rId10" Type="http://schemas.openxmlformats.org/officeDocument/2006/relationships/image" Target="../media/OOXDiagramDrawingRels1_1.svg"/><Relationship Id="rId2" Type="http://schemas.openxmlformats.org/officeDocument/2006/relationships/image" Target="../media/OOXDiagramDrawingRels1_2.svg"/><Relationship Id="rId3" Type="http://schemas.openxmlformats.org/officeDocument/2006/relationships/image" Target="../media/OOXDiagramDrawingRels1_3.png"/><Relationship Id="rId4" Type="http://schemas.openxmlformats.org/officeDocument/2006/relationships/image" Target="../media/OOXDiagramDrawingRels1_4.svg"/><Relationship Id="rId5" Type="http://schemas.openxmlformats.org/officeDocument/2006/relationships/image" Target="../media/OOXDiagramDrawingRels1_5.png"/><Relationship Id="rId6" Type="http://schemas.openxmlformats.org/officeDocument/2006/relationships/image" Target="../media/OOXDiagramDrawingRels1_6.svg"/><Relationship Id="rId7" Type="http://schemas.openxmlformats.org/officeDocument/2006/relationships/image" Target="../media/OOXDiagramDrawingRels1_7.png"/><Relationship Id="rId8" Type="http://schemas.openxmlformats.org/officeDocument/2006/relationships/image" Target="../media/OOXDiagramDrawingRels1_8.svg"/><Relationship Id="rId9" Type="http://schemas.openxmlformats.org/officeDocument/2006/relationships/image" Target="../media/OOXDiagramDrawingRels1_9.png"/>
</Relationships>
</file>

<file path=ppt/diagrams/_rels/drawing2.xml.rels><?xml version="1.0" encoding="UTF-8"?>
<Relationships xmlns="http://schemas.openxmlformats.org/package/2006/relationships"><Relationship Id="rId1" Type="http://schemas.openxmlformats.org/officeDocument/2006/relationships/image" Target="../media/OOXDiagramDrawingRels2_0.png"/><Relationship Id="rId2" Type="http://schemas.openxmlformats.org/officeDocument/2006/relationships/image" Target="../media/OOXDiagramDrawingRels2_1.svg"/><Relationship Id="rId3" Type="http://schemas.openxmlformats.org/officeDocument/2006/relationships/image" Target="../media/OOXDiagramDrawingRels2_2.png"/><Relationship Id="rId4" Type="http://schemas.openxmlformats.org/officeDocument/2006/relationships/image" Target="../media/OOXDiagramDrawingRels2_3.svg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42220A-47C3-4EF2-BFC2-E633D74D181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09ACB79-546A-4848-928A-98D970051CE4}">
      <dgm:prSet/>
      <dgm:spPr/>
      <dgm:t>
        <a:bodyPr/>
        <a:lstStyle/>
        <a:p>
          <a:r>
            <a:rPr lang="en-US" b="1" i="0" baseline="0"/>
            <a:t>Introduction to Fine-tuned Albert Einstein Models:</a:t>
          </a:r>
          <a:endParaRPr lang="en-US"/>
        </a:p>
      </dgm:t>
    </dgm:pt>
    <dgm:pt modelId="{B8CC756A-B344-4D7F-97AF-680BD51D4166}" type="parTrans" cxnId="{2DDA784E-7124-43E8-8CE7-536A666B3E22}">
      <dgm:prSet/>
      <dgm:spPr/>
      <dgm:t>
        <a:bodyPr/>
        <a:lstStyle/>
        <a:p>
          <a:endParaRPr lang="en-US"/>
        </a:p>
      </dgm:t>
    </dgm:pt>
    <dgm:pt modelId="{6D455E2B-1EFA-46D5-9820-DC949771A1FB}" type="sibTrans" cxnId="{2DDA784E-7124-43E8-8CE7-536A666B3E22}">
      <dgm:prSet/>
      <dgm:spPr/>
      <dgm:t>
        <a:bodyPr/>
        <a:lstStyle/>
        <a:p>
          <a:endParaRPr lang="en-US"/>
        </a:p>
      </dgm:t>
    </dgm:pt>
    <dgm:pt modelId="{83209B06-39A2-4C67-A67E-EC294F86D359}">
      <dgm:prSet/>
      <dgm:spPr/>
      <dgm:t>
        <a:bodyPr/>
        <a:lstStyle/>
        <a:p>
          <a:r>
            <a:rPr lang="en-US" b="0" i="0" baseline="0"/>
            <a:t>Albert Einstein, fine-tuned using advanced language models like Falcon-7B and LLaMA-3, showcases improved performance in specific tasks such as scientific comprehension and general natural language understanding.</a:t>
          </a:r>
          <a:endParaRPr lang="en-US"/>
        </a:p>
      </dgm:t>
    </dgm:pt>
    <dgm:pt modelId="{FF5BBACF-1919-4B41-912E-D86292C38F11}" type="parTrans" cxnId="{223B6E9A-797D-49A7-8FC8-ADA439A622C8}">
      <dgm:prSet/>
      <dgm:spPr/>
      <dgm:t>
        <a:bodyPr/>
        <a:lstStyle/>
        <a:p>
          <a:endParaRPr lang="en-US"/>
        </a:p>
      </dgm:t>
    </dgm:pt>
    <dgm:pt modelId="{E3382DE6-C5B8-499E-BBCF-1C48722CA9C1}" type="sibTrans" cxnId="{223B6E9A-797D-49A7-8FC8-ADA439A622C8}">
      <dgm:prSet/>
      <dgm:spPr/>
      <dgm:t>
        <a:bodyPr/>
        <a:lstStyle/>
        <a:p>
          <a:endParaRPr lang="en-US"/>
        </a:p>
      </dgm:t>
    </dgm:pt>
    <dgm:pt modelId="{9EA0E556-95DE-453B-B6DB-860625BA0A0D}">
      <dgm:prSet/>
      <dgm:spPr/>
      <dgm:t>
        <a:bodyPr/>
        <a:lstStyle/>
        <a:p>
          <a:r>
            <a:rPr lang="en-US" b="1" i="0" baseline="0"/>
            <a:t>Brief Overview of Falcon-7B and LLaMA-3 Models:</a:t>
          </a:r>
          <a:endParaRPr lang="en-US"/>
        </a:p>
      </dgm:t>
    </dgm:pt>
    <dgm:pt modelId="{E5D89FBD-2AA7-49CE-86E1-8CAA51BDE4E6}" type="parTrans" cxnId="{E8BFB5F7-6C1D-463A-8F11-DC3062F051FC}">
      <dgm:prSet/>
      <dgm:spPr/>
      <dgm:t>
        <a:bodyPr/>
        <a:lstStyle/>
        <a:p>
          <a:endParaRPr lang="en-US"/>
        </a:p>
      </dgm:t>
    </dgm:pt>
    <dgm:pt modelId="{5C868919-01C5-4C69-8AD5-719967EAC0E5}" type="sibTrans" cxnId="{E8BFB5F7-6C1D-463A-8F11-DC3062F051FC}">
      <dgm:prSet/>
      <dgm:spPr/>
      <dgm:t>
        <a:bodyPr/>
        <a:lstStyle/>
        <a:p>
          <a:endParaRPr lang="en-US"/>
        </a:p>
      </dgm:t>
    </dgm:pt>
    <dgm:pt modelId="{72D14DCE-8979-4C9F-8534-032054206177}">
      <dgm:prSet/>
      <dgm:spPr/>
      <dgm:t>
        <a:bodyPr/>
        <a:lstStyle/>
        <a:p>
          <a:r>
            <a:rPr lang="en-US" b="1" i="0" baseline="0"/>
            <a:t>Falcon-7B:</a:t>
          </a:r>
          <a:r>
            <a:rPr lang="en-US" b="0" i="0" baseline="0"/>
            <a:t> Known for its robustness in general natural language understanding tasks, it provides a strong baseline for various applications.</a:t>
          </a:r>
          <a:endParaRPr lang="en-US"/>
        </a:p>
      </dgm:t>
    </dgm:pt>
    <dgm:pt modelId="{EE6D4C6A-C1D9-4ACE-BC24-B4ACF94B665E}" type="parTrans" cxnId="{0E287688-77F0-4B7C-924E-DF9B386257DB}">
      <dgm:prSet/>
      <dgm:spPr/>
      <dgm:t>
        <a:bodyPr/>
        <a:lstStyle/>
        <a:p>
          <a:endParaRPr lang="en-US"/>
        </a:p>
      </dgm:t>
    </dgm:pt>
    <dgm:pt modelId="{20CB7CAE-FA36-4FD6-B9C1-AFD03E77529D}" type="sibTrans" cxnId="{0E287688-77F0-4B7C-924E-DF9B386257DB}">
      <dgm:prSet/>
      <dgm:spPr/>
      <dgm:t>
        <a:bodyPr/>
        <a:lstStyle/>
        <a:p>
          <a:endParaRPr lang="en-US"/>
        </a:p>
      </dgm:t>
    </dgm:pt>
    <dgm:pt modelId="{968B11F4-723B-4C4D-A8A6-9BCD83BF09EC}">
      <dgm:prSet/>
      <dgm:spPr/>
      <dgm:t>
        <a:bodyPr/>
        <a:lstStyle/>
        <a:p>
          <a:r>
            <a:rPr lang="en-US" b="1" i="0" baseline="0"/>
            <a:t>LLaMA-3:</a:t>
          </a:r>
          <a:r>
            <a:rPr lang="en-US" b="0" i="0" baseline="0"/>
            <a:t> Tailored for more nuanced and domain-specific contexts, excelling particularly in scientific and technical domains due to its specialized training on scientific literature and technical texts.</a:t>
          </a:r>
          <a:endParaRPr lang="en-US"/>
        </a:p>
      </dgm:t>
    </dgm:pt>
    <dgm:pt modelId="{AE5522B9-4BF7-4373-BAEB-919D7EF89999}" type="parTrans" cxnId="{B39C994E-096D-40DC-BBAF-B6F29359D836}">
      <dgm:prSet/>
      <dgm:spPr/>
      <dgm:t>
        <a:bodyPr/>
        <a:lstStyle/>
        <a:p>
          <a:endParaRPr lang="en-US"/>
        </a:p>
      </dgm:t>
    </dgm:pt>
    <dgm:pt modelId="{F39F2028-556C-490F-B20B-44454AEB5C9F}" type="sibTrans" cxnId="{B39C994E-096D-40DC-BBAF-B6F29359D836}">
      <dgm:prSet/>
      <dgm:spPr/>
      <dgm:t>
        <a:bodyPr/>
        <a:lstStyle/>
        <a:p>
          <a:endParaRPr lang="en-US"/>
        </a:p>
      </dgm:t>
    </dgm:pt>
    <dgm:pt modelId="{48C5E7AD-FF3F-4976-B0E3-10862A5F6FEA}" type="pres">
      <dgm:prSet presAssocID="{4E42220A-47C3-4EF2-BFC2-E633D74D1810}" presName="root" presStyleCnt="0">
        <dgm:presLayoutVars>
          <dgm:dir/>
          <dgm:resizeHandles val="exact"/>
        </dgm:presLayoutVars>
      </dgm:prSet>
      <dgm:spPr/>
    </dgm:pt>
    <dgm:pt modelId="{5F75CBE7-E08F-4665-B95E-DB9A17425C5E}" type="pres">
      <dgm:prSet presAssocID="{B09ACB79-546A-4848-928A-98D970051CE4}" presName="compNode" presStyleCnt="0"/>
      <dgm:spPr/>
    </dgm:pt>
    <dgm:pt modelId="{EF357C0D-2704-4448-A471-B6FBDD036F1D}" type="pres">
      <dgm:prSet presAssocID="{B09ACB79-546A-4848-928A-98D970051CE4}" presName="bgRect" presStyleLbl="bgShp" presStyleIdx="0" presStyleCnt="5"/>
      <dgm:spPr/>
    </dgm:pt>
    <dgm:pt modelId="{FD77715A-7BFF-47CA-BFB5-0D717047CB54}" type="pres">
      <dgm:prSet presAssocID="{B09ACB79-546A-4848-928A-98D970051CE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E5B662FE-C84D-4A94-9990-12177B29EDAE}" type="pres">
      <dgm:prSet presAssocID="{B09ACB79-546A-4848-928A-98D970051CE4}" presName="spaceRect" presStyleCnt="0"/>
      <dgm:spPr/>
    </dgm:pt>
    <dgm:pt modelId="{B860D707-7B55-4B2C-95C2-DFD10DCA2BDC}" type="pres">
      <dgm:prSet presAssocID="{B09ACB79-546A-4848-928A-98D970051CE4}" presName="parTx" presStyleLbl="revTx" presStyleIdx="0" presStyleCnt="5">
        <dgm:presLayoutVars>
          <dgm:chMax val="0"/>
          <dgm:chPref val="0"/>
        </dgm:presLayoutVars>
      </dgm:prSet>
      <dgm:spPr/>
    </dgm:pt>
    <dgm:pt modelId="{17962AFB-364B-4A58-8868-885DF9837464}" type="pres">
      <dgm:prSet presAssocID="{6D455E2B-1EFA-46D5-9820-DC949771A1FB}" presName="sibTrans" presStyleCnt="0"/>
      <dgm:spPr/>
    </dgm:pt>
    <dgm:pt modelId="{9357139E-13E6-4271-9071-27221AF68BE9}" type="pres">
      <dgm:prSet presAssocID="{83209B06-39A2-4C67-A67E-EC294F86D359}" presName="compNode" presStyleCnt="0"/>
      <dgm:spPr/>
    </dgm:pt>
    <dgm:pt modelId="{CFD252AB-5335-4C33-9B7F-422302AA5D28}" type="pres">
      <dgm:prSet presAssocID="{83209B06-39A2-4C67-A67E-EC294F86D359}" presName="bgRect" presStyleLbl="bgShp" presStyleIdx="1" presStyleCnt="5"/>
      <dgm:spPr/>
    </dgm:pt>
    <dgm:pt modelId="{2EC2E609-9008-42FF-82E4-46A05326ED39}" type="pres">
      <dgm:prSet presAssocID="{83209B06-39A2-4C67-A67E-EC294F86D35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works"/>
        </a:ext>
      </dgm:extLst>
    </dgm:pt>
    <dgm:pt modelId="{BC069466-749A-4FE2-AD3D-9E5108C39260}" type="pres">
      <dgm:prSet presAssocID="{83209B06-39A2-4C67-A67E-EC294F86D359}" presName="spaceRect" presStyleCnt="0"/>
      <dgm:spPr/>
    </dgm:pt>
    <dgm:pt modelId="{8625983F-7A1C-40B5-9D28-0A989E42D97B}" type="pres">
      <dgm:prSet presAssocID="{83209B06-39A2-4C67-A67E-EC294F86D359}" presName="parTx" presStyleLbl="revTx" presStyleIdx="1" presStyleCnt="5">
        <dgm:presLayoutVars>
          <dgm:chMax val="0"/>
          <dgm:chPref val="0"/>
        </dgm:presLayoutVars>
      </dgm:prSet>
      <dgm:spPr/>
    </dgm:pt>
    <dgm:pt modelId="{8A6ADD44-0E7E-432A-ABDA-594E4D556A9F}" type="pres">
      <dgm:prSet presAssocID="{E3382DE6-C5B8-499E-BBCF-1C48722CA9C1}" presName="sibTrans" presStyleCnt="0"/>
      <dgm:spPr/>
    </dgm:pt>
    <dgm:pt modelId="{5326D01A-BACB-484D-A9D5-762E81C98847}" type="pres">
      <dgm:prSet presAssocID="{9EA0E556-95DE-453B-B6DB-860625BA0A0D}" presName="compNode" presStyleCnt="0"/>
      <dgm:spPr/>
    </dgm:pt>
    <dgm:pt modelId="{44DDA20D-4E43-46FA-A9E9-67BC95BB3E44}" type="pres">
      <dgm:prSet presAssocID="{9EA0E556-95DE-453B-B6DB-860625BA0A0D}" presName="bgRect" presStyleLbl="bgShp" presStyleIdx="2" presStyleCnt="5"/>
      <dgm:spPr/>
    </dgm:pt>
    <dgm:pt modelId="{20811871-DF5F-4592-981E-FCE8E4502BE9}" type="pres">
      <dgm:prSet presAssocID="{9EA0E556-95DE-453B-B6DB-860625BA0A0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arrow"/>
        </a:ext>
      </dgm:extLst>
    </dgm:pt>
    <dgm:pt modelId="{B02BCC20-4327-43CD-966E-4A9EF27DF77B}" type="pres">
      <dgm:prSet presAssocID="{9EA0E556-95DE-453B-B6DB-860625BA0A0D}" presName="spaceRect" presStyleCnt="0"/>
      <dgm:spPr/>
    </dgm:pt>
    <dgm:pt modelId="{44992BE6-4B06-4810-9B06-80E44C85654C}" type="pres">
      <dgm:prSet presAssocID="{9EA0E556-95DE-453B-B6DB-860625BA0A0D}" presName="parTx" presStyleLbl="revTx" presStyleIdx="2" presStyleCnt="5">
        <dgm:presLayoutVars>
          <dgm:chMax val="0"/>
          <dgm:chPref val="0"/>
        </dgm:presLayoutVars>
      </dgm:prSet>
      <dgm:spPr/>
    </dgm:pt>
    <dgm:pt modelId="{676E2E0F-138C-4660-A0D3-C458EFCA3FE3}" type="pres">
      <dgm:prSet presAssocID="{5C868919-01C5-4C69-8AD5-719967EAC0E5}" presName="sibTrans" presStyleCnt="0"/>
      <dgm:spPr/>
    </dgm:pt>
    <dgm:pt modelId="{3F9BAC17-1587-40B3-BAAC-A273B6898E0E}" type="pres">
      <dgm:prSet presAssocID="{72D14DCE-8979-4C9F-8534-032054206177}" presName="compNode" presStyleCnt="0"/>
      <dgm:spPr/>
    </dgm:pt>
    <dgm:pt modelId="{051681E0-B190-4C66-8514-716A576021DA}" type="pres">
      <dgm:prSet presAssocID="{72D14DCE-8979-4C9F-8534-032054206177}" presName="bgRect" presStyleLbl="bgShp" presStyleIdx="3" presStyleCnt="5"/>
      <dgm:spPr/>
    </dgm:pt>
    <dgm:pt modelId="{41A73366-DF5E-4ED2-AFE0-F35C8166086A}" type="pres">
      <dgm:prSet presAssocID="{72D14DCE-8979-4C9F-8534-03205420617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B02BE0E6-D88F-4C51-A6BD-87DE8C85AF3C}" type="pres">
      <dgm:prSet presAssocID="{72D14DCE-8979-4C9F-8534-032054206177}" presName="spaceRect" presStyleCnt="0"/>
      <dgm:spPr/>
    </dgm:pt>
    <dgm:pt modelId="{BFA36607-8B54-4BC1-90FA-851A6023BA8B}" type="pres">
      <dgm:prSet presAssocID="{72D14DCE-8979-4C9F-8534-032054206177}" presName="parTx" presStyleLbl="revTx" presStyleIdx="3" presStyleCnt="5">
        <dgm:presLayoutVars>
          <dgm:chMax val="0"/>
          <dgm:chPref val="0"/>
        </dgm:presLayoutVars>
      </dgm:prSet>
      <dgm:spPr/>
    </dgm:pt>
    <dgm:pt modelId="{B415D4DF-8337-44E1-A983-063C969896DC}" type="pres">
      <dgm:prSet presAssocID="{20CB7CAE-FA36-4FD6-B9C1-AFD03E77529D}" presName="sibTrans" presStyleCnt="0"/>
      <dgm:spPr/>
    </dgm:pt>
    <dgm:pt modelId="{D9F2340E-7E6C-4EDC-B5A4-EEC7D54F0C7D}" type="pres">
      <dgm:prSet presAssocID="{968B11F4-723B-4C4D-A8A6-9BCD83BF09EC}" presName="compNode" presStyleCnt="0"/>
      <dgm:spPr/>
    </dgm:pt>
    <dgm:pt modelId="{3CEE2BFC-5EC1-4352-8CA9-885C1853DA5C}" type="pres">
      <dgm:prSet presAssocID="{968B11F4-723B-4C4D-A8A6-9BCD83BF09EC}" presName="bgRect" presStyleLbl="bgShp" presStyleIdx="4" presStyleCnt="5"/>
      <dgm:spPr/>
    </dgm:pt>
    <dgm:pt modelId="{0EA88DC7-8714-4333-A06E-A0F747D2A87C}" type="pres">
      <dgm:prSet presAssocID="{968B11F4-723B-4C4D-A8A6-9BCD83BF09E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2E427578-ED56-4B5D-8CAF-05BD94769E0F}" type="pres">
      <dgm:prSet presAssocID="{968B11F4-723B-4C4D-A8A6-9BCD83BF09EC}" presName="spaceRect" presStyleCnt="0"/>
      <dgm:spPr/>
    </dgm:pt>
    <dgm:pt modelId="{D41CA3EA-00F5-4FC0-9D93-0593135A33AE}" type="pres">
      <dgm:prSet presAssocID="{968B11F4-723B-4C4D-A8A6-9BCD83BF09E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A7A9831-DFEF-4324-B4CF-2CD584A21476}" type="presOf" srcId="{83209B06-39A2-4C67-A67E-EC294F86D359}" destId="{8625983F-7A1C-40B5-9D28-0A989E42D97B}" srcOrd="0" destOrd="0" presId="urn:microsoft.com/office/officeart/2018/2/layout/IconVerticalSolidList"/>
    <dgm:cxn modelId="{3539643B-2777-40A5-A46B-0E49817555B9}" type="presOf" srcId="{968B11F4-723B-4C4D-A8A6-9BCD83BF09EC}" destId="{D41CA3EA-00F5-4FC0-9D93-0593135A33AE}" srcOrd="0" destOrd="0" presId="urn:microsoft.com/office/officeart/2018/2/layout/IconVerticalSolidList"/>
    <dgm:cxn modelId="{E13CAF5D-8A84-49DF-96BF-CB6D33AD7711}" type="presOf" srcId="{9EA0E556-95DE-453B-B6DB-860625BA0A0D}" destId="{44992BE6-4B06-4810-9B06-80E44C85654C}" srcOrd="0" destOrd="0" presId="urn:microsoft.com/office/officeart/2018/2/layout/IconVerticalSolidList"/>
    <dgm:cxn modelId="{2DDA784E-7124-43E8-8CE7-536A666B3E22}" srcId="{4E42220A-47C3-4EF2-BFC2-E633D74D1810}" destId="{B09ACB79-546A-4848-928A-98D970051CE4}" srcOrd="0" destOrd="0" parTransId="{B8CC756A-B344-4D7F-97AF-680BD51D4166}" sibTransId="{6D455E2B-1EFA-46D5-9820-DC949771A1FB}"/>
    <dgm:cxn modelId="{B39C994E-096D-40DC-BBAF-B6F29359D836}" srcId="{4E42220A-47C3-4EF2-BFC2-E633D74D1810}" destId="{968B11F4-723B-4C4D-A8A6-9BCD83BF09EC}" srcOrd="4" destOrd="0" parTransId="{AE5522B9-4BF7-4373-BAEB-919D7EF89999}" sibTransId="{F39F2028-556C-490F-B20B-44454AEB5C9F}"/>
    <dgm:cxn modelId="{0E287688-77F0-4B7C-924E-DF9B386257DB}" srcId="{4E42220A-47C3-4EF2-BFC2-E633D74D1810}" destId="{72D14DCE-8979-4C9F-8534-032054206177}" srcOrd="3" destOrd="0" parTransId="{EE6D4C6A-C1D9-4ACE-BC24-B4ACF94B665E}" sibTransId="{20CB7CAE-FA36-4FD6-B9C1-AFD03E77529D}"/>
    <dgm:cxn modelId="{223B6E9A-797D-49A7-8FC8-ADA439A622C8}" srcId="{4E42220A-47C3-4EF2-BFC2-E633D74D1810}" destId="{83209B06-39A2-4C67-A67E-EC294F86D359}" srcOrd="1" destOrd="0" parTransId="{FF5BBACF-1919-4B41-912E-D86292C38F11}" sibTransId="{E3382DE6-C5B8-499E-BBCF-1C48722CA9C1}"/>
    <dgm:cxn modelId="{CF4D27AA-4265-4F52-97BA-7E6CEC38FA17}" type="presOf" srcId="{4E42220A-47C3-4EF2-BFC2-E633D74D1810}" destId="{48C5E7AD-FF3F-4976-B0E3-10862A5F6FEA}" srcOrd="0" destOrd="0" presId="urn:microsoft.com/office/officeart/2018/2/layout/IconVerticalSolidList"/>
    <dgm:cxn modelId="{D278BCAF-5924-480E-A8FC-1391DEA5482E}" type="presOf" srcId="{B09ACB79-546A-4848-928A-98D970051CE4}" destId="{B860D707-7B55-4B2C-95C2-DFD10DCA2BDC}" srcOrd="0" destOrd="0" presId="urn:microsoft.com/office/officeart/2018/2/layout/IconVerticalSolidList"/>
    <dgm:cxn modelId="{AA0341B8-C7F0-48EA-8A25-45E260234A51}" type="presOf" srcId="{72D14DCE-8979-4C9F-8534-032054206177}" destId="{BFA36607-8B54-4BC1-90FA-851A6023BA8B}" srcOrd="0" destOrd="0" presId="urn:microsoft.com/office/officeart/2018/2/layout/IconVerticalSolidList"/>
    <dgm:cxn modelId="{E8BFB5F7-6C1D-463A-8F11-DC3062F051FC}" srcId="{4E42220A-47C3-4EF2-BFC2-E633D74D1810}" destId="{9EA0E556-95DE-453B-B6DB-860625BA0A0D}" srcOrd="2" destOrd="0" parTransId="{E5D89FBD-2AA7-49CE-86E1-8CAA51BDE4E6}" sibTransId="{5C868919-01C5-4C69-8AD5-719967EAC0E5}"/>
    <dgm:cxn modelId="{B3048E9E-453E-4A1D-A105-A2B57664E76F}" type="presParOf" srcId="{48C5E7AD-FF3F-4976-B0E3-10862A5F6FEA}" destId="{5F75CBE7-E08F-4665-B95E-DB9A17425C5E}" srcOrd="0" destOrd="0" presId="urn:microsoft.com/office/officeart/2018/2/layout/IconVerticalSolidList"/>
    <dgm:cxn modelId="{1938009F-47A9-4E4B-8B07-63211A8FB746}" type="presParOf" srcId="{5F75CBE7-E08F-4665-B95E-DB9A17425C5E}" destId="{EF357C0D-2704-4448-A471-B6FBDD036F1D}" srcOrd="0" destOrd="0" presId="urn:microsoft.com/office/officeart/2018/2/layout/IconVerticalSolidList"/>
    <dgm:cxn modelId="{A51E3D96-5733-43F7-8ABA-78D5AE334BC9}" type="presParOf" srcId="{5F75CBE7-E08F-4665-B95E-DB9A17425C5E}" destId="{FD77715A-7BFF-47CA-BFB5-0D717047CB54}" srcOrd="1" destOrd="0" presId="urn:microsoft.com/office/officeart/2018/2/layout/IconVerticalSolidList"/>
    <dgm:cxn modelId="{A3C2960C-3DA9-4CA9-8CE0-790C1F3A62EE}" type="presParOf" srcId="{5F75CBE7-E08F-4665-B95E-DB9A17425C5E}" destId="{E5B662FE-C84D-4A94-9990-12177B29EDAE}" srcOrd="2" destOrd="0" presId="urn:microsoft.com/office/officeart/2018/2/layout/IconVerticalSolidList"/>
    <dgm:cxn modelId="{88415B70-53EA-4A91-B1C7-72CC1B79305A}" type="presParOf" srcId="{5F75CBE7-E08F-4665-B95E-DB9A17425C5E}" destId="{B860D707-7B55-4B2C-95C2-DFD10DCA2BDC}" srcOrd="3" destOrd="0" presId="urn:microsoft.com/office/officeart/2018/2/layout/IconVerticalSolidList"/>
    <dgm:cxn modelId="{9B0024CB-AC6A-4883-9E8F-5F7F2790FA6C}" type="presParOf" srcId="{48C5E7AD-FF3F-4976-B0E3-10862A5F6FEA}" destId="{17962AFB-364B-4A58-8868-885DF9837464}" srcOrd="1" destOrd="0" presId="urn:microsoft.com/office/officeart/2018/2/layout/IconVerticalSolidList"/>
    <dgm:cxn modelId="{17DC4B87-372C-4631-B98A-805BC5107F53}" type="presParOf" srcId="{48C5E7AD-FF3F-4976-B0E3-10862A5F6FEA}" destId="{9357139E-13E6-4271-9071-27221AF68BE9}" srcOrd="2" destOrd="0" presId="urn:microsoft.com/office/officeart/2018/2/layout/IconVerticalSolidList"/>
    <dgm:cxn modelId="{9F8BC0DB-E100-458B-88E8-91B3AC6D0D9D}" type="presParOf" srcId="{9357139E-13E6-4271-9071-27221AF68BE9}" destId="{CFD252AB-5335-4C33-9B7F-422302AA5D28}" srcOrd="0" destOrd="0" presId="urn:microsoft.com/office/officeart/2018/2/layout/IconVerticalSolidList"/>
    <dgm:cxn modelId="{6D47DDB0-4258-4B5C-A08B-FE764DA82C01}" type="presParOf" srcId="{9357139E-13E6-4271-9071-27221AF68BE9}" destId="{2EC2E609-9008-42FF-82E4-46A05326ED39}" srcOrd="1" destOrd="0" presId="urn:microsoft.com/office/officeart/2018/2/layout/IconVerticalSolidList"/>
    <dgm:cxn modelId="{15571681-7E22-49CA-93E7-0470834A25EE}" type="presParOf" srcId="{9357139E-13E6-4271-9071-27221AF68BE9}" destId="{BC069466-749A-4FE2-AD3D-9E5108C39260}" srcOrd="2" destOrd="0" presId="urn:microsoft.com/office/officeart/2018/2/layout/IconVerticalSolidList"/>
    <dgm:cxn modelId="{4F48BB27-DE21-4E82-AF03-50173891C763}" type="presParOf" srcId="{9357139E-13E6-4271-9071-27221AF68BE9}" destId="{8625983F-7A1C-40B5-9D28-0A989E42D97B}" srcOrd="3" destOrd="0" presId="urn:microsoft.com/office/officeart/2018/2/layout/IconVerticalSolidList"/>
    <dgm:cxn modelId="{720D823B-4FA8-4B24-9840-73E914531908}" type="presParOf" srcId="{48C5E7AD-FF3F-4976-B0E3-10862A5F6FEA}" destId="{8A6ADD44-0E7E-432A-ABDA-594E4D556A9F}" srcOrd="3" destOrd="0" presId="urn:microsoft.com/office/officeart/2018/2/layout/IconVerticalSolidList"/>
    <dgm:cxn modelId="{77E6828A-C4E6-41E9-B66E-3388F808100B}" type="presParOf" srcId="{48C5E7AD-FF3F-4976-B0E3-10862A5F6FEA}" destId="{5326D01A-BACB-484D-A9D5-762E81C98847}" srcOrd="4" destOrd="0" presId="urn:microsoft.com/office/officeart/2018/2/layout/IconVerticalSolidList"/>
    <dgm:cxn modelId="{CC54A786-3198-4957-A754-D85E2B89DD27}" type="presParOf" srcId="{5326D01A-BACB-484D-A9D5-762E81C98847}" destId="{44DDA20D-4E43-46FA-A9E9-67BC95BB3E44}" srcOrd="0" destOrd="0" presId="urn:microsoft.com/office/officeart/2018/2/layout/IconVerticalSolidList"/>
    <dgm:cxn modelId="{1BE83626-421A-414B-ADAF-4A81FE04B82A}" type="presParOf" srcId="{5326D01A-BACB-484D-A9D5-762E81C98847}" destId="{20811871-DF5F-4592-981E-FCE8E4502BE9}" srcOrd="1" destOrd="0" presId="urn:microsoft.com/office/officeart/2018/2/layout/IconVerticalSolidList"/>
    <dgm:cxn modelId="{94784366-9146-4440-8A49-EFE38BBB7F17}" type="presParOf" srcId="{5326D01A-BACB-484D-A9D5-762E81C98847}" destId="{B02BCC20-4327-43CD-966E-4A9EF27DF77B}" srcOrd="2" destOrd="0" presId="urn:microsoft.com/office/officeart/2018/2/layout/IconVerticalSolidList"/>
    <dgm:cxn modelId="{A7924738-0AC6-4318-BB7A-58BE674ACCCE}" type="presParOf" srcId="{5326D01A-BACB-484D-A9D5-762E81C98847}" destId="{44992BE6-4B06-4810-9B06-80E44C85654C}" srcOrd="3" destOrd="0" presId="urn:microsoft.com/office/officeart/2018/2/layout/IconVerticalSolidList"/>
    <dgm:cxn modelId="{F2960A92-1041-4E15-959A-78B3E12ADEF1}" type="presParOf" srcId="{48C5E7AD-FF3F-4976-B0E3-10862A5F6FEA}" destId="{676E2E0F-138C-4660-A0D3-C458EFCA3FE3}" srcOrd="5" destOrd="0" presId="urn:microsoft.com/office/officeart/2018/2/layout/IconVerticalSolidList"/>
    <dgm:cxn modelId="{BBAFCF5A-937F-4BBF-910E-355965556545}" type="presParOf" srcId="{48C5E7AD-FF3F-4976-B0E3-10862A5F6FEA}" destId="{3F9BAC17-1587-40B3-BAAC-A273B6898E0E}" srcOrd="6" destOrd="0" presId="urn:microsoft.com/office/officeart/2018/2/layout/IconVerticalSolidList"/>
    <dgm:cxn modelId="{557B5AB8-5720-436C-B21A-7BE71E687A17}" type="presParOf" srcId="{3F9BAC17-1587-40B3-BAAC-A273B6898E0E}" destId="{051681E0-B190-4C66-8514-716A576021DA}" srcOrd="0" destOrd="0" presId="urn:microsoft.com/office/officeart/2018/2/layout/IconVerticalSolidList"/>
    <dgm:cxn modelId="{32A627FB-3FFA-4037-81D0-25DF261BE16A}" type="presParOf" srcId="{3F9BAC17-1587-40B3-BAAC-A273B6898E0E}" destId="{41A73366-DF5E-4ED2-AFE0-F35C8166086A}" srcOrd="1" destOrd="0" presId="urn:microsoft.com/office/officeart/2018/2/layout/IconVerticalSolidList"/>
    <dgm:cxn modelId="{6976A5B6-AA4D-4586-B360-0736FE2760F1}" type="presParOf" srcId="{3F9BAC17-1587-40B3-BAAC-A273B6898E0E}" destId="{B02BE0E6-D88F-4C51-A6BD-87DE8C85AF3C}" srcOrd="2" destOrd="0" presId="urn:microsoft.com/office/officeart/2018/2/layout/IconVerticalSolidList"/>
    <dgm:cxn modelId="{FB336E30-02C1-4E7F-A69D-09E627189554}" type="presParOf" srcId="{3F9BAC17-1587-40B3-BAAC-A273B6898E0E}" destId="{BFA36607-8B54-4BC1-90FA-851A6023BA8B}" srcOrd="3" destOrd="0" presId="urn:microsoft.com/office/officeart/2018/2/layout/IconVerticalSolidList"/>
    <dgm:cxn modelId="{96934BDE-3A0B-4C3C-80A1-9F6019FFC984}" type="presParOf" srcId="{48C5E7AD-FF3F-4976-B0E3-10862A5F6FEA}" destId="{B415D4DF-8337-44E1-A983-063C969896DC}" srcOrd="7" destOrd="0" presId="urn:microsoft.com/office/officeart/2018/2/layout/IconVerticalSolidList"/>
    <dgm:cxn modelId="{8E8A4003-B25B-4727-9FCE-FF588EE24E9C}" type="presParOf" srcId="{48C5E7AD-FF3F-4976-B0E3-10862A5F6FEA}" destId="{D9F2340E-7E6C-4EDC-B5A4-EEC7D54F0C7D}" srcOrd="8" destOrd="0" presId="urn:microsoft.com/office/officeart/2018/2/layout/IconVerticalSolidList"/>
    <dgm:cxn modelId="{D0CAEC72-FE54-4CB4-B134-A20F6AF6F5E2}" type="presParOf" srcId="{D9F2340E-7E6C-4EDC-B5A4-EEC7D54F0C7D}" destId="{3CEE2BFC-5EC1-4352-8CA9-885C1853DA5C}" srcOrd="0" destOrd="0" presId="urn:microsoft.com/office/officeart/2018/2/layout/IconVerticalSolidList"/>
    <dgm:cxn modelId="{F9BD0E68-FC2F-4908-ACBB-FDD226BFD251}" type="presParOf" srcId="{D9F2340E-7E6C-4EDC-B5A4-EEC7D54F0C7D}" destId="{0EA88DC7-8714-4333-A06E-A0F747D2A87C}" srcOrd="1" destOrd="0" presId="urn:microsoft.com/office/officeart/2018/2/layout/IconVerticalSolidList"/>
    <dgm:cxn modelId="{61850B4B-38D4-4F95-8CF8-86812463FB0E}" type="presParOf" srcId="{D9F2340E-7E6C-4EDC-B5A4-EEC7D54F0C7D}" destId="{2E427578-ED56-4B5D-8CAF-05BD94769E0F}" srcOrd="2" destOrd="0" presId="urn:microsoft.com/office/officeart/2018/2/layout/IconVerticalSolidList"/>
    <dgm:cxn modelId="{150E63C9-255D-4E7F-AF1F-021FE07F5DC7}" type="presParOf" srcId="{D9F2340E-7E6C-4EDC-B5A4-EEC7D54F0C7D}" destId="{D41CA3EA-00F5-4FC0-9D93-0593135A33A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608762-E3DF-464D-8B81-DF1DE0C8372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C011F58-BB7A-4773-877B-5CB6024D0C93}">
      <dgm:prSet/>
      <dgm:spPr/>
      <dgm:t>
        <a:bodyPr/>
        <a:lstStyle/>
        <a:p>
          <a:r>
            <a:rPr lang="en-US" b="1"/>
            <a:t>Fine-tuning Process:Dataset Used:</a:t>
          </a:r>
          <a:r>
            <a:rPr lang="en-US"/>
            <a:t> Utilized a Kaggle dataset containing Albert Einstein's biography and notable quotes, providing a rich source of scientific and general language data.</a:t>
          </a:r>
        </a:p>
      </dgm:t>
    </dgm:pt>
    <dgm:pt modelId="{981FE360-1055-4D76-AAB7-5FA65D4AE745}" type="parTrans" cxnId="{722B31F1-AF04-49B3-8155-382896C8B5C8}">
      <dgm:prSet/>
      <dgm:spPr/>
      <dgm:t>
        <a:bodyPr/>
        <a:lstStyle/>
        <a:p>
          <a:endParaRPr lang="en-US"/>
        </a:p>
      </dgm:t>
    </dgm:pt>
    <dgm:pt modelId="{E013003D-97DA-42DB-B89E-4AD9E72FF6E2}" type="sibTrans" cxnId="{722B31F1-AF04-49B3-8155-382896C8B5C8}">
      <dgm:prSet/>
      <dgm:spPr/>
      <dgm:t>
        <a:bodyPr/>
        <a:lstStyle/>
        <a:p>
          <a:endParaRPr lang="en-US"/>
        </a:p>
      </dgm:t>
    </dgm:pt>
    <dgm:pt modelId="{DF2128AF-F800-42FD-9B7D-70D6D530FBFD}">
      <dgm:prSet/>
      <dgm:spPr/>
      <dgm:t>
        <a:bodyPr/>
        <a:lstStyle/>
        <a:p>
          <a:r>
            <a:rPr lang="en-US" b="1"/>
            <a:t>Training Details:</a:t>
          </a:r>
          <a:r>
            <a:rPr lang="en-US"/>
            <a:t> Adjusted model parameters and hyperparameters to optimize performance specifically for scientific text comprehension, ensuring both models were fine-tuned under comparable conditions.</a:t>
          </a:r>
        </a:p>
      </dgm:t>
    </dgm:pt>
    <dgm:pt modelId="{FA287D4A-07C6-4E20-A1F1-046FA1CA2ACB}" type="parTrans" cxnId="{1A999180-E831-4EC9-AA07-02B4FEA5A939}">
      <dgm:prSet/>
      <dgm:spPr/>
      <dgm:t>
        <a:bodyPr/>
        <a:lstStyle/>
        <a:p>
          <a:endParaRPr lang="en-US"/>
        </a:p>
      </dgm:t>
    </dgm:pt>
    <dgm:pt modelId="{ED9AF2FB-5BE8-434B-B79E-F2A7C56328FC}" type="sibTrans" cxnId="{1A999180-E831-4EC9-AA07-02B4FEA5A939}">
      <dgm:prSet/>
      <dgm:spPr/>
      <dgm:t>
        <a:bodyPr/>
        <a:lstStyle/>
        <a:p>
          <a:endParaRPr lang="en-US"/>
        </a:p>
      </dgm:t>
    </dgm:pt>
    <dgm:pt modelId="{5878CAFE-B5A1-4328-B56B-2FEE811497A1}" type="pres">
      <dgm:prSet presAssocID="{77608762-E3DF-464D-8B81-DF1DE0C8372A}" presName="root" presStyleCnt="0">
        <dgm:presLayoutVars>
          <dgm:dir/>
          <dgm:resizeHandles val="exact"/>
        </dgm:presLayoutVars>
      </dgm:prSet>
      <dgm:spPr/>
    </dgm:pt>
    <dgm:pt modelId="{57D7C254-15AD-4CD1-AAA2-10C75C330B00}" type="pres">
      <dgm:prSet presAssocID="{2C011F58-BB7A-4773-877B-5CB6024D0C93}" presName="compNode" presStyleCnt="0"/>
      <dgm:spPr/>
    </dgm:pt>
    <dgm:pt modelId="{0FBA92F6-182C-4746-A45E-F1CC2A3E5475}" type="pres">
      <dgm:prSet presAssocID="{2C011F58-BB7A-4773-877B-5CB6024D0C93}" presName="bgRect" presStyleLbl="bgShp" presStyleIdx="0" presStyleCnt="2"/>
      <dgm:spPr/>
    </dgm:pt>
    <dgm:pt modelId="{C8FD8142-FD55-4310-B9E5-5A38A2B9331D}" type="pres">
      <dgm:prSet presAssocID="{2C011F58-BB7A-4773-877B-5CB6024D0C9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2DB5ED4-5F4F-4023-9345-A5BC776F8FE3}" type="pres">
      <dgm:prSet presAssocID="{2C011F58-BB7A-4773-877B-5CB6024D0C93}" presName="spaceRect" presStyleCnt="0"/>
      <dgm:spPr/>
    </dgm:pt>
    <dgm:pt modelId="{0EC34A0F-6002-482C-B513-42DB78C2FBF2}" type="pres">
      <dgm:prSet presAssocID="{2C011F58-BB7A-4773-877B-5CB6024D0C93}" presName="parTx" presStyleLbl="revTx" presStyleIdx="0" presStyleCnt="2">
        <dgm:presLayoutVars>
          <dgm:chMax val="0"/>
          <dgm:chPref val="0"/>
        </dgm:presLayoutVars>
      </dgm:prSet>
      <dgm:spPr/>
    </dgm:pt>
    <dgm:pt modelId="{69DE3874-6324-4A38-BA5C-DE7011513651}" type="pres">
      <dgm:prSet presAssocID="{E013003D-97DA-42DB-B89E-4AD9E72FF6E2}" presName="sibTrans" presStyleCnt="0"/>
      <dgm:spPr/>
    </dgm:pt>
    <dgm:pt modelId="{B2D772F1-5FD5-4688-9FFB-E7C8A5452909}" type="pres">
      <dgm:prSet presAssocID="{DF2128AF-F800-42FD-9B7D-70D6D530FBFD}" presName="compNode" presStyleCnt="0"/>
      <dgm:spPr/>
    </dgm:pt>
    <dgm:pt modelId="{A0658BBD-798C-4298-904C-29DBBC48B5EE}" type="pres">
      <dgm:prSet presAssocID="{DF2128AF-F800-42FD-9B7D-70D6D530FBFD}" presName="bgRect" presStyleLbl="bgShp" presStyleIdx="1" presStyleCnt="2"/>
      <dgm:spPr/>
    </dgm:pt>
    <dgm:pt modelId="{AC926432-EB29-4242-8196-F578FC01D93B}" type="pres">
      <dgm:prSet presAssocID="{DF2128AF-F800-42FD-9B7D-70D6D530FB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3DEA3A1-6C73-4C23-868D-72062B513939}" type="pres">
      <dgm:prSet presAssocID="{DF2128AF-F800-42FD-9B7D-70D6D530FBFD}" presName="spaceRect" presStyleCnt="0"/>
      <dgm:spPr/>
    </dgm:pt>
    <dgm:pt modelId="{8ADBB103-FB80-437F-8420-A6055026FB3D}" type="pres">
      <dgm:prSet presAssocID="{DF2128AF-F800-42FD-9B7D-70D6D530FBF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A203851-310C-4A9F-9C72-5899639AAF6B}" type="presOf" srcId="{77608762-E3DF-464D-8B81-DF1DE0C8372A}" destId="{5878CAFE-B5A1-4328-B56B-2FEE811497A1}" srcOrd="0" destOrd="0" presId="urn:microsoft.com/office/officeart/2018/2/layout/IconVerticalSolidList"/>
    <dgm:cxn modelId="{1A999180-E831-4EC9-AA07-02B4FEA5A939}" srcId="{77608762-E3DF-464D-8B81-DF1DE0C8372A}" destId="{DF2128AF-F800-42FD-9B7D-70D6D530FBFD}" srcOrd="1" destOrd="0" parTransId="{FA287D4A-07C6-4E20-A1F1-046FA1CA2ACB}" sibTransId="{ED9AF2FB-5BE8-434B-B79E-F2A7C56328FC}"/>
    <dgm:cxn modelId="{AB71B2C3-42FE-4E13-968A-81081935E134}" type="presOf" srcId="{DF2128AF-F800-42FD-9B7D-70D6D530FBFD}" destId="{8ADBB103-FB80-437F-8420-A6055026FB3D}" srcOrd="0" destOrd="0" presId="urn:microsoft.com/office/officeart/2018/2/layout/IconVerticalSolidList"/>
    <dgm:cxn modelId="{722B31F1-AF04-49B3-8155-382896C8B5C8}" srcId="{77608762-E3DF-464D-8B81-DF1DE0C8372A}" destId="{2C011F58-BB7A-4773-877B-5CB6024D0C93}" srcOrd="0" destOrd="0" parTransId="{981FE360-1055-4D76-AAB7-5FA65D4AE745}" sibTransId="{E013003D-97DA-42DB-B89E-4AD9E72FF6E2}"/>
    <dgm:cxn modelId="{FE6038FE-3929-4F06-9006-5925DCED942B}" type="presOf" srcId="{2C011F58-BB7A-4773-877B-5CB6024D0C93}" destId="{0EC34A0F-6002-482C-B513-42DB78C2FBF2}" srcOrd="0" destOrd="0" presId="urn:microsoft.com/office/officeart/2018/2/layout/IconVerticalSolidList"/>
    <dgm:cxn modelId="{ED84AE6A-9F91-4C43-BF73-683B0C650026}" type="presParOf" srcId="{5878CAFE-B5A1-4328-B56B-2FEE811497A1}" destId="{57D7C254-15AD-4CD1-AAA2-10C75C330B00}" srcOrd="0" destOrd="0" presId="urn:microsoft.com/office/officeart/2018/2/layout/IconVerticalSolidList"/>
    <dgm:cxn modelId="{E94E3A43-1419-400C-B381-92C6918EBE7C}" type="presParOf" srcId="{57D7C254-15AD-4CD1-AAA2-10C75C330B00}" destId="{0FBA92F6-182C-4746-A45E-F1CC2A3E5475}" srcOrd="0" destOrd="0" presId="urn:microsoft.com/office/officeart/2018/2/layout/IconVerticalSolidList"/>
    <dgm:cxn modelId="{169C5268-50F8-4365-B6B5-C14A57F70001}" type="presParOf" srcId="{57D7C254-15AD-4CD1-AAA2-10C75C330B00}" destId="{C8FD8142-FD55-4310-B9E5-5A38A2B9331D}" srcOrd="1" destOrd="0" presId="urn:microsoft.com/office/officeart/2018/2/layout/IconVerticalSolidList"/>
    <dgm:cxn modelId="{BFBD9BCF-F512-46B2-8BFF-3CB12BBCF169}" type="presParOf" srcId="{57D7C254-15AD-4CD1-AAA2-10C75C330B00}" destId="{62DB5ED4-5F4F-4023-9345-A5BC776F8FE3}" srcOrd="2" destOrd="0" presId="urn:microsoft.com/office/officeart/2018/2/layout/IconVerticalSolidList"/>
    <dgm:cxn modelId="{50BD461B-DE62-422C-92BD-7F9977F4E543}" type="presParOf" srcId="{57D7C254-15AD-4CD1-AAA2-10C75C330B00}" destId="{0EC34A0F-6002-482C-B513-42DB78C2FBF2}" srcOrd="3" destOrd="0" presId="urn:microsoft.com/office/officeart/2018/2/layout/IconVerticalSolidList"/>
    <dgm:cxn modelId="{2D598B4E-F2E2-4F44-B39C-8F96EA0C8E01}" type="presParOf" srcId="{5878CAFE-B5A1-4328-B56B-2FEE811497A1}" destId="{69DE3874-6324-4A38-BA5C-DE7011513651}" srcOrd="1" destOrd="0" presId="urn:microsoft.com/office/officeart/2018/2/layout/IconVerticalSolidList"/>
    <dgm:cxn modelId="{3170D301-C6B4-442C-8E0C-D60D8F92BB4E}" type="presParOf" srcId="{5878CAFE-B5A1-4328-B56B-2FEE811497A1}" destId="{B2D772F1-5FD5-4688-9FFB-E7C8A5452909}" srcOrd="2" destOrd="0" presId="urn:microsoft.com/office/officeart/2018/2/layout/IconVerticalSolidList"/>
    <dgm:cxn modelId="{B1FA7227-64DD-4F52-A49C-6A56BC425CEF}" type="presParOf" srcId="{B2D772F1-5FD5-4688-9FFB-E7C8A5452909}" destId="{A0658BBD-798C-4298-904C-29DBBC48B5EE}" srcOrd="0" destOrd="0" presId="urn:microsoft.com/office/officeart/2018/2/layout/IconVerticalSolidList"/>
    <dgm:cxn modelId="{885085F8-718B-414A-A0B4-7D55276BA751}" type="presParOf" srcId="{B2D772F1-5FD5-4688-9FFB-E7C8A5452909}" destId="{AC926432-EB29-4242-8196-F578FC01D93B}" srcOrd="1" destOrd="0" presId="urn:microsoft.com/office/officeart/2018/2/layout/IconVerticalSolidList"/>
    <dgm:cxn modelId="{07D44A5F-3F36-4EC9-BAC5-0E4B8BB2CD3C}" type="presParOf" srcId="{B2D772F1-5FD5-4688-9FFB-E7C8A5452909}" destId="{A3DEA3A1-6C73-4C23-868D-72062B513939}" srcOrd="2" destOrd="0" presId="urn:microsoft.com/office/officeart/2018/2/layout/IconVerticalSolidList"/>
    <dgm:cxn modelId="{62C619D1-9A3F-413C-A16A-7E5420E5BD71}" type="presParOf" srcId="{B2D772F1-5FD5-4688-9FFB-E7C8A5452909}" destId="{8ADBB103-FB80-437F-8420-A6055026FB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D1FE53-65FB-4A7F-AA03-C2169EC9AE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7904A11-3472-41DB-BD0E-8A89D8B6A9AF}">
      <dgm:prSet/>
      <dgm:spPr/>
      <dgm:t>
        <a:bodyPr/>
        <a:lstStyle/>
        <a:p>
          <a:r>
            <a:rPr lang="en-US" b="1" i="0" baseline="0"/>
            <a:t>Summary of Findings:</a:t>
          </a:r>
          <a:endParaRPr lang="en-US"/>
        </a:p>
      </dgm:t>
    </dgm:pt>
    <dgm:pt modelId="{5CEE4BFD-F6CE-4345-8E96-6D238412B0E1}" type="parTrans" cxnId="{9DD0AD92-0CA9-4376-BD0D-35D21B59D48B}">
      <dgm:prSet/>
      <dgm:spPr/>
      <dgm:t>
        <a:bodyPr/>
        <a:lstStyle/>
        <a:p>
          <a:endParaRPr lang="en-US"/>
        </a:p>
      </dgm:t>
    </dgm:pt>
    <dgm:pt modelId="{99B69C99-4710-4B3F-916A-CDAA123D4977}" type="sibTrans" cxnId="{9DD0AD92-0CA9-4376-BD0D-35D21B59D48B}">
      <dgm:prSet/>
      <dgm:spPr/>
      <dgm:t>
        <a:bodyPr/>
        <a:lstStyle/>
        <a:p>
          <a:endParaRPr lang="en-US"/>
        </a:p>
      </dgm:t>
    </dgm:pt>
    <dgm:pt modelId="{9FAB66EE-0EA5-45A5-A205-BC770A86D68D}">
      <dgm:prSet/>
      <dgm:spPr/>
      <dgm:t>
        <a:bodyPr/>
        <a:lstStyle/>
        <a:p>
          <a:r>
            <a:rPr lang="en-US" b="0" i="0" baseline="0"/>
            <a:t>Both Falcon-7B and LLaMA-3 offer distinct advantages based on their performance metrics.</a:t>
          </a:r>
          <a:endParaRPr lang="en-US"/>
        </a:p>
      </dgm:t>
    </dgm:pt>
    <dgm:pt modelId="{448C3F81-D161-4245-9092-30A9A0EE2B4E}" type="parTrans" cxnId="{9C0BBEF1-5FF0-4C89-B909-8124359F7AB3}">
      <dgm:prSet/>
      <dgm:spPr/>
      <dgm:t>
        <a:bodyPr/>
        <a:lstStyle/>
        <a:p>
          <a:endParaRPr lang="en-US"/>
        </a:p>
      </dgm:t>
    </dgm:pt>
    <dgm:pt modelId="{A05DB5EE-78C7-45A1-8D25-48FBF88E71D4}" type="sibTrans" cxnId="{9C0BBEF1-5FF0-4C89-B909-8124359F7AB3}">
      <dgm:prSet/>
      <dgm:spPr/>
      <dgm:t>
        <a:bodyPr/>
        <a:lstStyle/>
        <a:p>
          <a:endParaRPr lang="en-US"/>
        </a:p>
      </dgm:t>
    </dgm:pt>
    <dgm:pt modelId="{CE6A6CB5-C1AA-4FAC-B7FD-A9C18E96B7E9}">
      <dgm:prSet/>
      <dgm:spPr/>
      <dgm:t>
        <a:bodyPr/>
        <a:lstStyle/>
        <a:p>
          <a:r>
            <a:rPr lang="en-US" b="0" i="0" baseline="0"/>
            <a:t>Falcon-7B excels in general-purpose applications, while LLaMA-3 demonstrates superior performance in scientific and technical domains.</a:t>
          </a:r>
          <a:endParaRPr lang="en-US"/>
        </a:p>
      </dgm:t>
    </dgm:pt>
    <dgm:pt modelId="{036B7E01-D4D0-4814-AAC3-AEB37F585B2B}" type="parTrans" cxnId="{A7FC26D2-F643-48F7-82AB-04B5AA96BFDF}">
      <dgm:prSet/>
      <dgm:spPr/>
      <dgm:t>
        <a:bodyPr/>
        <a:lstStyle/>
        <a:p>
          <a:endParaRPr lang="en-US"/>
        </a:p>
      </dgm:t>
    </dgm:pt>
    <dgm:pt modelId="{43F0A60A-05AF-4463-92DA-66D95BF6709E}" type="sibTrans" cxnId="{A7FC26D2-F643-48F7-82AB-04B5AA96BFDF}">
      <dgm:prSet/>
      <dgm:spPr/>
      <dgm:t>
        <a:bodyPr/>
        <a:lstStyle/>
        <a:p>
          <a:endParaRPr lang="en-US"/>
        </a:p>
      </dgm:t>
    </dgm:pt>
    <dgm:pt modelId="{47664786-C928-4910-8A99-B657EB40D522}">
      <dgm:prSet/>
      <dgm:spPr/>
      <dgm:t>
        <a:bodyPr/>
        <a:lstStyle/>
        <a:p>
          <a:r>
            <a:rPr lang="en-US" b="1" i="0" baseline="0"/>
            <a:t>Recommendations:</a:t>
          </a:r>
          <a:endParaRPr lang="en-US"/>
        </a:p>
      </dgm:t>
    </dgm:pt>
    <dgm:pt modelId="{7727C2F6-5389-4AB4-B946-603EE4640F9B}" type="parTrans" cxnId="{91614016-BDFE-4E10-8D50-C13DE8682363}">
      <dgm:prSet/>
      <dgm:spPr/>
      <dgm:t>
        <a:bodyPr/>
        <a:lstStyle/>
        <a:p>
          <a:endParaRPr lang="en-US"/>
        </a:p>
      </dgm:t>
    </dgm:pt>
    <dgm:pt modelId="{7CD104B6-C81A-4F04-88EC-E14DC4E91758}" type="sibTrans" cxnId="{91614016-BDFE-4E10-8D50-C13DE8682363}">
      <dgm:prSet/>
      <dgm:spPr/>
      <dgm:t>
        <a:bodyPr/>
        <a:lstStyle/>
        <a:p>
          <a:endParaRPr lang="en-US"/>
        </a:p>
      </dgm:t>
    </dgm:pt>
    <dgm:pt modelId="{3703EBC5-EACD-45A0-881A-466584801B30}">
      <dgm:prSet/>
      <dgm:spPr/>
      <dgm:t>
        <a:bodyPr/>
        <a:lstStyle/>
        <a:p>
          <a:r>
            <a:rPr lang="en-US" b="0" i="0" baseline="0"/>
            <a:t>Consider Falcon-7B for diverse natural language processing tasks requiring robust performance.</a:t>
          </a:r>
          <a:endParaRPr lang="en-US"/>
        </a:p>
      </dgm:t>
    </dgm:pt>
    <dgm:pt modelId="{8241ABA7-F964-46E0-BC05-E5CE3C65EC2A}" type="parTrans" cxnId="{8D7179F2-451C-4048-A3E2-EA0DDB56A8C6}">
      <dgm:prSet/>
      <dgm:spPr/>
      <dgm:t>
        <a:bodyPr/>
        <a:lstStyle/>
        <a:p>
          <a:endParaRPr lang="en-US"/>
        </a:p>
      </dgm:t>
    </dgm:pt>
    <dgm:pt modelId="{2162121F-9046-46FB-AE22-7FF5818DBC71}" type="sibTrans" cxnId="{8D7179F2-451C-4048-A3E2-EA0DDB56A8C6}">
      <dgm:prSet/>
      <dgm:spPr/>
      <dgm:t>
        <a:bodyPr/>
        <a:lstStyle/>
        <a:p>
          <a:endParaRPr lang="en-US"/>
        </a:p>
      </dgm:t>
    </dgm:pt>
    <dgm:pt modelId="{2A38151D-A918-4F7F-896B-767A7F3077EC}">
      <dgm:prSet/>
      <dgm:spPr/>
      <dgm:t>
        <a:bodyPr/>
        <a:lstStyle/>
        <a:p>
          <a:r>
            <a:rPr lang="en-US" b="0" i="0" baseline="0"/>
            <a:t>Opt for LLaMA-3 when dealing with scientific literature, technical documents, or domain-specific content.</a:t>
          </a:r>
          <a:endParaRPr lang="en-US"/>
        </a:p>
      </dgm:t>
    </dgm:pt>
    <dgm:pt modelId="{9255C3E5-4F1B-44DD-8787-49063CC89B1C}" type="parTrans" cxnId="{001F8FB7-E5BE-43D6-9783-7F88AD88E8F7}">
      <dgm:prSet/>
      <dgm:spPr/>
      <dgm:t>
        <a:bodyPr/>
        <a:lstStyle/>
        <a:p>
          <a:endParaRPr lang="en-US"/>
        </a:p>
      </dgm:t>
    </dgm:pt>
    <dgm:pt modelId="{18D214EB-BD6A-4EB0-A772-74125325F764}" type="sibTrans" cxnId="{001F8FB7-E5BE-43D6-9783-7F88AD88E8F7}">
      <dgm:prSet/>
      <dgm:spPr/>
      <dgm:t>
        <a:bodyPr/>
        <a:lstStyle/>
        <a:p>
          <a:endParaRPr lang="en-US"/>
        </a:p>
      </dgm:t>
    </dgm:pt>
    <dgm:pt modelId="{8E98BEA5-AEEE-47F7-AB5E-B00B22EF8380}">
      <dgm:prSet/>
      <dgm:spPr/>
      <dgm:t>
        <a:bodyPr/>
        <a:lstStyle/>
        <a:p>
          <a:r>
            <a:rPr lang="en-US" b="1" i="0" baseline="0"/>
            <a:t>Future Directions:</a:t>
          </a:r>
          <a:endParaRPr lang="en-US"/>
        </a:p>
      </dgm:t>
    </dgm:pt>
    <dgm:pt modelId="{650E2E3D-1432-4A34-96E7-4C6DC4B97ECC}" type="parTrans" cxnId="{341AF607-18DE-4596-AA1B-29E2F90807EB}">
      <dgm:prSet/>
      <dgm:spPr/>
      <dgm:t>
        <a:bodyPr/>
        <a:lstStyle/>
        <a:p>
          <a:endParaRPr lang="en-US"/>
        </a:p>
      </dgm:t>
    </dgm:pt>
    <dgm:pt modelId="{7C11B7E3-1661-46B8-B4B7-A88FB3DFA7C6}" type="sibTrans" cxnId="{341AF607-18DE-4596-AA1B-29E2F90807EB}">
      <dgm:prSet/>
      <dgm:spPr/>
      <dgm:t>
        <a:bodyPr/>
        <a:lstStyle/>
        <a:p>
          <a:endParaRPr lang="en-US"/>
        </a:p>
      </dgm:t>
    </dgm:pt>
    <dgm:pt modelId="{AD254B84-605C-46C6-9428-FE54AEF3FFAE}">
      <dgm:prSet/>
      <dgm:spPr/>
      <dgm:t>
        <a:bodyPr/>
        <a:lstStyle/>
        <a:p>
          <a:r>
            <a:rPr lang="en-US" b="0" i="0" baseline="0"/>
            <a:t>Explore further fine-tuning strategies to enhance both models' performance across specific use cases.</a:t>
          </a:r>
          <a:endParaRPr lang="en-US"/>
        </a:p>
      </dgm:t>
    </dgm:pt>
    <dgm:pt modelId="{A61BED23-C51C-4299-B82D-7E44122821E8}" type="parTrans" cxnId="{19162142-10EE-4B34-805D-45F3C6C09B61}">
      <dgm:prSet/>
      <dgm:spPr/>
      <dgm:t>
        <a:bodyPr/>
        <a:lstStyle/>
        <a:p>
          <a:endParaRPr lang="en-US"/>
        </a:p>
      </dgm:t>
    </dgm:pt>
    <dgm:pt modelId="{39FAA7D7-C584-4045-911B-FD1D77B91615}" type="sibTrans" cxnId="{19162142-10EE-4B34-805D-45F3C6C09B61}">
      <dgm:prSet/>
      <dgm:spPr/>
      <dgm:t>
        <a:bodyPr/>
        <a:lstStyle/>
        <a:p>
          <a:endParaRPr lang="en-US"/>
        </a:p>
      </dgm:t>
    </dgm:pt>
    <dgm:pt modelId="{EC9816B0-3B14-4E9C-9983-DACC37EDE1B6}">
      <dgm:prSet/>
      <dgm:spPr/>
      <dgm:t>
        <a:bodyPr/>
        <a:lstStyle/>
        <a:p>
          <a:r>
            <a:rPr lang="en-US" b="0" i="0" baseline="0"/>
            <a:t>Incorporate new datasets and continue training to improve model adaptability and accuracy in various domains.</a:t>
          </a:r>
          <a:endParaRPr lang="en-US"/>
        </a:p>
      </dgm:t>
    </dgm:pt>
    <dgm:pt modelId="{51A301DE-4A24-4485-A43A-AF67FAA1078A}" type="parTrans" cxnId="{A03802FF-D277-404B-815C-FFCE00FE9C8D}">
      <dgm:prSet/>
      <dgm:spPr/>
      <dgm:t>
        <a:bodyPr/>
        <a:lstStyle/>
        <a:p>
          <a:endParaRPr lang="en-US"/>
        </a:p>
      </dgm:t>
    </dgm:pt>
    <dgm:pt modelId="{970603E6-17B1-418E-8944-06F245A0EAF4}" type="sibTrans" cxnId="{A03802FF-D277-404B-815C-FFCE00FE9C8D}">
      <dgm:prSet/>
      <dgm:spPr/>
      <dgm:t>
        <a:bodyPr/>
        <a:lstStyle/>
        <a:p>
          <a:endParaRPr lang="en-US"/>
        </a:p>
      </dgm:t>
    </dgm:pt>
    <dgm:pt modelId="{F727F079-2E69-4DF8-BE08-94F493275258}" type="pres">
      <dgm:prSet presAssocID="{C7D1FE53-65FB-4A7F-AA03-C2169EC9AE3C}" presName="linear" presStyleCnt="0">
        <dgm:presLayoutVars>
          <dgm:animLvl val="lvl"/>
          <dgm:resizeHandles val="exact"/>
        </dgm:presLayoutVars>
      </dgm:prSet>
      <dgm:spPr/>
    </dgm:pt>
    <dgm:pt modelId="{142E114E-6938-4EF6-8143-2E8E6EA3FEDC}" type="pres">
      <dgm:prSet presAssocID="{D7904A11-3472-41DB-BD0E-8A89D8B6A9AF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591A090A-BCF8-4F34-B100-4D25EA7AB811}" type="pres">
      <dgm:prSet presAssocID="{99B69C99-4710-4B3F-916A-CDAA123D4977}" presName="spacer" presStyleCnt="0"/>
      <dgm:spPr/>
    </dgm:pt>
    <dgm:pt modelId="{CEE159C9-4854-44B4-9D1D-CF0473D20062}" type="pres">
      <dgm:prSet presAssocID="{9FAB66EE-0EA5-45A5-A205-BC770A86D68D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515236BE-BD0C-4546-A2A1-2DE3BF10FCC7}" type="pres">
      <dgm:prSet presAssocID="{A05DB5EE-78C7-45A1-8D25-48FBF88E71D4}" presName="spacer" presStyleCnt="0"/>
      <dgm:spPr/>
    </dgm:pt>
    <dgm:pt modelId="{9E31A0C5-30E8-43A1-95DA-F8D5A038A812}" type="pres">
      <dgm:prSet presAssocID="{CE6A6CB5-C1AA-4FAC-B7FD-A9C18E96B7E9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A1B03106-169C-4D81-A1A3-2C5FED3953DD}" type="pres">
      <dgm:prSet presAssocID="{43F0A60A-05AF-4463-92DA-66D95BF6709E}" presName="spacer" presStyleCnt="0"/>
      <dgm:spPr/>
    </dgm:pt>
    <dgm:pt modelId="{9335E941-6C2A-48B4-804E-758F5DED85D3}" type="pres">
      <dgm:prSet presAssocID="{47664786-C928-4910-8A99-B657EB40D522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92A6C4C1-F820-474C-AA1B-140978C71F08}" type="pres">
      <dgm:prSet presAssocID="{7CD104B6-C81A-4F04-88EC-E14DC4E91758}" presName="spacer" presStyleCnt="0"/>
      <dgm:spPr/>
    </dgm:pt>
    <dgm:pt modelId="{D940B471-7B6D-40A4-8935-CD2EE7775062}" type="pres">
      <dgm:prSet presAssocID="{3703EBC5-EACD-45A0-881A-466584801B30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75301B1D-E375-48C9-BC7B-0E9820AE5ECE}" type="pres">
      <dgm:prSet presAssocID="{2162121F-9046-46FB-AE22-7FF5818DBC71}" presName="spacer" presStyleCnt="0"/>
      <dgm:spPr/>
    </dgm:pt>
    <dgm:pt modelId="{696752E7-A634-45AB-9F10-D1D44B8DF3B7}" type="pres">
      <dgm:prSet presAssocID="{2A38151D-A918-4F7F-896B-767A7F3077EC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D0AF47D8-3C6E-40A4-81ED-7651D2CE855E}" type="pres">
      <dgm:prSet presAssocID="{18D214EB-BD6A-4EB0-A772-74125325F764}" presName="spacer" presStyleCnt="0"/>
      <dgm:spPr/>
    </dgm:pt>
    <dgm:pt modelId="{C3BFC254-40EA-4A96-9F32-69BB2D594EB5}" type="pres">
      <dgm:prSet presAssocID="{8E98BEA5-AEEE-47F7-AB5E-B00B22EF8380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319A7970-BC4B-41FB-AE2C-6D4D50F0DDA1}" type="pres">
      <dgm:prSet presAssocID="{7C11B7E3-1661-46B8-B4B7-A88FB3DFA7C6}" presName="spacer" presStyleCnt="0"/>
      <dgm:spPr/>
    </dgm:pt>
    <dgm:pt modelId="{F85AEC4D-DAE2-4C60-8409-32057DB47FA2}" type="pres">
      <dgm:prSet presAssocID="{AD254B84-605C-46C6-9428-FE54AEF3FFAE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3800054A-06D5-48AE-BF89-646F45848560}" type="pres">
      <dgm:prSet presAssocID="{39FAA7D7-C584-4045-911B-FD1D77B91615}" presName="spacer" presStyleCnt="0"/>
      <dgm:spPr/>
    </dgm:pt>
    <dgm:pt modelId="{5D348B89-F0BA-420B-B13D-C57384F8E2F9}" type="pres">
      <dgm:prSet presAssocID="{EC9816B0-3B14-4E9C-9983-DACC37EDE1B6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341AF607-18DE-4596-AA1B-29E2F90807EB}" srcId="{C7D1FE53-65FB-4A7F-AA03-C2169EC9AE3C}" destId="{8E98BEA5-AEEE-47F7-AB5E-B00B22EF8380}" srcOrd="6" destOrd="0" parTransId="{650E2E3D-1432-4A34-96E7-4C6DC4B97ECC}" sibTransId="{7C11B7E3-1661-46B8-B4B7-A88FB3DFA7C6}"/>
    <dgm:cxn modelId="{B49E3A0E-902B-47A9-9172-454316420685}" type="presOf" srcId="{2A38151D-A918-4F7F-896B-767A7F3077EC}" destId="{696752E7-A634-45AB-9F10-D1D44B8DF3B7}" srcOrd="0" destOrd="0" presId="urn:microsoft.com/office/officeart/2005/8/layout/vList2"/>
    <dgm:cxn modelId="{91614016-BDFE-4E10-8D50-C13DE8682363}" srcId="{C7D1FE53-65FB-4A7F-AA03-C2169EC9AE3C}" destId="{47664786-C928-4910-8A99-B657EB40D522}" srcOrd="3" destOrd="0" parTransId="{7727C2F6-5389-4AB4-B946-603EE4640F9B}" sibTransId="{7CD104B6-C81A-4F04-88EC-E14DC4E91758}"/>
    <dgm:cxn modelId="{2BE5E425-2120-4415-AB35-D7F0514ADDBD}" type="presOf" srcId="{EC9816B0-3B14-4E9C-9983-DACC37EDE1B6}" destId="{5D348B89-F0BA-420B-B13D-C57384F8E2F9}" srcOrd="0" destOrd="0" presId="urn:microsoft.com/office/officeart/2005/8/layout/vList2"/>
    <dgm:cxn modelId="{0B3FDA2C-6242-40B5-B426-7B4F2310110D}" type="presOf" srcId="{AD254B84-605C-46C6-9428-FE54AEF3FFAE}" destId="{F85AEC4D-DAE2-4C60-8409-32057DB47FA2}" srcOrd="0" destOrd="0" presId="urn:microsoft.com/office/officeart/2005/8/layout/vList2"/>
    <dgm:cxn modelId="{19162142-10EE-4B34-805D-45F3C6C09B61}" srcId="{C7D1FE53-65FB-4A7F-AA03-C2169EC9AE3C}" destId="{AD254B84-605C-46C6-9428-FE54AEF3FFAE}" srcOrd="7" destOrd="0" parTransId="{A61BED23-C51C-4299-B82D-7E44122821E8}" sibTransId="{39FAA7D7-C584-4045-911B-FD1D77B91615}"/>
    <dgm:cxn modelId="{A5A5316E-A5E1-497E-B005-ED3D6F52436C}" type="presOf" srcId="{47664786-C928-4910-8A99-B657EB40D522}" destId="{9335E941-6C2A-48B4-804E-758F5DED85D3}" srcOrd="0" destOrd="0" presId="urn:microsoft.com/office/officeart/2005/8/layout/vList2"/>
    <dgm:cxn modelId="{EC472153-3EEF-4983-8FBF-028B2C1F3575}" type="presOf" srcId="{CE6A6CB5-C1AA-4FAC-B7FD-A9C18E96B7E9}" destId="{9E31A0C5-30E8-43A1-95DA-F8D5A038A812}" srcOrd="0" destOrd="0" presId="urn:microsoft.com/office/officeart/2005/8/layout/vList2"/>
    <dgm:cxn modelId="{D90CBE77-A2D5-43C7-9C69-28B5FC4E281B}" type="presOf" srcId="{D7904A11-3472-41DB-BD0E-8A89D8B6A9AF}" destId="{142E114E-6938-4EF6-8143-2E8E6EA3FEDC}" srcOrd="0" destOrd="0" presId="urn:microsoft.com/office/officeart/2005/8/layout/vList2"/>
    <dgm:cxn modelId="{385D2489-EE26-4E34-A7B8-2FA91C091F8D}" type="presOf" srcId="{8E98BEA5-AEEE-47F7-AB5E-B00B22EF8380}" destId="{C3BFC254-40EA-4A96-9F32-69BB2D594EB5}" srcOrd="0" destOrd="0" presId="urn:microsoft.com/office/officeart/2005/8/layout/vList2"/>
    <dgm:cxn modelId="{9DD0AD92-0CA9-4376-BD0D-35D21B59D48B}" srcId="{C7D1FE53-65FB-4A7F-AA03-C2169EC9AE3C}" destId="{D7904A11-3472-41DB-BD0E-8A89D8B6A9AF}" srcOrd="0" destOrd="0" parTransId="{5CEE4BFD-F6CE-4345-8E96-6D238412B0E1}" sibTransId="{99B69C99-4710-4B3F-916A-CDAA123D4977}"/>
    <dgm:cxn modelId="{E734E597-EBDA-40CA-A88F-6F8C399F293B}" type="presOf" srcId="{C7D1FE53-65FB-4A7F-AA03-C2169EC9AE3C}" destId="{F727F079-2E69-4DF8-BE08-94F493275258}" srcOrd="0" destOrd="0" presId="urn:microsoft.com/office/officeart/2005/8/layout/vList2"/>
    <dgm:cxn modelId="{2A6A1DB2-6DA2-456B-9CD8-D76BC31401EF}" type="presOf" srcId="{3703EBC5-EACD-45A0-881A-466584801B30}" destId="{D940B471-7B6D-40A4-8935-CD2EE7775062}" srcOrd="0" destOrd="0" presId="urn:microsoft.com/office/officeart/2005/8/layout/vList2"/>
    <dgm:cxn modelId="{001F8FB7-E5BE-43D6-9783-7F88AD88E8F7}" srcId="{C7D1FE53-65FB-4A7F-AA03-C2169EC9AE3C}" destId="{2A38151D-A918-4F7F-896B-767A7F3077EC}" srcOrd="5" destOrd="0" parTransId="{9255C3E5-4F1B-44DD-8787-49063CC89B1C}" sibTransId="{18D214EB-BD6A-4EB0-A772-74125325F764}"/>
    <dgm:cxn modelId="{A7FC26D2-F643-48F7-82AB-04B5AA96BFDF}" srcId="{C7D1FE53-65FB-4A7F-AA03-C2169EC9AE3C}" destId="{CE6A6CB5-C1AA-4FAC-B7FD-A9C18E96B7E9}" srcOrd="2" destOrd="0" parTransId="{036B7E01-D4D0-4814-AAC3-AEB37F585B2B}" sibTransId="{43F0A60A-05AF-4463-92DA-66D95BF6709E}"/>
    <dgm:cxn modelId="{9C0BBEF1-5FF0-4C89-B909-8124359F7AB3}" srcId="{C7D1FE53-65FB-4A7F-AA03-C2169EC9AE3C}" destId="{9FAB66EE-0EA5-45A5-A205-BC770A86D68D}" srcOrd="1" destOrd="0" parTransId="{448C3F81-D161-4245-9092-30A9A0EE2B4E}" sibTransId="{A05DB5EE-78C7-45A1-8D25-48FBF88E71D4}"/>
    <dgm:cxn modelId="{8D7179F2-451C-4048-A3E2-EA0DDB56A8C6}" srcId="{C7D1FE53-65FB-4A7F-AA03-C2169EC9AE3C}" destId="{3703EBC5-EACD-45A0-881A-466584801B30}" srcOrd="4" destOrd="0" parTransId="{8241ABA7-F964-46E0-BC05-E5CE3C65EC2A}" sibTransId="{2162121F-9046-46FB-AE22-7FF5818DBC71}"/>
    <dgm:cxn modelId="{B6A67AF7-CFDD-4A30-B5FD-35EA1B6BC833}" type="presOf" srcId="{9FAB66EE-0EA5-45A5-A205-BC770A86D68D}" destId="{CEE159C9-4854-44B4-9D1D-CF0473D20062}" srcOrd="0" destOrd="0" presId="urn:microsoft.com/office/officeart/2005/8/layout/vList2"/>
    <dgm:cxn modelId="{A03802FF-D277-404B-815C-FFCE00FE9C8D}" srcId="{C7D1FE53-65FB-4A7F-AA03-C2169EC9AE3C}" destId="{EC9816B0-3B14-4E9C-9983-DACC37EDE1B6}" srcOrd="8" destOrd="0" parTransId="{51A301DE-4A24-4485-A43A-AF67FAA1078A}" sibTransId="{970603E6-17B1-418E-8944-06F245A0EAF4}"/>
    <dgm:cxn modelId="{252C6F96-CB3F-48E2-B12E-32005EF67B81}" type="presParOf" srcId="{F727F079-2E69-4DF8-BE08-94F493275258}" destId="{142E114E-6938-4EF6-8143-2E8E6EA3FEDC}" srcOrd="0" destOrd="0" presId="urn:microsoft.com/office/officeart/2005/8/layout/vList2"/>
    <dgm:cxn modelId="{B0BBDE6A-B7C5-4029-83BA-E4CD93DDCCBF}" type="presParOf" srcId="{F727F079-2E69-4DF8-BE08-94F493275258}" destId="{591A090A-BCF8-4F34-B100-4D25EA7AB811}" srcOrd="1" destOrd="0" presId="urn:microsoft.com/office/officeart/2005/8/layout/vList2"/>
    <dgm:cxn modelId="{68C4954B-206F-4668-84FE-80B1B012822A}" type="presParOf" srcId="{F727F079-2E69-4DF8-BE08-94F493275258}" destId="{CEE159C9-4854-44B4-9D1D-CF0473D20062}" srcOrd="2" destOrd="0" presId="urn:microsoft.com/office/officeart/2005/8/layout/vList2"/>
    <dgm:cxn modelId="{DA40EEC6-7318-40E8-92F2-98B8F2B7877D}" type="presParOf" srcId="{F727F079-2E69-4DF8-BE08-94F493275258}" destId="{515236BE-BD0C-4546-A2A1-2DE3BF10FCC7}" srcOrd="3" destOrd="0" presId="urn:microsoft.com/office/officeart/2005/8/layout/vList2"/>
    <dgm:cxn modelId="{B9359898-9E01-41B9-A8CE-D52D5E55AE3B}" type="presParOf" srcId="{F727F079-2E69-4DF8-BE08-94F493275258}" destId="{9E31A0C5-30E8-43A1-95DA-F8D5A038A812}" srcOrd="4" destOrd="0" presId="urn:microsoft.com/office/officeart/2005/8/layout/vList2"/>
    <dgm:cxn modelId="{240F0B4D-77D9-47C9-A80B-ED59CCDBC9B8}" type="presParOf" srcId="{F727F079-2E69-4DF8-BE08-94F493275258}" destId="{A1B03106-169C-4D81-A1A3-2C5FED3953DD}" srcOrd="5" destOrd="0" presId="urn:microsoft.com/office/officeart/2005/8/layout/vList2"/>
    <dgm:cxn modelId="{12393653-785A-4417-9532-BC34A66E290C}" type="presParOf" srcId="{F727F079-2E69-4DF8-BE08-94F493275258}" destId="{9335E941-6C2A-48B4-804E-758F5DED85D3}" srcOrd="6" destOrd="0" presId="urn:microsoft.com/office/officeart/2005/8/layout/vList2"/>
    <dgm:cxn modelId="{41749446-42FA-4895-A9E6-779A6DA1B371}" type="presParOf" srcId="{F727F079-2E69-4DF8-BE08-94F493275258}" destId="{92A6C4C1-F820-474C-AA1B-140978C71F08}" srcOrd="7" destOrd="0" presId="urn:microsoft.com/office/officeart/2005/8/layout/vList2"/>
    <dgm:cxn modelId="{2B73FE2E-25E4-4FAA-B545-3C3E41C320D9}" type="presParOf" srcId="{F727F079-2E69-4DF8-BE08-94F493275258}" destId="{D940B471-7B6D-40A4-8935-CD2EE7775062}" srcOrd="8" destOrd="0" presId="urn:microsoft.com/office/officeart/2005/8/layout/vList2"/>
    <dgm:cxn modelId="{A3BE5B98-39C4-42F5-A81B-309CDC77F20B}" type="presParOf" srcId="{F727F079-2E69-4DF8-BE08-94F493275258}" destId="{75301B1D-E375-48C9-BC7B-0E9820AE5ECE}" srcOrd="9" destOrd="0" presId="urn:microsoft.com/office/officeart/2005/8/layout/vList2"/>
    <dgm:cxn modelId="{D31729A7-BB6F-4AE3-9196-E61BE3114011}" type="presParOf" srcId="{F727F079-2E69-4DF8-BE08-94F493275258}" destId="{696752E7-A634-45AB-9F10-D1D44B8DF3B7}" srcOrd="10" destOrd="0" presId="urn:microsoft.com/office/officeart/2005/8/layout/vList2"/>
    <dgm:cxn modelId="{80CA00CD-D54C-47CC-903E-32E58984234E}" type="presParOf" srcId="{F727F079-2E69-4DF8-BE08-94F493275258}" destId="{D0AF47D8-3C6E-40A4-81ED-7651D2CE855E}" srcOrd="11" destOrd="0" presId="urn:microsoft.com/office/officeart/2005/8/layout/vList2"/>
    <dgm:cxn modelId="{DA5B815D-1999-4700-B136-109127E93F31}" type="presParOf" srcId="{F727F079-2E69-4DF8-BE08-94F493275258}" destId="{C3BFC254-40EA-4A96-9F32-69BB2D594EB5}" srcOrd="12" destOrd="0" presId="urn:microsoft.com/office/officeart/2005/8/layout/vList2"/>
    <dgm:cxn modelId="{BBD9786A-8354-4732-B3A2-0E32A796746D}" type="presParOf" srcId="{F727F079-2E69-4DF8-BE08-94F493275258}" destId="{319A7970-BC4B-41FB-AE2C-6D4D50F0DDA1}" srcOrd="13" destOrd="0" presId="urn:microsoft.com/office/officeart/2005/8/layout/vList2"/>
    <dgm:cxn modelId="{0926D896-4E2F-4676-861B-118A0D588F5B}" type="presParOf" srcId="{F727F079-2E69-4DF8-BE08-94F493275258}" destId="{F85AEC4D-DAE2-4C60-8409-32057DB47FA2}" srcOrd="14" destOrd="0" presId="urn:microsoft.com/office/officeart/2005/8/layout/vList2"/>
    <dgm:cxn modelId="{038C4F3F-9BE5-47DF-9A7D-602BD39D808D}" type="presParOf" srcId="{F727F079-2E69-4DF8-BE08-94F493275258}" destId="{3800054A-06D5-48AE-BF89-646F45848560}" srcOrd="15" destOrd="0" presId="urn:microsoft.com/office/officeart/2005/8/layout/vList2"/>
    <dgm:cxn modelId="{4048CD01-1EB5-4456-9CC4-478190C8320F}" type="presParOf" srcId="{F727F079-2E69-4DF8-BE08-94F493275258}" destId="{5D348B89-F0BA-420B-B13D-C57384F8E2F9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357C0D-2704-4448-A471-B6FBDD036F1D}">
      <dsp:nvSpPr>
        <dsp:cNvPr id="0" name=""/>
        <dsp:cNvSpPr/>
      </dsp:nvSpPr>
      <dsp:spPr>
        <a:xfrm>
          <a:off x="0" y="3049"/>
          <a:ext cx="10442448" cy="6496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7715A-7BFF-47CA-BFB5-0D717047CB54}">
      <dsp:nvSpPr>
        <dsp:cNvPr id="0" name=""/>
        <dsp:cNvSpPr/>
      </dsp:nvSpPr>
      <dsp:spPr>
        <a:xfrm>
          <a:off x="196510" y="149214"/>
          <a:ext cx="357290" cy="3572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60D707-7B55-4B2C-95C2-DFD10DCA2BDC}">
      <dsp:nvSpPr>
        <dsp:cNvPr id="0" name=""/>
        <dsp:cNvSpPr/>
      </dsp:nvSpPr>
      <dsp:spPr>
        <a:xfrm>
          <a:off x="750310" y="3049"/>
          <a:ext cx="9692137" cy="649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751" tIns="68751" rIns="68751" bIns="687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Introduction to Fine-tuned Albert Einstein Models:</a:t>
          </a:r>
          <a:endParaRPr lang="en-US" sz="1600" kern="1200"/>
        </a:p>
      </dsp:txBody>
      <dsp:txXfrm>
        <a:off x="750310" y="3049"/>
        <a:ext cx="9692137" cy="649619"/>
      </dsp:txXfrm>
    </dsp:sp>
    <dsp:sp modelId="{CFD252AB-5335-4C33-9B7F-422302AA5D28}">
      <dsp:nvSpPr>
        <dsp:cNvPr id="0" name=""/>
        <dsp:cNvSpPr/>
      </dsp:nvSpPr>
      <dsp:spPr>
        <a:xfrm>
          <a:off x="0" y="815074"/>
          <a:ext cx="10442448" cy="6496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C2E609-9008-42FF-82E4-46A05326ED39}">
      <dsp:nvSpPr>
        <dsp:cNvPr id="0" name=""/>
        <dsp:cNvSpPr/>
      </dsp:nvSpPr>
      <dsp:spPr>
        <a:xfrm>
          <a:off x="196510" y="961239"/>
          <a:ext cx="357290" cy="3572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5983F-7A1C-40B5-9D28-0A989E42D97B}">
      <dsp:nvSpPr>
        <dsp:cNvPr id="0" name=""/>
        <dsp:cNvSpPr/>
      </dsp:nvSpPr>
      <dsp:spPr>
        <a:xfrm>
          <a:off x="750310" y="815074"/>
          <a:ext cx="9692137" cy="649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751" tIns="68751" rIns="68751" bIns="687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Albert Einstein, fine-tuned using advanced language models like Falcon-7B and LLaMA-3, showcases improved performance in specific tasks such as scientific comprehension and general natural language understanding.</a:t>
          </a:r>
          <a:endParaRPr lang="en-US" sz="1600" kern="1200"/>
        </a:p>
      </dsp:txBody>
      <dsp:txXfrm>
        <a:off x="750310" y="815074"/>
        <a:ext cx="9692137" cy="649619"/>
      </dsp:txXfrm>
    </dsp:sp>
    <dsp:sp modelId="{44DDA20D-4E43-46FA-A9E9-67BC95BB3E44}">
      <dsp:nvSpPr>
        <dsp:cNvPr id="0" name=""/>
        <dsp:cNvSpPr/>
      </dsp:nvSpPr>
      <dsp:spPr>
        <a:xfrm>
          <a:off x="0" y="1627099"/>
          <a:ext cx="10442448" cy="6496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811871-DF5F-4592-981E-FCE8E4502BE9}">
      <dsp:nvSpPr>
        <dsp:cNvPr id="0" name=""/>
        <dsp:cNvSpPr/>
      </dsp:nvSpPr>
      <dsp:spPr>
        <a:xfrm>
          <a:off x="196510" y="1773264"/>
          <a:ext cx="357290" cy="3572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992BE6-4B06-4810-9B06-80E44C85654C}">
      <dsp:nvSpPr>
        <dsp:cNvPr id="0" name=""/>
        <dsp:cNvSpPr/>
      </dsp:nvSpPr>
      <dsp:spPr>
        <a:xfrm>
          <a:off x="750310" y="1627099"/>
          <a:ext cx="9692137" cy="649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751" tIns="68751" rIns="68751" bIns="687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Brief Overview of Falcon-7B and LLaMA-3 Models:</a:t>
          </a:r>
          <a:endParaRPr lang="en-US" sz="1600" kern="1200"/>
        </a:p>
      </dsp:txBody>
      <dsp:txXfrm>
        <a:off x="750310" y="1627099"/>
        <a:ext cx="9692137" cy="649619"/>
      </dsp:txXfrm>
    </dsp:sp>
    <dsp:sp modelId="{051681E0-B190-4C66-8514-716A576021DA}">
      <dsp:nvSpPr>
        <dsp:cNvPr id="0" name=""/>
        <dsp:cNvSpPr/>
      </dsp:nvSpPr>
      <dsp:spPr>
        <a:xfrm>
          <a:off x="0" y="2439124"/>
          <a:ext cx="10442448" cy="6496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A73366-DF5E-4ED2-AFE0-F35C8166086A}">
      <dsp:nvSpPr>
        <dsp:cNvPr id="0" name=""/>
        <dsp:cNvSpPr/>
      </dsp:nvSpPr>
      <dsp:spPr>
        <a:xfrm>
          <a:off x="196510" y="2585288"/>
          <a:ext cx="357290" cy="3572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36607-8B54-4BC1-90FA-851A6023BA8B}">
      <dsp:nvSpPr>
        <dsp:cNvPr id="0" name=""/>
        <dsp:cNvSpPr/>
      </dsp:nvSpPr>
      <dsp:spPr>
        <a:xfrm>
          <a:off x="750310" y="2439124"/>
          <a:ext cx="9692137" cy="649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751" tIns="68751" rIns="68751" bIns="687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Falcon-7B:</a:t>
          </a:r>
          <a:r>
            <a:rPr lang="en-US" sz="1600" b="0" i="0" kern="1200" baseline="0"/>
            <a:t> Known for its robustness in general natural language understanding tasks, it provides a strong baseline for various applications.</a:t>
          </a:r>
          <a:endParaRPr lang="en-US" sz="1600" kern="1200"/>
        </a:p>
      </dsp:txBody>
      <dsp:txXfrm>
        <a:off x="750310" y="2439124"/>
        <a:ext cx="9692137" cy="649619"/>
      </dsp:txXfrm>
    </dsp:sp>
    <dsp:sp modelId="{3CEE2BFC-5EC1-4352-8CA9-885C1853DA5C}">
      <dsp:nvSpPr>
        <dsp:cNvPr id="0" name=""/>
        <dsp:cNvSpPr/>
      </dsp:nvSpPr>
      <dsp:spPr>
        <a:xfrm>
          <a:off x="0" y="3251149"/>
          <a:ext cx="10442448" cy="6496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88DC7-8714-4333-A06E-A0F747D2A87C}">
      <dsp:nvSpPr>
        <dsp:cNvPr id="0" name=""/>
        <dsp:cNvSpPr/>
      </dsp:nvSpPr>
      <dsp:spPr>
        <a:xfrm>
          <a:off x="196510" y="3397313"/>
          <a:ext cx="357290" cy="3572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1CA3EA-00F5-4FC0-9D93-0593135A33AE}">
      <dsp:nvSpPr>
        <dsp:cNvPr id="0" name=""/>
        <dsp:cNvSpPr/>
      </dsp:nvSpPr>
      <dsp:spPr>
        <a:xfrm>
          <a:off x="750310" y="3251149"/>
          <a:ext cx="9692137" cy="649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751" tIns="68751" rIns="68751" bIns="687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LLaMA-3:</a:t>
          </a:r>
          <a:r>
            <a:rPr lang="en-US" sz="1600" b="0" i="0" kern="1200" baseline="0"/>
            <a:t> Tailored for more nuanced and domain-specific contexts, excelling particularly in scientific and technical domains due to its specialized training on scientific literature and technical texts.</a:t>
          </a:r>
          <a:endParaRPr lang="en-US" sz="1600" kern="1200"/>
        </a:p>
      </dsp:txBody>
      <dsp:txXfrm>
        <a:off x="750310" y="3251149"/>
        <a:ext cx="9692137" cy="6496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BA92F6-182C-4746-A45E-F1CC2A3E5475}">
      <dsp:nvSpPr>
        <dsp:cNvPr id="0" name=""/>
        <dsp:cNvSpPr/>
      </dsp:nvSpPr>
      <dsp:spPr>
        <a:xfrm>
          <a:off x="0" y="634370"/>
          <a:ext cx="10442448" cy="117114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FD8142-FD55-4310-B9E5-5A38A2B9331D}">
      <dsp:nvSpPr>
        <dsp:cNvPr id="0" name=""/>
        <dsp:cNvSpPr/>
      </dsp:nvSpPr>
      <dsp:spPr>
        <a:xfrm>
          <a:off x="354271" y="897878"/>
          <a:ext cx="644130" cy="6441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C34A0F-6002-482C-B513-42DB78C2FBF2}">
      <dsp:nvSpPr>
        <dsp:cNvPr id="0" name=""/>
        <dsp:cNvSpPr/>
      </dsp:nvSpPr>
      <dsp:spPr>
        <a:xfrm>
          <a:off x="1352673" y="634370"/>
          <a:ext cx="9089774" cy="117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46" tIns="123946" rIns="123946" bIns="12394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Fine-tuning Process:Dataset Used:</a:t>
          </a:r>
          <a:r>
            <a:rPr lang="en-US" sz="2200" kern="1200"/>
            <a:t> Utilized a Kaggle dataset containing Albert Einstein's biography and notable quotes, providing a rich source of scientific and general language data.</a:t>
          </a:r>
        </a:p>
      </dsp:txBody>
      <dsp:txXfrm>
        <a:off x="1352673" y="634370"/>
        <a:ext cx="9089774" cy="1171145"/>
      </dsp:txXfrm>
    </dsp:sp>
    <dsp:sp modelId="{A0658BBD-798C-4298-904C-29DBBC48B5EE}">
      <dsp:nvSpPr>
        <dsp:cNvPr id="0" name=""/>
        <dsp:cNvSpPr/>
      </dsp:nvSpPr>
      <dsp:spPr>
        <a:xfrm>
          <a:off x="0" y="2098302"/>
          <a:ext cx="10442448" cy="117114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926432-EB29-4242-8196-F578FC01D93B}">
      <dsp:nvSpPr>
        <dsp:cNvPr id="0" name=""/>
        <dsp:cNvSpPr/>
      </dsp:nvSpPr>
      <dsp:spPr>
        <a:xfrm>
          <a:off x="354271" y="2361810"/>
          <a:ext cx="644130" cy="6441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DBB103-FB80-437F-8420-A6055026FB3D}">
      <dsp:nvSpPr>
        <dsp:cNvPr id="0" name=""/>
        <dsp:cNvSpPr/>
      </dsp:nvSpPr>
      <dsp:spPr>
        <a:xfrm>
          <a:off x="1352673" y="2098302"/>
          <a:ext cx="9089774" cy="117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46" tIns="123946" rIns="123946" bIns="12394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Training Details:</a:t>
          </a:r>
          <a:r>
            <a:rPr lang="en-US" sz="2200" kern="1200"/>
            <a:t> Adjusted model parameters and hyperparameters to optimize performance specifically for scientific text comprehension, ensuring both models were fine-tuned under comparable conditions.</a:t>
          </a:r>
        </a:p>
      </dsp:txBody>
      <dsp:txXfrm>
        <a:off x="1352673" y="2098302"/>
        <a:ext cx="9089774" cy="11711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E114E-6938-4EF6-8143-2E8E6EA3FEDC}">
      <dsp:nvSpPr>
        <dsp:cNvPr id="0" name=""/>
        <dsp:cNvSpPr/>
      </dsp:nvSpPr>
      <dsp:spPr>
        <a:xfrm>
          <a:off x="0" y="41145"/>
          <a:ext cx="5922489" cy="5190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Summary of Findings:</a:t>
          </a:r>
          <a:endParaRPr lang="en-US" sz="1300" kern="1200"/>
        </a:p>
      </dsp:txBody>
      <dsp:txXfrm>
        <a:off x="25337" y="66482"/>
        <a:ext cx="5871815" cy="468367"/>
      </dsp:txXfrm>
    </dsp:sp>
    <dsp:sp modelId="{CEE159C9-4854-44B4-9D1D-CF0473D20062}">
      <dsp:nvSpPr>
        <dsp:cNvPr id="0" name=""/>
        <dsp:cNvSpPr/>
      </dsp:nvSpPr>
      <dsp:spPr>
        <a:xfrm>
          <a:off x="0" y="597627"/>
          <a:ext cx="5922489" cy="5190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Both Falcon-7B and LLaMA-3 offer distinct advantages based on their performance metrics.</a:t>
          </a:r>
          <a:endParaRPr lang="en-US" sz="1300" kern="1200"/>
        </a:p>
      </dsp:txBody>
      <dsp:txXfrm>
        <a:off x="25337" y="622964"/>
        <a:ext cx="5871815" cy="468367"/>
      </dsp:txXfrm>
    </dsp:sp>
    <dsp:sp modelId="{9E31A0C5-30E8-43A1-95DA-F8D5A038A812}">
      <dsp:nvSpPr>
        <dsp:cNvPr id="0" name=""/>
        <dsp:cNvSpPr/>
      </dsp:nvSpPr>
      <dsp:spPr>
        <a:xfrm>
          <a:off x="0" y="1154108"/>
          <a:ext cx="5922489" cy="5190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Falcon-7B excels in general-purpose applications, while LLaMA-3 demonstrates superior performance in scientific and technical domains.</a:t>
          </a:r>
          <a:endParaRPr lang="en-US" sz="1300" kern="1200"/>
        </a:p>
      </dsp:txBody>
      <dsp:txXfrm>
        <a:off x="25337" y="1179445"/>
        <a:ext cx="5871815" cy="468367"/>
      </dsp:txXfrm>
    </dsp:sp>
    <dsp:sp modelId="{9335E941-6C2A-48B4-804E-758F5DED85D3}">
      <dsp:nvSpPr>
        <dsp:cNvPr id="0" name=""/>
        <dsp:cNvSpPr/>
      </dsp:nvSpPr>
      <dsp:spPr>
        <a:xfrm>
          <a:off x="0" y="1710589"/>
          <a:ext cx="5922489" cy="5190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Recommendations:</a:t>
          </a:r>
          <a:endParaRPr lang="en-US" sz="1300" kern="1200"/>
        </a:p>
      </dsp:txBody>
      <dsp:txXfrm>
        <a:off x="25337" y="1735926"/>
        <a:ext cx="5871815" cy="468367"/>
      </dsp:txXfrm>
    </dsp:sp>
    <dsp:sp modelId="{D940B471-7B6D-40A4-8935-CD2EE7775062}">
      <dsp:nvSpPr>
        <dsp:cNvPr id="0" name=""/>
        <dsp:cNvSpPr/>
      </dsp:nvSpPr>
      <dsp:spPr>
        <a:xfrm>
          <a:off x="0" y="2267070"/>
          <a:ext cx="5922489" cy="5190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Consider Falcon-7B for diverse natural language processing tasks requiring robust performance.</a:t>
          </a:r>
          <a:endParaRPr lang="en-US" sz="1300" kern="1200"/>
        </a:p>
      </dsp:txBody>
      <dsp:txXfrm>
        <a:off x="25337" y="2292407"/>
        <a:ext cx="5871815" cy="468367"/>
      </dsp:txXfrm>
    </dsp:sp>
    <dsp:sp modelId="{696752E7-A634-45AB-9F10-D1D44B8DF3B7}">
      <dsp:nvSpPr>
        <dsp:cNvPr id="0" name=""/>
        <dsp:cNvSpPr/>
      </dsp:nvSpPr>
      <dsp:spPr>
        <a:xfrm>
          <a:off x="0" y="2823552"/>
          <a:ext cx="5922489" cy="5190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Opt for LLaMA-3 when dealing with scientific literature, technical documents, or domain-specific content.</a:t>
          </a:r>
          <a:endParaRPr lang="en-US" sz="1300" kern="1200"/>
        </a:p>
      </dsp:txBody>
      <dsp:txXfrm>
        <a:off x="25337" y="2848889"/>
        <a:ext cx="5871815" cy="468367"/>
      </dsp:txXfrm>
    </dsp:sp>
    <dsp:sp modelId="{C3BFC254-40EA-4A96-9F32-69BB2D594EB5}">
      <dsp:nvSpPr>
        <dsp:cNvPr id="0" name=""/>
        <dsp:cNvSpPr/>
      </dsp:nvSpPr>
      <dsp:spPr>
        <a:xfrm>
          <a:off x="0" y="3380033"/>
          <a:ext cx="5922489" cy="5190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Future Directions:</a:t>
          </a:r>
          <a:endParaRPr lang="en-US" sz="1300" kern="1200"/>
        </a:p>
      </dsp:txBody>
      <dsp:txXfrm>
        <a:off x="25337" y="3405370"/>
        <a:ext cx="5871815" cy="468367"/>
      </dsp:txXfrm>
    </dsp:sp>
    <dsp:sp modelId="{F85AEC4D-DAE2-4C60-8409-32057DB47FA2}">
      <dsp:nvSpPr>
        <dsp:cNvPr id="0" name=""/>
        <dsp:cNvSpPr/>
      </dsp:nvSpPr>
      <dsp:spPr>
        <a:xfrm>
          <a:off x="0" y="3936514"/>
          <a:ext cx="5922489" cy="5190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Explore further fine-tuning strategies to enhance both models' performance across specific use cases.</a:t>
          </a:r>
          <a:endParaRPr lang="en-US" sz="1300" kern="1200"/>
        </a:p>
      </dsp:txBody>
      <dsp:txXfrm>
        <a:off x="25337" y="3961851"/>
        <a:ext cx="5871815" cy="468367"/>
      </dsp:txXfrm>
    </dsp:sp>
    <dsp:sp modelId="{5D348B89-F0BA-420B-B13D-C57384F8E2F9}">
      <dsp:nvSpPr>
        <dsp:cNvPr id="0" name=""/>
        <dsp:cNvSpPr/>
      </dsp:nvSpPr>
      <dsp:spPr>
        <a:xfrm>
          <a:off x="0" y="4492995"/>
          <a:ext cx="5922489" cy="5190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Incorporate new datasets and continue training to improve model adaptability and accuracy in various domains.</a:t>
          </a:r>
          <a:endParaRPr lang="en-US" sz="1300" kern="1200"/>
        </a:p>
      </dsp:txBody>
      <dsp:txXfrm>
        <a:off x="25337" y="4518332"/>
        <a:ext cx="5871815" cy="468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3FF6E8-3E18-4CEE-97B4-9AE7F6D0759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9880" y="807840"/>
            <a:ext cx="3640320" cy="206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 Ligh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432760" y="807840"/>
            <a:ext cx="5922000" cy="24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432760" y="3447360"/>
            <a:ext cx="5922000" cy="24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12D576-E0B2-4F02-B8DD-9526A708E3E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9880" y="807840"/>
            <a:ext cx="3640320" cy="206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 Ligh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432760" y="807840"/>
            <a:ext cx="2889720" cy="24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8467200" y="807840"/>
            <a:ext cx="2889720" cy="24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432760" y="3447360"/>
            <a:ext cx="2889720" cy="24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8467200" y="3447360"/>
            <a:ext cx="2889720" cy="24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6E4A77-D0F9-4F2B-B008-7CC7C95FCCB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9880" y="807840"/>
            <a:ext cx="3640320" cy="206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 Ligh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432760" y="807840"/>
            <a:ext cx="1906560" cy="24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7435080" y="807840"/>
            <a:ext cx="1906560" cy="24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9437400" y="807840"/>
            <a:ext cx="1906560" cy="24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432760" y="3447360"/>
            <a:ext cx="1906560" cy="24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7435080" y="3447360"/>
            <a:ext cx="1906560" cy="24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9437400" y="3447360"/>
            <a:ext cx="1906560" cy="24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E698F5-0F0F-4AAA-8D1C-10DF656D034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E867EEA-94F8-47A4-A89E-50C0EA423C1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9880" y="807840"/>
            <a:ext cx="3640320" cy="206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432760" y="807840"/>
            <a:ext cx="5922000" cy="50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216CB3C-195A-4B20-9C15-B335F3B019A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9880" y="807840"/>
            <a:ext cx="3640320" cy="206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432760" y="807840"/>
            <a:ext cx="5922000" cy="50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E6949A0-20A5-459F-B012-7A2C8FE784A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9880" y="807840"/>
            <a:ext cx="3640320" cy="206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 Ligh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432760" y="807840"/>
            <a:ext cx="2889720" cy="50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8467200" y="807840"/>
            <a:ext cx="2889720" cy="50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580F65D-0418-4E42-9ED2-3489620FF5E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9880" y="807840"/>
            <a:ext cx="3640320" cy="206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4F126AA-C786-482D-B86A-D80298093F4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839880" y="807840"/>
            <a:ext cx="3640320" cy="955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E3C0C27-C6A5-4DEA-B6F7-348591A9BD5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9880" y="807840"/>
            <a:ext cx="3640320" cy="206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 Ligh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432760" y="807840"/>
            <a:ext cx="2889720" cy="24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8467200" y="807840"/>
            <a:ext cx="2889720" cy="50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432760" y="3447360"/>
            <a:ext cx="2889720" cy="24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C520EBA-3ACB-4A5B-B544-236763DD04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9880" y="807840"/>
            <a:ext cx="3640320" cy="206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432760" y="807840"/>
            <a:ext cx="5922000" cy="50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61E39B-1093-4A24-A671-B512C596405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9880" y="807840"/>
            <a:ext cx="3640320" cy="206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 Ligh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432760" y="807840"/>
            <a:ext cx="2889720" cy="50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8467200" y="807840"/>
            <a:ext cx="2889720" cy="24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8467200" y="3447360"/>
            <a:ext cx="2889720" cy="24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29E6507-5994-4ED7-B3BA-5B8D24EF6D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9880" y="807840"/>
            <a:ext cx="3640320" cy="206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 Ligh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432760" y="807840"/>
            <a:ext cx="2889720" cy="24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8467200" y="807840"/>
            <a:ext cx="2889720" cy="24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432760" y="3447360"/>
            <a:ext cx="5922000" cy="24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7AFA87E-7275-4914-BADC-8294CA4BEE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9880" y="807840"/>
            <a:ext cx="3640320" cy="206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 Ligh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432760" y="807840"/>
            <a:ext cx="5922000" cy="24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432760" y="3447360"/>
            <a:ext cx="5922000" cy="24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0770BFE-BACA-489D-96AF-41B320670F8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9880" y="807840"/>
            <a:ext cx="3640320" cy="206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 Ligh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432760" y="807840"/>
            <a:ext cx="2889720" cy="24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8467200" y="807840"/>
            <a:ext cx="2889720" cy="24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432760" y="3447360"/>
            <a:ext cx="2889720" cy="24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8467200" y="3447360"/>
            <a:ext cx="2889720" cy="24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07879EE-32DF-4AF6-B5F7-91F33DA5FB0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9880" y="807840"/>
            <a:ext cx="3640320" cy="206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 Ligh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432760" y="807840"/>
            <a:ext cx="1906560" cy="24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7435080" y="807840"/>
            <a:ext cx="1906560" cy="24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9437400" y="807840"/>
            <a:ext cx="1906560" cy="24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432760" y="3447360"/>
            <a:ext cx="1906560" cy="24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7435080" y="3447360"/>
            <a:ext cx="1906560" cy="24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9437400" y="3447360"/>
            <a:ext cx="1906560" cy="24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E14AC61-54B4-41A4-B59B-6ADE30855D1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E06A160-C73B-4C22-870A-D264C00A03D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9880" y="807840"/>
            <a:ext cx="3640320" cy="206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432760" y="807840"/>
            <a:ext cx="5922000" cy="50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3024FE8-FFEF-45B3-8873-0F66AD3D53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9880" y="807840"/>
            <a:ext cx="3640320" cy="206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 Ligh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432760" y="807840"/>
            <a:ext cx="5922000" cy="50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9C717E8-FE6F-4EED-85D0-83E2EEEA99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9880" y="807840"/>
            <a:ext cx="3640320" cy="206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 Light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432760" y="807840"/>
            <a:ext cx="2889720" cy="50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8467200" y="807840"/>
            <a:ext cx="2889720" cy="50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006042A-29CC-42D0-BF65-2CA61EBFE03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9880" y="807840"/>
            <a:ext cx="3640320" cy="206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37E93C6-4C4E-4C07-959E-562F1B52380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9880" y="807840"/>
            <a:ext cx="3640320" cy="206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432760" y="807840"/>
            <a:ext cx="5922000" cy="50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E2D134-2EFB-43E7-9E47-E69CFF4A955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839880" y="807840"/>
            <a:ext cx="3640320" cy="955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67823E7-EFF1-41CD-B98E-0A6170F8029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9880" y="807840"/>
            <a:ext cx="3640320" cy="206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432760" y="807840"/>
            <a:ext cx="2889720" cy="24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8467200" y="807840"/>
            <a:ext cx="2889720" cy="50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432760" y="3447360"/>
            <a:ext cx="2889720" cy="24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A12E4DB-E2F5-48F3-9FB2-20C6DF854C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9880" y="807840"/>
            <a:ext cx="3640320" cy="206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432760" y="807840"/>
            <a:ext cx="2889720" cy="50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8467200" y="807840"/>
            <a:ext cx="2889720" cy="24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8467200" y="3447360"/>
            <a:ext cx="2889720" cy="24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0F6007E-C58C-475F-80B5-34C9E82B5A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9880" y="807840"/>
            <a:ext cx="3640320" cy="206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432760" y="807840"/>
            <a:ext cx="2889720" cy="24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8467200" y="807840"/>
            <a:ext cx="2889720" cy="24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5432760" y="3447360"/>
            <a:ext cx="5922000" cy="24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056AF23-C5E9-4A37-847C-E4684FFAF63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9880" y="807840"/>
            <a:ext cx="3640320" cy="206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 Ligh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432760" y="807840"/>
            <a:ext cx="5922000" cy="24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432760" y="3447360"/>
            <a:ext cx="5922000" cy="24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55344E2-8AC4-4361-BAD7-E1FCC2BED64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9880" y="807840"/>
            <a:ext cx="3640320" cy="206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 Ligh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432760" y="807840"/>
            <a:ext cx="2889720" cy="24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8467200" y="807840"/>
            <a:ext cx="2889720" cy="24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5432760" y="3447360"/>
            <a:ext cx="2889720" cy="24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8467200" y="3447360"/>
            <a:ext cx="2889720" cy="24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A335D45-EE4C-4CB1-87F3-B92762D3696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39880" y="807840"/>
            <a:ext cx="3640320" cy="206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 Ligh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432760" y="807840"/>
            <a:ext cx="1906560" cy="24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7435080" y="807840"/>
            <a:ext cx="1906560" cy="24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9437400" y="807840"/>
            <a:ext cx="1906560" cy="24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5432760" y="3447360"/>
            <a:ext cx="1906560" cy="24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7435080" y="3447360"/>
            <a:ext cx="1906560" cy="24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9437400" y="3447360"/>
            <a:ext cx="1906560" cy="24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0B93F42-F9CA-4A17-A61C-99597F5F97A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9880" y="807840"/>
            <a:ext cx="3640320" cy="206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 Ligh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432760" y="807840"/>
            <a:ext cx="2889720" cy="50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8467200" y="807840"/>
            <a:ext cx="2889720" cy="50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347FE3-C0C9-452E-BE5E-B1ACC417B3C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9880" y="807840"/>
            <a:ext cx="3640320" cy="206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736830-5554-4805-89C9-457811F5668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9880" y="807840"/>
            <a:ext cx="3640320" cy="955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16E193-EC3A-4D1C-B8BC-B26B149F95D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9880" y="807840"/>
            <a:ext cx="3640320" cy="206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 Ligh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432760" y="807840"/>
            <a:ext cx="2889720" cy="24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8467200" y="807840"/>
            <a:ext cx="2889720" cy="50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432760" y="3447360"/>
            <a:ext cx="2889720" cy="24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85E1FE-0F3E-42A2-9972-8561587521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9880" y="807840"/>
            <a:ext cx="3640320" cy="206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 Ligh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432760" y="807840"/>
            <a:ext cx="2889720" cy="50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8467200" y="807840"/>
            <a:ext cx="2889720" cy="24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8467200" y="3447360"/>
            <a:ext cx="2889720" cy="24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742473-EA44-4CC2-A71B-FAD87F8FAC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9880" y="807840"/>
            <a:ext cx="3640320" cy="206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 Ligh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432760" y="807840"/>
            <a:ext cx="2889720" cy="24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8467200" y="807840"/>
            <a:ext cx="2889720" cy="24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432760" y="3447360"/>
            <a:ext cx="5922000" cy="24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1B5E16-26D6-459F-94B2-B1AE4C7FD4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/>
          <p:cNvSpPr/>
          <p:nvPr/>
        </p:nvSpPr>
        <p:spPr>
          <a:xfrm>
            <a:off x="0" y="0"/>
            <a:ext cx="12191760" cy="6859800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208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412432"/>
                </a:solidFill>
                <a:latin typeface="Walbaum Display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Aptos Light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8776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800" spc="299" strike="noStrike" cap="all">
                <a:solidFill>
                  <a:srgbClr val="412432"/>
                </a:solidFill>
                <a:latin typeface="Aptos Light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800" spc="299" strike="noStrike" cap="all">
                <a:solidFill>
                  <a:srgbClr val="412432"/>
                </a:solidFill>
                <a:latin typeface="Aptos Light"/>
              </a:rPr>
              <a:t>&lt;date/time&gt;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7132320" y="6356520"/>
            <a:ext cx="42973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800" spc="299" strike="noStrike" cap="all">
                <a:solidFill>
                  <a:srgbClr val="412432"/>
                </a:solidFill>
                <a:latin typeface="Aptos Light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800" spc="299" strike="noStrike" cap="all">
                <a:solidFill>
                  <a:srgbClr val="412432"/>
                </a:solidFill>
                <a:latin typeface="Aptos Light"/>
              </a:rPr>
              <a:t>&lt;footer&gt;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11430000" y="6356520"/>
            <a:ext cx="520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412432"/>
                </a:solidFill>
                <a:latin typeface="Walbaum Display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2634A6-4BDE-466C-AE3E-D5A004B170B2}" type="slidenum">
              <a:rPr b="0" lang="en-US" sz="1400" spc="-1" strike="noStrike">
                <a:solidFill>
                  <a:srgbClr val="412432"/>
                </a:solidFill>
                <a:latin typeface="Walbaum Display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412432"/>
                </a:solidFill>
                <a:latin typeface="Aptos Light"/>
              </a:rPr>
              <a:t>Click to edit the outline text format</a:t>
            </a: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12432"/>
                </a:solidFill>
                <a:latin typeface="Aptos Light"/>
              </a:rPr>
              <a:t>Second Outline Level</a:t>
            </a:r>
            <a:endParaRPr b="0" lang="en-US" sz="1200" spc="-1" strike="noStrike">
              <a:solidFill>
                <a:srgbClr val="412432"/>
              </a:solidFill>
              <a:latin typeface="Aptos Light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412432"/>
                </a:solidFill>
                <a:latin typeface="Aptos Light"/>
              </a:rPr>
              <a:t>Third Outline Level</a:t>
            </a:r>
            <a:endParaRPr b="0" lang="en-US" sz="1100" spc="-1" strike="noStrike">
              <a:solidFill>
                <a:srgbClr val="412432"/>
              </a:solidFill>
              <a:latin typeface="Aptos Light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100" spc="-1" strike="noStrike">
                <a:solidFill>
                  <a:srgbClr val="412432"/>
                </a:solidFill>
                <a:latin typeface="Aptos Light"/>
              </a:rPr>
              <a:t>Fourth Outline Level</a:t>
            </a:r>
            <a:endParaRPr b="0" lang="en-US" sz="1100" spc="-1" strike="noStrike">
              <a:solidFill>
                <a:srgbClr val="412432"/>
              </a:solidFill>
              <a:latin typeface="Aptos Light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12432"/>
                </a:solidFill>
                <a:latin typeface="Aptos Light"/>
              </a:rPr>
              <a:t>Fifth Outline Level</a:t>
            </a:r>
            <a:endParaRPr b="0" lang="en-US" sz="2000" spc="-1" strike="noStrike">
              <a:solidFill>
                <a:srgbClr val="412432"/>
              </a:solidFill>
              <a:latin typeface="Aptos Light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12432"/>
                </a:solidFill>
                <a:latin typeface="Aptos Light"/>
              </a:rPr>
              <a:t>Sixth Outline Level</a:t>
            </a:r>
            <a:endParaRPr b="0" lang="en-US" sz="2000" spc="-1" strike="noStrike">
              <a:solidFill>
                <a:srgbClr val="412432"/>
              </a:solidFill>
              <a:latin typeface="Aptos Light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12432"/>
                </a:solidFill>
                <a:latin typeface="Aptos Light"/>
              </a:rPr>
              <a:t>Seventh Outline Level</a:t>
            </a:r>
            <a:endParaRPr b="0" lang="en-US" sz="2000" spc="-1" strike="noStrike">
              <a:solidFill>
                <a:srgbClr val="412432"/>
              </a:solidFill>
              <a:latin typeface="Aptos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6"/>
          <p:cNvSpPr/>
          <p:nvPr/>
        </p:nvSpPr>
        <p:spPr>
          <a:xfrm>
            <a:off x="0" y="0"/>
            <a:ext cx="12191760" cy="6859800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71200" y="588240"/>
            <a:ext cx="10449360" cy="1265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412432"/>
                </a:solidFill>
                <a:latin typeface="Walbaum Display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Aptos Light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77680" y="2157840"/>
            <a:ext cx="10442160" cy="3903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412432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12432"/>
                </a:solidFill>
                <a:latin typeface="Aptos Light"/>
              </a:rPr>
              <a:t>Click to edit Master text styles</a:t>
            </a: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  <a:p>
            <a:pPr lvl="1" marL="457200" indent="-228600">
              <a:lnSpc>
                <a:spcPct val="120000"/>
              </a:lnSpc>
              <a:spcBef>
                <a:spcPts val="499"/>
              </a:spcBef>
              <a:buClr>
                <a:srgbClr val="412432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12432"/>
                </a:solidFill>
                <a:latin typeface="Aptos Light"/>
              </a:rPr>
              <a:t>Second level</a:t>
            </a:r>
            <a:endParaRPr b="0" lang="en-US" sz="1400" spc="-1" strike="noStrike">
              <a:solidFill>
                <a:srgbClr val="412432"/>
              </a:solidFill>
              <a:latin typeface="Aptos Light"/>
            </a:endParaRPr>
          </a:p>
          <a:p>
            <a:pPr lvl="2" marL="685800" indent="-228600">
              <a:lnSpc>
                <a:spcPct val="120000"/>
              </a:lnSpc>
              <a:spcBef>
                <a:spcPts val="499"/>
              </a:spcBef>
              <a:buClr>
                <a:srgbClr val="412432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412432"/>
                </a:solidFill>
                <a:latin typeface="Aptos Light"/>
              </a:rPr>
              <a:t>Third level</a:t>
            </a:r>
            <a:endParaRPr b="0" lang="en-US" sz="1200" spc="-1" strike="noStrike">
              <a:solidFill>
                <a:srgbClr val="412432"/>
              </a:solidFill>
              <a:latin typeface="Aptos Light"/>
            </a:endParaRPr>
          </a:p>
          <a:p>
            <a:pPr lvl="3" marL="914400" indent="-228600">
              <a:lnSpc>
                <a:spcPct val="120000"/>
              </a:lnSpc>
              <a:spcBef>
                <a:spcPts val="499"/>
              </a:spcBef>
              <a:buClr>
                <a:srgbClr val="412432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412432"/>
                </a:solidFill>
                <a:latin typeface="Aptos Light"/>
              </a:rPr>
              <a:t>Fourth level</a:t>
            </a:r>
            <a:endParaRPr b="0" lang="en-US" sz="1100" spc="-1" strike="noStrike">
              <a:solidFill>
                <a:srgbClr val="412432"/>
              </a:solidFill>
              <a:latin typeface="Aptos Light"/>
            </a:endParaRPr>
          </a:p>
          <a:p>
            <a:pPr lvl="4" marL="1143000" indent="-228600">
              <a:lnSpc>
                <a:spcPct val="120000"/>
              </a:lnSpc>
              <a:spcBef>
                <a:spcPts val="499"/>
              </a:spcBef>
              <a:buClr>
                <a:srgbClr val="412432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412432"/>
                </a:solidFill>
                <a:latin typeface="Aptos Light"/>
              </a:rPr>
              <a:t>Fifth level</a:t>
            </a:r>
            <a:endParaRPr b="0" lang="en-US" sz="11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4"/>
          </p:nvPr>
        </p:nvSpPr>
        <p:spPr>
          <a:xfrm>
            <a:off x="8776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800" spc="299" strike="noStrike" cap="all">
                <a:solidFill>
                  <a:srgbClr val="412432"/>
                </a:solidFill>
                <a:latin typeface="Aptos Light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800" spc="299" strike="noStrike" cap="all">
                <a:solidFill>
                  <a:srgbClr val="412432"/>
                </a:solidFill>
                <a:latin typeface="Aptos Light"/>
              </a:rPr>
              <a:t>&lt;date/time&gt;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 idx="5"/>
          </p:nvPr>
        </p:nvSpPr>
        <p:spPr>
          <a:xfrm>
            <a:off x="7132320" y="6356520"/>
            <a:ext cx="42973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800" spc="299" strike="noStrike" cap="all">
                <a:solidFill>
                  <a:srgbClr val="412432"/>
                </a:solidFill>
                <a:latin typeface="Aptos Light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800" spc="299" strike="noStrike" cap="all">
                <a:solidFill>
                  <a:srgbClr val="412432"/>
                </a:solidFill>
                <a:latin typeface="Aptos Light"/>
              </a:rPr>
              <a:t>&lt;footer&gt;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 idx="6"/>
          </p:nvPr>
        </p:nvSpPr>
        <p:spPr>
          <a:xfrm>
            <a:off x="11430000" y="6356520"/>
            <a:ext cx="520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412432"/>
                </a:solidFill>
                <a:latin typeface="Walbaum Display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AF508E-F1E0-4C5A-9F9F-7CA1CA77E733}" type="slidenum">
              <a:rPr b="0" lang="en-US" sz="1400" spc="-1" strike="noStrike">
                <a:solidFill>
                  <a:srgbClr val="412432"/>
                </a:solidFill>
                <a:latin typeface="Walbaum Display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6"/>
          <p:cNvSpPr/>
          <p:nvPr/>
        </p:nvSpPr>
        <p:spPr>
          <a:xfrm>
            <a:off x="0" y="0"/>
            <a:ext cx="12191760" cy="6859800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9880" y="807840"/>
            <a:ext cx="3640320" cy="2062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412432"/>
                </a:solidFill>
                <a:latin typeface="Walbaum Display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Aptos Light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432760" y="807840"/>
            <a:ext cx="5922000" cy="5052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41243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12432"/>
                </a:solidFill>
                <a:latin typeface="Aptos Light"/>
              </a:rPr>
              <a:t>Click to edit Master text styles</a:t>
            </a:r>
            <a:endParaRPr b="0" lang="en-US" sz="2400" spc="-1" strike="noStrike">
              <a:solidFill>
                <a:srgbClr val="412432"/>
              </a:solidFill>
              <a:latin typeface="Aptos Light"/>
            </a:endParaRPr>
          </a:p>
          <a:p>
            <a:pPr lvl="1" marL="457200" indent="-228600">
              <a:lnSpc>
                <a:spcPct val="120000"/>
              </a:lnSpc>
              <a:spcBef>
                <a:spcPts val="499"/>
              </a:spcBef>
              <a:buClr>
                <a:srgbClr val="41243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12432"/>
                </a:solidFill>
                <a:latin typeface="Aptos Light"/>
              </a:rPr>
              <a:t>Second level</a:t>
            </a:r>
            <a:endParaRPr b="0" lang="en-US" sz="2000" spc="-1" strike="noStrike">
              <a:solidFill>
                <a:srgbClr val="412432"/>
              </a:solidFill>
              <a:latin typeface="Aptos Light"/>
            </a:endParaRPr>
          </a:p>
          <a:p>
            <a:pPr lvl="2" marL="685800" indent="-228600">
              <a:lnSpc>
                <a:spcPct val="120000"/>
              </a:lnSpc>
              <a:spcBef>
                <a:spcPts val="499"/>
              </a:spcBef>
              <a:buClr>
                <a:srgbClr val="41243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12432"/>
                </a:solidFill>
                <a:latin typeface="Aptos Light"/>
              </a:rPr>
              <a:t>Third level</a:t>
            </a:r>
            <a:endParaRPr b="0" lang="en-US" sz="1800" spc="-1" strike="noStrike">
              <a:solidFill>
                <a:srgbClr val="412432"/>
              </a:solidFill>
              <a:latin typeface="Aptos Light"/>
            </a:endParaRPr>
          </a:p>
          <a:p>
            <a:pPr lvl="3" marL="914400" indent="-228600">
              <a:lnSpc>
                <a:spcPct val="120000"/>
              </a:lnSpc>
              <a:spcBef>
                <a:spcPts val="499"/>
              </a:spcBef>
              <a:buClr>
                <a:srgbClr val="412432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12432"/>
                </a:solidFill>
                <a:latin typeface="Aptos Light"/>
              </a:rPr>
              <a:t>Fourth level</a:t>
            </a: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  <a:p>
            <a:pPr lvl="4" marL="1143000" indent="-228600">
              <a:lnSpc>
                <a:spcPct val="120000"/>
              </a:lnSpc>
              <a:spcBef>
                <a:spcPts val="499"/>
              </a:spcBef>
              <a:buClr>
                <a:srgbClr val="412432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12432"/>
                </a:solidFill>
                <a:latin typeface="Aptos Light"/>
              </a:rPr>
              <a:t>Fifth level</a:t>
            </a: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839880" y="3000600"/>
            <a:ext cx="3640320" cy="2868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412432"/>
                </a:solidFill>
                <a:latin typeface="Aptos Light"/>
              </a:rPr>
              <a:t>Click to edit Master text styles</a:t>
            </a:r>
            <a:endParaRPr b="0" lang="en-US" sz="1600" spc="-1" strike="noStrike">
              <a:solidFill>
                <a:srgbClr val="412432"/>
              </a:solidFill>
              <a:latin typeface="Aptos Light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dt" idx="7"/>
          </p:nvPr>
        </p:nvSpPr>
        <p:spPr>
          <a:xfrm>
            <a:off x="8776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800" spc="299" strike="noStrike" cap="all">
                <a:solidFill>
                  <a:srgbClr val="412432"/>
                </a:solidFill>
                <a:latin typeface="Aptos Light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800" spc="299" strike="noStrike" cap="all">
                <a:solidFill>
                  <a:srgbClr val="412432"/>
                </a:solidFill>
                <a:latin typeface="Aptos Light"/>
              </a:rPr>
              <a:t>&lt;date/time&gt;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ftr" idx="8"/>
          </p:nvPr>
        </p:nvSpPr>
        <p:spPr>
          <a:xfrm>
            <a:off x="7132320" y="6356520"/>
            <a:ext cx="42973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800" spc="299" strike="noStrike" cap="all">
                <a:solidFill>
                  <a:srgbClr val="412432"/>
                </a:solidFill>
                <a:latin typeface="Aptos Light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800" spc="299" strike="noStrike" cap="all">
                <a:solidFill>
                  <a:srgbClr val="412432"/>
                </a:solidFill>
                <a:latin typeface="Aptos Light"/>
              </a:rPr>
              <a:t>&lt;footer&gt;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sldNum" idx="9"/>
          </p:nvPr>
        </p:nvSpPr>
        <p:spPr>
          <a:xfrm>
            <a:off x="11430000" y="6356520"/>
            <a:ext cx="520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412432"/>
                </a:solidFill>
                <a:latin typeface="Walbaum Display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C245F0-0B8C-4A8C-964C-DF8EF95B0915}" type="slidenum">
              <a:rPr b="0" lang="en-US" sz="1400" spc="-1" strike="noStrike">
                <a:solidFill>
                  <a:srgbClr val="412432"/>
                </a:solidFill>
                <a:latin typeface="Walbaum Display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diagramData" Target="../diagrams/data3.xml"/><Relationship Id="rId2" Type="http://schemas.openxmlformats.org/officeDocument/2006/relationships/diagramLayout" Target="../diagrams/layout3.xml"/><Relationship Id="rId3" Type="http://schemas.openxmlformats.org/officeDocument/2006/relationships/diagramQuickStyle" Target="../diagrams/quickStyle3.xml"/><Relationship Id="rId4" Type="http://schemas.openxmlformats.org/officeDocument/2006/relationships/diagramColors" Target="../diagrams/colors3.xml"/><Relationship Id="rId5" Type="http://schemas.microsoft.com/office/2007/relationships/diagramDrawing" Target="../diagrams/drawing3.xml"/><Relationship Id="rId6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62120" y="1137960"/>
            <a:ext cx="4085280" cy="1402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9000"/>
          </a:bodyPr>
          <a:p>
            <a:pPr>
              <a:lnSpc>
                <a:spcPct val="90000"/>
              </a:lnSpc>
              <a:buNone/>
            </a:pPr>
            <a:r>
              <a:rPr b="0" lang="en-US" sz="2700" spc="-1" strike="noStrike">
                <a:solidFill>
                  <a:srgbClr val="000000"/>
                </a:solidFill>
                <a:latin typeface="Walbaum Display"/>
              </a:rPr>
              <a:t>Performance Comparison of Fine-tuned Albert Einstein Models</a:t>
            </a:r>
            <a:endParaRPr b="0" lang="en-US" sz="2700" spc="-1" strike="noStrike">
              <a:solidFill>
                <a:srgbClr val="000000"/>
              </a:solidFill>
              <a:latin typeface="Aptos Light"/>
            </a:endParaRPr>
          </a:p>
        </p:txBody>
      </p:sp>
      <p:sp>
        <p:nvSpPr>
          <p:cNvPr id="128" name="Straight Connector 14"/>
          <p:cNvSpPr/>
          <p:nvPr/>
        </p:nvSpPr>
        <p:spPr>
          <a:xfrm>
            <a:off x="865080" y="870840"/>
            <a:ext cx="736920" cy="360"/>
          </a:xfrm>
          <a:prstGeom prst="line">
            <a:avLst/>
          </a:prstGeom>
          <a:ln w="57150">
            <a:solidFill>
              <a:srgbClr val="be7b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762120" y="2551320"/>
            <a:ext cx="4085280" cy="359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299" strike="noStrike" cap="all">
                <a:solidFill>
                  <a:srgbClr val="000000"/>
                </a:solidFill>
                <a:latin typeface="Aptos Light"/>
              </a:rPr>
              <a:t>Falcon-7B vs LLaMA-3</a:t>
            </a:r>
            <a:br>
              <a:rPr sz="2000"/>
            </a:br>
            <a:br>
              <a:rPr sz="2000"/>
            </a:br>
            <a:br>
              <a:rPr sz="2000"/>
            </a:br>
            <a:r>
              <a:rPr b="0" lang="en-US" sz="2000" spc="299" strike="noStrike" cap="all">
                <a:solidFill>
                  <a:srgbClr val="000000"/>
                </a:solidFill>
                <a:latin typeface="Aptos Light"/>
              </a:rPr>
              <a:t>Hamza Mahmood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299" strike="noStrike" cap="all">
                <a:solidFill>
                  <a:srgbClr val="000000"/>
                </a:solidFill>
                <a:latin typeface="Aptos Light"/>
              </a:rPr>
              <a:t>BSCS-12-C</a:t>
            </a:r>
            <a:br>
              <a:rPr sz="2000"/>
            </a:br>
            <a:r>
              <a:rPr b="0" lang="en-US" sz="2000" spc="299" strike="noStrike" cap="all">
                <a:solidFill>
                  <a:srgbClr val="000000"/>
                </a:solidFill>
                <a:latin typeface="Aptos Light"/>
              </a:rPr>
              <a:t>413603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30" name="Picture 15" descr=""/>
          <p:cNvPicPr/>
          <p:nvPr/>
        </p:nvPicPr>
        <p:blipFill>
          <a:blip r:embed="rId1"/>
          <a:srcRect l="2034" t="0" r="1633" b="-2"/>
          <a:stretch/>
        </p:blipFill>
        <p:spPr>
          <a:xfrm>
            <a:off x="5650920" y="0"/>
            <a:ext cx="654048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71200" y="588240"/>
            <a:ext cx="10449360" cy="1265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412432"/>
                </a:solidFill>
                <a:latin typeface="Walbaum Display"/>
              </a:rPr>
              <a:t>Introduction</a:t>
            </a:r>
            <a:endParaRPr b="0" lang="en-US" sz="3200" spc="-1" strike="noStrike">
              <a:solidFill>
                <a:srgbClr val="000000"/>
              </a:solidFill>
              <a:latin typeface="Aptos Ligh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dt" idx="10"/>
          </p:nvPr>
        </p:nvSpPr>
        <p:spPr>
          <a:xfrm>
            <a:off x="8776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>
              <a:lnSpc>
                <a:spcPct val="100000"/>
              </a:lnSpc>
              <a:spcAft>
                <a:spcPts val="601"/>
              </a:spcAft>
              <a:buNone/>
              <a:defRPr b="0" lang="en-US" sz="800" spc="299" strike="noStrike" cap="all">
                <a:solidFill>
                  <a:srgbClr val="412432"/>
                </a:solidFill>
                <a:latin typeface="Aptos Light"/>
              </a:defRPr>
            </a:lvl1pPr>
          </a:lstStyle>
          <a:p>
            <a:pPr>
              <a:lnSpc>
                <a:spcPct val="100000"/>
              </a:lnSpc>
              <a:spcAft>
                <a:spcPts val="601"/>
              </a:spcAft>
              <a:buNone/>
            </a:pPr>
            <a:fld id="{ACF0892C-8D11-4231-A12D-63B0C0213429}" type="datetime1">
              <a:rPr b="0" lang="en-US" sz="800" spc="299" strike="noStrike" cap="all">
                <a:solidFill>
                  <a:srgbClr val="412432"/>
                </a:solidFill>
                <a:latin typeface="Aptos Light"/>
              </a:rPr>
              <a:t>06/30/2024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ftr" idx="11"/>
          </p:nvPr>
        </p:nvSpPr>
        <p:spPr>
          <a:xfrm>
            <a:off x="7132320" y="6356520"/>
            <a:ext cx="42973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Aft>
                <a:spcPts val="601"/>
              </a:spcAft>
              <a:buNone/>
              <a:defRPr b="0" lang="en-US" sz="800" spc="299" strike="noStrike" cap="all">
                <a:solidFill>
                  <a:srgbClr val="412432"/>
                </a:solidFill>
                <a:latin typeface="Aptos Light"/>
              </a:defRPr>
            </a:lvl1pPr>
          </a:lstStyle>
          <a:p>
            <a:pPr algn="r">
              <a:lnSpc>
                <a:spcPct val="100000"/>
              </a:lnSpc>
              <a:spcAft>
                <a:spcPts val="601"/>
              </a:spcAft>
              <a:buNone/>
            </a:pPr>
            <a:r>
              <a:rPr b="0" lang="en-US" sz="800" spc="299" strike="noStrike" cap="all">
                <a:solidFill>
                  <a:srgbClr val="412432"/>
                </a:solidFill>
                <a:latin typeface="Aptos Light"/>
              </a:rPr>
              <a:t>Sample Footer Text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sldNum" idx="12"/>
          </p:nvPr>
        </p:nvSpPr>
        <p:spPr>
          <a:xfrm>
            <a:off x="11430000" y="6356520"/>
            <a:ext cx="520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Aft>
                <a:spcPts val="601"/>
              </a:spcAft>
              <a:buNone/>
              <a:defRPr b="0" lang="en-US" sz="1400" spc="-1" strike="noStrike">
                <a:solidFill>
                  <a:srgbClr val="412432"/>
                </a:solidFill>
                <a:latin typeface="Walbaum Display"/>
              </a:defRPr>
            </a:lvl1pPr>
          </a:lstStyle>
          <a:p>
            <a:pPr algn="r">
              <a:lnSpc>
                <a:spcPct val="100000"/>
              </a:lnSpc>
              <a:spcAft>
                <a:spcPts val="601"/>
              </a:spcAft>
              <a:buNone/>
            </a:pPr>
            <a:fld id="{0ECF8B26-126B-4B27-8904-0BED7DCF0B29}" type="slidenum">
              <a:rPr b="0" lang="en-US" sz="1400" spc="-1" strike="noStrike">
                <a:solidFill>
                  <a:srgbClr val="412432"/>
                </a:solidFill>
                <a:latin typeface="Walbaum Display"/>
              </a:rPr>
              <a:t>2</a:t>
            </a:fld>
            <a:endParaRPr b="0" lang="en-US" sz="1400" spc="-1" strike="noStrike">
              <a:latin typeface="Times New Roman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1347104691"/>
              </p:ext>
            </p:extLst>
          </p:nvPr>
        </p:nvGraphicFramePr>
        <p:xfrm>
          <a:off x="877680" y="2157840"/>
          <a:ext cx="10442160" cy="3903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71200" y="588240"/>
            <a:ext cx="10449360" cy="1265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412432"/>
                </a:solidFill>
                <a:latin typeface="Walbaum Display"/>
              </a:rPr>
              <a:t>Methodology</a:t>
            </a:r>
            <a:endParaRPr b="0" lang="en-US" sz="3200" spc="-1" strike="noStrike">
              <a:solidFill>
                <a:srgbClr val="000000"/>
              </a:solidFill>
              <a:latin typeface="Aptos Light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dt" idx="13"/>
          </p:nvPr>
        </p:nvSpPr>
        <p:spPr>
          <a:xfrm>
            <a:off x="8776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>
              <a:lnSpc>
                <a:spcPct val="100000"/>
              </a:lnSpc>
              <a:spcAft>
                <a:spcPts val="601"/>
              </a:spcAft>
              <a:buNone/>
              <a:defRPr b="0" lang="en-US" sz="800" spc="299" strike="noStrike" cap="all">
                <a:solidFill>
                  <a:srgbClr val="412432"/>
                </a:solidFill>
                <a:latin typeface="Aptos Light"/>
              </a:defRPr>
            </a:lvl1pPr>
          </a:lstStyle>
          <a:p>
            <a:pPr>
              <a:lnSpc>
                <a:spcPct val="100000"/>
              </a:lnSpc>
              <a:spcAft>
                <a:spcPts val="601"/>
              </a:spcAft>
              <a:buNone/>
            </a:pPr>
            <a:fld id="{3ED574F6-EFFD-4867-8655-EDD9CC7CCCE5}" type="datetime1">
              <a:rPr b="0" lang="en-US" sz="800" spc="299" strike="noStrike" cap="all">
                <a:solidFill>
                  <a:srgbClr val="412432"/>
                </a:solidFill>
                <a:latin typeface="Aptos Light"/>
              </a:rPr>
              <a:t>06/30/2024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ftr" idx="14"/>
          </p:nvPr>
        </p:nvSpPr>
        <p:spPr>
          <a:xfrm>
            <a:off x="7132320" y="6356520"/>
            <a:ext cx="42973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Aft>
                <a:spcPts val="601"/>
              </a:spcAft>
              <a:buNone/>
              <a:defRPr b="0" lang="en-US" sz="800" spc="299" strike="noStrike" cap="all">
                <a:solidFill>
                  <a:srgbClr val="412432"/>
                </a:solidFill>
                <a:latin typeface="Aptos Light"/>
              </a:defRPr>
            </a:lvl1pPr>
          </a:lstStyle>
          <a:p>
            <a:pPr algn="r">
              <a:lnSpc>
                <a:spcPct val="100000"/>
              </a:lnSpc>
              <a:spcAft>
                <a:spcPts val="601"/>
              </a:spcAft>
              <a:buNone/>
            </a:pPr>
            <a:r>
              <a:rPr b="0" lang="en-US" sz="800" spc="299" strike="noStrike" cap="all">
                <a:solidFill>
                  <a:srgbClr val="412432"/>
                </a:solidFill>
                <a:latin typeface="Aptos Light"/>
              </a:rPr>
              <a:t>Sample Footer Text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sldNum" idx="15"/>
          </p:nvPr>
        </p:nvSpPr>
        <p:spPr>
          <a:xfrm>
            <a:off x="11430000" y="6356520"/>
            <a:ext cx="520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Aft>
                <a:spcPts val="601"/>
              </a:spcAft>
              <a:buNone/>
              <a:defRPr b="0" lang="en-US" sz="1400" spc="-1" strike="noStrike">
                <a:solidFill>
                  <a:srgbClr val="412432"/>
                </a:solidFill>
                <a:latin typeface="Walbaum Display"/>
              </a:defRPr>
            </a:lvl1pPr>
          </a:lstStyle>
          <a:p>
            <a:pPr algn="r">
              <a:lnSpc>
                <a:spcPct val="100000"/>
              </a:lnSpc>
              <a:spcAft>
                <a:spcPts val="601"/>
              </a:spcAft>
              <a:buNone/>
            </a:pPr>
            <a:fld id="{3096B302-5DE9-4003-9646-35A226E04B29}" type="slidenum">
              <a:rPr b="0" lang="en-US" sz="1400" spc="-1" strike="noStrike">
                <a:solidFill>
                  <a:srgbClr val="412432"/>
                </a:solidFill>
                <a:latin typeface="Walbaum Display"/>
              </a:rPr>
              <a:t>3</a:t>
            </a:fld>
            <a:endParaRPr b="0" lang="en-US" sz="1400" spc="-1" strike="noStrike">
              <a:latin typeface="Times New Roman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155685915"/>
              </p:ext>
            </p:extLst>
          </p:nvPr>
        </p:nvGraphicFramePr>
        <p:xfrm>
          <a:off x="877680" y="2157840"/>
          <a:ext cx="10442160" cy="3903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9880" y="807840"/>
            <a:ext cx="3640320" cy="2062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412432"/>
                </a:solidFill>
                <a:latin typeface="Walbaum Display"/>
              </a:rPr>
              <a:t>Performance Metrics - Accuracy</a:t>
            </a:r>
            <a:endParaRPr b="0" lang="en-US" sz="2800" spc="-1" strike="noStrike">
              <a:solidFill>
                <a:srgbClr val="000000"/>
              </a:solidFill>
              <a:latin typeface="Aptos Light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dt" idx="16"/>
          </p:nvPr>
        </p:nvSpPr>
        <p:spPr>
          <a:xfrm>
            <a:off x="8776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>
              <a:lnSpc>
                <a:spcPct val="100000"/>
              </a:lnSpc>
              <a:spcAft>
                <a:spcPts val="601"/>
              </a:spcAft>
              <a:buNone/>
              <a:defRPr b="0" lang="en-US" sz="800" spc="299" strike="noStrike" cap="all">
                <a:solidFill>
                  <a:srgbClr val="412432"/>
                </a:solidFill>
                <a:latin typeface="Aptos Light"/>
              </a:defRPr>
            </a:lvl1pPr>
          </a:lstStyle>
          <a:p>
            <a:pPr>
              <a:lnSpc>
                <a:spcPct val="100000"/>
              </a:lnSpc>
              <a:spcAft>
                <a:spcPts val="601"/>
              </a:spcAft>
              <a:buNone/>
            </a:pPr>
            <a:fld id="{FDFDA6D6-2D72-446A-96E8-78CF4BB0A2D1}" type="datetime1">
              <a:rPr b="0" lang="en-US" sz="800" spc="299" strike="noStrike" cap="all">
                <a:solidFill>
                  <a:srgbClr val="412432"/>
                </a:solidFill>
                <a:latin typeface="Aptos Light"/>
              </a:rPr>
              <a:t>06/30/2024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ftr" idx="17"/>
          </p:nvPr>
        </p:nvSpPr>
        <p:spPr>
          <a:xfrm>
            <a:off x="7132320" y="6356520"/>
            <a:ext cx="42973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Aft>
                <a:spcPts val="601"/>
              </a:spcAft>
              <a:buNone/>
              <a:defRPr b="0" lang="en-US" sz="800" spc="299" strike="noStrike" cap="all">
                <a:solidFill>
                  <a:srgbClr val="412432"/>
                </a:solidFill>
                <a:latin typeface="Aptos Light"/>
              </a:defRPr>
            </a:lvl1pPr>
          </a:lstStyle>
          <a:p>
            <a:pPr algn="r">
              <a:lnSpc>
                <a:spcPct val="100000"/>
              </a:lnSpc>
              <a:spcAft>
                <a:spcPts val="601"/>
              </a:spcAft>
              <a:buNone/>
            </a:pPr>
            <a:r>
              <a:rPr b="0" lang="en-US" sz="800" spc="299" strike="noStrike" cap="all">
                <a:solidFill>
                  <a:srgbClr val="412432"/>
                </a:solidFill>
                <a:latin typeface="Aptos Light"/>
              </a:rPr>
              <a:t>Sample Footer Text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sldNum" idx="18"/>
          </p:nvPr>
        </p:nvSpPr>
        <p:spPr>
          <a:xfrm>
            <a:off x="11430000" y="6356520"/>
            <a:ext cx="520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Aft>
                <a:spcPts val="601"/>
              </a:spcAft>
              <a:buNone/>
              <a:defRPr b="0" lang="en-US" sz="1400" spc="-1" strike="noStrike">
                <a:solidFill>
                  <a:srgbClr val="412432"/>
                </a:solidFill>
                <a:latin typeface="Walbaum Display"/>
              </a:defRPr>
            </a:lvl1pPr>
          </a:lstStyle>
          <a:p>
            <a:pPr algn="r">
              <a:lnSpc>
                <a:spcPct val="100000"/>
              </a:lnSpc>
              <a:spcAft>
                <a:spcPts val="601"/>
              </a:spcAft>
              <a:buNone/>
            </a:pPr>
            <a:fld id="{3988B770-1C62-4FCC-AECF-5334D4AA795E}" type="slidenum">
              <a:rPr b="0" lang="en-US" sz="1400" spc="-1" strike="noStrike">
                <a:solidFill>
                  <a:srgbClr val="412432"/>
                </a:solidFill>
                <a:latin typeface="Walbaum Display"/>
              </a:rPr>
              <a:t>4</a:t>
            </a:fld>
            <a:endParaRPr b="0" lang="en-US" sz="1400" spc="-1" strike="noStrike">
              <a:latin typeface="Times New Roman"/>
            </a:endParaRPr>
          </a:p>
        </p:txBody>
      </p:sp>
      <p:grpSp>
        <p:nvGrpSpPr>
          <p:cNvPr id="143" name="Rectangle 1"/>
          <p:cNvGrpSpPr/>
          <p:nvPr/>
        </p:nvGrpSpPr>
        <p:grpSpPr>
          <a:xfrm>
            <a:off x="5432760" y="807840"/>
            <a:ext cx="5922360" cy="5052960"/>
            <a:chOff x="5432760" y="807840"/>
            <a:chExt cx="5922360" cy="5052960"/>
          </a:xfrm>
        </p:grpSpPr>
        <p:sp>
          <p:nvSpPr>
            <p:cNvPr id="144" name=""/>
            <p:cNvSpPr/>
            <p:nvPr/>
          </p:nvSpPr>
          <p:spPr>
            <a:xfrm>
              <a:off x="5432760" y="807840"/>
              <a:ext cx="5922000" cy="505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"/>
            <p:cNvSpPr/>
            <p:nvPr/>
          </p:nvSpPr>
          <p:spPr>
            <a:xfrm>
              <a:off x="5432760" y="807840"/>
              <a:ext cx="5922360" cy="360"/>
            </a:xfrm>
            <a:prstGeom prst="line">
              <a:avLst/>
            </a:prstGeom>
            <a:ln>
              <a:solidFill>
                <a:srgbClr val="be917b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46" name=""/>
            <p:cNvSpPr/>
            <p:nvPr/>
          </p:nvSpPr>
          <p:spPr>
            <a:xfrm>
              <a:off x="5432760" y="807840"/>
              <a:ext cx="5922000" cy="126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72360" rIns="72360" tIns="72360" bIns="72360" anchor="t">
              <a:noAutofit/>
            </a:bodyPr>
            <a:p>
              <a:pPr>
                <a:lnSpc>
                  <a:spcPct val="90000"/>
                </a:lnSpc>
                <a:spcAft>
                  <a:spcPts val="666"/>
                </a:spcAft>
                <a:buNone/>
                <a:tabLst>
                  <a:tab algn="l" pos="0"/>
                </a:tabLst>
              </a:pPr>
              <a:r>
                <a:rPr b="1" lang="en-US" sz="1900" spc="-1" strike="noStrike">
                  <a:solidFill>
                    <a:srgbClr val="000000"/>
                  </a:solidFill>
                  <a:latin typeface="Aptos Light"/>
                </a:rPr>
                <a:t>Comparison of Accuracy:</a:t>
              </a:r>
              <a:endParaRPr b="0" lang="en-US" sz="1900" spc="-1" strike="noStrike">
                <a:latin typeface="Arial"/>
              </a:endParaRPr>
            </a:p>
          </p:txBody>
        </p:sp>
        <p:sp>
          <p:nvSpPr>
            <p:cNvPr id="147" name=""/>
            <p:cNvSpPr/>
            <p:nvPr/>
          </p:nvSpPr>
          <p:spPr>
            <a:xfrm>
              <a:off x="5432760" y="2071080"/>
              <a:ext cx="5922360" cy="360"/>
            </a:xfrm>
            <a:prstGeom prst="line">
              <a:avLst/>
            </a:prstGeom>
            <a:ln>
              <a:solidFill>
                <a:srgbClr val="be917b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48" name=""/>
            <p:cNvSpPr/>
            <p:nvPr/>
          </p:nvSpPr>
          <p:spPr>
            <a:xfrm>
              <a:off x="5432760" y="2071080"/>
              <a:ext cx="5922000" cy="126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72360" rIns="72360" tIns="72360" bIns="72360" anchor="t">
              <a:noAutofit/>
            </a:bodyPr>
            <a:p>
              <a:pPr>
                <a:lnSpc>
                  <a:spcPct val="90000"/>
                </a:lnSpc>
                <a:spcAft>
                  <a:spcPts val="666"/>
                </a:spcAft>
                <a:buNone/>
                <a:tabLst>
                  <a:tab algn="l" pos="0"/>
                </a:tabLst>
              </a:pPr>
              <a:r>
                <a:rPr b="1" lang="en-US" sz="1900" spc="-1" strike="noStrike">
                  <a:solidFill>
                    <a:srgbClr val="000000"/>
                  </a:solidFill>
                  <a:latin typeface="Aptos Light"/>
                </a:rPr>
                <a:t>Falcon-7B:</a:t>
              </a:r>
              <a:r>
                <a:rPr b="0" lang="en-US" sz="1900" spc="-1" strike="noStrike">
                  <a:solidFill>
                    <a:srgbClr val="000000"/>
                  </a:solidFill>
                  <a:latin typeface="Aptos Light"/>
                </a:rPr>
                <a:t> Achieved an accuracy of 0.85, demonstrating its effectiveness in general natural language tasks.</a:t>
              </a:r>
              <a:endParaRPr b="0" lang="en-US" sz="1900" spc="-1" strike="noStrike">
                <a:latin typeface="Arial"/>
              </a:endParaRPr>
            </a:p>
          </p:txBody>
        </p:sp>
        <p:sp>
          <p:nvSpPr>
            <p:cNvPr id="149" name=""/>
            <p:cNvSpPr/>
            <p:nvPr/>
          </p:nvSpPr>
          <p:spPr>
            <a:xfrm>
              <a:off x="5432760" y="3334320"/>
              <a:ext cx="5922360" cy="360"/>
            </a:xfrm>
            <a:prstGeom prst="line">
              <a:avLst/>
            </a:prstGeom>
            <a:ln>
              <a:solidFill>
                <a:srgbClr val="be917b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50" name=""/>
            <p:cNvSpPr/>
            <p:nvPr/>
          </p:nvSpPr>
          <p:spPr>
            <a:xfrm>
              <a:off x="5432760" y="3334320"/>
              <a:ext cx="5922000" cy="126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72360" rIns="72360" tIns="72360" bIns="72360" anchor="t">
              <a:noAutofit/>
            </a:bodyPr>
            <a:p>
              <a:pPr>
                <a:lnSpc>
                  <a:spcPct val="90000"/>
                </a:lnSpc>
                <a:spcAft>
                  <a:spcPts val="666"/>
                </a:spcAft>
                <a:buNone/>
                <a:tabLst>
                  <a:tab algn="l" pos="0"/>
                </a:tabLst>
              </a:pPr>
              <a:r>
                <a:rPr b="1" lang="en-US" sz="1900" spc="-1" strike="noStrike">
                  <a:solidFill>
                    <a:srgbClr val="000000"/>
                  </a:solidFill>
                  <a:latin typeface="Aptos Light"/>
                </a:rPr>
                <a:t>LLaMA-3:</a:t>
              </a:r>
              <a:r>
                <a:rPr b="0" lang="en-US" sz="1900" spc="-1" strike="noStrike">
                  <a:solidFill>
                    <a:srgbClr val="000000"/>
                  </a:solidFill>
                  <a:latin typeface="Aptos Light"/>
                </a:rPr>
                <a:t> Achieved an accuracy of 0.92, highlighting its superior performance in scientific and technical domains.</a:t>
              </a:r>
              <a:endParaRPr b="0" lang="en-US" sz="1900" spc="-1" strike="noStrike">
                <a:latin typeface="Arial"/>
              </a:endParaRPr>
            </a:p>
          </p:txBody>
        </p:sp>
        <p:sp>
          <p:nvSpPr>
            <p:cNvPr id="151" name=""/>
            <p:cNvSpPr/>
            <p:nvPr/>
          </p:nvSpPr>
          <p:spPr>
            <a:xfrm>
              <a:off x="5432760" y="4597560"/>
              <a:ext cx="5922360" cy="360"/>
            </a:xfrm>
            <a:prstGeom prst="line">
              <a:avLst/>
            </a:prstGeom>
            <a:ln>
              <a:solidFill>
                <a:srgbClr val="be917b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52" name=""/>
            <p:cNvSpPr/>
            <p:nvPr/>
          </p:nvSpPr>
          <p:spPr>
            <a:xfrm>
              <a:off x="5432760" y="4597920"/>
              <a:ext cx="5922000" cy="126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72360" rIns="72360" tIns="72360" bIns="72360" anchor="t">
              <a:noAutofit/>
            </a:bodyPr>
            <a:p>
              <a:pPr>
                <a:lnSpc>
                  <a:spcPct val="90000"/>
                </a:lnSpc>
                <a:spcAft>
                  <a:spcPts val="666"/>
                </a:spcAft>
                <a:buNone/>
                <a:tabLst>
                  <a:tab algn="l" pos="0"/>
                </a:tabLst>
              </a:pPr>
              <a:r>
                <a:rPr b="1" lang="en-US" sz="1900" spc="-1" strike="noStrike">
                  <a:solidFill>
                    <a:srgbClr val="000000"/>
                  </a:solidFill>
                  <a:latin typeface="Aptos Light"/>
                </a:rPr>
                <a:t>Interpretation:</a:t>
              </a:r>
              <a:r>
                <a:rPr b="0" lang="en-US" sz="1900" spc="-1" strike="noStrike">
                  <a:solidFill>
                    <a:srgbClr val="000000"/>
                  </a:solidFill>
                  <a:latin typeface="Aptos Light"/>
                </a:rPr>
                <a:t> These results indicate that while Falcon-7B performs well across a range of tasks, LLaMA-3 excels particularly in understanding and generating scientific and technical content. </a:t>
              </a:r>
              <a:endParaRPr b="0" lang="en-US" sz="19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71200" y="588240"/>
            <a:ext cx="10449360" cy="1265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412432"/>
                </a:solidFill>
                <a:latin typeface="Walbaum Display"/>
              </a:rPr>
              <a:t>Performance Metrics - F1 Score</a:t>
            </a:r>
            <a:endParaRPr b="0" lang="en-US" sz="3200" spc="-1" strike="noStrike">
              <a:solidFill>
                <a:srgbClr val="000000"/>
              </a:solidFill>
              <a:latin typeface="Aptos Light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dt" idx="19"/>
          </p:nvPr>
        </p:nvSpPr>
        <p:spPr>
          <a:xfrm>
            <a:off x="8776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>
              <a:lnSpc>
                <a:spcPct val="100000"/>
              </a:lnSpc>
              <a:spcAft>
                <a:spcPts val="601"/>
              </a:spcAft>
              <a:buNone/>
              <a:defRPr b="0" lang="en-US" sz="800" spc="299" strike="noStrike" cap="all">
                <a:solidFill>
                  <a:srgbClr val="412432"/>
                </a:solidFill>
                <a:latin typeface="Aptos Light"/>
              </a:defRPr>
            </a:lvl1pPr>
          </a:lstStyle>
          <a:p>
            <a:pPr>
              <a:lnSpc>
                <a:spcPct val="100000"/>
              </a:lnSpc>
              <a:spcAft>
                <a:spcPts val="601"/>
              </a:spcAft>
              <a:buNone/>
            </a:pPr>
            <a:fld id="{C5CBFDD9-E22F-4E5D-9756-125DB8420065}" type="datetime1">
              <a:rPr b="0" lang="en-US" sz="800" spc="299" strike="noStrike" cap="all">
                <a:solidFill>
                  <a:srgbClr val="412432"/>
                </a:solidFill>
                <a:latin typeface="Aptos Light"/>
              </a:rPr>
              <a:t>06/30/2024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ftr" idx="20"/>
          </p:nvPr>
        </p:nvSpPr>
        <p:spPr>
          <a:xfrm>
            <a:off x="7132320" y="6356520"/>
            <a:ext cx="42973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Aft>
                <a:spcPts val="601"/>
              </a:spcAft>
              <a:buNone/>
              <a:defRPr b="0" lang="en-US" sz="800" spc="299" strike="noStrike" cap="all">
                <a:solidFill>
                  <a:srgbClr val="412432"/>
                </a:solidFill>
                <a:latin typeface="Aptos Light"/>
              </a:defRPr>
            </a:lvl1pPr>
          </a:lstStyle>
          <a:p>
            <a:pPr algn="r">
              <a:lnSpc>
                <a:spcPct val="100000"/>
              </a:lnSpc>
              <a:spcAft>
                <a:spcPts val="601"/>
              </a:spcAft>
              <a:buNone/>
            </a:pPr>
            <a:r>
              <a:rPr b="0" lang="en-US" sz="800" spc="299" strike="noStrike" cap="all">
                <a:solidFill>
                  <a:srgbClr val="412432"/>
                </a:solidFill>
                <a:latin typeface="Aptos Light"/>
              </a:rPr>
              <a:t>Sample Footer Text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sldNum" idx="21"/>
          </p:nvPr>
        </p:nvSpPr>
        <p:spPr>
          <a:xfrm>
            <a:off x="11430000" y="6356520"/>
            <a:ext cx="520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Aft>
                <a:spcPts val="601"/>
              </a:spcAft>
              <a:buNone/>
              <a:defRPr b="0" lang="en-US" sz="1400" spc="-1" strike="noStrike">
                <a:solidFill>
                  <a:srgbClr val="412432"/>
                </a:solidFill>
                <a:latin typeface="Walbaum Display"/>
              </a:defRPr>
            </a:lvl1pPr>
          </a:lstStyle>
          <a:p>
            <a:pPr algn="r">
              <a:lnSpc>
                <a:spcPct val="100000"/>
              </a:lnSpc>
              <a:spcAft>
                <a:spcPts val="601"/>
              </a:spcAft>
              <a:buNone/>
            </a:pPr>
            <a:fld id="{DF97F4C5-45DD-4473-939A-751ADB89FB83}" type="slidenum">
              <a:rPr b="0" lang="en-US" sz="1400" spc="-1" strike="noStrike">
                <a:solidFill>
                  <a:srgbClr val="412432"/>
                </a:solidFill>
                <a:latin typeface="Walbaum Display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grpSp>
        <p:nvGrpSpPr>
          <p:cNvPr id="157" name="Content Placeholder 2"/>
          <p:cNvGrpSpPr/>
          <p:nvPr/>
        </p:nvGrpSpPr>
        <p:grpSpPr>
          <a:xfrm>
            <a:off x="877680" y="2157840"/>
            <a:ext cx="10442160" cy="3903480"/>
            <a:chOff x="877680" y="2157840"/>
            <a:chExt cx="10442160" cy="3903480"/>
          </a:xfrm>
        </p:grpSpPr>
        <p:sp>
          <p:nvSpPr>
            <p:cNvPr id="158" name=""/>
            <p:cNvSpPr/>
            <p:nvPr/>
          </p:nvSpPr>
          <p:spPr>
            <a:xfrm>
              <a:off x="877680" y="2157840"/>
              <a:ext cx="10442160" cy="39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"/>
            <p:cNvSpPr/>
            <p:nvPr/>
          </p:nvSpPr>
          <p:spPr>
            <a:xfrm>
              <a:off x="877680" y="2792520"/>
              <a:ext cx="10442160" cy="1170720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tint val="40000"/>
                <a:hueOff val="0"/>
                <a:satOff val="0"/>
                <a:lumOff val="0"/>
                <a:alphaOff val="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"/>
            <p:cNvSpPr/>
            <p:nvPr/>
          </p:nvSpPr>
          <p:spPr>
            <a:xfrm>
              <a:off x="1231920" y="3056040"/>
              <a:ext cx="643680" cy="643680"/>
            </a:xfrm>
            <a:prstGeom prst="rect">
              <a:avLst/>
            </a:prstGeom>
            <a:blipFill rotWithShape="0">
              <a:blip r:embed="rId1"/>
              <a:srcRect/>
              <a:stretch/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61" name=""/>
            <p:cNvSpPr/>
            <p:nvPr/>
          </p:nvSpPr>
          <p:spPr>
            <a:xfrm>
              <a:off x="2230560" y="2792520"/>
              <a:ext cx="4698720" cy="1170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123840" rIns="123840" tIns="123840" bIns="123840" anchor="ctr">
              <a:noAutofit/>
            </a:bodyPr>
            <a:p>
              <a:pPr>
                <a:lnSpc>
                  <a:spcPct val="90000"/>
                </a:lnSpc>
                <a:spcAft>
                  <a:spcPts val="700"/>
                </a:spcAft>
                <a:buNone/>
                <a:tabLst>
                  <a:tab algn="l" pos="0"/>
                </a:tabLst>
              </a:pPr>
              <a:r>
                <a:rPr b="1" lang="en-US" sz="2000" spc="-1" strike="noStrike">
                  <a:solidFill>
                    <a:srgbClr val="000000"/>
                  </a:solidFill>
                  <a:latin typeface="Aptos Light"/>
                </a:rPr>
                <a:t>Comparison of F1 Score: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2" name=""/>
            <p:cNvSpPr/>
            <p:nvPr/>
          </p:nvSpPr>
          <p:spPr>
            <a:xfrm>
              <a:off x="6929640" y="2792520"/>
              <a:ext cx="4390200" cy="1170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123840" rIns="123840" tIns="123840" bIns="123840" anchor="ctr">
              <a:noAutofit/>
            </a:bodyPr>
            <a:p>
              <a:pPr>
                <a:lnSpc>
                  <a:spcPct val="90000"/>
                </a:lnSpc>
                <a:spcAft>
                  <a:spcPts val="420"/>
                </a:spcAft>
                <a:buNone/>
                <a:tabLst>
                  <a:tab algn="l" pos="0"/>
                </a:tabLst>
              </a:pPr>
              <a:r>
                <a:rPr b="1" lang="en-US" sz="1200" spc="-1" strike="noStrike">
                  <a:solidFill>
                    <a:srgbClr val="000000"/>
                  </a:solidFill>
                  <a:latin typeface="Aptos Light"/>
                </a:rPr>
                <a:t>Falcon-7B:</a:t>
              </a:r>
              <a:r>
                <a:rPr b="0" lang="en-US" sz="1200" spc="-1" strike="noStrike">
                  <a:solidFill>
                    <a:srgbClr val="000000"/>
                  </a:solidFill>
                  <a:latin typeface="Aptos Light"/>
                </a:rPr>
                <a:t> Recorded an F1 score of 0.85, reflecting its balanced performance across precision and recall metrics.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420"/>
                </a:spcAft>
                <a:buNone/>
                <a:tabLst>
                  <a:tab algn="l" pos="0"/>
                </a:tabLst>
              </a:pPr>
              <a:r>
                <a:rPr b="1" lang="en-US" sz="1200" spc="-1" strike="noStrike">
                  <a:solidFill>
                    <a:srgbClr val="000000"/>
                  </a:solidFill>
                  <a:latin typeface="Aptos Light"/>
                </a:rPr>
                <a:t>LLaMA-3:</a:t>
              </a:r>
              <a:r>
                <a:rPr b="0" lang="en-US" sz="1200" spc="-1" strike="noStrike">
                  <a:solidFill>
                    <a:srgbClr val="000000"/>
                  </a:solidFill>
                  <a:latin typeface="Aptos Light"/>
                </a:rPr>
                <a:t> Showcased an F1 score of 0.92, underscoring its precision in domain-specific contexts.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63" name=""/>
            <p:cNvSpPr/>
            <p:nvPr/>
          </p:nvSpPr>
          <p:spPr>
            <a:xfrm>
              <a:off x="877680" y="4256280"/>
              <a:ext cx="10442160" cy="1170720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tint val="40000"/>
                <a:hueOff val="0"/>
                <a:satOff val="0"/>
                <a:lumOff val="0"/>
                <a:alphaOff val="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"/>
            <p:cNvSpPr/>
            <p:nvPr/>
          </p:nvSpPr>
          <p:spPr>
            <a:xfrm>
              <a:off x="1231920" y="4519800"/>
              <a:ext cx="643680" cy="64368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65" name=""/>
            <p:cNvSpPr/>
            <p:nvPr/>
          </p:nvSpPr>
          <p:spPr>
            <a:xfrm>
              <a:off x="2230560" y="4256280"/>
              <a:ext cx="9089280" cy="1170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123840" rIns="123840" tIns="123840" bIns="123840" anchor="ctr">
              <a:noAutofit/>
            </a:bodyPr>
            <a:p>
              <a:pPr>
                <a:lnSpc>
                  <a:spcPct val="90000"/>
                </a:lnSpc>
                <a:spcAft>
                  <a:spcPts val="700"/>
                </a:spcAft>
                <a:buNone/>
                <a:tabLst>
                  <a:tab algn="l" pos="0"/>
                </a:tabLst>
              </a:pPr>
              <a:r>
                <a:rPr b="1" lang="en-US" sz="2000" spc="-1" strike="noStrike">
                  <a:solidFill>
                    <a:srgbClr val="000000"/>
                  </a:solidFill>
                  <a:latin typeface="Aptos Light"/>
                </a:rPr>
                <a:t>Discussion:</a:t>
              </a:r>
              <a:r>
                <a:rPr b="0" lang="en-US" sz="2000" spc="-1" strike="noStrike">
                  <a:solidFill>
                    <a:srgbClr val="000000"/>
                  </a:solidFill>
                  <a:latin typeface="Aptos Light"/>
                </a:rPr>
                <a:t> The higher F1 score of LLaMA-3 suggests its ability to handle complex scientific terminology and context-specific nuances better than Falcon-7B, which is advantageous in technical document analysis and scientific discourse.</a:t>
              </a:r>
              <a:endParaRPr b="0" lang="en-US" sz="2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839880" y="807840"/>
            <a:ext cx="3640320" cy="2062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412432"/>
                </a:solidFill>
                <a:latin typeface="Walbaum Display"/>
              </a:rPr>
              <a:t>: Conclusion and Future Directions</a:t>
            </a:r>
            <a:endParaRPr b="0" lang="en-US" sz="2800" spc="-1" strike="noStrike">
              <a:solidFill>
                <a:srgbClr val="000000"/>
              </a:solidFill>
              <a:latin typeface="Aptos Light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dt" idx="22"/>
          </p:nvPr>
        </p:nvSpPr>
        <p:spPr>
          <a:xfrm>
            <a:off x="8776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>
              <a:lnSpc>
                <a:spcPct val="100000"/>
              </a:lnSpc>
              <a:spcAft>
                <a:spcPts val="601"/>
              </a:spcAft>
              <a:buNone/>
              <a:defRPr b="0" lang="en-US" sz="800" spc="299" strike="noStrike" cap="all">
                <a:solidFill>
                  <a:srgbClr val="412432"/>
                </a:solidFill>
                <a:latin typeface="Aptos Light"/>
              </a:defRPr>
            </a:lvl1pPr>
          </a:lstStyle>
          <a:p>
            <a:pPr>
              <a:lnSpc>
                <a:spcPct val="100000"/>
              </a:lnSpc>
              <a:spcAft>
                <a:spcPts val="601"/>
              </a:spcAft>
              <a:buNone/>
            </a:pPr>
            <a:fld id="{5CE5B8A9-C980-4611-B97A-632DD9588B2D}" type="datetime1">
              <a:rPr b="0" lang="en-US" sz="800" spc="299" strike="noStrike" cap="all">
                <a:solidFill>
                  <a:srgbClr val="412432"/>
                </a:solidFill>
                <a:latin typeface="Aptos Light"/>
              </a:rPr>
              <a:t>06/30/2024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ftr" idx="23"/>
          </p:nvPr>
        </p:nvSpPr>
        <p:spPr>
          <a:xfrm>
            <a:off x="7132320" y="6356520"/>
            <a:ext cx="42973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Aft>
                <a:spcPts val="601"/>
              </a:spcAft>
              <a:buNone/>
              <a:defRPr b="0" lang="en-US" sz="800" spc="299" strike="noStrike" cap="all">
                <a:solidFill>
                  <a:srgbClr val="412432"/>
                </a:solidFill>
                <a:latin typeface="Aptos Light"/>
              </a:defRPr>
            </a:lvl1pPr>
          </a:lstStyle>
          <a:p>
            <a:pPr algn="r">
              <a:lnSpc>
                <a:spcPct val="100000"/>
              </a:lnSpc>
              <a:spcAft>
                <a:spcPts val="601"/>
              </a:spcAft>
              <a:buNone/>
            </a:pPr>
            <a:r>
              <a:rPr b="0" lang="en-US" sz="800" spc="299" strike="noStrike" cap="all">
                <a:solidFill>
                  <a:srgbClr val="412432"/>
                </a:solidFill>
                <a:latin typeface="Aptos Light"/>
              </a:rPr>
              <a:t>Sample Footer Text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sldNum" idx="24"/>
          </p:nvPr>
        </p:nvSpPr>
        <p:spPr>
          <a:xfrm>
            <a:off x="11430000" y="6356520"/>
            <a:ext cx="520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Aft>
                <a:spcPts val="601"/>
              </a:spcAft>
              <a:buNone/>
              <a:defRPr b="0" lang="en-US" sz="1400" spc="-1" strike="noStrike">
                <a:solidFill>
                  <a:srgbClr val="412432"/>
                </a:solidFill>
                <a:latin typeface="Walbaum Display"/>
              </a:defRPr>
            </a:lvl1pPr>
          </a:lstStyle>
          <a:p>
            <a:pPr algn="r">
              <a:lnSpc>
                <a:spcPct val="100000"/>
              </a:lnSpc>
              <a:spcAft>
                <a:spcPts val="601"/>
              </a:spcAft>
              <a:buNone/>
            </a:pPr>
            <a:fld id="{299E1CFF-631B-45DF-B280-3AE538CAF7BC}" type="slidenum">
              <a:rPr b="0" lang="en-US" sz="1400" spc="-1" strike="noStrike">
                <a:solidFill>
                  <a:srgbClr val="412432"/>
                </a:solidFill>
                <a:latin typeface="Walbaum Display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1371453599"/>
              </p:ext>
            </p:extLst>
          </p:nvPr>
        </p:nvGraphicFramePr>
        <p:xfrm>
          <a:off x="5432760" y="807840"/>
          <a:ext cx="5922000" cy="5052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2432"/>
      </a:dk2>
      <a:lt2>
        <a:srgbClr val="e2e3e8"/>
      </a:lt2>
      <a:accent1>
        <a:srgbClr val="aca07d"/>
      </a:accent1>
      <a:accent2>
        <a:srgbClr val="be917b"/>
      </a:accent2>
      <a:accent3>
        <a:srgbClr val="ca9397"/>
      </a:accent3>
      <a:accent4>
        <a:srgbClr val="be7b9c"/>
      </a:accent4>
      <a:accent5>
        <a:srgbClr val="c78ec2"/>
      </a:accent5>
      <a:accent6>
        <a:srgbClr val="a87bbe"/>
      </a:accent6>
      <a:hlink>
        <a:srgbClr val="697bae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2432"/>
      </a:dk2>
      <a:lt2>
        <a:srgbClr val="e2e3e8"/>
      </a:lt2>
      <a:accent1>
        <a:srgbClr val="aca07d"/>
      </a:accent1>
      <a:accent2>
        <a:srgbClr val="be917b"/>
      </a:accent2>
      <a:accent3>
        <a:srgbClr val="ca9397"/>
      </a:accent3>
      <a:accent4>
        <a:srgbClr val="be7b9c"/>
      </a:accent4>
      <a:accent5>
        <a:srgbClr val="c78ec2"/>
      </a:accent5>
      <a:accent6>
        <a:srgbClr val="a87bbe"/>
      </a:accent6>
      <a:hlink>
        <a:srgbClr val="697bae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2432"/>
      </a:dk2>
      <a:lt2>
        <a:srgbClr val="e2e3e8"/>
      </a:lt2>
      <a:accent1>
        <a:srgbClr val="aca07d"/>
      </a:accent1>
      <a:accent2>
        <a:srgbClr val="be917b"/>
      </a:accent2>
      <a:accent3>
        <a:srgbClr val="ca9397"/>
      </a:accent3>
      <a:accent4>
        <a:srgbClr val="be7b9c"/>
      </a:accent4>
      <a:accent5>
        <a:srgbClr val="c78ec2"/>
      </a:accent5>
      <a:accent6>
        <a:srgbClr val="a87bbe"/>
      </a:accent6>
      <a:hlink>
        <a:srgbClr val="697bae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LibreOffice/7.3.7.2$Linux_X86_64 LibreOffice_project/30$Build-2</Application>
  <AppVersion>15.0000</AppVersion>
  <Words>458</Words>
  <Paragraphs>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2024-06-30T13:13:26Z</dcterms:created>
  <dc:creator>Hamza Mahmood</dc:creator>
  <dc:description/>
  <dc:language>en-US</dc:language>
  <cp:lastModifiedBy/>
  <dcterms:modified xsi:type="dcterms:W3CDTF">2024-06-30T23:30:01Z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6</vt:i4>
  </property>
</Properties>
</file>