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1" r:id="rId3"/>
    <p:sldId id="312" r:id="rId4"/>
    <p:sldId id="314" r:id="rId5"/>
    <p:sldId id="313" r:id="rId6"/>
    <p:sldId id="315" r:id="rId7"/>
    <p:sldId id="316" r:id="rId8"/>
    <p:sldId id="322" r:id="rId9"/>
    <p:sldId id="323" r:id="rId10"/>
    <p:sldId id="262" r:id="rId11"/>
    <p:sldId id="291" r:id="rId12"/>
    <p:sldId id="267" r:id="rId13"/>
    <p:sldId id="326" r:id="rId14"/>
    <p:sldId id="277" r:id="rId15"/>
    <p:sldId id="281" r:id="rId16"/>
    <p:sldId id="265" r:id="rId17"/>
    <p:sldId id="268" r:id="rId18"/>
    <p:sldId id="269" r:id="rId19"/>
    <p:sldId id="272" r:id="rId20"/>
    <p:sldId id="273" r:id="rId21"/>
    <p:sldId id="274" r:id="rId22"/>
    <p:sldId id="327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4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9E1E5-539A-4878-951C-2448F7AA0EB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1E8F75-067D-439A-83A1-82FF3DCE8751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110 controls in 14 families</a:t>
          </a:r>
        </a:p>
      </dgm:t>
    </dgm:pt>
    <dgm:pt modelId="{0D61B138-BE0C-4C37-9A4C-920461936497}" type="parTrans" cxnId="{C8B8CC11-BD4A-4EAE-85A1-0602519C8B00}">
      <dgm:prSet/>
      <dgm:spPr/>
      <dgm:t>
        <a:bodyPr/>
        <a:lstStyle/>
        <a:p>
          <a:endParaRPr lang="en-US"/>
        </a:p>
      </dgm:t>
    </dgm:pt>
    <dgm:pt modelId="{BC128466-4A3D-4EAA-B2E0-90D757328869}" type="sibTrans" cxnId="{C8B8CC11-BD4A-4EAE-85A1-0602519C8B00}">
      <dgm:prSet/>
      <dgm:spPr/>
      <dgm:t>
        <a:bodyPr/>
        <a:lstStyle/>
        <a:p>
          <a:endParaRPr lang="en-US"/>
        </a:p>
      </dgm:t>
    </dgm:pt>
    <dgm:pt modelId="{88C1FB50-82B1-4BC3-921C-20B24B7F3722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IT controls 6</a:t>
          </a:r>
        </a:p>
      </dgm:t>
    </dgm:pt>
    <dgm:pt modelId="{22C3B1A6-1F01-43ED-8015-356396E39920}" type="parTrans" cxnId="{BAB7A055-6B51-476E-B95B-4547CEB8AA29}">
      <dgm:prSet/>
      <dgm:spPr/>
      <dgm:t>
        <a:bodyPr/>
        <a:lstStyle/>
        <a:p>
          <a:endParaRPr lang="en-US"/>
        </a:p>
      </dgm:t>
    </dgm:pt>
    <dgm:pt modelId="{3C62DFAF-08EB-4C04-B3AA-6FA5099EB6C3}" type="sibTrans" cxnId="{BAB7A055-6B51-476E-B95B-4547CEB8AA29}">
      <dgm:prSet/>
      <dgm:spPr/>
      <dgm:t>
        <a:bodyPr/>
        <a:lstStyle/>
        <a:p>
          <a:endParaRPr lang="en-US"/>
        </a:p>
      </dgm:t>
    </dgm:pt>
    <dgm:pt modelId="{B72065BF-E335-4CFC-8A40-11ACDB6DDFE5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Procedures 6</a:t>
          </a:r>
        </a:p>
      </dgm:t>
    </dgm:pt>
    <dgm:pt modelId="{9AC3F891-8883-4E3E-990C-BE49199728C1}" type="parTrans" cxnId="{55B2099D-AE17-4C92-BE45-ACEC0DD1F4B9}">
      <dgm:prSet/>
      <dgm:spPr/>
      <dgm:t>
        <a:bodyPr/>
        <a:lstStyle/>
        <a:p>
          <a:endParaRPr lang="en-US"/>
        </a:p>
      </dgm:t>
    </dgm:pt>
    <dgm:pt modelId="{CF47515B-4709-40CE-AAD2-B7CE2060368B}" type="sibTrans" cxnId="{55B2099D-AE17-4C92-BE45-ACEC0DD1F4B9}">
      <dgm:prSet/>
      <dgm:spPr/>
      <dgm:t>
        <a:bodyPr/>
        <a:lstStyle/>
        <a:p>
          <a:endParaRPr lang="en-US"/>
        </a:p>
      </dgm:t>
    </dgm:pt>
    <dgm:pt modelId="{BE1DE5E5-3EF3-4B64-A51C-55B9394DCDBE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Physical controls 2</a:t>
          </a:r>
        </a:p>
      </dgm:t>
    </dgm:pt>
    <dgm:pt modelId="{85819E73-3EDE-475A-A05A-56888C89AC04}" type="parTrans" cxnId="{4D8F9C05-D5C1-499C-A49B-BCC738CF3E5F}">
      <dgm:prSet/>
      <dgm:spPr/>
      <dgm:t>
        <a:bodyPr/>
        <a:lstStyle/>
        <a:p>
          <a:endParaRPr lang="en-US"/>
        </a:p>
      </dgm:t>
    </dgm:pt>
    <dgm:pt modelId="{A9905B06-E9FF-4D3F-8084-829A41657B20}" type="sibTrans" cxnId="{4D8F9C05-D5C1-499C-A49B-BCC738CF3E5F}">
      <dgm:prSet/>
      <dgm:spPr/>
      <dgm:t>
        <a:bodyPr/>
        <a:lstStyle/>
        <a:p>
          <a:endParaRPr lang="en-US"/>
        </a:p>
      </dgm:t>
    </dgm:pt>
    <dgm:pt modelId="{CD6DB9DE-C8C7-4183-BCAD-7F5C8048391C}" type="pres">
      <dgm:prSet presAssocID="{7269E1E5-539A-4878-951C-2448F7AA0EB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416E123-07EB-43ED-98A3-66A44D844FDF}" type="pres">
      <dgm:prSet presAssocID="{611E8F75-067D-439A-83A1-82FF3DCE8751}" presName="singleCycle" presStyleCnt="0"/>
      <dgm:spPr/>
    </dgm:pt>
    <dgm:pt modelId="{A241EFC6-4C38-4F1A-9F68-6C7A5DBA282B}" type="pres">
      <dgm:prSet presAssocID="{611E8F75-067D-439A-83A1-82FF3DCE8751}" presName="singleCenter" presStyleLbl="node1" presStyleIdx="0" presStyleCnt="4" custScaleX="170877" custLinFactNeighborX="308" custLinFactNeighborY="-10496">
        <dgm:presLayoutVars>
          <dgm:chMax val="7"/>
          <dgm:chPref val="7"/>
        </dgm:presLayoutVars>
      </dgm:prSet>
      <dgm:spPr/>
    </dgm:pt>
    <dgm:pt modelId="{7FBBA9DF-E75E-46B9-8F62-6469942048CE}" type="pres">
      <dgm:prSet presAssocID="{22C3B1A6-1F01-43ED-8015-356396E39920}" presName="Name56" presStyleLbl="parChTrans1D2" presStyleIdx="0" presStyleCnt="3"/>
      <dgm:spPr/>
    </dgm:pt>
    <dgm:pt modelId="{420EFD1C-A44A-40C3-84B5-FCAB45181D46}" type="pres">
      <dgm:prSet presAssocID="{88C1FB50-82B1-4BC3-921C-20B24B7F3722}" presName="text0" presStyleLbl="node1" presStyleIdx="1" presStyleCnt="4" custScaleX="267885">
        <dgm:presLayoutVars>
          <dgm:bulletEnabled val="1"/>
        </dgm:presLayoutVars>
      </dgm:prSet>
      <dgm:spPr/>
    </dgm:pt>
    <dgm:pt modelId="{2F58B9A9-FCA6-4C34-8985-CEB17D537CF9}" type="pres">
      <dgm:prSet presAssocID="{9AC3F891-8883-4E3E-990C-BE49199728C1}" presName="Name56" presStyleLbl="parChTrans1D2" presStyleIdx="1" presStyleCnt="3"/>
      <dgm:spPr/>
    </dgm:pt>
    <dgm:pt modelId="{5570FB70-FBB4-4181-A546-2356751BBC6D}" type="pres">
      <dgm:prSet presAssocID="{B72065BF-E335-4CFC-8A40-11ACDB6DDFE5}" presName="text0" presStyleLbl="node1" presStyleIdx="2" presStyleCnt="4" custScaleX="320225" custRadScaleRad="120282" custRadScaleInc="-9062">
        <dgm:presLayoutVars>
          <dgm:bulletEnabled val="1"/>
        </dgm:presLayoutVars>
      </dgm:prSet>
      <dgm:spPr/>
    </dgm:pt>
    <dgm:pt modelId="{FC271ADF-7299-4EF2-B1B8-042AC0605E78}" type="pres">
      <dgm:prSet presAssocID="{85819E73-3EDE-475A-A05A-56888C89AC04}" presName="Name56" presStyleLbl="parChTrans1D2" presStyleIdx="2" presStyleCnt="3"/>
      <dgm:spPr/>
    </dgm:pt>
    <dgm:pt modelId="{F06DCE3E-0C00-4AD6-9824-A09EB8D5CDAA}" type="pres">
      <dgm:prSet presAssocID="{BE1DE5E5-3EF3-4B64-A51C-55B9394DCDBE}" presName="text0" presStyleLbl="node1" presStyleIdx="3" presStyleCnt="4" custScaleX="420578" custRadScaleRad="134443" custRadScaleInc="13611">
        <dgm:presLayoutVars>
          <dgm:bulletEnabled val="1"/>
        </dgm:presLayoutVars>
      </dgm:prSet>
      <dgm:spPr/>
    </dgm:pt>
  </dgm:ptLst>
  <dgm:cxnLst>
    <dgm:cxn modelId="{4D8F9C05-D5C1-499C-A49B-BCC738CF3E5F}" srcId="{611E8F75-067D-439A-83A1-82FF3DCE8751}" destId="{BE1DE5E5-3EF3-4B64-A51C-55B9394DCDBE}" srcOrd="2" destOrd="0" parTransId="{85819E73-3EDE-475A-A05A-56888C89AC04}" sibTransId="{A9905B06-E9FF-4D3F-8084-829A41657B20}"/>
    <dgm:cxn modelId="{C8B8CC11-BD4A-4EAE-85A1-0602519C8B00}" srcId="{7269E1E5-539A-4878-951C-2448F7AA0EB2}" destId="{611E8F75-067D-439A-83A1-82FF3DCE8751}" srcOrd="0" destOrd="0" parTransId="{0D61B138-BE0C-4C37-9A4C-920461936497}" sibTransId="{BC128466-4A3D-4EAA-B2E0-90D757328869}"/>
    <dgm:cxn modelId="{2AF35640-C529-4B45-A7B7-D7F450E6915B}" type="presOf" srcId="{85819E73-3EDE-475A-A05A-56888C89AC04}" destId="{FC271ADF-7299-4EF2-B1B8-042AC0605E78}" srcOrd="0" destOrd="0" presId="urn:microsoft.com/office/officeart/2008/layout/RadialCluster"/>
    <dgm:cxn modelId="{B85D1264-952B-460F-8085-A588DB83A1D5}" type="presOf" srcId="{7269E1E5-539A-4878-951C-2448F7AA0EB2}" destId="{CD6DB9DE-C8C7-4183-BCAD-7F5C8048391C}" srcOrd="0" destOrd="0" presId="urn:microsoft.com/office/officeart/2008/layout/RadialCluster"/>
    <dgm:cxn modelId="{BAB7A055-6B51-476E-B95B-4547CEB8AA29}" srcId="{611E8F75-067D-439A-83A1-82FF3DCE8751}" destId="{88C1FB50-82B1-4BC3-921C-20B24B7F3722}" srcOrd="0" destOrd="0" parTransId="{22C3B1A6-1F01-43ED-8015-356396E39920}" sibTransId="{3C62DFAF-08EB-4C04-B3AA-6FA5099EB6C3}"/>
    <dgm:cxn modelId="{A2ECAB89-B404-4DC7-8C5C-0C919C2266B8}" type="presOf" srcId="{88C1FB50-82B1-4BC3-921C-20B24B7F3722}" destId="{420EFD1C-A44A-40C3-84B5-FCAB45181D46}" srcOrd="0" destOrd="0" presId="urn:microsoft.com/office/officeart/2008/layout/RadialCluster"/>
    <dgm:cxn modelId="{05CC238C-81C5-4325-A5C8-3D42B228F460}" type="presOf" srcId="{611E8F75-067D-439A-83A1-82FF3DCE8751}" destId="{A241EFC6-4C38-4F1A-9F68-6C7A5DBA282B}" srcOrd="0" destOrd="0" presId="urn:microsoft.com/office/officeart/2008/layout/RadialCluster"/>
    <dgm:cxn modelId="{44CD5393-4326-4AF0-85D7-BDE2EA7471E1}" type="presOf" srcId="{9AC3F891-8883-4E3E-990C-BE49199728C1}" destId="{2F58B9A9-FCA6-4C34-8985-CEB17D537CF9}" srcOrd="0" destOrd="0" presId="urn:microsoft.com/office/officeart/2008/layout/RadialCluster"/>
    <dgm:cxn modelId="{55B2099D-AE17-4C92-BE45-ACEC0DD1F4B9}" srcId="{611E8F75-067D-439A-83A1-82FF3DCE8751}" destId="{B72065BF-E335-4CFC-8A40-11ACDB6DDFE5}" srcOrd="1" destOrd="0" parTransId="{9AC3F891-8883-4E3E-990C-BE49199728C1}" sibTransId="{CF47515B-4709-40CE-AAD2-B7CE2060368B}"/>
    <dgm:cxn modelId="{7F217CC3-365D-41DC-9994-A7D3F325B848}" type="presOf" srcId="{22C3B1A6-1F01-43ED-8015-356396E39920}" destId="{7FBBA9DF-E75E-46B9-8F62-6469942048CE}" srcOrd="0" destOrd="0" presId="urn:microsoft.com/office/officeart/2008/layout/RadialCluster"/>
    <dgm:cxn modelId="{C89520E1-FE21-45E0-84D9-F5BD3C6E47D2}" type="presOf" srcId="{B72065BF-E335-4CFC-8A40-11ACDB6DDFE5}" destId="{5570FB70-FBB4-4181-A546-2356751BBC6D}" srcOrd="0" destOrd="0" presId="urn:microsoft.com/office/officeart/2008/layout/RadialCluster"/>
    <dgm:cxn modelId="{A5634AF4-8BBB-4A95-834A-C6D335F2092B}" type="presOf" srcId="{BE1DE5E5-3EF3-4B64-A51C-55B9394DCDBE}" destId="{F06DCE3E-0C00-4AD6-9824-A09EB8D5CDAA}" srcOrd="0" destOrd="0" presId="urn:microsoft.com/office/officeart/2008/layout/RadialCluster"/>
    <dgm:cxn modelId="{21FA6171-33CF-4749-BB5A-AC2EB498D292}" type="presParOf" srcId="{CD6DB9DE-C8C7-4183-BCAD-7F5C8048391C}" destId="{2416E123-07EB-43ED-98A3-66A44D844FDF}" srcOrd="0" destOrd="0" presId="urn:microsoft.com/office/officeart/2008/layout/RadialCluster"/>
    <dgm:cxn modelId="{2C3F1A7D-C92A-45DE-9CC6-F4B27BC1A440}" type="presParOf" srcId="{2416E123-07EB-43ED-98A3-66A44D844FDF}" destId="{A241EFC6-4C38-4F1A-9F68-6C7A5DBA282B}" srcOrd="0" destOrd="0" presId="urn:microsoft.com/office/officeart/2008/layout/RadialCluster"/>
    <dgm:cxn modelId="{03505DE7-7A26-4DD3-899B-48BAC5E97A97}" type="presParOf" srcId="{2416E123-07EB-43ED-98A3-66A44D844FDF}" destId="{7FBBA9DF-E75E-46B9-8F62-6469942048CE}" srcOrd="1" destOrd="0" presId="urn:microsoft.com/office/officeart/2008/layout/RadialCluster"/>
    <dgm:cxn modelId="{2C29D942-B563-4D8F-95DA-7741D71CA275}" type="presParOf" srcId="{2416E123-07EB-43ED-98A3-66A44D844FDF}" destId="{420EFD1C-A44A-40C3-84B5-FCAB45181D46}" srcOrd="2" destOrd="0" presId="urn:microsoft.com/office/officeart/2008/layout/RadialCluster"/>
    <dgm:cxn modelId="{E5424A25-593A-4DEA-831A-ADC72134D5DF}" type="presParOf" srcId="{2416E123-07EB-43ED-98A3-66A44D844FDF}" destId="{2F58B9A9-FCA6-4C34-8985-CEB17D537CF9}" srcOrd="3" destOrd="0" presId="urn:microsoft.com/office/officeart/2008/layout/RadialCluster"/>
    <dgm:cxn modelId="{0490669B-BC49-44B0-AF6B-1CBEF1AF74A0}" type="presParOf" srcId="{2416E123-07EB-43ED-98A3-66A44D844FDF}" destId="{5570FB70-FBB4-4181-A546-2356751BBC6D}" srcOrd="4" destOrd="0" presId="urn:microsoft.com/office/officeart/2008/layout/RadialCluster"/>
    <dgm:cxn modelId="{DC878857-991C-4D62-9532-9C08A91085AD}" type="presParOf" srcId="{2416E123-07EB-43ED-98A3-66A44D844FDF}" destId="{FC271ADF-7299-4EF2-B1B8-042AC0605E78}" srcOrd="5" destOrd="0" presId="urn:microsoft.com/office/officeart/2008/layout/RadialCluster"/>
    <dgm:cxn modelId="{6FA12F76-209F-4E5A-BAC7-2F1812B83D3B}" type="presParOf" srcId="{2416E123-07EB-43ED-98A3-66A44D844FDF}" destId="{F06DCE3E-0C00-4AD6-9824-A09EB8D5CDA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88AF9-A6FB-4FE5-9039-28D662A40249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A43CC-2D37-4D1B-A3A1-AB63FD5C7CD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Continuous monitoring</a:t>
          </a:r>
        </a:p>
      </dgm:t>
    </dgm:pt>
    <dgm:pt modelId="{A9B537B1-E477-4FEA-B3D0-5D9D8E667F7F}" type="parTrans" cxnId="{17E8F217-B502-4B4E-8622-E31CAF26B980}">
      <dgm:prSet/>
      <dgm:spPr/>
      <dgm:t>
        <a:bodyPr/>
        <a:lstStyle/>
        <a:p>
          <a:endParaRPr lang="en-US"/>
        </a:p>
      </dgm:t>
    </dgm:pt>
    <dgm:pt modelId="{E008B956-1D1C-46EB-BFDF-0094122AD98F}" type="sibTrans" cxnId="{17E8F217-B502-4B4E-8622-E31CAF26B980}">
      <dgm:prSet/>
      <dgm:spPr/>
      <dgm:t>
        <a:bodyPr/>
        <a:lstStyle/>
        <a:p>
          <a:endParaRPr lang="en-US"/>
        </a:p>
      </dgm:t>
    </dgm:pt>
    <dgm:pt modelId="{F0FAEFB5-960E-4277-8200-7071ABF2FEC0}">
      <dgm:prSet phldrT="[Text]"/>
      <dgm:spPr/>
      <dgm:t>
        <a:bodyPr/>
        <a:lstStyle/>
        <a:p>
          <a:r>
            <a:rPr lang="en-US" dirty="0"/>
            <a:t>Data center</a:t>
          </a:r>
        </a:p>
      </dgm:t>
    </dgm:pt>
    <dgm:pt modelId="{8BCD3C16-124B-48C2-A83F-E294AE16CD07}" type="parTrans" cxnId="{6242C729-F36B-41A6-B0EE-21E36D6C7517}">
      <dgm:prSet/>
      <dgm:spPr/>
      <dgm:t>
        <a:bodyPr/>
        <a:lstStyle/>
        <a:p>
          <a:endParaRPr lang="en-US"/>
        </a:p>
      </dgm:t>
    </dgm:pt>
    <dgm:pt modelId="{E3ABC182-1E87-4971-8ED0-8CD192668C6E}" type="sibTrans" cxnId="{6242C729-F36B-41A6-B0EE-21E36D6C7517}">
      <dgm:prSet/>
      <dgm:spPr/>
      <dgm:t>
        <a:bodyPr/>
        <a:lstStyle/>
        <a:p>
          <a:endParaRPr lang="en-US"/>
        </a:p>
      </dgm:t>
    </dgm:pt>
    <dgm:pt modelId="{3D7BFA05-8E73-496A-A3B4-36375AB0D621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33FA7EDD-61EF-4112-B729-279BFE0E8F36}" type="parTrans" cxnId="{42335807-AC6D-48FD-BD3F-DEFB9EAEFAC4}">
      <dgm:prSet/>
      <dgm:spPr/>
      <dgm:t>
        <a:bodyPr/>
        <a:lstStyle/>
        <a:p>
          <a:endParaRPr lang="en-US"/>
        </a:p>
      </dgm:t>
    </dgm:pt>
    <dgm:pt modelId="{E2B45C27-C13E-480E-ACE6-4CD0CB1DDE11}" type="sibTrans" cxnId="{42335807-AC6D-48FD-BD3F-DEFB9EAEFAC4}">
      <dgm:prSet/>
      <dgm:spPr/>
      <dgm:t>
        <a:bodyPr/>
        <a:lstStyle/>
        <a:p>
          <a:endParaRPr lang="en-US"/>
        </a:p>
      </dgm:t>
    </dgm:pt>
    <dgm:pt modelId="{5B209E1B-2486-47B5-A120-3DA04582ACD9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3B23BDCA-9436-4845-BBF8-DC89A7A783F6}" type="parTrans" cxnId="{AB0257C7-3C74-42DE-922A-145372D56515}">
      <dgm:prSet/>
      <dgm:spPr/>
      <dgm:t>
        <a:bodyPr/>
        <a:lstStyle/>
        <a:p>
          <a:endParaRPr lang="en-US"/>
        </a:p>
      </dgm:t>
    </dgm:pt>
    <dgm:pt modelId="{E6925959-C8DF-407F-9512-9396DD5F2614}" type="sibTrans" cxnId="{AB0257C7-3C74-42DE-922A-145372D56515}">
      <dgm:prSet/>
      <dgm:spPr/>
      <dgm:t>
        <a:bodyPr/>
        <a:lstStyle/>
        <a:p>
          <a:endParaRPr lang="en-US"/>
        </a:p>
      </dgm:t>
    </dgm:pt>
    <dgm:pt modelId="{FFFBDDD8-0B1B-4EE9-988B-1E3C2D1EB687}">
      <dgm:prSet phldrT="[Text]"/>
      <dgm:spPr/>
      <dgm:t>
        <a:bodyPr/>
        <a:lstStyle/>
        <a:p>
          <a:r>
            <a:rPr lang="en-US" dirty="0"/>
            <a:t>Operate </a:t>
          </a:r>
        </a:p>
      </dgm:t>
    </dgm:pt>
    <dgm:pt modelId="{4BAB62C5-058C-4986-95C8-73E905220FAA}" type="parTrans" cxnId="{D4869EC4-03DD-4574-BCFF-4BFB25859357}">
      <dgm:prSet/>
      <dgm:spPr/>
      <dgm:t>
        <a:bodyPr/>
        <a:lstStyle/>
        <a:p>
          <a:endParaRPr lang="en-US"/>
        </a:p>
      </dgm:t>
    </dgm:pt>
    <dgm:pt modelId="{5AD02E28-B6AC-4638-AA5E-0809D76B0D97}" type="sibTrans" cxnId="{D4869EC4-03DD-4574-BCFF-4BFB25859357}">
      <dgm:prSet/>
      <dgm:spPr/>
      <dgm:t>
        <a:bodyPr/>
        <a:lstStyle/>
        <a:p>
          <a:endParaRPr lang="en-US"/>
        </a:p>
      </dgm:t>
    </dgm:pt>
    <dgm:pt modelId="{BC0B7F34-5450-4E9C-A11B-EDA6AB647E85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04AB7089-9D5C-4D5E-90A5-869661C74D65}" type="parTrans" cxnId="{17CA0813-5F05-40E0-81F8-EF4BC9A7C1F4}">
      <dgm:prSet/>
      <dgm:spPr/>
      <dgm:t>
        <a:bodyPr/>
        <a:lstStyle/>
        <a:p>
          <a:endParaRPr lang="en-US"/>
        </a:p>
      </dgm:t>
    </dgm:pt>
    <dgm:pt modelId="{8D37BBDA-A033-4A24-A140-A57C4FBCB3FE}" type="sibTrans" cxnId="{17CA0813-5F05-40E0-81F8-EF4BC9A7C1F4}">
      <dgm:prSet/>
      <dgm:spPr/>
      <dgm:t>
        <a:bodyPr/>
        <a:lstStyle/>
        <a:p>
          <a:endParaRPr lang="en-US"/>
        </a:p>
      </dgm:t>
    </dgm:pt>
    <dgm:pt modelId="{6236CFAB-9C2E-4E9C-AD2A-E319BDD5772D}">
      <dgm:prSet phldrT="[Text]"/>
      <dgm:spPr/>
      <dgm:t>
        <a:bodyPr/>
        <a:lstStyle/>
        <a:p>
          <a:r>
            <a:rPr lang="en-US" dirty="0"/>
            <a:t>Access</a:t>
          </a:r>
        </a:p>
      </dgm:t>
    </dgm:pt>
    <dgm:pt modelId="{698EC485-F71A-41BD-A637-2184782FBC61}" type="sibTrans" cxnId="{0FD07BC8-BA3F-438A-9902-721F3D8B1510}">
      <dgm:prSet/>
      <dgm:spPr/>
      <dgm:t>
        <a:bodyPr/>
        <a:lstStyle/>
        <a:p>
          <a:endParaRPr lang="en-US"/>
        </a:p>
      </dgm:t>
    </dgm:pt>
    <dgm:pt modelId="{E9992C54-F161-4AFF-B1A8-E4AD42B64FE0}" type="parTrans" cxnId="{0FD07BC8-BA3F-438A-9902-721F3D8B1510}">
      <dgm:prSet/>
      <dgm:spPr/>
      <dgm:t>
        <a:bodyPr/>
        <a:lstStyle/>
        <a:p>
          <a:endParaRPr lang="en-US"/>
        </a:p>
      </dgm:t>
    </dgm:pt>
    <dgm:pt modelId="{AA61D3E7-8CF1-4E0D-BE39-7C5DF5CD28D9}" type="pres">
      <dgm:prSet presAssocID="{1A188AF9-A6FB-4FE5-9039-28D662A4024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93D2069-C45D-4842-841C-DC58269A7C50}" type="pres">
      <dgm:prSet presAssocID="{154A43CC-2D37-4D1B-A3A1-AB63FD5C7CD5}" presName="Parent" presStyleLbl="node0" presStyleIdx="0" presStyleCnt="1">
        <dgm:presLayoutVars>
          <dgm:chMax val="6"/>
          <dgm:chPref val="6"/>
        </dgm:presLayoutVars>
      </dgm:prSet>
      <dgm:spPr/>
    </dgm:pt>
    <dgm:pt modelId="{E3D67942-2976-4315-AE57-FCEB4E71FA36}" type="pres">
      <dgm:prSet presAssocID="{F0FAEFB5-960E-4277-8200-7071ABF2FEC0}" presName="Accent1" presStyleCnt="0"/>
      <dgm:spPr/>
    </dgm:pt>
    <dgm:pt modelId="{562EC9E0-F69B-4AAF-9590-805FCAF8471E}" type="pres">
      <dgm:prSet presAssocID="{F0FAEFB5-960E-4277-8200-7071ABF2FEC0}" presName="Accent" presStyleLbl="bgShp" presStyleIdx="0" presStyleCnt="6"/>
      <dgm:spPr/>
    </dgm:pt>
    <dgm:pt modelId="{80E77CAA-432A-4484-9A9F-F467A949DC80}" type="pres">
      <dgm:prSet presAssocID="{F0FAEFB5-960E-4277-8200-7071ABF2FEC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DBD08A6-1EFA-4F74-ADF0-46FE84F5D8EF}" type="pres">
      <dgm:prSet presAssocID="{3D7BFA05-8E73-496A-A3B4-36375AB0D621}" presName="Accent2" presStyleCnt="0"/>
      <dgm:spPr/>
    </dgm:pt>
    <dgm:pt modelId="{2F45F473-60A8-497E-92F0-BD35104A3511}" type="pres">
      <dgm:prSet presAssocID="{3D7BFA05-8E73-496A-A3B4-36375AB0D621}" presName="Accent" presStyleLbl="bgShp" presStyleIdx="1" presStyleCnt="6"/>
      <dgm:spPr/>
    </dgm:pt>
    <dgm:pt modelId="{04FE5654-A4D3-4E53-8098-3EF691FF25F2}" type="pres">
      <dgm:prSet presAssocID="{3D7BFA05-8E73-496A-A3B4-36375AB0D62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A14693D-2771-4816-8FBB-D07194E1C470}" type="pres">
      <dgm:prSet presAssocID="{5B209E1B-2486-47B5-A120-3DA04582ACD9}" presName="Accent3" presStyleCnt="0"/>
      <dgm:spPr/>
    </dgm:pt>
    <dgm:pt modelId="{D6A341F5-A616-43D7-A874-18F565C1C2A5}" type="pres">
      <dgm:prSet presAssocID="{5B209E1B-2486-47B5-A120-3DA04582ACD9}" presName="Accent" presStyleLbl="bgShp" presStyleIdx="2" presStyleCnt="6"/>
      <dgm:spPr/>
    </dgm:pt>
    <dgm:pt modelId="{A008AC99-6A5D-4239-A876-C1E8C99E9089}" type="pres">
      <dgm:prSet presAssocID="{5B209E1B-2486-47B5-A120-3DA04582ACD9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2EB1384-3DB3-4DE0-BD7C-D7C0530CF041}" type="pres">
      <dgm:prSet presAssocID="{6236CFAB-9C2E-4E9C-AD2A-E319BDD5772D}" presName="Accent4" presStyleCnt="0"/>
      <dgm:spPr/>
    </dgm:pt>
    <dgm:pt modelId="{C9314603-BCF5-4404-8D6A-225836F38FB1}" type="pres">
      <dgm:prSet presAssocID="{6236CFAB-9C2E-4E9C-AD2A-E319BDD5772D}" presName="Accent" presStyleLbl="bgShp" presStyleIdx="3" presStyleCnt="6"/>
      <dgm:spPr/>
    </dgm:pt>
    <dgm:pt modelId="{99F6E91F-45C9-491E-878F-B6EED08F0B2D}" type="pres">
      <dgm:prSet presAssocID="{6236CFAB-9C2E-4E9C-AD2A-E319BDD5772D}" presName="Child4" presStyleLbl="node1" presStyleIdx="3" presStyleCnt="6" custLinFactNeighborX="-213" custLinFactNeighborY="3907">
        <dgm:presLayoutVars>
          <dgm:chMax val="0"/>
          <dgm:chPref val="0"/>
          <dgm:bulletEnabled val="1"/>
        </dgm:presLayoutVars>
      </dgm:prSet>
      <dgm:spPr/>
    </dgm:pt>
    <dgm:pt modelId="{18C4A20A-55AE-400F-A028-93BCE5CD3D1B}" type="pres">
      <dgm:prSet presAssocID="{FFFBDDD8-0B1B-4EE9-988B-1E3C2D1EB687}" presName="Accent5" presStyleCnt="0"/>
      <dgm:spPr/>
    </dgm:pt>
    <dgm:pt modelId="{32E2A312-BA56-4FEB-891E-ADCB89FB61B7}" type="pres">
      <dgm:prSet presAssocID="{FFFBDDD8-0B1B-4EE9-988B-1E3C2D1EB687}" presName="Accent" presStyleLbl="bgShp" presStyleIdx="4" presStyleCnt="6"/>
      <dgm:spPr/>
    </dgm:pt>
    <dgm:pt modelId="{B4C7AB94-7F40-4805-8F3B-0CDF57940B1C}" type="pres">
      <dgm:prSet presAssocID="{FFFBDDD8-0B1B-4EE9-988B-1E3C2D1EB68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1F42359-C83F-4D11-90E8-4D0F33325CB1}" type="pres">
      <dgm:prSet presAssocID="{BC0B7F34-5450-4E9C-A11B-EDA6AB647E85}" presName="Accent6" presStyleCnt="0"/>
      <dgm:spPr/>
    </dgm:pt>
    <dgm:pt modelId="{2413027F-4F9B-4896-A623-D30F4D7649E2}" type="pres">
      <dgm:prSet presAssocID="{BC0B7F34-5450-4E9C-A11B-EDA6AB647E85}" presName="Accent" presStyleLbl="bgShp" presStyleIdx="5" presStyleCnt="6"/>
      <dgm:spPr/>
    </dgm:pt>
    <dgm:pt modelId="{7990BFE7-F371-466B-AE4A-09CA0CE77798}" type="pres">
      <dgm:prSet presAssocID="{BC0B7F34-5450-4E9C-A11B-EDA6AB647E8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67C8300-7BE3-48FA-9DF5-253700AA792E}" type="presOf" srcId="{6236CFAB-9C2E-4E9C-AD2A-E319BDD5772D}" destId="{99F6E91F-45C9-491E-878F-B6EED08F0B2D}" srcOrd="0" destOrd="0" presId="urn:microsoft.com/office/officeart/2011/layout/HexagonRadial"/>
    <dgm:cxn modelId="{42335807-AC6D-48FD-BD3F-DEFB9EAEFAC4}" srcId="{154A43CC-2D37-4D1B-A3A1-AB63FD5C7CD5}" destId="{3D7BFA05-8E73-496A-A3B4-36375AB0D621}" srcOrd="1" destOrd="0" parTransId="{33FA7EDD-61EF-4112-B729-279BFE0E8F36}" sibTransId="{E2B45C27-C13E-480E-ACE6-4CD0CB1DDE11}"/>
    <dgm:cxn modelId="{17CA0813-5F05-40E0-81F8-EF4BC9A7C1F4}" srcId="{154A43CC-2D37-4D1B-A3A1-AB63FD5C7CD5}" destId="{BC0B7F34-5450-4E9C-A11B-EDA6AB647E85}" srcOrd="5" destOrd="0" parTransId="{04AB7089-9D5C-4D5E-90A5-869661C74D65}" sibTransId="{8D37BBDA-A033-4A24-A140-A57C4FBCB3FE}"/>
    <dgm:cxn modelId="{17E8F217-B502-4B4E-8622-E31CAF26B980}" srcId="{1A188AF9-A6FB-4FE5-9039-28D662A40249}" destId="{154A43CC-2D37-4D1B-A3A1-AB63FD5C7CD5}" srcOrd="0" destOrd="0" parTransId="{A9B537B1-E477-4FEA-B3D0-5D9D8E667F7F}" sibTransId="{E008B956-1D1C-46EB-BFDF-0094122AD98F}"/>
    <dgm:cxn modelId="{4B43BA1E-3CFF-4759-B16C-8508F41E4F40}" type="presOf" srcId="{F0FAEFB5-960E-4277-8200-7071ABF2FEC0}" destId="{80E77CAA-432A-4484-9A9F-F467A949DC80}" srcOrd="0" destOrd="0" presId="urn:microsoft.com/office/officeart/2011/layout/HexagonRadial"/>
    <dgm:cxn modelId="{7C21CB25-1271-440B-B520-D0E8294F8BD8}" type="presOf" srcId="{5B209E1B-2486-47B5-A120-3DA04582ACD9}" destId="{A008AC99-6A5D-4239-A876-C1E8C99E9089}" srcOrd="0" destOrd="0" presId="urn:microsoft.com/office/officeart/2011/layout/HexagonRadial"/>
    <dgm:cxn modelId="{6242C729-F36B-41A6-B0EE-21E36D6C7517}" srcId="{154A43CC-2D37-4D1B-A3A1-AB63FD5C7CD5}" destId="{F0FAEFB5-960E-4277-8200-7071ABF2FEC0}" srcOrd="0" destOrd="0" parTransId="{8BCD3C16-124B-48C2-A83F-E294AE16CD07}" sibTransId="{E3ABC182-1E87-4971-8ED0-8CD192668C6E}"/>
    <dgm:cxn modelId="{AF6E9038-E3FE-4F61-A7B0-322D7C07EEBB}" type="presOf" srcId="{154A43CC-2D37-4D1B-A3A1-AB63FD5C7CD5}" destId="{393D2069-C45D-4842-841C-DC58269A7C50}" srcOrd="0" destOrd="0" presId="urn:microsoft.com/office/officeart/2011/layout/HexagonRadial"/>
    <dgm:cxn modelId="{DBE37139-E452-4B1E-933D-2AFEBB701002}" type="presOf" srcId="{3D7BFA05-8E73-496A-A3B4-36375AB0D621}" destId="{04FE5654-A4D3-4E53-8098-3EF691FF25F2}" srcOrd="0" destOrd="0" presId="urn:microsoft.com/office/officeart/2011/layout/HexagonRadial"/>
    <dgm:cxn modelId="{D4869EC4-03DD-4574-BCFF-4BFB25859357}" srcId="{154A43CC-2D37-4D1B-A3A1-AB63FD5C7CD5}" destId="{FFFBDDD8-0B1B-4EE9-988B-1E3C2D1EB687}" srcOrd="4" destOrd="0" parTransId="{4BAB62C5-058C-4986-95C8-73E905220FAA}" sibTransId="{5AD02E28-B6AC-4638-AA5E-0809D76B0D97}"/>
    <dgm:cxn modelId="{AB0257C7-3C74-42DE-922A-145372D56515}" srcId="{154A43CC-2D37-4D1B-A3A1-AB63FD5C7CD5}" destId="{5B209E1B-2486-47B5-A120-3DA04582ACD9}" srcOrd="2" destOrd="0" parTransId="{3B23BDCA-9436-4845-BBF8-DC89A7A783F6}" sibTransId="{E6925959-C8DF-407F-9512-9396DD5F2614}"/>
    <dgm:cxn modelId="{0FD07BC8-BA3F-438A-9902-721F3D8B1510}" srcId="{154A43CC-2D37-4D1B-A3A1-AB63FD5C7CD5}" destId="{6236CFAB-9C2E-4E9C-AD2A-E319BDD5772D}" srcOrd="3" destOrd="0" parTransId="{E9992C54-F161-4AFF-B1A8-E4AD42B64FE0}" sibTransId="{698EC485-F71A-41BD-A637-2184782FBC61}"/>
    <dgm:cxn modelId="{28C57CCC-4F32-4E61-9C01-09FB17535331}" type="presOf" srcId="{BC0B7F34-5450-4E9C-A11B-EDA6AB647E85}" destId="{7990BFE7-F371-466B-AE4A-09CA0CE77798}" srcOrd="0" destOrd="0" presId="urn:microsoft.com/office/officeart/2011/layout/HexagonRadial"/>
    <dgm:cxn modelId="{CBD7B3DE-0122-46E5-B9AC-57771A2DE47B}" type="presOf" srcId="{1A188AF9-A6FB-4FE5-9039-28D662A40249}" destId="{AA61D3E7-8CF1-4E0D-BE39-7C5DF5CD28D9}" srcOrd="0" destOrd="0" presId="urn:microsoft.com/office/officeart/2011/layout/HexagonRadial"/>
    <dgm:cxn modelId="{501307E9-BEF5-4D3A-8EA7-FA90FC403D5C}" type="presOf" srcId="{FFFBDDD8-0B1B-4EE9-988B-1E3C2D1EB687}" destId="{B4C7AB94-7F40-4805-8F3B-0CDF57940B1C}" srcOrd="0" destOrd="0" presId="urn:microsoft.com/office/officeart/2011/layout/HexagonRadial"/>
    <dgm:cxn modelId="{139859A8-1F96-4CC7-A5B0-CB4BF6DDAD38}" type="presParOf" srcId="{AA61D3E7-8CF1-4E0D-BE39-7C5DF5CD28D9}" destId="{393D2069-C45D-4842-841C-DC58269A7C50}" srcOrd="0" destOrd="0" presId="urn:microsoft.com/office/officeart/2011/layout/HexagonRadial"/>
    <dgm:cxn modelId="{331C14F6-D531-42EB-9429-B4A766750EA7}" type="presParOf" srcId="{AA61D3E7-8CF1-4E0D-BE39-7C5DF5CD28D9}" destId="{E3D67942-2976-4315-AE57-FCEB4E71FA36}" srcOrd="1" destOrd="0" presId="urn:microsoft.com/office/officeart/2011/layout/HexagonRadial"/>
    <dgm:cxn modelId="{147FB3DC-4641-44F8-A9D9-9FCC7864EF7A}" type="presParOf" srcId="{E3D67942-2976-4315-AE57-FCEB4E71FA36}" destId="{562EC9E0-F69B-4AAF-9590-805FCAF8471E}" srcOrd="0" destOrd="0" presId="urn:microsoft.com/office/officeart/2011/layout/HexagonRadial"/>
    <dgm:cxn modelId="{32E02907-37D9-4102-89C5-86E3F14D69D4}" type="presParOf" srcId="{AA61D3E7-8CF1-4E0D-BE39-7C5DF5CD28D9}" destId="{80E77CAA-432A-4484-9A9F-F467A949DC80}" srcOrd="2" destOrd="0" presId="urn:microsoft.com/office/officeart/2011/layout/HexagonRadial"/>
    <dgm:cxn modelId="{EFA23491-C712-4BF2-A9E2-DF81CA6F11FA}" type="presParOf" srcId="{AA61D3E7-8CF1-4E0D-BE39-7C5DF5CD28D9}" destId="{FDBD08A6-1EFA-4F74-ADF0-46FE84F5D8EF}" srcOrd="3" destOrd="0" presId="urn:microsoft.com/office/officeart/2011/layout/HexagonRadial"/>
    <dgm:cxn modelId="{27779547-037E-4185-AADC-585F4046A853}" type="presParOf" srcId="{FDBD08A6-1EFA-4F74-ADF0-46FE84F5D8EF}" destId="{2F45F473-60A8-497E-92F0-BD35104A3511}" srcOrd="0" destOrd="0" presId="urn:microsoft.com/office/officeart/2011/layout/HexagonRadial"/>
    <dgm:cxn modelId="{62CF049A-9798-4066-BD04-BAC75BEF2F13}" type="presParOf" srcId="{AA61D3E7-8CF1-4E0D-BE39-7C5DF5CD28D9}" destId="{04FE5654-A4D3-4E53-8098-3EF691FF25F2}" srcOrd="4" destOrd="0" presId="urn:microsoft.com/office/officeart/2011/layout/HexagonRadial"/>
    <dgm:cxn modelId="{62BA446D-76DA-4328-9C71-9CBC89632CA5}" type="presParOf" srcId="{AA61D3E7-8CF1-4E0D-BE39-7C5DF5CD28D9}" destId="{7A14693D-2771-4816-8FBB-D07194E1C470}" srcOrd="5" destOrd="0" presId="urn:microsoft.com/office/officeart/2011/layout/HexagonRadial"/>
    <dgm:cxn modelId="{B2B57366-8B0A-4B6F-8A5C-6F521E9E06A3}" type="presParOf" srcId="{7A14693D-2771-4816-8FBB-D07194E1C470}" destId="{D6A341F5-A616-43D7-A874-18F565C1C2A5}" srcOrd="0" destOrd="0" presId="urn:microsoft.com/office/officeart/2011/layout/HexagonRadial"/>
    <dgm:cxn modelId="{102C4548-6300-46C0-BD5C-468217B062E8}" type="presParOf" srcId="{AA61D3E7-8CF1-4E0D-BE39-7C5DF5CD28D9}" destId="{A008AC99-6A5D-4239-A876-C1E8C99E9089}" srcOrd="6" destOrd="0" presId="urn:microsoft.com/office/officeart/2011/layout/HexagonRadial"/>
    <dgm:cxn modelId="{D0F4E8F3-859B-4313-9750-39C5B62A41A0}" type="presParOf" srcId="{AA61D3E7-8CF1-4E0D-BE39-7C5DF5CD28D9}" destId="{52EB1384-3DB3-4DE0-BD7C-D7C0530CF041}" srcOrd="7" destOrd="0" presId="urn:microsoft.com/office/officeart/2011/layout/HexagonRadial"/>
    <dgm:cxn modelId="{AD7A112F-5343-40D3-8282-EE4FA1D6901C}" type="presParOf" srcId="{52EB1384-3DB3-4DE0-BD7C-D7C0530CF041}" destId="{C9314603-BCF5-4404-8D6A-225836F38FB1}" srcOrd="0" destOrd="0" presId="urn:microsoft.com/office/officeart/2011/layout/HexagonRadial"/>
    <dgm:cxn modelId="{D0D04477-59CA-485D-BE58-5323C63850F5}" type="presParOf" srcId="{AA61D3E7-8CF1-4E0D-BE39-7C5DF5CD28D9}" destId="{99F6E91F-45C9-491E-878F-B6EED08F0B2D}" srcOrd="8" destOrd="0" presId="urn:microsoft.com/office/officeart/2011/layout/HexagonRadial"/>
    <dgm:cxn modelId="{0DB00C05-6CF1-4DA2-8F03-9A8B0DD79D89}" type="presParOf" srcId="{AA61D3E7-8CF1-4E0D-BE39-7C5DF5CD28D9}" destId="{18C4A20A-55AE-400F-A028-93BCE5CD3D1B}" srcOrd="9" destOrd="0" presId="urn:microsoft.com/office/officeart/2011/layout/HexagonRadial"/>
    <dgm:cxn modelId="{2980BF8F-5BB0-4E01-A375-B549C648B8AC}" type="presParOf" srcId="{18C4A20A-55AE-400F-A028-93BCE5CD3D1B}" destId="{32E2A312-BA56-4FEB-891E-ADCB89FB61B7}" srcOrd="0" destOrd="0" presId="urn:microsoft.com/office/officeart/2011/layout/HexagonRadial"/>
    <dgm:cxn modelId="{D2519595-5020-4D9C-A37B-E67CDC193F95}" type="presParOf" srcId="{AA61D3E7-8CF1-4E0D-BE39-7C5DF5CD28D9}" destId="{B4C7AB94-7F40-4805-8F3B-0CDF57940B1C}" srcOrd="10" destOrd="0" presId="urn:microsoft.com/office/officeart/2011/layout/HexagonRadial"/>
    <dgm:cxn modelId="{8722A65A-B3C5-4182-9B8B-0C5F406EDE83}" type="presParOf" srcId="{AA61D3E7-8CF1-4E0D-BE39-7C5DF5CD28D9}" destId="{41F42359-C83F-4D11-90E8-4D0F33325CB1}" srcOrd="11" destOrd="0" presId="urn:microsoft.com/office/officeart/2011/layout/HexagonRadial"/>
    <dgm:cxn modelId="{176BB94F-7A84-4BC5-BE8A-59777DB8F1F0}" type="presParOf" srcId="{41F42359-C83F-4D11-90E8-4D0F33325CB1}" destId="{2413027F-4F9B-4896-A623-D30F4D7649E2}" srcOrd="0" destOrd="0" presId="urn:microsoft.com/office/officeart/2011/layout/HexagonRadial"/>
    <dgm:cxn modelId="{8982D5C8-3233-48D5-BC3D-7BF8B7ED2B64}" type="presParOf" srcId="{AA61D3E7-8CF1-4E0D-BE39-7C5DF5CD28D9}" destId="{7990BFE7-F371-466B-AE4A-09CA0CE7779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1EFC6-4C38-4F1A-9F68-6C7A5DBA282B}">
      <dsp:nvSpPr>
        <dsp:cNvPr id="0" name=""/>
        <dsp:cNvSpPr/>
      </dsp:nvSpPr>
      <dsp:spPr>
        <a:xfrm>
          <a:off x="4374266" y="1603356"/>
          <a:ext cx="2230630" cy="1305401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110 controls in 14 families</a:t>
          </a:r>
        </a:p>
      </dsp:txBody>
      <dsp:txXfrm>
        <a:off x="4437990" y="1667080"/>
        <a:ext cx="2103182" cy="1177953"/>
      </dsp:txXfrm>
    </dsp:sp>
    <dsp:sp modelId="{7FBBA9DF-E75E-46B9-8F62-6469942048CE}">
      <dsp:nvSpPr>
        <dsp:cNvPr id="0" name=""/>
        <dsp:cNvSpPr/>
      </dsp:nvSpPr>
      <dsp:spPr>
        <a:xfrm rot="16173198">
          <a:off x="5235232" y="1356031"/>
          <a:ext cx="4946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6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EFD1C-A44A-40C3-84B5-FCAB45181D46}">
      <dsp:nvSpPr>
        <dsp:cNvPr id="0" name=""/>
        <dsp:cNvSpPr/>
      </dsp:nvSpPr>
      <dsp:spPr>
        <a:xfrm>
          <a:off x="4305740" y="234088"/>
          <a:ext cx="2342972" cy="874618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IT controls 6</a:t>
          </a:r>
        </a:p>
      </dsp:txBody>
      <dsp:txXfrm>
        <a:off x="4348435" y="276783"/>
        <a:ext cx="2257582" cy="789228"/>
      </dsp:txXfrm>
    </dsp:sp>
    <dsp:sp modelId="{2F58B9A9-FCA6-4C34-8985-CEB17D537CF9}">
      <dsp:nvSpPr>
        <dsp:cNvPr id="0" name=""/>
        <dsp:cNvSpPr/>
      </dsp:nvSpPr>
      <dsp:spPr>
        <a:xfrm rot="1987740">
          <a:off x="6440062" y="3075695"/>
          <a:ext cx="6109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09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0FB70-FBB4-4181-A546-2356751BBC6D}">
      <dsp:nvSpPr>
        <dsp:cNvPr id="0" name=""/>
        <dsp:cNvSpPr/>
      </dsp:nvSpPr>
      <dsp:spPr>
        <a:xfrm>
          <a:off x="6271026" y="3242632"/>
          <a:ext cx="2800748" cy="874618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Procedures 6</a:t>
          </a:r>
        </a:p>
      </dsp:txBody>
      <dsp:txXfrm>
        <a:off x="6313721" y="3285327"/>
        <a:ext cx="2715358" cy="789228"/>
      </dsp:txXfrm>
    </dsp:sp>
    <dsp:sp modelId="{FC271ADF-7299-4EF2-B1B8-042AC0605E78}">
      <dsp:nvSpPr>
        <dsp:cNvPr id="0" name=""/>
        <dsp:cNvSpPr/>
      </dsp:nvSpPr>
      <dsp:spPr>
        <a:xfrm rot="9029252">
          <a:off x="3699898" y="3065017"/>
          <a:ext cx="7211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115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DCE3E-0C00-4AD6-9824-A09EB8D5CDAA}">
      <dsp:nvSpPr>
        <dsp:cNvPr id="0" name=""/>
        <dsp:cNvSpPr/>
      </dsp:nvSpPr>
      <dsp:spPr>
        <a:xfrm>
          <a:off x="1134906" y="3242642"/>
          <a:ext cx="3678454" cy="874618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Physical controls 2</a:t>
          </a:r>
        </a:p>
      </dsp:txBody>
      <dsp:txXfrm>
        <a:off x="1177601" y="3285337"/>
        <a:ext cx="3593064" cy="789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2069-C45D-4842-841C-DC58269A7C50}">
      <dsp:nvSpPr>
        <dsp:cNvPr id="0" name=""/>
        <dsp:cNvSpPr/>
      </dsp:nvSpPr>
      <dsp:spPr>
        <a:xfrm>
          <a:off x="4365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Continuous monitoring</a:t>
          </a:r>
        </a:p>
      </dsp:txBody>
      <dsp:txXfrm>
        <a:off x="4661154" y="1659507"/>
        <a:ext cx="1192876" cy="1031887"/>
      </dsp:txXfrm>
    </dsp:sp>
    <dsp:sp modelId="{2F45F473-60A8-497E-92F0-BD35104A3511}">
      <dsp:nvSpPr>
        <dsp:cNvPr id="0" name=""/>
        <dsp:cNvSpPr/>
      </dsp:nvSpPr>
      <dsp:spPr>
        <a:xfrm>
          <a:off x="5482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77CAA-432A-4484-9A9F-F467A949DC80}">
      <dsp:nvSpPr>
        <dsp:cNvPr id="0" name=""/>
        <dsp:cNvSpPr/>
      </dsp:nvSpPr>
      <dsp:spPr>
        <a:xfrm>
          <a:off x="4529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center</a:t>
          </a:r>
        </a:p>
      </dsp:txBody>
      <dsp:txXfrm>
        <a:off x="4772146" y="209626"/>
        <a:ext cx="977532" cy="845681"/>
      </dsp:txXfrm>
    </dsp:sp>
    <dsp:sp modelId="{D6A341F5-A616-43D7-A874-18F565C1C2A5}">
      <dsp:nvSpPr>
        <dsp:cNvPr id="0" name=""/>
        <dsp:cNvSpPr/>
      </dsp:nvSpPr>
      <dsp:spPr>
        <a:xfrm>
          <a:off x="6268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E5654-A4D3-4E53-8098-3EF691FF25F2}">
      <dsp:nvSpPr>
        <dsp:cNvPr id="0" name=""/>
        <dsp:cNvSpPr/>
      </dsp:nvSpPr>
      <dsp:spPr>
        <a:xfrm>
          <a:off x="5870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Hardware</a:t>
          </a:r>
        </a:p>
      </dsp:txBody>
      <dsp:txXfrm>
        <a:off x="6113110" y="987645"/>
        <a:ext cx="977532" cy="845681"/>
      </dsp:txXfrm>
    </dsp:sp>
    <dsp:sp modelId="{C9314603-BCF5-4404-8D6A-225836F38FB1}">
      <dsp:nvSpPr>
        <dsp:cNvPr id="0" name=""/>
        <dsp:cNvSpPr/>
      </dsp:nvSpPr>
      <dsp:spPr>
        <a:xfrm>
          <a:off x="5722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8AC99-6A5D-4239-A876-C1E8C99E9089}">
      <dsp:nvSpPr>
        <dsp:cNvPr id="0" name=""/>
        <dsp:cNvSpPr/>
      </dsp:nvSpPr>
      <dsp:spPr>
        <a:xfrm>
          <a:off x="5870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</a:t>
          </a:r>
        </a:p>
      </dsp:txBody>
      <dsp:txXfrm>
        <a:off x="6113110" y="2517140"/>
        <a:ext cx="977532" cy="845681"/>
      </dsp:txXfrm>
    </dsp:sp>
    <dsp:sp modelId="{32E2A312-BA56-4FEB-891E-ADCB89FB61B7}">
      <dsp:nvSpPr>
        <dsp:cNvPr id="0" name=""/>
        <dsp:cNvSpPr/>
      </dsp:nvSpPr>
      <dsp:spPr>
        <a:xfrm>
          <a:off x="4368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6E91F-45C9-491E-878F-B6EED08F0B2D}">
      <dsp:nvSpPr>
        <dsp:cNvPr id="0" name=""/>
        <dsp:cNvSpPr/>
      </dsp:nvSpPr>
      <dsp:spPr>
        <a:xfrm>
          <a:off x="4526721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Access</a:t>
          </a:r>
        </a:p>
      </dsp:txBody>
      <dsp:txXfrm>
        <a:off x="4769031" y="3296030"/>
        <a:ext cx="977532" cy="845681"/>
      </dsp:txXfrm>
    </dsp:sp>
    <dsp:sp modelId="{2413027F-4F9B-4896-A623-D30F4D7649E2}">
      <dsp:nvSpPr>
        <dsp:cNvPr id="0" name=""/>
        <dsp:cNvSpPr/>
      </dsp:nvSpPr>
      <dsp:spPr>
        <a:xfrm>
          <a:off x="3570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7AB94-7F40-4805-8F3B-0CDF57940B1C}">
      <dsp:nvSpPr>
        <dsp:cNvPr id="0" name=""/>
        <dsp:cNvSpPr/>
      </dsp:nvSpPr>
      <dsp:spPr>
        <a:xfrm>
          <a:off x="3182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Operate </a:t>
          </a:r>
        </a:p>
      </dsp:txBody>
      <dsp:txXfrm>
        <a:off x="3424956" y="2518010"/>
        <a:ext cx="977532" cy="845681"/>
      </dsp:txXfrm>
    </dsp:sp>
    <dsp:sp modelId="{7990BFE7-F371-466B-AE4A-09CA0CE77798}">
      <dsp:nvSpPr>
        <dsp:cNvPr id="0" name=""/>
        <dsp:cNvSpPr/>
      </dsp:nvSpPr>
      <dsp:spPr>
        <a:xfrm>
          <a:off x="3182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Audit</a:t>
          </a:r>
        </a:p>
      </dsp:txBody>
      <dsp:txXfrm>
        <a:off x="3424956" y="985904"/>
        <a:ext cx="977532" cy="84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7FA8-585C-434B-9E77-C5D9A4CA97F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BA4C7-C01D-4986-9AD0-1E41C880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A4C7-C01D-4986-9AD0-1E41C8807E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ae7f93903_0_8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2ae7f939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ae7f93903_0_13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2ae7f9390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ae7f93903_0_13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2ae7f9390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18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1115B714-54F8-4F4E-ABB6-FE7D32201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DB63A-6B18-4325-8BED-566AA42D1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094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Quadon Heavy" panose="00000A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740AD-57BB-4846-8F9D-E51F52A0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061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entona Bold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DF9E-60EE-4EA4-A6DE-77105407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1055-00BE-4780-8065-D737B0AD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6DA4-CBAF-4C60-8ACB-CB3BBFD2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EC1FB-F033-49FC-8082-3A8CC95B86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51" y="6306718"/>
            <a:ext cx="2542031" cy="3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6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C885-7F4E-4238-80B6-FD6090B5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14DCD-2CF8-49F6-90F4-3251148AA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BAF9-70A2-481F-A66D-B20A64D2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DDD2-E21B-4505-BE3F-F29EC594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1D57-531A-4BDB-94BE-934C3353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B1FC-E877-4C6A-A37D-07A2E88B4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33855"/>
            <a:ext cx="2628900" cy="5043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B26E5-95D8-412E-BCDB-51EA9135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33855"/>
            <a:ext cx="7734300" cy="504310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BF3D-234B-4C92-802D-152AFB2F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A06-C2C4-459E-9E05-97040C92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A0C0-30CA-423D-AC40-3037E5A4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FD2D-C285-4535-BC99-3A5CA89E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A5A6-8B12-458E-9E89-D64E410A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F681-9B54-49EA-84A4-CC4F428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6FB-CCE2-45E1-8F01-CC803326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81C3-917F-4B80-AF95-CAEE1C39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E4B5-E17E-4F48-8036-9744F183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3F69-7374-417E-AD3F-92AF022F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E70B-B3FA-4B8B-9E1C-98FE5A5F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3AD0-E891-4F74-8BE0-33A0FF19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7720-25F2-4F44-AD95-30732565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25D4-FEA3-4B00-8C91-75874A8D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7727-DED0-4C0B-8B39-1449D9E2D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5948"/>
            <a:ext cx="5181600" cy="4122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29FF-C462-4591-9093-AD9B4D1B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5948"/>
            <a:ext cx="5181600" cy="412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CE30-8354-4324-BB1F-C31104DC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5EFC-9C51-4B2C-8054-37398111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B9D81-FD75-4C81-8AA8-E2C57B0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49E7-1B70-4EFB-9293-8D6097AD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77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2BE2-EE90-419E-B250-E67CDFC8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C0E1-E949-4E0C-BBAF-9213F5D8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7683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31FFB-0548-4BA3-9AC7-CCD3BD34D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70F68-487D-43C4-B4FE-D7EE788D0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97683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514D1-F852-414D-A138-86A9D278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4424E-1AD5-4396-B669-BD398AF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6258-0867-47E5-852D-02359FD5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224C-44ED-4978-B316-ABF7228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F7D87-41D4-41A9-91AA-133ECD3F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0C92-ABCD-4DD8-A3E1-24A27A35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6D6B-49C9-4B6B-81A2-3C8F1C73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DD577-EFA9-454B-A9B9-07D0F9D8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B9972-77A0-4FD3-B55D-3AEB2DEA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78E2-E493-478B-A6D0-A074958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9A4-E3B0-406A-ADE7-0E09AE07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1803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4017-EBAB-441C-A422-55D759C2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4825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D79E-1C83-46AB-BB95-29091992C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23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6EC19-DB44-490A-9A32-6CF997E7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B1B50-6945-4855-A07E-A9E0EF4D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4D2E-22BE-4770-AFBC-2C5E2C26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9573-6796-4729-B06C-52CAD09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899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2FE62-D2EC-4BDF-8EFC-2B4CDE38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0921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40C2-C381-4D96-AF6E-B0C032FD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919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BD221-9595-4A8F-95F7-842C72D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6908E-2516-4349-9C6B-CCC7DD45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9B25-DEAC-40A9-8B54-A41719B5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B6DAA16-BF98-435B-A6FE-9B9D0A4F38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9B662-60AC-4CAB-A6A6-CA54E49C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D5B5-1881-48C1-9A63-0EFE52CB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20569"/>
            <a:ext cx="10515600" cy="402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8EFD-232A-4539-98AF-2793116F6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BA8D-A6A2-44EB-BC80-387E4EC112B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FBB6-C28D-44E5-ADD3-AC1336175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464D-1A74-4EB6-9416-1EB752A0F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7E5-C764-44E8-B963-57F49E74D4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07BC9-7025-4BBD-8A0E-9AA23975DE2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51" y="6318910"/>
            <a:ext cx="2542031" cy="3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ifas.ufl.edu/artificial-intelligence/expertise-and-research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obi.med.ufl.edu/artificial-intelligen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5C9B-BBBB-426D-831F-2AAFB9A4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56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administration for regulated research data and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E8121-47B8-4D04-949B-A819993C0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220"/>
            <a:ext cx="9144000" cy="21571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Erik Deumens, Senior Director</a:t>
            </a:r>
          </a:p>
          <a:p>
            <a:r>
              <a:rPr lang="en-US" dirty="0">
                <a:latin typeface="+mn-lt"/>
              </a:rPr>
              <a:t>Information Technology Research Computing, University of Florida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PEARC22 – Boston, MA – July 11, 2022</a:t>
            </a:r>
          </a:p>
        </p:txBody>
      </p:sp>
    </p:spTree>
    <p:extLst>
      <p:ext uri="{BB962C8B-B14F-4D97-AF65-F5344CB8AC3E}">
        <p14:creationId xmlns:p14="http://schemas.microsoft.com/office/powerpoint/2010/main" val="247088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0A2E-D12B-4988-87FA-77C2E1A6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49" y="0"/>
            <a:ext cx="9744075" cy="1019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Regulated research: CUI, PHI,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7086-44B8-4784-9744-A1281672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026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Consistency across the federal contract space</a:t>
            </a:r>
          </a:p>
          <a:p>
            <a:pPr lvl="1"/>
            <a:r>
              <a:rPr lang="en-US" dirty="0"/>
              <a:t>Executive Order 13556 – Nov 4, 2010</a:t>
            </a:r>
          </a:p>
          <a:p>
            <a:r>
              <a:rPr lang="en-US" dirty="0"/>
              <a:t>Compliance pending Federal Acquisition Rule (FAR)</a:t>
            </a:r>
          </a:p>
          <a:p>
            <a:pPr lvl="1"/>
            <a:r>
              <a:rPr lang="en-US" dirty="0"/>
              <a:t>Announced Aug 16, 2015 – Continually being postponed</a:t>
            </a:r>
          </a:p>
          <a:p>
            <a:r>
              <a:rPr lang="en-US" dirty="0"/>
              <a:t>Compliance implemented Defense FAR Supplement </a:t>
            </a:r>
          </a:p>
          <a:p>
            <a:pPr lvl="1"/>
            <a:r>
              <a:rPr lang="en-US" dirty="0"/>
              <a:t>Clause 252.204-7012</a:t>
            </a:r>
          </a:p>
          <a:p>
            <a:pPr lvl="1"/>
            <a:r>
              <a:rPr lang="en-US" dirty="0"/>
              <a:t>Announced Aug 16, 2015 – enforced Dec 31, 2017</a:t>
            </a:r>
          </a:p>
          <a:p>
            <a:r>
              <a:rPr lang="en-US" dirty="0"/>
              <a:t>Classification National Archive and Registry Administration (NARA)</a:t>
            </a:r>
          </a:p>
          <a:p>
            <a:r>
              <a:rPr lang="en-US" dirty="0"/>
              <a:t>Implementation NIST 800-171 rev2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6D00-C777-4060-8D87-E1E2E76C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BDEA-7E65-43B1-A442-A966DD2B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03A4-D93E-48E6-817D-C421A87280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7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B761-141C-4631-889D-9C36C1D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9201150" cy="1009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Regulated research: CUI, PHI, etc.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8983-9EF9-4D25-ADA7-D4AC3E72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026535"/>
          </a:xfrm>
        </p:spPr>
        <p:txBody>
          <a:bodyPr/>
          <a:lstStyle/>
          <a:p>
            <a:r>
              <a:rPr lang="en-US" dirty="0" err="1"/>
              <a:t>Ramsomware</a:t>
            </a:r>
            <a:r>
              <a:rPr lang="en-US" dirty="0"/>
              <a:t> and other cyberspace events increased awareness</a:t>
            </a:r>
          </a:p>
          <a:p>
            <a:pPr lvl="1"/>
            <a:r>
              <a:rPr lang="en-US" dirty="0"/>
              <a:t>Executive order 13636 – May 12, 2021</a:t>
            </a:r>
          </a:p>
          <a:p>
            <a:r>
              <a:rPr lang="en-US" dirty="0"/>
              <a:t>Cybersecurity Maturity Model Certification</a:t>
            </a:r>
          </a:p>
          <a:p>
            <a:pPr lvl="1"/>
            <a:r>
              <a:rPr lang="en-US" dirty="0"/>
              <a:t>2020 – CMMC 1.0 was developed to increase enforcing compliance</a:t>
            </a:r>
          </a:p>
          <a:p>
            <a:pPr lvl="2"/>
            <a:r>
              <a:rPr lang="en-US" dirty="0"/>
              <a:t>5 levels</a:t>
            </a:r>
          </a:p>
          <a:p>
            <a:pPr lvl="1"/>
            <a:r>
              <a:rPr lang="en-US" dirty="0"/>
              <a:t>Nov 2021 – CMMC 2.0 was announced from user feedback</a:t>
            </a:r>
          </a:p>
          <a:p>
            <a:pPr lvl="2"/>
            <a:r>
              <a:rPr lang="en-US" dirty="0"/>
              <a:t>Level 2 – NIST 800-171r2 </a:t>
            </a:r>
          </a:p>
          <a:p>
            <a:pPr lvl="2"/>
            <a:r>
              <a:rPr lang="en-US" dirty="0"/>
              <a:t>Level 3 – NIST 800-171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80A4-1762-45EB-8505-4D18B1D4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4" y="0"/>
            <a:ext cx="9324975" cy="10191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NIST 800-171 controls: diagram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7CE32-5900-4A21-845A-285F9FB60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16437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9F8E-63BA-4786-999E-C8046644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0032-3A14-46ED-A021-CC74C265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03A4-D93E-48E6-817D-C421A87280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93F5-A53C-43CD-A90D-B2CBCF18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"/>
            <a:ext cx="977265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NIST 800-171 controls: families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F2C24-FB96-449B-94EF-C0BBCA6E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2986"/>
            <a:ext cx="5181600" cy="4662981"/>
          </a:xfrm>
        </p:spPr>
        <p:txBody>
          <a:bodyPr/>
          <a:lstStyle/>
          <a:p>
            <a:r>
              <a:rPr lang="en-US" dirty="0"/>
              <a:t>Physical controls 2</a:t>
            </a:r>
          </a:p>
          <a:p>
            <a:r>
              <a:rPr lang="en-US" dirty="0"/>
              <a:t>IT controls 6</a:t>
            </a:r>
          </a:p>
          <a:p>
            <a:r>
              <a:rPr lang="en-US" dirty="0"/>
              <a:t>Procedures 6</a:t>
            </a:r>
          </a:p>
          <a:p>
            <a:pPr marL="0" indent="0">
              <a:buNone/>
            </a:pPr>
            <a:r>
              <a:rPr lang="en-US" dirty="0"/>
              <a:t>These overlap!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NIST 800-171 r1 chapter 3:</a:t>
            </a:r>
          </a:p>
          <a:p>
            <a:pPr marL="0" indent="0">
              <a:buNone/>
            </a:pPr>
            <a:r>
              <a:rPr lang="en-US" dirty="0"/>
              <a:t>110 controls in 14 families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fit on 8 pages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B141-B99A-4899-81C6-2FD43D0F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B6DE-1D70-4ADC-A65E-980B969D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03A4-D93E-48E6-817D-C421A872801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21A5E59-327B-4A65-A9B8-54077EF7C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966722"/>
              </p:ext>
            </p:extLst>
          </p:nvPr>
        </p:nvGraphicFramePr>
        <p:xfrm>
          <a:off x="838200" y="1229611"/>
          <a:ext cx="5041605" cy="4662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1605">
                  <a:extLst>
                    <a:ext uri="{9D8B030D-6E8A-4147-A177-3AD203B41FA5}">
                      <a16:colId xmlns:a16="http://schemas.microsoft.com/office/drawing/2014/main" val="3796754702"/>
                    </a:ext>
                  </a:extLst>
                </a:gridCol>
              </a:tblGrid>
              <a:tr h="318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Access control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3084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Awareness and training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6863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Audit and accountability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56041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Configuration management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3162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Identification and authentication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2399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Incident response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099834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Maintenance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5695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Media protection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621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Personnel security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46120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Physical protection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2994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Risk assessment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16668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Security assessment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80941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System and communications protection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79612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System and information integrity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1525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89E7FA3-F977-4E23-A44B-9E5FF509074A}"/>
              </a:ext>
            </a:extLst>
          </p:cNvPr>
          <p:cNvSpPr/>
          <p:nvPr/>
        </p:nvSpPr>
        <p:spPr>
          <a:xfrm>
            <a:off x="9886122" y="1688007"/>
            <a:ext cx="1219200" cy="2706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40A5F-A051-4278-A4DE-2BCEA0506BA4}"/>
              </a:ext>
            </a:extLst>
          </p:cNvPr>
          <p:cNvSpPr/>
          <p:nvPr/>
        </p:nvSpPr>
        <p:spPr>
          <a:xfrm>
            <a:off x="9886122" y="2152961"/>
            <a:ext cx="1219200" cy="270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3F51B-D543-4BA1-850D-AB5DC24EE280}"/>
              </a:ext>
            </a:extLst>
          </p:cNvPr>
          <p:cNvSpPr/>
          <p:nvPr/>
        </p:nvSpPr>
        <p:spPr>
          <a:xfrm>
            <a:off x="9886122" y="2617915"/>
            <a:ext cx="1219200" cy="270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83B6-0339-426D-A8C2-C55E3D0E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IT compliance process: diagram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892B1C-887D-4CFB-A37C-128189A46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30773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6A9A-AA8F-467E-AD1E-DC71AC81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9689-6E75-484D-A405-21DC23F4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03A4-D93E-48E6-817D-C421A87280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3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A1F-36DE-47FA-AF0A-7C16956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0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IT compliance process: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F396-A082-4A87-9876-62D8B412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026535"/>
          </a:xfrm>
        </p:spPr>
        <p:txBody>
          <a:bodyPr/>
          <a:lstStyle/>
          <a:p>
            <a:r>
              <a:rPr lang="en-US" dirty="0"/>
              <a:t>With standard IT as the baseline:</a:t>
            </a:r>
          </a:p>
          <a:p>
            <a:r>
              <a:rPr lang="en-US" dirty="0"/>
              <a:t>IT system administrators need extra training</a:t>
            </a:r>
          </a:p>
          <a:p>
            <a:pPr lvl="1"/>
            <a:r>
              <a:rPr lang="en-US" dirty="0"/>
              <a:t>Special steps required for CUI and 800-171</a:t>
            </a:r>
          </a:p>
          <a:p>
            <a:pPr lvl="1"/>
            <a:r>
              <a:rPr lang="en-US" dirty="0"/>
              <a:t>Aware of security boundary of the compliant system</a:t>
            </a:r>
          </a:p>
          <a:p>
            <a:r>
              <a:rPr lang="en-US" dirty="0"/>
              <a:t>IT security engineers need extra training</a:t>
            </a:r>
          </a:p>
          <a:p>
            <a:pPr lvl="1"/>
            <a:r>
              <a:rPr lang="en-US" dirty="0"/>
              <a:t>Continuous monitoring</a:t>
            </a:r>
          </a:p>
          <a:p>
            <a:pPr lvl="1"/>
            <a:r>
              <a:rPr lang="en-US" dirty="0"/>
              <a:t>Incident response</a:t>
            </a:r>
          </a:p>
          <a:p>
            <a:pPr lvl="1"/>
            <a:r>
              <a:rPr lang="en-US" dirty="0"/>
              <a:t>Logging requirements</a:t>
            </a:r>
          </a:p>
          <a:p>
            <a:pPr lvl="1"/>
            <a:r>
              <a:rPr lang="en-US" dirty="0"/>
              <a:t>Physical access 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4DA4-55CD-4588-A2B5-367658D2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0C57-9A27-4F98-925C-B0C3041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03A4-D93E-48E6-817D-C421A87280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1762124" y="1"/>
            <a:ext cx="9591675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UF example: Configuration management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838199" y="1146076"/>
            <a:ext cx="10515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Production: Puppet for config management, r10k for replication/sync to puppet masters upon git push, four puppet masters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Foreman for Puppet External Node Classifiers, integrate config </a:t>
            </a:r>
            <a:r>
              <a:rPr lang="en-US" dirty="0" err="1"/>
              <a:t>mgmt</a:t>
            </a:r>
            <a:r>
              <a:rPr lang="en-US" dirty="0"/>
              <a:t> with provisioning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Related – </a:t>
            </a:r>
            <a:r>
              <a:rPr lang="en-US" dirty="0" err="1"/>
              <a:t>Katello</a:t>
            </a:r>
            <a:r>
              <a:rPr lang="en-US" dirty="0"/>
              <a:t> for content management (packages, yum repos, etc.)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Versions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Production (old!) – Foreman 1.15.6 and Puppet 4.10.12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Dev – Foreman 2.5.4 and Puppet 7</a:t>
            </a:r>
            <a:endParaRPr dirty="0"/>
          </a:p>
          <a:p>
            <a:pPr lvl="1">
              <a:buClr>
                <a:schemeClr val="dk1"/>
              </a:buClr>
              <a:buSzPts val="2000"/>
            </a:pPr>
            <a:r>
              <a:rPr lang="en-US" dirty="0"/>
              <a:t>Target (summer 2022) – Foreman 3.2 and Puppet 7 – entering dev now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Will drop r10k connected to old </a:t>
            </a:r>
            <a:r>
              <a:rPr lang="en-US" dirty="0" err="1"/>
              <a:t>gitosis</a:t>
            </a:r>
            <a:r>
              <a:rPr lang="en-US" dirty="0"/>
              <a:t> instance in favor of Gitlab CI for sync to masters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8763000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UF example: What is managed?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does UFIT Research Computing deploy and maintain from its Foreman/Puppet/</a:t>
            </a:r>
            <a:r>
              <a:rPr lang="en-US" dirty="0" err="1"/>
              <a:t>Katello</a:t>
            </a:r>
            <a:r>
              <a:rPr lang="en-US" dirty="0"/>
              <a:t> infrastructure?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RHEL/CentOS-6/7/8: with Mellanox OFED and without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Citrix </a:t>
            </a:r>
            <a:r>
              <a:rPr lang="en-US" dirty="0" err="1"/>
              <a:t>XenServer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Debian Buster – switches: ZTP + Cumulus Linux, puppet managed switch configs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Ubuntu 20.04: temporarily for acceptance “DGX-OS 5”</a:t>
            </a:r>
            <a:endParaRPr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dirty="0"/>
              <a:t>Most important practically as of spring 2022 for UFRC is RHEL-7/8 and Cumulus (Debian)</a:t>
            </a:r>
            <a:endParaRPr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dirty="0"/>
              <a:t>Config management does all, we rely on it!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1990724" y="0"/>
            <a:ext cx="9363075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UF example: Management architecture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Config management setup and strategy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“Base” set of classes applied to all hosts, virtual or bare-metal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Anything needed to set up in UFRC env including all network interfaces (IB, bonds, bridges, VLAN-tagged, whatever) and operate/maintain HW (if bare metal)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Further specialization according to intended role by associating further classes (</a:t>
            </a:r>
            <a:r>
              <a:rPr lang="en-US" dirty="0" err="1"/>
              <a:t>hostgroups</a:t>
            </a:r>
            <a:r>
              <a:rPr lang="en-US" dirty="0"/>
              <a:t> and config groups) – e.g., HPG SLURM client, edge node, </a:t>
            </a:r>
            <a:r>
              <a:rPr lang="en-US" dirty="0" err="1"/>
              <a:t>etc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Provisioning time – gets signed cert from puppet CA, and applies same catalog that is enforced on agent runs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SRV domain very helpful for multi-master setup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Our agents run once an hour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Manifest development – git branch and associated environment (Gitlab CI used to make this simple) - once happy/reviewed, merge and remove branch and environment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3352800" y="1"/>
            <a:ext cx="8001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UF example: Networking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Access from outside through login nodes, web servers and portals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Separate public VLANs with limited ACLs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OSSEC software runs on all edge servers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Compute nodes can access Internet resource via NAT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Backend networks are private – management, storage, InfiniBand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Secure enclave is more protected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Private VLAN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ACLs only for systems management and monitoring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3DFB-57FF-4BFD-A467-79EF0C44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794" y="0"/>
            <a:ext cx="9126648" cy="100493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What we will cover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CBE1-A8FB-4536-B471-63BAF4EB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026535"/>
          </a:xfrm>
        </p:spPr>
        <p:txBody>
          <a:bodyPr/>
          <a:lstStyle/>
          <a:p>
            <a:r>
              <a:rPr lang="en-US" dirty="0"/>
              <a:t>High-performance computing (HPC) evolution</a:t>
            </a:r>
          </a:p>
          <a:p>
            <a:r>
              <a:rPr lang="en-US" dirty="0"/>
              <a:t>Research computing requirements</a:t>
            </a:r>
          </a:p>
          <a:p>
            <a:r>
              <a:rPr lang="en-US" dirty="0"/>
              <a:t>Regulated research requirements: CUI, PHI, etc.</a:t>
            </a:r>
          </a:p>
          <a:p>
            <a:r>
              <a:rPr lang="en-US" dirty="0"/>
              <a:t>Cybersecurity frameworks: NIST 800-171 &amp; CMMC v2.0</a:t>
            </a:r>
          </a:p>
          <a:p>
            <a:r>
              <a:rPr lang="en-US" dirty="0"/>
              <a:t>System administration: UF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ae7f93903_0_8"/>
          <p:cNvSpPr txBox="1">
            <a:spLocks noGrp="1"/>
          </p:cNvSpPr>
          <p:nvPr>
            <p:ph type="title"/>
          </p:nvPr>
        </p:nvSpPr>
        <p:spPr>
          <a:xfrm>
            <a:off x="2314574" y="0"/>
            <a:ext cx="9039225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UF example: Authentication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3" name="Google Shape;193;g12ae7f93903_0_8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Access from outside requires DUO multi-factor authentication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SSH key or password auth to login nodes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Single-sign on to all web interfaces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SFTP and Globus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Not for SMB (but restricted to campus networks only)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VPN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Federated authentication will leverage </a:t>
            </a:r>
            <a:r>
              <a:rPr lang="en-US" dirty="0" err="1"/>
              <a:t>COManage</a:t>
            </a:r>
            <a:r>
              <a:rPr lang="en-US" dirty="0"/>
              <a:t> and </a:t>
            </a:r>
            <a:r>
              <a:rPr lang="en-US" dirty="0" err="1"/>
              <a:t>eduVPN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Both services will leverage home institution multi-factor authentication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Secure enclave leverages SSO with DUO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Also requires a special key for access (not SSH key)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ae7f93903_0_1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UF example: Logging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9" name="Google Shape;199;g12ae7f93903_0_13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Centralized logging via </a:t>
            </a:r>
            <a:r>
              <a:rPr lang="en-US" dirty="0" err="1"/>
              <a:t>rsyslog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rsyslog</a:t>
            </a:r>
            <a:r>
              <a:rPr lang="en-US" dirty="0"/>
              <a:t> is configured for Splunk forwarding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Secure enclave nodes are configured to send to SPLUNK directly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Audit logging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Possible, but not enabled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File system audit logs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Linux </a:t>
            </a:r>
            <a:r>
              <a:rPr lang="en-US" dirty="0" err="1"/>
              <a:t>auditd</a:t>
            </a:r>
            <a:r>
              <a:rPr lang="en-US" dirty="0"/>
              <a:t> system logs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Heavy impact to performance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ae7f93903_0_1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The other controls …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9" name="Google Shape;199;g12ae7f93903_0_13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That covers the outline of the 6 families of IT controls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2 physical control families and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6 procedures families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need to be addressed by involving other people in </a:t>
            </a:r>
            <a:r>
              <a:rPr lang="en-US"/>
              <a:t>the organization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1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9A-977C-4347-BB3A-DEECE64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445" y="2766218"/>
            <a:ext cx="843510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513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B1B-B3DC-4D3D-82BC-6A626749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942" y="0"/>
            <a:ext cx="7913483" cy="10260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451D-714D-4EFF-9F7D-9AD9B369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79" y="1415732"/>
            <a:ext cx="6316226" cy="4026535"/>
          </a:xfrm>
        </p:spPr>
        <p:txBody>
          <a:bodyPr/>
          <a:lstStyle/>
          <a:p>
            <a:r>
              <a:rPr lang="en-US" dirty="0"/>
              <a:t>1970: HPC systems were primarily about hardware – every new system came with a new OS, an assembler, and a compiler</a:t>
            </a:r>
          </a:p>
          <a:p>
            <a:r>
              <a:rPr lang="en-US" dirty="0"/>
              <a:t>1990: Hardware became commodity – software and portability were crucial</a:t>
            </a:r>
          </a:p>
          <a:p>
            <a:r>
              <a:rPr lang="en-US" dirty="0"/>
              <a:t>2000: the era of big data starts …</a:t>
            </a:r>
          </a:p>
          <a:p>
            <a:r>
              <a:rPr lang="en-US" dirty="0"/>
              <a:t>2010: the era of AI, where ML/DL helps manage big data</a:t>
            </a:r>
          </a:p>
        </p:txBody>
      </p:sp>
      <p:pic>
        <p:nvPicPr>
          <p:cNvPr id="5" name="Picture 4" descr="Cray-1 on display at SC19 (photo HPCWire magazine)">
            <a:extLst>
              <a:ext uri="{FF2B5EF4-FFF2-40B4-BE49-F238E27FC236}">
                <a16:creationId xmlns:a16="http://schemas.microsoft.com/office/drawing/2014/main" id="{C001BF62-E2DD-46C6-8C3C-FFF4F2866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76" y="1160978"/>
            <a:ext cx="4678167" cy="35086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A19F39-D129-4164-A783-9E665B976EBF}"/>
              </a:ext>
            </a:extLst>
          </p:cNvPr>
          <p:cNvSpPr txBox="1">
            <a:spLocks/>
          </p:cNvSpPr>
          <p:nvPr/>
        </p:nvSpPr>
        <p:spPr>
          <a:xfrm>
            <a:off x="7284375" y="4804540"/>
            <a:ext cx="4678167" cy="41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Cray-1 on display at SC18 (</a:t>
            </a:r>
            <a:r>
              <a:rPr lang="en-US" sz="2000" dirty="0" err="1"/>
              <a:t>HPCwire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295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D85-756A-47E7-90B7-602169B2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32" y="1"/>
            <a:ext cx="9180968" cy="9777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HPC priorities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45D1-119B-4CF1-8F0F-D539EC29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026535"/>
          </a:xfrm>
        </p:spPr>
        <p:txBody>
          <a:bodyPr/>
          <a:lstStyle/>
          <a:p>
            <a:r>
              <a:rPr lang="en-US" dirty="0"/>
              <a:t>1970: expert computer user needs</a:t>
            </a:r>
          </a:p>
          <a:p>
            <a:pPr lvl="1"/>
            <a:r>
              <a:rPr lang="en-US" b="1" dirty="0"/>
              <a:t>Special hardware + special software</a:t>
            </a:r>
          </a:p>
          <a:p>
            <a:pPr lvl="1"/>
            <a:r>
              <a:rPr lang="en-US" dirty="0"/>
              <a:t>Hardware architecture changed with every system</a:t>
            </a:r>
          </a:p>
          <a:p>
            <a:pPr lvl="1"/>
            <a:r>
              <a:rPr lang="en-US" dirty="0"/>
              <a:t>Software was code – it was rewritten all the time</a:t>
            </a:r>
          </a:p>
          <a:p>
            <a:r>
              <a:rPr lang="en-US" dirty="0"/>
              <a:t>2020: domain expert with big data needs</a:t>
            </a:r>
          </a:p>
          <a:p>
            <a:pPr lvl="1"/>
            <a:r>
              <a:rPr lang="en-US" b="1" dirty="0"/>
              <a:t>Advanced tools + layers of software + commodity hardware</a:t>
            </a:r>
          </a:p>
          <a:p>
            <a:pPr lvl="1"/>
            <a:r>
              <a:rPr lang="en-US" dirty="0"/>
              <a:t>Hardware architecture must be compatible (constant)</a:t>
            </a:r>
          </a:p>
          <a:p>
            <a:pPr lvl="1"/>
            <a:r>
              <a:rPr lang="en-US" dirty="0"/>
              <a:t>Software APIs must be compatible (constant/slow-changing)</a:t>
            </a:r>
          </a:p>
        </p:txBody>
      </p:sp>
    </p:spTree>
    <p:extLst>
      <p:ext uri="{BB962C8B-B14F-4D97-AF65-F5344CB8AC3E}">
        <p14:creationId xmlns:p14="http://schemas.microsoft.com/office/powerpoint/2010/main" val="2229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FA53-8393-4465-B178-8E8B4426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65" y="1"/>
            <a:ext cx="9261695" cy="101398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2022 Research computing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A390-0A7D-4A88-B314-A323788A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026535"/>
          </a:xfrm>
        </p:spPr>
        <p:txBody>
          <a:bodyPr/>
          <a:lstStyle/>
          <a:p>
            <a:r>
              <a:rPr lang="en-US" dirty="0"/>
              <a:t>Computing capability: CPU and GPU – lots of them – to serve</a:t>
            </a:r>
          </a:p>
          <a:p>
            <a:pPr lvl="1"/>
            <a:r>
              <a:rPr lang="en-US" dirty="0"/>
              <a:t>Many people working</a:t>
            </a:r>
          </a:p>
          <a:p>
            <a:pPr lvl="1"/>
            <a:r>
              <a:rPr lang="en-US" dirty="0"/>
              <a:t>Parameter exploration workflows</a:t>
            </a:r>
          </a:p>
          <a:p>
            <a:pPr lvl="1"/>
            <a:r>
              <a:rPr lang="en-US" dirty="0"/>
              <a:t>Coherent parallel computing</a:t>
            </a:r>
          </a:p>
          <a:p>
            <a:r>
              <a:rPr lang="en-US" dirty="0"/>
              <a:t>Data storage capability – the era of big data</a:t>
            </a:r>
          </a:p>
          <a:p>
            <a:pPr lvl="1"/>
            <a:r>
              <a:rPr lang="en-US" dirty="0"/>
              <a:t>Fast tier</a:t>
            </a:r>
          </a:p>
          <a:p>
            <a:pPr lvl="1"/>
            <a:r>
              <a:rPr lang="en-US" dirty="0"/>
              <a:t>Cost-effective capacity tier</a:t>
            </a:r>
          </a:p>
          <a:p>
            <a:pPr lvl="1"/>
            <a:r>
              <a:rPr lang="en-US" dirty="0"/>
              <a:t>Low-cost dark archive tier</a:t>
            </a:r>
          </a:p>
        </p:txBody>
      </p:sp>
    </p:spTree>
    <p:extLst>
      <p:ext uri="{BB962C8B-B14F-4D97-AF65-F5344CB8AC3E}">
        <p14:creationId xmlns:p14="http://schemas.microsoft.com/office/powerpoint/2010/main" val="13055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5B0C-5CFC-4B71-9321-3840E255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96" y="1"/>
            <a:ext cx="10085561" cy="101398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2022 Research computing requirements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F5ED-CF9B-41BE-AADE-F447D9BD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32"/>
            <a:ext cx="10515600" cy="4026535"/>
          </a:xfrm>
        </p:spPr>
        <p:txBody>
          <a:bodyPr/>
          <a:lstStyle/>
          <a:p>
            <a:r>
              <a:rPr lang="en-US" dirty="0"/>
              <a:t>Data transfer capability</a:t>
            </a:r>
          </a:p>
          <a:p>
            <a:pPr lvl="1"/>
            <a:r>
              <a:rPr lang="en-US" dirty="0"/>
              <a:t>Moving large data sets fast</a:t>
            </a:r>
          </a:p>
          <a:p>
            <a:r>
              <a:rPr lang="en-US" dirty="0"/>
              <a:t>Sharing data and algorithms</a:t>
            </a:r>
          </a:p>
          <a:p>
            <a:pPr lvl="1"/>
            <a:r>
              <a:rPr lang="en-US" dirty="0"/>
              <a:t>Web servers and portals – science gateways</a:t>
            </a:r>
          </a:p>
          <a:p>
            <a:pPr lvl="1"/>
            <a:r>
              <a:rPr lang="en-US" dirty="0"/>
              <a:t>Access with or without authentication</a:t>
            </a:r>
          </a:p>
          <a:p>
            <a:pPr lvl="1"/>
            <a:r>
              <a:rPr lang="en-US" dirty="0"/>
              <a:t>Download as well as upload data</a:t>
            </a:r>
          </a:p>
          <a:p>
            <a:pPr lvl="1"/>
            <a:r>
              <a:rPr lang="en-US" dirty="0"/>
              <a:t>Run workflows</a:t>
            </a:r>
          </a:p>
        </p:txBody>
      </p:sp>
    </p:spTree>
    <p:extLst>
      <p:ext uri="{BB962C8B-B14F-4D97-AF65-F5344CB8AC3E}">
        <p14:creationId xmlns:p14="http://schemas.microsoft.com/office/powerpoint/2010/main" val="116502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32DF-4D1B-48EB-879C-A58E2658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966" y="0"/>
            <a:ext cx="10438646" cy="995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2022 Research computing requirements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5E7D-7EDB-49C6-9F24-BA9E62CC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5732"/>
            <a:ext cx="10515600" cy="4026535"/>
          </a:xfrm>
        </p:spPr>
        <p:txBody>
          <a:bodyPr/>
          <a:lstStyle/>
          <a:p>
            <a:r>
              <a:rPr lang="en-US" dirty="0"/>
              <a:t>Workflow management</a:t>
            </a:r>
          </a:p>
          <a:p>
            <a:pPr lvl="1"/>
            <a:r>
              <a:rPr lang="en-US" dirty="0"/>
              <a:t>Batch job scheduling – SLURM</a:t>
            </a:r>
          </a:p>
          <a:p>
            <a:pPr lvl="1"/>
            <a:r>
              <a:rPr lang="en-US" dirty="0"/>
              <a:t>Light-weight container scheduling – Kubernetes</a:t>
            </a:r>
          </a:p>
          <a:p>
            <a:pPr lvl="1"/>
            <a:r>
              <a:rPr lang="en-US" dirty="0"/>
              <a:t>Interactive sessions – steering, exploring, debugging, visualizing</a:t>
            </a:r>
          </a:p>
          <a:p>
            <a:r>
              <a:rPr lang="en-US" dirty="0"/>
              <a:t>Confidentiality – work &amp; data isolation – regulations &amp; compliance</a:t>
            </a:r>
          </a:p>
          <a:p>
            <a:r>
              <a:rPr lang="en-US" dirty="0"/>
              <a:t>Integrity – correctness of processing – authorized changes</a:t>
            </a:r>
          </a:p>
          <a:p>
            <a:r>
              <a:rPr lang="en-US" dirty="0"/>
              <a:t>Availability – people and automated flows never rest</a:t>
            </a:r>
          </a:p>
        </p:txBody>
      </p:sp>
    </p:spTree>
    <p:extLst>
      <p:ext uri="{BB962C8B-B14F-4D97-AF65-F5344CB8AC3E}">
        <p14:creationId xmlns:p14="http://schemas.microsoft.com/office/powerpoint/2010/main" val="4730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3AE28C-B270-44AA-800E-4552DEA24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2999" y="1078345"/>
            <a:ext cx="9298661" cy="4701309"/>
          </a:xfrm>
        </p:spPr>
        <p:txBody>
          <a:bodyPr/>
          <a:lstStyle/>
          <a:p>
            <a:r>
              <a:rPr lang="en-US" dirty="0"/>
              <a:t>Agriculture applications	</a:t>
            </a:r>
          </a:p>
          <a:p>
            <a:pPr lvl="1"/>
            <a:r>
              <a:rPr lang="en-US" dirty="0"/>
              <a:t>Institute for Food and Agricultural Sciences</a:t>
            </a:r>
          </a:p>
          <a:p>
            <a:pPr lvl="1"/>
            <a:r>
              <a:rPr lang="en-US" dirty="0">
                <a:hlinkClick r:id="rId2"/>
              </a:rPr>
              <a:t>https://ifas.ufl.edu/artificial-intelligence/expertise-and-research/</a:t>
            </a:r>
            <a:endParaRPr lang="en-US" dirty="0"/>
          </a:p>
          <a:p>
            <a:pPr lvl="1"/>
            <a:r>
              <a:rPr lang="en-US" dirty="0"/>
              <a:t>Numerous examples</a:t>
            </a:r>
          </a:p>
          <a:p>
            <a:pPr lvl="2"/>
            <a:r>
              <a:rPr lang="en-US" dirty="0"/>
              <a:t>Measuring Crop Evapotranspiration Using Sensors, Drones, and Artificial Intelligence</a:t>
            </a:r>
          </a:p>
          <a:p>
            <a:pPr lvl="2"/>
            <a:r>
              <a:rPr lang="en-US" dirty="0"/>
              <a:t>Detecting Tomato Diseases with 99% Accuracy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E059EF-FA8B-4C1B-B5F0-52BD7250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AI needs data</a:t>
            </a:r>
          </a:p>
        </p:txBody>
      </p:sp>
      <p:pic>
        <p:nvPicPr>
          <p:cNvPr id="3" name="Picture 2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77E9B19C-C991-481A-A892-DAF4B8721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98" y="3150377"/>
            <a:ext cx="2996698" cy="2996698"/>
          </a:xfrm>
          <a:prstGeom prst="rect">
            <a:avLst/>
          </a:prstGeom>
        </p:spPr>
      </p:pic>
      <p:pic>
        <p:nvPicPr>
          <p:cNvPr id="6" name="Picture 5" descr="A hand holding a tomato&#10;&#10;Description automatically generated with medium confidence">
            <a:extLst>
              <a:ext uri="{FF2B5EF4-FFF2-40B4-BE49-F238E27FC236}">
                <a16:creationId xmlns:a16="http://schemas.microsoft.com/office/drawing/2014/main" id="{6CC4CE98-6F49-4BB6-8B31-A859EC28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063" y="3736291"/>
            <a:ext cx="2830286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3AE28C-B270-44AA-800E-4552DEA24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4691"/>
            <a:ext cx="10515599" cy="4701309"/>
          </a:xfrm>
        </p:spPr>
        <p:txBody>
          <a:bodyPr/>
          <a:lstStyle/>
          <a:p>
            <a:r>
              <a:rPr lang="en-US" dirty="0"/>
              <a:t>Applications in medicine</a:t>
            </a:r>
          </a:p>
          <a:p>
            <a:pPr lvl="1"/>
            <a:r>
              <a:rPr lang="en-US" dirty="0"/>
              <a:t>Health Outcomes &amp; Biomedical Informatics</a:t>
            </a:r>
          </a:p>
          <a:p>
            <a:pPr lvl="1"/>
            <a:r>
              <a:rPr lang="en-US" dirty="0">
                <a:hlinkClick r:id="rId3"/>
              </a:rPr>
              <a:t>https://hobi.med.ufl.edu/artificial-intelligence/</a:t>
            </a:r>
            <a:endParaRPr lang="en-US" dirty="0"/>
          </a:p>
          <a:p>
            <a:pPr lvl="1"/>
            <a:r>
              <a:rPr lang="en-US" dirty="0" err="1"/>
              <a:t>GatorTron</a:t>
            </a:r>
            <a:endParaRPr lang="en-US" dirty="0"/>
          </a:p>
          <a:p>
            <a:pPr lvl="2"/>
            <a:r>
              <a:rPr lang="en-US" dirty="0"/>
              <a:t>Natural language processing (BERT)</a:t>
            </a:r>
          </a:p>
          <a:p>
            <a:pPr lvl="2"/>
            <a:r>
              <a:rPr lang="en-US" dirty="0"/>
              <a:t>On large corpus of medical notes (90 B words)</a:t>
            </a:r>
          </a:p>
          <a:p>
            <a:pPr lvl="2"/>
            <a:r>
              <a:rPr lang="en-US" dirty="0"/>
              <a:t>Training a 3.9B parameter model</a:t>
            </a:r>
          </a:p>
          <a:p>
            <a:pPr lvl="2"/>
            <a:r>
              <a:rPr lang="en-US" dirty="0"/>
              <a:t>In 7 days on </a:t>
            </a:r>
            <a:r>
              <a:rPr lang="en-US" dirty="0" err="1"/>
              <a:t>HiPerGator</a:t>
            </a:r>
            <a:endParaRPr lang="en-US" dirty="0"/>
          </a:p>
          <a:p>
            <a:pPr lvl="1"/>
            <a:r>
              <a:rPr lang="en-US" dirty="0" err="1"/>
              <a:t>SynGatorTron</a:t>
            </a:r>
            <a:endParaRPr lang="en-US" dirty="0"/>
          </a:p>
          <a:p>
            <a:pPr lvl="2"/>
            <a:r>
              <a:rPr lang="en-US" dirty="0"/>
              <a:t>Use GPT-3 to generate synthetic text </a:t>
            </a:r>
          </a:p>
          <a:p>
            <a:pPr lvl="2"/>
            <a:r>
              <a:rPr lang="en-US" dirty="0"/>
              <a:t>Validate to be like medical notes</a:t>
            </a:r>
          </a:p>
          <a:p>
            <a:pPr lvl="2"/>
            <a:r>
              <a:rPr lang="en-US" dirty="0"/>
              <a:t>Train BERT again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E059EF-FA8B-4C1B-B5F0-52BD7250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90" y="-103491"/>
            <a:ext cx="84351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Good data may be restricted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8FD08-9726-4C4E-B722-6FD54DDFE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884714"/>
            <a:ext cx="4555314" cy="303687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A232-1ECB-4B8A-AA5D-189D07C5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486" y="1114417"/>
            <a:ext cx="4766624" cy="1130795"/>
          </a:xfrm>
        </p:spPr>
        <p:txBody>
          <a:bodyPr>
            <a:noAutofit/>
          </a:bodyPr>
          <a:lstStyle/>
          <a:p>
            <a:r>
              <a:rPr lang="en-US" sz="2000" dirty="0"/>
              <a:t>Bidirectional Encoder Representations from Transformers</a:t>
            </a:r>
          </a:p>
          <a:p>
            <a:r>
              <a:rPr lang="en-US" sz="2000" dirty="0"/>
              <a:t>Generative Pre-trained Transformer</a:t>
            </a:r>
          </a:p>
        </p:txBody>
      </p:sp>
    </p:spTree>
    <p:extLst>
      <p:ext uri="{BB962C8B-B14F-4D97-AF65-F5344CB8AC3E}">
        <p14:creationId xmlns:p14="http://schemas.microsoft.com/office/powerpoint/2010/main" val="58493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1313</Words>
  <Application>Microsoft Office PowerPoint</Application>
  <PresentationFormat>Widescreen</PresentationFormat>
  <Paragraphs>213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Gentona Bold</vt:lpstr>
      <vt:lpstr>Quadon Heavy</vt:lpstr>
      <vt:lpstr>Office Theme</vt:lpstr>
      <vt:lpstr>System administration for regulated research data and workflows</vt:lpstr>
      <vt:lpstr>What we will cover …</vt:lpstr>
      <vt:lpstr>A brief history</vt:lpstr>
      <vt:lpstr>HPC priorities shift</vt:lpstr>
      <vt:lpstr>2022 Research computing requirements</vt:lpstr>
      <vt:lpstr>2022 Research computing requirements (2)</vt:lpstr>
      <vt:lpstr>2022 Research computing requirements (3)</vt:lpstr>
      <vt:lpstr>AI needs data</vt:lpstr>
      <vt:lpstr>Good data may be restricted</vt:lpstr>
      <vt:lpstr>Regulated research: CUI, PHI, etc.</vt:lpstr>
      <vt:lpstr>Regulated research: CUI, PHI, etc. (2) </vt:lpstr>
      <vt:lpstr>NIST 800-171 controls: diagram</vt:lpstr>
      <vt:lpstr>NIST 800-171 controls: families</vt:lpstr>
      <vt:lpstr>IT compliance process: diagram</vt:lpstr>
      <vt:lpstr>IT compliance process: training</vt:lpstr>
      <vt:lpstr>UF example: Configuration management</vt:lpstr>
      <vt:lpstr>UF example: What is managed?</vt:lpstr>
      <vt:lpstr>UF example: Management architecture</vt:lpstr>
      <vt:lpstr>UF example: Networking</vt:lpstr>
      <vt:lpstr>UF example: Authentication</vt:lpstr>
      <vt:lpstr>UF example: Logging</vt:lpstr>
      <vt:lpstr>The other controls 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mackenzie hough</dc:creator>
  <cp:lastModifiedBy>Deumens,Erik</cp:lastModifiedBy>
  <cp:revision>40</cp:revision>
  <dcterms:created xsi:type="dcterms:W3CDTF">2021-07-26T22:10:32Z</dcterms:created>
  <dcterms:modified xsi:type="dcterms:W3CDTF">2022-05-20T20:52:27Z</dcterms:modified>
</cp:coreProperties>
</file>