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79" r:id="rId6"/>
    <p:sldId id="261" r:id="rId7"/>
    <p:sldId id="280" r:id="rId8"/>
    <p:sldId id="287" r:id="rId9"/>
    <p:sldId id="259" r:id="rId10"/>
    <p:sldId id="269" r:id="rId11"/>
    <p:sldId id="263" r:id="rId12"/>
    <p:sldId id="282" r:id="rId13"/>
    <p:sldId id="284" r:id="rId14"/>
    <p:sldId id="283" r:id="rId15"/>
    <p:sldId id="285" r:id="rId16"/>
    <p:sldId id="286" r:id="rId17"/>
    <p:sldId id="281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3EE568-C8CE-5B49-8693-7DA00EFB9183}" v="552" dt="2022-09-16T13:10:15.060"/>
    <p1510:client id="{B3EF37FF-A373-3B20-BBDC-C66E6719B2FE}" v="224" dt="2022-09-16T13:46:23.1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05" autoAdjust="0"/>
    <p:restoredTop sz="59313"/>
  </p:normalViewPr>
  <p:slideViewPr>
    <p:cSldViewPr snapToGrid="0">
      <p:cViewPr varScale="1">
        <p:scale>
          <a:sx n="68" d="100"/>
          <a:sy n="68" d="100"/>
        </p:scale>
        <p:origin x="97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69E1E5-539A-4878-951C-2448F7AA0EB2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1E8F75-067D-439A-83A1-82FF3DCE8751}">
      <dgm:prSet phldrT="[Text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110 controls in 14 families</a:t>
          </a:r>
        </a:p>
      </dgm:t>
    </dgm:pt>
    <dgm:pt modelId="{0D61B138-BE0C-4C37-9A4C-920461936497}" type="parTrans" cxnId="{C8B8CC11-BD4A-4EAE-85A1-0602519C8B00}">
      <dgm:prSet/>
      <dgm:spPr/>
      <dgm:t>
        <a:bodyPr/>
        <a:lstStyle/>
        <a:p>
          <a:endParaRPr lang="en-US"/>
        </a:p>
      </dgm:t>
    </dgm:pt>
    <dgm:pt modelId="{BC128466-4A3D-4EAA-B2E0-90D757328869}" type="sibTrans" cxnId="{C8B8CC11-BD4A-4EAE-85A1-0602519C8B00}">
      <dgm:prSet/>
      <dgm:spPr/>
      <dgm:t>
        <a:bodyPr/>
        <a:lstStyle/>
        <a:p>
          <a:endParaRPr lang="en-US"/>
        </a:p>
      </dgm:t>
    </dgm:pt>
    <dgm:pt modelId="{88C1FB50-82B1-4BC3-921C-20B24B7F3722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IT controls 6</a:t>
          </a:r>
        </a:p>
      </dgm:t>
    </dgm:pt>
    <dgm:pt modelId="{22C3B1A6-1F01-43ED-8015-356396E39920}" type="parTrans" cxnId="{BAB7A055-6B51-476E-B95B-4547CEB8AA29}">
      <dgm:prSet/>
      <dgm:spPr/>
      <dgm:t>
        <a:bodyPr/>
        <a:lstStyle/>
        <a:p>
          <a:endParaRPr lang="en-US"/>
        </a:p>
      </dgm:t>
    </dgm:pt>
    <dgm:pt modelId="{3C62DFAF-08EB-4C04-B3AA-6FA5099EB6C3}" type="sibTrans" cxnId="{BAB7A055-6B51-476E-B95B-4547CEB8AA29}">
      <dgm:prSet/>
      <dgm:spPr/>
      <dgm:t>
        <a:bodyPr/>
        <a:lstStyle/>
        <a:p>
          <a:endParaRPr lang="en-US"/>
        </a:p>
      </dgm:t>
    </dgm:pt>
    <dgm:pt modelId="{B72065BF-E335-4CFC-8A40-11ACDB6DDFE5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Procedures 6</a:t>
          </a:r>
        </a:p>
      </dgm:t>
    </dgm:pt>
    <dgm:pt modelId="{9AC3F891-8883-4E3E-990C-BE49199728C1}" type="parTrans" cxnId="{55B2099D-AE17-4C92-BE45-ACEC0DD1F4B9}">
      <dgm:prSet/>
      <dgm:spPr/>
      <dgm:t>
        <a:bodyPr/>
        <a:lstStyle/>
        <a:p>
          <a:endParaRPr lang="en-US"/>
        </a:p>
      </dgm:t>
    </dgm:pt>
    <dgm:pt modelId="{CF47515B-4709-40CE-AAD2-B7CE2060368B}" type="sibTrans" cxnId="{55B2099D-AE17-4C92-BE45-ACEC0DD1F4B9}">
      <dgm:prSet/>
      <dgm:spPr/>
      <dgm:t>
        <a:bodyPr/>
        <a:lstStyle/>
        <a:p>
          <a:endParaRPr lang="en-US"/>
        </a:p>
      </dgm:t>
    </dgm:pt>
    <dgm:pt modelId="{BE1DE5E5-3EF3-4B64-A51C-55B9394DCDBE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Physical controls 2</a:t>
          </a:r>
        </a:p>
      </dgm:t>
    </dgm:pt>
    <dgm:pt modelId="{85819E73-3EDE-475A-A05A-56888C89AC04}" type="parTrans" cxnId="{4D8F9C05-D5C1-499C-A49B-BCC738CF3E5F}">
      <dgm:prSet/>
      <dgm:spPr/>
      <dgm:t>
        <a:bodyPr/>
        <a:lstStyle/>
        <a:p>
          <a:endParaRPr lang="en-US"/>
        </a:p>
      </dgm:t>
    </dgm:pt>
    <dgm:pt modelId="{A9905B06-E9FF-4D3F-8084-829A41657B20}" type="sibTrans" cxnId="{4D8F9C05-D5C1-499C-A49B-BCC738CF3E5F}">
      <dgm:prSet/>
      <dgm:spPr/>
      <dgm:t>
        <a:bodyPr/>
        <a:lstStyle/>
        <a:p>
          <a:endParaRPr lang="en-US"/>
        </a:p>
      </dgm:t>
    </dgm:pt>
    <dgm:pt modelId="{CD6DB9DE-C8C7-4183-BCAD-7F5C8048391C}" type="pres">
      <dgm:prSet presAssocID="{7269E1E5-539A-4878-951C-2448F7AA0EB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416E123-07EB-43ED-98A3-66A44D844FDF}" type="pres">
      <dgm:prSet presAssocID="{611E8F75-067D-439A-83A1-82FF3DCE8751}" presName="singleCycle" presStyleCnt="0"/>
      <dgm:spPr/>
    </dgm:pt>
    <dgm:pt modelId="{A241EFC6-4C38-4F1A-9F68-6C7A5DBA282B}" type="pres">
      <dgm:prSet presAssocID="{611E8F75-067D-439A-83A1-82FF3DCE8751}" presName="singleCenter" presStyleLbl="node1" presStyleIdx="0" presStyleCnt="4" custScaleX="170877" custLinFactNeighborX="308" custLinFactNeighborY="-10496">
        <dgm:presLayoutVars>
          <dgm:chMax val="7"/>
          <dgm:chPref val="7"/>
        </dgm:presLayoutVars>
      </dgm:prSet>
      <dgm:spPr/>
    </dgm:pt>
    <dgm:pt modelId="{7FBBA9DF-E75E-46B9-8F62-6469942048CE}" type="pres">
      <dgm:prSet presAssocID="{22C3B1A6-1F01-43ED-8015-356396E39920}" presName="Name56" presStyleLbl="parChTrans1D2" presStyleIdx="0" presStyleCnt="3"/>
      <dgm:spPr/>
    </dgm:pt>
    <dgm:pt modelId="{420EFD1C-A44A-40C3-84B5-FCAB45181D46}" type="pres">
      <dgm:prSet presAssocID="{88C1FB50-82B1-4BC3-921C-20B24B7F3722}" presName="text0" presStyleLbl="node1" presStyleIdx="1" presStyleCnt="4" custScaleX="267885">
        <dgm:presLayoutVars>
          <dgm:bulletEnabled val="1"/>
        </dgm:presLayoutVars>
      </dgm:prSet>
      <dgm:spPr/>
    </dgm:pt>
    <dgm:pt modelId="{2F58B9A9-FCA6-4C34-8985-CEB17D537CF9}" type="pres">
      <dgm:prSet presAssocID="{9AC3F891-8883-4E3E-990C-BE49199728C1}" presName="Name56" presStyleLbl="parChTrans1D2" presStyleIdx="1" presStyleCnt="3"/>
      <dgm:spPr/>
    </dgm:pt>
    <dgm:pt modelId="{5570FB70-FBB4-4181-A546-2356751BBC6D}" type="pres">
      <dgm:prSet presAssocID="{B72065BF-E335-4CFC-8A40-11ACDB6DDFE5}" presName="text0" presStyleLbl="node1" presStyleIdx="2" presStyleCnt="4" custScaleX="320225" custRadScaleRad="120282" custRadScaleInc="-9062">
        <dgm:presLayoutVars>
          <dgm:bulletEnabled val="1"/>
        </dgm:presLayoutVars>
      </dgm:prSet>
      <dgm:spPr/>
    </dgm:pt>
    <dgm:pt modelId="{FC271ADF-7299-4EF2-B1B8-042AC0605E78}" type="pres">
      <dgm:prSet presAssocID="{85819E73-3EDE-475A-A05A-56888C89AC04}" presName="Name56" presStyleLbl="parChTrans1D2" presStyleIdx="2" presStyleCnt="3"/>
      <dgm:spPr/>
    </dgm:pt>
    <dgm:pt modelId="{F06DCE3E-0C00-4AD6-9824-A09EB8D5CDAA}" type="pres">
      <dgm:prSet presAssocID="{BE1DE5E5-3EF3-4B64-A51C-55B9394DCDBE}" presName="text0" presStyleLbl="node1" presStyleIdx="3" presStyleCnt="4" custScaleX="420578" custRadScaleRad="134443" custRadScaleInc="13611">
        <dgm:presLayoutVars>
          <dgm:bulletEnabled val="1"/>
        </dgm:presLayoutVars>
      </dgm:prSet>
      <dgm:spPr/>
    </dgm:pt>
  </dgm:ptLst>
  <dgm:cxnLst>
    <dgm:cxn modelId="{4D8F9C05-D5C1-499C-A49B-BCC738CF3E5F}" srcId="{611E8F75-067D-439A-83A1-82FF3DCE8751}" destId="{BE1DE5E5-3EF3-4B64-A51C-55B9394DCDBE}" srcOrd="2" destOrd="0" parTransId="{85819E73-3EDE-475A-A05A-56888C89AC04}" sibTransId="{A9905B06-E9FF-4D3F-8084-829A41657B20}"/>
    <dgm:cxn modelId="{C8B8CC11-BD4A-4EAE-85A1-0602519C8B00}" srcId="{7269E1E5-539A-4878-951C-2448F7AA0EB2}" destId="{611E8F75-067D-439A-83A1-82FF3DCE8751}" srcOrd="0" destOrd="0" parTransId="{0D61B138-BE0C-4C37-9A4C-920461936497}" sibTransId="{BC128466-4A3D-4EAA-B2E0-90D757328869}"/>
    <dgm:cxn modelId="{2AF35640-C529-4B45-A7B7-D7F450E6915B}" type="presOf" srcId="{85819E73-3EDE-475A-A05A-56888C89AC04}" destId="{FC271ADF-7299-4EF2-B1B8-042AC0605E78}" srcOrd="0" destOrd="0" presId="urn:microsoft.com/office/officeart/2008/layout/RadialCluster"/>
    <dgm:cxn modelId="{B85D1264-952B-460F-8085-A588DB83A1D5}" type="presOf" srcId="{7269E1E5-539A-4878-951C-2448F7AA0EB2}" destId="{CD6DB9DE-C8C7-4183-BCAD-7F5C8048391C}" srcOrd="0" destOrd="0" presId="urn:microsoft.com/office/officeart/2008/layout/RadialCluster"/>
    <dgm:cxn modelId="{BAB7A055-6B51-476E-B95B-4547CEB8AA29}" srcId="{611E8F75-067D-439A-83A1-82FF3DCE8751}" destId="{88C1FB50-82B1-4BC3-921C-20B24B7F3722}" srcOrd="0" destOrd="0" parTransId="{22C3B1A6-1F01-43ED-8015-356396E39920}" sibTransId="{3C62DFAF-08EB-4C04-B3AA-6FA5099EB6C3}"/>
    <dgm:cxn modelId="{A2ECAB89-B404-4DC7-8C5C-0C919C2266B8}" type="presOf" srcId="{88C1FB50-82B1-4BC3-921C-20B24B7F3722}" destId="{420EFD1C-A44A-40C3-84B5-FCAB45181D46}" srcOrd="0" destOrd="0" presId="urn:microsoft.com/office/officeart/2008/layout/RadialCluster"/>
    <dgm:cxn modelId="{05CC238C-81C5-4325-A5C8-3D42B228F460}" type="presOf" srcId="{611E8F75-067D-439A-83A1-82FF3DCE8751}" destId="{A241EFC6-4C38-4F1A-9F68-6C7A5DBA282B}" srcOrd="0" destOrd="0" presId="urn:microsoft.com/office/officeart/2008/layout/RadialCluster"/>
    <dgm:cxn modelId="{44CD5393-4326-4AF0-85D7-BDE2EA7471E1}" type="presOf" srcId="{9AC3F891-8883-4E3E-990C-BE49199728C1}" destId="{2F58B9A9-FCA6-4C34-8985-CEB17D537CF9}" srcOrd="0" destOrd="0" presId="urn:microsoft.com/office/officeart/2008/layout/RadialCluster"/>
    <dgm:cxn modelId="{55B2099D-AE17-4C92-BE45-ACEC0DD1F4B9}" srcId="{611E8F75-067D-439A-83A1-82FF3DCE8751}" destId="{B72065BF-E335-4CFC-8A40-11ACDB6DDFE5}" srcOrd="1" destOrd="0" parTransId="{9AC3F891-8883-4E3E-990C-BE49199728C1}" sibTransId="{CF47515B-4709-40CE-AAD2-B7CE2060368B}"/>
    <dgm:cxn modelId="{7F217CC3-365D-41DC-9994-A7D3F325B848}" type="presOf" srcId="{22C3B1A6-1F01-43ED-8015-356396E39920}" destId="{7FBBA9DF-E75E-46B9-8F62-6469942048CE}" srcOrd="0" destOrd="0" presId="urn:microsoft.com/office/officeart/2008/layout/RadialCluster"/>
    <dgm:cxn modelId="{C89520E1-FE21-45E0-84D9-F5BD3C6E47D2}" type="presOf" srcId="{B72065BF-E335-4CFC-8A40-11ACDB6DDFE5}" destId="{5570FB70-FBB4-4181-A546-2356751BBC6D}" srcOrd="0" destOrd="0" presId="urn:microsoft.com/office/officeart/2008/layout/RadialCluster"/>
    <dgm:cxn modelId="{A5634AF4-8BBB-4A95-834A-C6D335F2092B}" type="presOf" srcId="{BE1DE5E5-3EF3-4B64-A51C-55B9394DCDBE}" destId="{F06DCE3E-0C00-4AD6-9824-A09EB8D5CDAA}" srcOrd="0" destOrd="0" presId="urn:microsoft.com/office/officeart/2008/layout/RadialCluster"/>
    <dgm:cxn modelId="{21FA6171-33CF-4749-BB5A-AC2EB498D292}" type="presParOf" srcId="{CD6DB9DE-C8C7-4183-BCAD-7F5C8048391C}" destId="{2416E123-07EB-43ED-98A3-66A44D844FDF}" srcOrd="0" destOrd="0" presId="urn:microsoft.com/office/officeart/2008/layout/RadialCluster"/>
    <dgm:cxn modelId="{2C3F1A7D-C92A-45DE-9CC6-F4B27BC1A440}" type="presParOf" srcId="{2416E123-07EB-43ED-98A3-66A44D844FDF}" destId="{A241EFC6-4C38-4F1A-9F68-6C7A5DBA282B}" srcOrd="0" destOrd="0" presId="urn:microsoft.com/office/officeart/2008/layout/RadialCluster"/>
    <dgm:cxn modelId="{03505DE7-7A26-4DD3-899B-48BAC5E97A97}" type="presParOf" srcId="{2416E123-07EB-43ED-98A3-66A44D844FDF}" destId="{7FBBA9DF-E75E-46B9-8F62-6469942048CE}" srcOrd="1" destOrd="0" presId="urn:microsoft.com/office/officeart/2008/layout/RadialCluster"/>
    <dgm:cxn modelId="{2C29D942-B563-4D8F-95DA-7741D71CA275}" type="presParOf" srcId="{2416E123-07EB-43ED-98A3-66A44D844FDF}" destId="{420EFD1C-A44A-40C3-84B5-FCAB45181D46}" srcOrd="2" destOrd="0" presId="urn:microsoft.com/office/officeart/2008/layout/RadialCluster"/>
    <dgm:cxn modelId="{E5424A25-593A-4DEA-831A-ADC72134D5DF}" type="presParOf" srcId="{2416E123-07EB-43ED-98A3-66A44D844FDF}" destId="{2F58B9A9-FCA6-4C34-8985-CEB17D537CF9}" srcOrd="3" destOrd="0" presId="urn:microsoft.com/office/officeart/2008/layout/RadialCluster"/>
    <dgm:cxn modelId="{0490669B-BC49-44B0-AF6B-1CBEF1AF74A0}" type="presParOf" srcId="{2416E123-07EB-43ED-98A3-66A44D844FDF}" destId="{5570FB70-FBB4-4181-A546-2356751BBC6D}" srcOrd="4" destOrd="0" presId="urn:microsoft.com/office/officeart/2008/layout/RadialCluster"/>
    <dgm:cxn modelId="{DC878857-991C-4D62-9532-9C08A91085AD}" type="presParOf" srcId="{2416E123-07EB-43ED-98A3-66A44D844FDF}" destId="{FC271ADF-7299-4EF2-B1B8-042AC0605E78}" srcOrd="5" destOrd="0" presId="urn:microsoft.com/office/officeart/2008/layout/RadialCluster"/>
    <dgm:cxn modelId="{6FA12F76-209F-4E5A-BAC7-2F1812B83D3B}" type="presParOf" srcId="{2416E123-07EB-43ED-98A3-66A44D844FDF}" destId="{F06DCE3E-0C00-4AD6-9824-A09EB8D5CDAA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41EFC6-4C38-4F1A-9F68-6C7A5DBA282B}">
      <dsp:nvSpPr>
        <dsp:cNvPr id="0" name=""/>
        <dsp:cNvSpPr/>
      </dsp:nvSpPr>
      <dsp:spPr>
        <a:xfrm>
          <a:off x="4374266" y="1603356"/>
          <a:ext cx="2230630" cy="1305401"/>
        </a:xfrm>
        <a:prstGeom prst="round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110 controls in 14 families</a:t>
          </a:r>
        </a:p>
      </dsp:txBody>
      <dsp:txXfrm>
        <a:off x="4437990" y="1667080"/>
        <a:ext cx="2103182" cy="1177953"/>
      </dsp:txXfrm>
    </dsp:sp>
    <dsp:sp modelId="{7FBBA9DF-E75E-46B9-8F62-6469942048CE}">
      <dsp:nvSpPr>
        <dsp:cNvPr id="0" name=""/>
        <dsp:cNvSpPr/>
      </dsp:nvSpPr>
      <dsp:spPr>
        <a:xfrm rot="16173198">
          <a:off x="5235232" y="1356031"/>
          <a:ext cx="49466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466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0EFD1C-A44A-40C3-84B5-FCAB45181D46}">
      <dsp:nvSpPr>
        <dsp:cNvPr id="0" name=""/>
        <dsp:cNvSpPr/>
      </dsp:nvSpPr>
      <dsp:spPr>
        <a:xfrm>
          <a:off x="4305740" y="234088"/>
          <a:ext cx="2342972" cy="874618"/>
        </a:xfrm>
        <a:prstGeom prst="round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IT controls 6</a:t>
          </a:r>
        </a:p>
      </dsp:txBody>
      <dsp:txXfrm>
        <a:off x="4348435" y="276783"/>
        <a:ext cx="2257582" cy="789228"/>
      </dsp:txXfrm>
    </dsp:sp>
    <dsp:sp modelId="{2F58B9A9-FCA6-4C34-8985-CEB17D537CF9}">
      <dsp:nvSpPr>
        <dsp:cNvPr id="0" name=""/>
        <dsp:cNvSpPr/>
      </dsp:nvSpPr>
      <dsp:spPr>
        <a:xfrm rot="1987740">
          <a:off x="6440062" y="3075695"/>
          <a:ext cx="6109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1090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0FB70-FBB4-4181-A546-2356751BBC6D}">
      <dsp:nvSpPr>
        <dsp:cNvPr id="0" name=""/>
        <dsp:cNvSpPr/>
      </dsp:nvSpPr>
      <dsp:spPr>
        <a:xfrm>
          <a:off x="6271026" y="3242632"/>
          <a:ext cx="2800748" cy="874618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Procedures 6</a:t>
          </a:r>
        </a:p>
      </dsp:txBody>
      <dsp:txXfrm>
        <a:off x="6313721" y="3285327"/>
        <a:ext cx="2715358" cy="789228"/>
      </dsp:txXfrm>
    </dsp:sp>
    <dsp:sp modelId="{FC271ADF-7299-4EF2-B1B8-042AC0605E78}">
      <dsp:nvSpPr>
        <dsp:cNvPr id="0" name=""/>
        <dsp:cNvSpPr/>
      </dsp:nvSpPr>
      <dsp:spPr>
        <a:xfrm rot="9029252">
          <a:off x="3699898" y="3065017"/>
          <a:ext cx="72115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115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DCE3E-0C00-4AD6-9824-A09EB8D5CDAA}">
      <dsp:nvSpPr>
        <dsp:cNvPr id="0" name=""/>
        <dsp:cNvSpPr/>
      </dsp:nvSpPr>
      <dsp:spPr>
        <a:xfrm>
          <a:off x="1134906" y="3242642"/>
          <a:ext cx="3678454" cy="874618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Physical controls 2</a:t>
          </a:r>
        </a:p>
      </dsp:txBody>
      <dsp:txXfrm>
        <a:off x="1177601" y="3285337"/>
        <a:ext cx="3593064" cy="789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74009-4668-4E64-B6F3-5B0ADF403E6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9B15D-60CF-4377-BCEE-92610D21C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7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outdoor object, web&#10;&#10;Description automatically generated">
            <a:extLst>
              <a:ext uri="{FF2B5EF4-FFF2-40B4-BE49-F238E27FC236}">
                <a16:creationId xmlns:a16="http://schemas.microsoft.com/office/drawing/2014/main" id="{1115B714-54F8-4F4E-ABB6-FE7D32201B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EDB63A-6B18-4325-8BED-566AA42D1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0944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Quadon Heavy" panose="00000A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740AD-57BB-4846-8F9D-E51F52A0D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50619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entona Bold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CDF9E-60EE-4EA4-A6DE-77105407B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BA8D-A6A2-44EB-BC80-387E4EC112B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61055-00BE-4780-8065-D737B0AD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46DA4-CBAF-4C60-8ACB-CB3BBFD2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57E5-C764-44E8-B963-57F49E74D4A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0EC1FB-F033-49FC-8082-3A8CC95B86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951" y="6306718"/>
            <a:ext cx="2542031" cy="36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6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C885-7F4E-4238-80B6-FD6090B5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14DCD-2CF8-49F6-90F4-3251148AA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EBAF9-70A2-481F-A66D-B20A64D2D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BA8D-A6A2-44EB-BC80-387E4EC112B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7DDD2-E21B-4505-BE3F-F29EC5942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21D57-531A-4BDB-94BE-934C3353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57E5-C764-44E8-B963-57F49E74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9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6AB1FC-E877-4C6A-A37D-07A2E88B4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133855"/>
            <a:ext cx="2628900" cy="50431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B26E5-95D8-412E-BCDB-51EA91355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133855"/>
            <a:ext cx="7734300" cy="504310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9BF3D-234B-4C92-802D-152AFB2F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BA8D-A6A2-44EB-BC80-387E4EC112B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F2A06-C2C4-459E-9E05-97040C92E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6A0C0-30CA-423D-AC40-3037E5A4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57E5-C764-44E8-B963-57F49E74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3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4FD2D-C285-4535-BC99-3A5CA89E8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6A5A6-8B12-458E-9E89-D64E410A0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BF681-9B54-49EA-84A4-CC4F4281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BA8D-A6A2-44EB-BC80-387E4EC112B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1E6FB-CCE2-45E1-8F01-CC803326C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581C3-917F-4B80-AF95-CAEE1C39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57E5-C764-44E8-B963-57F49E74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3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E4B5-E17E-4F48-8036-9744F1838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3F69-7374-417E-AD3F-92AF022F8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8E70B-B3FA-4B8B-9E1C-98FE5A5F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BA8D-A6A2-44EB-BC80-387E4EC112B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43AD0-E891-4F74-8BE0-33A0FF19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97720-25F2-4F44-AD95-30732565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57E5-C764-44E8-B963-57F49E74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25D4-FEA3-4B00-8C91-75874A8D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77727-DED0-4C0B-8B39-1449D9E2D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75948"/>
            <a:ext cx="5181600" cy="41223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129FF-C462-4591-9093-AD9B4D1BC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75948"/>
            <a:ext cx="5181600" cy="4122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1CE30-8354-4324-BB1F-C31104DC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BA8D-A6A2-44EB-BC80-387E4EC112B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45EFC-9C51-4B2C-8054-37398111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B9D81-FD75-4C81-8AA8-E2C57B0E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57E5-C764-44E8-B963-57F49E74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3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49E7-1B70-4EFB-9293-8D6097ADA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7733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32BE2-EE90-419E-B250-E67CDFC8A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9C0E1-E949-4E0C-BBAF-9213F5D8C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97683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331FFB-0548-4BA3-9AC7-CCD3BD34D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270F68-487D-43C4-B4FE-D7EE788D0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97683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514D1-F852-414D-A138-86A9D2783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BA8D-A6A2-44EB-BC80-387E4EC112B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4424E-1AD5-4396-B669-BD398AF2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96258-0867-47E5-852D-02359FD5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57E5-C764-44E8-B963-57F49E74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8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224C-44ED-4978-B316-ABF72285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1F7D87-41D4-41A9-91AA-133ECD3F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BA8D-A6A2-44EB-BC80-387E4EC112B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40C92-ABCD-4DD8-A3E1-24A27A35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86D6B-49C9-4B6B-81A2-3C8F1C73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57E5-C764-44E8-B963-57F49E74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0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1DD577-EFA9-454B-A9B9-07D0F9D8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BA8D-A6A2-44EB-BC80-387E4EC112B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B9972-77A0-4FD3-B55D-3AEB2DEA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E78E2-E493-478B-A6D0-A0749586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57E5-C764-44E8-B963-57F49E74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0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DE9A4-E3B0-406A-ADE7-0E09AE073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1803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34017-EBAB-441C-A422-55D759C2A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4825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3D79E-1C83-46AB-BB95-29091992C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23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6EC19-DB44-490A-9A32-6CF997E7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BA8D-A6A2-44EB-BC80-387E4EC112B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B1B50-6945-4855-A07E-A9E0EF4D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E4D2E-22BE-4770-AFBC-2C5E2C26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57E5-C764-44E8-B963-57F49E74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9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C9573-6796-4729-B06C-52CAD099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7899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22FE62-D2EC-4BDF-8EFC-2B4CDE383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60921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940C2-C381-4D96-AF6E-B0C032FD7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7919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BD221-9595-4A8F-95F7-842C72D9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BA8D-A6A2-44EB-BC80-387E4EC112B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6908E-2516-4349-9C6B-CCC7DD45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69B25-DEAC-40A9-8B54-A41719B5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57E5-C764-44E8-B963-57F49E74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8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B6DAA16-BF98-435B-A6FE-9B9D0A4F385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C9B662-60AC-4CAB-A6A6-CA54E49CE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00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DD5B5-1881-48C1-9A63-0EFE52CBD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520569"/>
            <a:ext cx="10515600" cy="402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78EFD-232A-4539-98AF-2793116F6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BBA8D-A6A2-44EB-BC80-387E4EC112B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4FBB6-C28D-44E5-ADD3-AC1336175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5464D-1A74-4EB6-9416-1EB752A0F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D57E5-C764-44E8-B963-57F49E74D4A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107BC9-7025-4BBD-8A0E-9AA23975DE2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951" y="6318910"/>
            <a:ext cx="2542031" cy="36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3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egulatedresearch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5C9B-BBBB-426D-831F-2AAFB9A45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29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/>
              <a:t>NIST SP800-TBD &amp;</a:t>
            </a:r>
            <a:br>
              <a:rPr lang="en-US"/>
            </a:br>
            <a:r>
              <a:rPr lang="en-US"/>
              <a:t>CMMC v2.0 </a:t>
            </a:r>
            <a:br>
              <a:rPr lang="en-US"/>
            </a:br>
            <a:r>
              <a:rPr lang="en-US"/>
              <a:t>Update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E8121-47B8-4D04-949B-A819993C0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2601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n-lt"/>
              </a:rPr>
              <a:t>Dr. Erik </a:t>
            </a:r>
            <a:r>
              <a:rPr lang="en-US" dirty="0" err="1">
                <a:latin typeface="+mn-lt"/>
              </a:rPr>
              <a:t>Deumens</a:t>
            </a:r>
            <a:r>
              <a:rPr lang="en-US" dirty="0">
                <a:latin typeface="+mn-lt"/>
              </a:rPr>
              <a:t> – University of Florida</a:t>
            </a:r>
          </a:p>
          <a:p>
            <a:r>
              <a:rPr lang="en-US" dirty="0">
                <a:latin typeface="+mn-lt"/>
              </a:rPr>
              <a:t>ACM SIGHPC SYSPROS22 Workshop @SC22, Dallas, TX Nov 14, 2022</a:t>
            </a:r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A437BEBD-0E4F-6571-47A8-6C3526403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" y="6121400"/>
            <a:ext cx="1226820" cy="79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84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319A-977C-4347-BB3A-DEECE645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690" y="-103491"/>
            <a:ext cx="843510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DRAFT: HPC system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0847A-4A13-49C4-AA4A-8B88BF7EC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732"/>
            <a:ext cx="10515600" cy="4705668"/>
          </a:xfrm>
        </p:spPr>
        <p:txBody>
          <a:bodyPr>
            <a:normAutofit/>
          </a:bodyPr>
          <a:lstStyle/>
          <a:p>
            <a:r>
              <a:rPr lang="en-US" dirty="0"/>
              <a:t>Introduce “zones” to describe and discuss security of HPC systems</a:t>
            </a:r>
          </a:p>
          <a:p>
            <a:r>
              <a:rPr lang="en-US" dirty="0"/>
              <a:t>There are four zones with different security posture</a:t>
            </a:r>
          </a:p>
          <a:p>
            <a:pPr lvl="1"/>
            <a:r>
              <a:rPr lang="en-US" dirty="0"/>
              <a:t>Access zone</a:t>
            </a:r>
          </a:p>
          <a:p>
            <a:pPr lvl="2"/>
            <a:r>
              <a:rPr lang="en-US" dirty="0"/>
              <a:t>Connected to the outside</a:t>
            </a:r>
          </a:p>
          <a:p>
            <a:pPr lvl="2"/>
            <a:r>
              <a:rPr lang="en-US" dirty="0"/>
              <a:t>All access goes through here</a:t>
            </a:r>
          </a:p>
          <a:p>
            <a:pPr lvl="1"/>
            <a:r>
              <a:rPr lang="en-US" dirty="0"/>
              <a:t>High Performance Computing zone</a:t>
            </a:r>
          </a:p>
          <a:p>
            <a:pPr lvl="2"/>
            <a:r>
              <a:rPr lang="en-US" dirty="0"/>
              <a:t>Isolated compute nodes</a:t>
            </a:r>
          </a:p>
          <a:p>
            <a:pPr lvl="1"/>
            <a:r>
              <a:rPr lang="en-US" dirty="0"/>
              <a:t>Data storage zone</a:t>
            </a:r>
          </a:p>
          <a:p>
            <a:pPr lvl="2"/>
            <a:r>
              <a:rPr lang="en-US" dirty="0"/>
              <a:t>High-performance storage systems for user data</a:t>
            </a:r>
          </a:p>
          <a:p>
            <a:pPr lvl="1"/>
            <a:r>
              <a:rPr lang="en-US" dirty="0"/>
              <a:t>Management zone</a:t>
            </a:r>
          </a:p>
          <a:p>
            <a:pPr lvl="2"/>
            <a:r>
              <a:rPr lang="en-US" dirty="0"/>
              <a:t>Infrastructure to manage and operate the system</a:t>
            </a:r>
          </a:p>
          <a:p>
            <a:pPr lvl="2"/>
            <a:r>
              <a:rPr lang="en-US" dirty="0"/>
              <a:t>Scheduler, software storage, configuration management, DHCP, DNS, etc.</a:t>
            </a:r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6DB6BCDD-6723-BDE4-4756-8810F8A3B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" y="6121400"/>
            <a:ext cx="1226820" cy="79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83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319A-977C-4347-BB3A-DEECE645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690" y="-103491"/>
            <a:ext cx="843510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DRAFT: HPC system “zones”</a:t>
            </a:r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6DB6BCDD-6723-BDE4-4756-8810F8A3B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" y="6121400"/>
            <a:ext cx="1226820" cy="79743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A1303B9-AA68-DDD6-26F0-BA5F432BB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69" y="1222073"/>
            <a:ext cx="7942854" cy="449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735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319A-977C-4347-BB3A-DEECE645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690" y="-103491"/>
            <a:ext cx="843510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DRAFT: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0847A-4A13-49C4-AA4A-8B88BF7EC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732"/>
            <a:ext cx="10515600" cy="4705668"/>
          </a:xfrm>
        </p:spPr>
        <p:txBody>
          <a:bodyPr>
            <a:normAutofit/>
          </a:bodyPr>
          <a:lstStyle/>
          <a:p>
            <a:r>
              <a:rPr lang="en-US" dirty="0"/>
              <a:t>The draft discusses</a:t>
            </a:r>
          </a:p>
          <a:p>
            <a:pPr lvl="1"/>
            <a:r>
              <a:rPr lang="en-US" dirty="0"/>
              <a:t>HPC </a:t>
            </a:r>
            <a:r>
              <a:rPr lang="en-US" dirty="0" err="1"/>
              <a:t>conecpts</a:t>
            </a:r>
            <a:endParaRPr lang="en-US" dirty="0"/>
          </a:p>
          <a:p>
            <a:pPr lvl="1"/>
            <a:r>
              <a:rPr lang="en-US" dirty="0"/>
              <a:t>Software</a:t>
            </a:r>
          </a:p>
          <a:p>
            <a:pPr lvl="1"/>
            <a:r>
              <a:rPr lang="en-US" dirty="0"/>
              <a:t>Containers</a:t>
            </a:r>
          </a:p>
          <a:p>
            <a:pPr lvl="1"/>
            <a:r>
              <a:rPr lang="en-US" dirty="0"/>
              <a:t>Architecture variants</a:t>
            </a:r>
          </a:p>
          <a:p>
            <a:r>
              <a:rPr lang="en-US" dirty="0"/>
              <a:t>Risk assessment</a:t>
            </a:r>
          </a:p>
          <a:p>
            <a:pPr lvl="1"/>
            <a:r>
              <a:rPr lang="en-US" dirty="0"/>
              <a:t>Threats to the various zones</a:t>
            </a:r>
          </a:p>
          <a:p>
            <a:pPr lvl="1"/>
            <a:r>
              <a:rPr lang="en-US" dirty="0"/>
              <a:t>Security posture</a:t>
            </a:r>
          </a:p>
          <a:p>
            <a:pPr lvl="1"/>
            <a:r>
              <a:rPr lang="en-US" dirty="0"/>
              <a:t>Challenges</a:t>
            </a:r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6DB6BCDD-6723-BDE4-4756-8810F8A3B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" y="6121400"/>
            <a:ext cx="1226820" cy="79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24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319A-977C-4347-BB3A-DEECE645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690" y="-103491"/>
            <a:ext cx="843510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0847A-4A13-49C4-AA4A-8B88BF7EC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732"/>
            <a:ext cx="10515600" cy="4705668"/>
          </a:xfrm>
        </p:spPr>
        <p:txBody>
          <a:bodyPr>
            <a:normAutofit/>
          </a:bodyPr>
          <a:lstStyle/>
          <a:p>
            <a:r>
              <a:rPr lang="en-US" dirty="0"/>
              <a:t>Root of trust</a:t>
            </a:r>
          </a:p>
          <a:p>
            <a:r>
              <a:rPr lang="en-US" dirty="0"/>
              <a:t>Lack of tools</a:t>
            </a:r>
          </a:p>
          <a:p>
            <a:r>
              <a:rPr lang="en-US" dirty="0"/>
              <a:t>Non-applicable RMF controls</a:t>
            </a:r>
          </a:p>
          <a:p>
            <a:r>
              <a:rPr lang="en-US" dirty="0"/>
              <a:t>Supply chain</a:t>
            </a:r>
          </a:p>
          <a:p>
            <a:r>
              <a:rPr lang="en-US" dirty="0"/>
              <a:t>Diversity and evolution of hardware and software</a:t>
            </a:r>
          </a:p>
          <a:p>
            <a:r>
              <a:rPr lang="en-US" dirty="0"/>
              <a:t>Performance degradation caused by security controls</a:t>
            </a:r>
          </a:p>
          <a:p>
            <a:endParaRPr lang="en-US" dirty="0"/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6DB6BCDD-6723-BDE4-4756-8810F8A3B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" y="6121400"/>
            <a:ext cx="1226820" cy="79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99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319A-977C-4347-BB3A-DEECE645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690" y="-103491"/>
            <a:ext cx="8435109" cy="1325563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0847A-4A13-49C4-AA4A-8B88BF7EC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2926"/>
            <a:ext cx="10515600" cy="67214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6000" dirty="0"/>
              <a:t>Questions?</a:t>
            </a:r>
          </a:p>
          <a:p>
            <a:pPr lvl="1"/>
            <a:endParaRPr lang="en-US" dirty="0"/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6DB6BCDD-6723-BDE4-4756-8810F8A3B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" y="6121400"/>
            <a:ext cx="1226820" cy="79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35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5F7CE32-5900-4A21-845A-285F9FB60C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154924"/>
              </p:ext>
            </p:extLst>
          </p:nvPr>
        </p:nvGraphicFramePr>
        <p:xfrm>
          <a:off x="838200" y="132142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F9F8E-63BA-4786-999E-C80466448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CUI training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60032-3A14-46ED-A021-CC74C265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03A4-D93E-48E6-817D-C421A8728012}" type="slidenum">
              <a:rPr lang="en-US" smtClean="0"/>
              <a:t>15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B21A3FC-C40B-A556-BC5C-CC8414AF6A54}"/>
              </a:ext>
            </a:extLst>
          </p:cNvPr>
          <p:cNvSpPr txBox="1">
            <a:spLocks/>
          </p:cNvSpPr>
          <p:nvPr/>
        </p:nvSpPr>
        <p:spPr>
          <a:xfrm>
            <a:off x="2918690" y="-103491"/>
            <a:ext cx="84351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NIST 800-171 controls: diagram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Picture 1" descr="A picture containing icon&#10;&#10;Description automatically generated">
            <a:extLst>
              <a:ext uri="{FF2B5EF4-FFF2-40B4-BE49-F238E27FC236}">
                <a16:creationId xmlns:a16="http://schemas.microsoft.com/office/drawing/2014/main" id="{3586718A-68A0-EE09-513F-ECE12FF358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" y="6121400"/>
            <a:ext cx="1226820" cy="79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38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93F5-A53C-43CD-A90D-B2CBCF18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662" y="-155770"/>
            <a:ext cx="867042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NIST 800-171 controls: families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F2C24-FB96-449B-94EF-C0BBCA6E0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148" y="1688006"/>
            <a:ext cx="5181600" cy="4662981"/>
          </a:xfrm>
        </p:spPr>
        <p:txBody>
          <a:bodyPr/>
          <a:lstStyle/>
          <a:p>
            <a:r>
              <a:rPr lang="en-US" dirty="0"/>
              <a:t>Physical controls 2</a:t>
            </a:r>
          </a:p>
          <a:p>
            <a:r>
              <a:rPr lang="en-US" dirty="0"/>
              <a:t>IT controls 6</a:t>
            </a:r>
          </a:p>
          <a:p>
            <a:r>
              <a:rPr lang="en-US" dirty="0"/>
              <a:t>Procedures 6</a:t>
            </a:r>
          </a:p>
          <a:p>
            <a:pPr marL="0" indent="0">
              <a:buNone/>
            </a:pPr>
            <a:r>
              <a:rPr lang="en-US" dirty="0"/>
              <a:t>These overlap!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NIST 800-171 r1 chapter 3:</a:t>
            </a:r>
          </a:p>
          <a:p>
            <a:pPr marL="0" indent="0">
              <a:buNone/>
            </a:pPr>
            <a:r>
              <a:rPr lang="en-US" dirty="0"/>
              <a:t>110 controls in 14 families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fit on 8 pages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2B141-B99A-4899-81C6-2FD43D0F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CUI training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BB6DE-1D70-4ADC-A65E-980B969D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03A4-D93E-48E6-817D-C421A8728012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E21A5E59-327B-4A65-A9B8-54077EF7C1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1323065"/>
              </p:ext>
            </p:extLst>
          </p:nvPr>
        </p:nvGraphicFramePr>
        <p:xfrm>
          <a:off x="1054395" y="1169793"/>
          <a:ext cx="5041605" cy="46629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41605">
                  <a:extLst>
                    <a:ext uri="{9D8B030D-6E8A-4147-A177-3AD203B41FA5}">
                      <a16:colId xmlns:a16="http://schemas.microsoft.com/office/drawing/2014/main" val="3796754702"/>
                    </a:ext>
                  </a:extLst>
                </a:gridCol>
              </a:tblGrid>
              <a:tr h="3188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Access control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330848"/>
                  </a:ext>
                </a:extLst>
              </a:tr>
              <a:tr h="3341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Awareness and training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968638"/>
                  </a:ext>
                </a:extLst>
              </a:tr>
              <a:tr h="3341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Audit and accountability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256041"/>
                  </a:ext>
                </a:extLst>
              </a:tr>
              <a:tr h="3341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Configuration management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13162"/>
                  </a:ext>
                </a:extLst>
              </a:tr>
              <a:tr h="3341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Identification and authentication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423993"/>
                  </a:ext>
                </a:extLst>
              </a:tr>
              <a:tr h="3341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Incident response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099834"/>
                  </a:ext>
                </a:extLst>
              </a:tr>
              <a:tr h="3341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Maintenance 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556953"/>
                  </a:ext>
                </a:extLst>
              </a:tr>
              <a:tr h="3341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Media protection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56213"/>
                  </a:ext>
                </a:extLst>
              </a:tr>
              <a:tr h="3341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Personnel security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846120"/>
                  </a:ext>
                </a:extLst>
              </a:tr>
              <a:tr h="3341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Physical protection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929948"/>
                  </a:ext>
                </a:extLst>
              </a:tr>
              <a:tr h="3341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Risk assessment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616668"/>
                  </a:ext>
                </a:extLst>
              </a:tr>
              <a:tr h="3341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Security assessment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480941"/>
                  </a:ext>
                </a:extLst>
              </a:tr>
              <a:tr h="3341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System and communications protection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479612"/>
                  </a:ext>
                </a:extLst>
              </a:tr>
              <a:tr h="3341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System and information integrity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915256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89E7FA3-F977-4E23-A44B-9E5FF509074A}"/>
              </a:ext>
            </a:extLst>
          </p:cNvPr>
          <p:cNvSpPr/>
          <p:nvPr/>
        </p:nvSpPr>
        <p:spPr>
          <a:xfrm>
            <a:off x="9886122" y="1688007"/>
            <a:ext cx="1219200" cy="2706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840A5F-A051-4278-A4DE-2BCEA0506BA4}"/>
              </a:ext>
            </a:extLst>
          </p:cNvPr>
          <p:cNvSpPr/>
          <p:nvPr/>
        </p:nvSpPr>
        <p:spPr>
          <a:xfrm>
            <a:off x="9886122" y="2152961"/>
            <a:ext cx="1219200" cy="2706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3F51B-D543-4BA1-850D-AB5DC24EE280}"/>
              </a:ext>
            </a:extLst>
          </p:cNvPr>
          <p:cNvSpPr/>
          <p:nvPr/>
        </p:nvSpPr>
        <p:spPr>
          <a:xfrm>
            <a:off x="9886122" y="2617915"/>
            <a:ext cx="1219200" cy="2706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23122F45-35E5-9539-15C2-D526A1B24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" y="6121400"/>
            <a:ext cx="1226820" cy="79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9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319A-977C-4347-BB3A-DEECE645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690" y="-103491"/>
            <a:ext cx="843510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Two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0847A-4A13-49C4-AA4A-8B88BF7EC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732"/>
            <a:ext cx="10515600" cy="4705668"/>
          </a:xfrm>
        </p:spPr>
        <p:txBody>
          <a:bodyPr>
            <a:normAutofit/>
          </a:bodyPr>
          <a:lstStyle/>
          <a:p>
            <a:r>
              <a:rPr lang="en-US" dirty="0"/>
              <a:t>Update on DFRS, CMMC, and certification (the second “C”) </a:t>
            </a:r>
          </a:p>
          <a:p>
            <a:r>
              <a:rPr lang="en-US" dirty="0"/>
              <a:t>Report on a NIST 800 publication focused on HPC</a:t>
            </a:r>
          </a:p>
          <a:p>
            <a:endParaRPr lang="en-US" dirty="0"/>
          </a:p>
          <a:p>
            <a:r>
              <a:rPr lang="en-US" dirty="0"/>
              <a:t>SC22 workshop on this work</a:t>
            </a:r>
          </a:p>
          <a:p>
            <a:pPr lvl="1"/>
            <a:r>
              <a:rPr lang="en-US" dirty="0"/>
              <a:t>First International Workshop on Cyber Security in High Performance Computing (S-HPC 2022) in C141-143-145</a:t>
            </a:r>
          </a:p>
          <a:p>
            <a:pPr lvl="1"/>
            <a:r>
              <a:rPr lang="en-US" dirty="0"/>
              <a:t>Friday morning Nov 18 11:09 </a:t>
            </a:r>
            <a:r>
              <a:rPr lang="en-US"/>
              <a:t>– 11:59 </a:t>
            </a:r>
            <a:r>
              <a:rPr lang="en-US" dirty="0"/>
              <a:t>am CST</a:t>
            </a:r>
          </a:p>
          <a:p>
            <a:r>
              <a:rPr lang="en-US" dirty="0"/>
              <a:t>Upcoming in-person workshop</a:t>
            </a:r>
          </a:p>
          <a:p>
            <a:pPr lvl="1"/>
            <a:r>
              <a:rPr lang="en-US" dirty="0"/>
              <a:t>in Gaithersburg, MD</a:t>
            </a:r>
          </a:p>
          <a:p>
            <a:pPr lvl="1"/>
            <a:r>
              <a:rPr lang="en-US" dirty="0"/>
              <a:t>March Wed-Thu 15-16, 2023</a:t>
            </a: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6D6E1E50-1272-FF26-7DD8-305957053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" y="6121400"/>
            <a:ext cx="1226820" cy="79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0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319A-977C-4347-BB3A-DEECE645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690" y="-103491"/>
            <a:ext cx="843510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A brief history of CMMC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0847A-4A13-49C4-AA4A-8B88BF7EC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732"/>
            <a:ext cx="10515600" cy="4705668"/>
          </a:xfrm>
        </p:spPr>
        <p:txBody>
          <a:bodyPr/>
          <a:lstStyle/>
          <a:p>
            <a:r>
              <a:rPr lang="en-US" dirty="0"/>
              <a:t>2015: Draft Federal Acquisition Rules includes CUI protection</a:t>
            </a:r>
          </a:p>
          <a:p>
            <a:pPr lvl="1"/>
            <a:r>
              <a:rPr lang="en-US" dirty="0"/>
              <a:t>DoD adopts this in DFARS</a:t>
            </a:r>
          </a:p>
          <a:p>
            <a:r>
              <a:rPr lang="en-US" dirty="0"/>
              <a:t>2017: DFARS NIST 800-171 compliance for CUI takes effect</a:t>
            </a:r>
          </a:p>
          <a:p>
            <a:r>
              <a:rPr lang="en-US" dirty="0"/>
              <a:t>2010-2020: DoD assesses compliance with DFARS for CUI</a:t>
            </a:r>
          </a:p>
          <a:p>
            <a:pPr lvl="1"/>
            <a:r>
              <a:rPr lang="en-US" dirty="0"/>
              <a:t>Contracts with Johns-Hopkins to developed a certification program</a:t>
            </a:r>
          </a:p>
          <a:p>
            <a:pPr lvl="1"/>
            <a:r>
              <a:rPr lang="en-US" dirty="0"/>
              <a:t>Cybersecurity Maturity Model Certification</a:t>
            </a:r>
          </a:p>
          <a:p>
            <a:pPr lvl="1"/>
            <a:r>
              <a:rPr lang="en-US" dirty="0"/>
              <a:t>Adds controls and processes to NIST 800-171</a:t>
            </a:r>
          </a:p>
          <a:p>
            <a:r>
              <a:rPr lang="en-US" dirty="0"/>
              <a:t>Nov 2020: Interim DFARS rule – put 800-171r2 score in SPRS</a:t>
            </a:r>
          </a:p>
          <a:p>
            <a:r>
              <a:rPr lang="en-US" dirty="0"/>
              <a:t>2021: CMMC v2.0 simplifies back to NIST 800-171 but r3</a:t>
            </a:r>
          </a:p>
          <a:p>
            <a:r>
              <a:rPr lang="en-US" dirty="0"/>
              <a:t>2022: lots of discussion – NIST 800-171r2 is the rule of the land</a:t>
            </a: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6D6E1E50-1272-FF26-7DD8-305957053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" y="6121400"/>
            <a:ext cx="1226820" cy="79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9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319A-977C-4347-BB3A-DEECE645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690" y="-103491"/>
            <a:ext cx="843510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The full history of CMMC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0847A-4A13-49C4-AA4A-8B88BF7EC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732"/>
            <a:ext cx="10515600" cy="4705668"/>
          </a:xfrm>
        </p:spPr>
        <p:txBody>
          <a:bodyPr/>
          <a:lstStyle/>
          <a:p>
            <a:r>
              <a:rPr lang="en-US" dirty="0"/>
              <a:t>For the full story with the background, watch the talk</a:t>
            </a:r>
          </a:p>
          <a:p>
            <a:pPr lvl="1"/>
            <a:r>
              <a:rPr lang="en-US" dirty="0"/>
              <a:t>By Jacob Horne</a:t>
            </a:r>
          </a:p>
          <a:p>
            <a:pPr lvl="1"/>
            <a:r>
              <a:rPr lang="en-US" dirty="0"/>
              <a:t>“The fascinating History of CMMC”</a:t>
            </a:r>
          </a:p>
          <a:p>
            <a:pPr lvl="1"/>
            <a:r>
              <a:rPr lang="en-US" dirty="0"/>
              <a:t>https://www.youtube.com/watch?v=jbY2irZ1ePg</a:t>
            </a:r>
          </a:p>
          <a:p>
            <a:pPr lvl="1"/>
            <a:endParaRPr lang="en-US" dirty="0"/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6D6E1E50-1272-FF26-7DD8-305957053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" y="6121400"/>
            <a:ext cx="1226820" cy="79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0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319A-977C-4347-BB3A-DEECE645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690" y="-103491"/>
            <a:ext cx="843510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CMMC v2.0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0847A-4A13-49C4-AA4A-8B88BF7EC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732"/>
            <a:ext cx="4389120" cy="4705668"/>
          </a:xfrm>
        </p:spPr>
        <p:txBody>
          <a:bodyPr/>
          <a:lstStyle/>
          <a:p>
            <a:r>
              <a:rPr lang="en-US" dirty="0"/>
              <a:t>CMMC v1.0</a:t>
            </a:r>
          </a:p>
          <a:p>
            <a:pPr lvl="1"/>
            <a:r>
              <a:rPr lang="en-US" dirty="0"/>
              <a:t>L1 – FAR “safeguarding”</a:t>
            </a:r>
          </a:p>
          <a:p>
            <a:pPr lvl="1"/>
            <a:r>
              <a:rPr lang="en-US" dirty="0"/>
              <a:t>L2 – intermediate level</a:t>
            </a:r>
          </a:p>
          <a:p>
            <a:pPr lvl="1"/>
            <a:r>
              <a:rPr lang="en-US" dirty="0"/>
              <a:t>L3 – SP800-171r2 + 17 extras + processes</a:t>
            </a:r>
          </a:p>
          <a:p>
            <a:pPr lvl="1"/>
            <a:r>
              <a:rPr lang="en-US" dirty="0"/>
              <a:t>L4 – intermediate level</a:t>
            </a:r>
          </a:p>
          <a:p>
            <a:pPr lvl="1"/>
            <a:r>
              <a:rPr lang="en-US" dirty="0"/>
              <a:t>L5 – SP800-172 + processes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6D6E1E50-1272-FF26-7DD8-305957053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" y="6121400"/>
            <a:ext cx="1226820" cy="797433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ED1941-CCA6-9ADF-BA6B-628B482B5EF4}"/>
              </a:ext>
            </a:extLst>
          </p:cNvPr>
          <p:cNvSpPr txBox="1">
            <a:spLocks/>
          </p:cNvSpPr>
          <p:nvPr/>
        </p:nvSpPr>
        <p:spPr>
          <a:xfrm>
            <a:off x="6096000" y="1429384"/>
            <a:ext cx="4389120" cy="4705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CMMC v2.0</a:t>
            </a:r>
          </a:p>
          <a:p>
            <a:pPr lvl="1"/>
            <a:r>
              <a:rPr lang="en-US" dirty="0"/>
              <a:t>L1 – Same </a:t>
            </a:r>
          </a:p>
          <a:p>
            <a:pPr lvl="1"/>
            <a:r>
              <a:rPr lang="en-US" dirty="0"/>
              <a:t>N/A</a:t>
            </a:r>
          </a:p>
          <a:p>
            <a:pPr lvl="1"/>
            <a:r>
              <a:rPr lang="en-US" dirty="0"/>
              <a:t>L2 – SP800-171r3 + processes</a:t>
            </a:r>
          </a:p>
          <a:p>
            <a:pPr lvl="1"/>
            <a:r>
              <a:rPr lang="en-US" dirty="0"/>
              <a:t>N/A</a:t>
            </a:r>
          </a:p>
          <a:p>
            <a:pPr lvl="1"/>
            <a:r>
              <a:rPr lang="en-US" dirty="0"/>
              <a:t>L3 – SP800-172 + processes</a:t>
            </a:r>
          </a:p>
          <a:p>
            <a:r>
              <a:rPr lang="en-US" dirty="0"/>
              <a:t>SP800-172 – handle advanced persistent threat, needs a SOC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7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319A-977C-4347-BB3A-DEECE645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690" y="-103491"/>
            <a:ext cx="843510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CMMC in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0847A-4A13-49C4-AA4A-8B88BF7EC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732"/>
            <a:ext cx="10515600" cy="4705668"/>
          </a:xfrm>
        </p:spPr>
        <p:txBody>
          <a:bodyPr>
            <a:normAutofit/>
          </a:bodyPr>
          <a:lstStyle/>
          <a:p>
            <a:r>
              <a:rPr lang="en-US" dirty="0"/>
              <a:t>What is happening now?</a:t>
            </a:r>
          </a:p>
          <a:p>
            <a:r>
              <a:rPr lang="en-US" dirty="0"/>
              <a:t>People and organizations are finally taking the DFARS 2017 seriously.</a:t>
            </a:r>
          </a:p>
          <a:p>
            <a:r>
              <a:rPr lang="en-US" dirty="0"/>
              <a:t>Assessors are being trained, C3PAOs are being certified</a:t>
            </a:r>
          </a:p>
          <a:p>
            <a:r>
              <a:rPr lang="en-US" dirty="0"/>
              <a:t>First reports on the training:</a:t>
            </a:r>
          </a:p>
          <a:p>
            <a:pPr lvl="1"/>
            <a:r>
              <a:rPr lang="en-US" dirty="0"/>
              <a:t>Scoping rules are different from the NIST 171A assessment guide</a:t>
            </a:r>
          </a:p>
          <a:p>
            <a:pPr lvl="1"/>
            <a:r>
              <a:rPr lang="en-US" dirty="0"/>
              <a:t>This is relevant to academic institutions, where scoping is crucial</a:t>
            </a:r>
          </a:p>
          <a:p>
            <a:pPr lvl="2"/>
            <a:r>
              <a:rPr lang="en-US" dirty="0"/>
              <a:t>Compared to DIB (DoD Industrial Base) companies small and large </a:t>
            </a:r>
          </a:p>
          <a:p>
            <a:pPr lvl="1"/>
            <a:r>
              <a:rPr lang="en-US" dirty="0"/>
              <a:t>See the Oct 12 webinar for </a:t>
            </a:r>
            <a:r>
              <a:rPr lang="en-US" dirty="0" err="1"/>
              <a:t>RRCoP</a:t>
            </a:r>
            <a:endParaRPr lang="en-US" dirty="0"/>
          </a:p>
          <a:p>
            <a:pPr lvl="2"/>
            <a:r>
              <a:rPr lang="en-US" dirty="0"/>
              <a:t>Regulated Research Community of Practice</a:t>
            </a:r>
          </a:p>
          <a:p>
            <a:pPr lvl="2"/>
            <a:r>
              <a:rPr lang="en-US" dirty="0">
                <a:hlinkClick r:id="rId2"/>
              </a:rPr>
              <a:t>https://regulatedresearch.org</a:t>
            </a:r>
            <a:r>
              <a:rPr lang="en-US" dirty="0"/>
              <a:t> </a:t>
            </a:r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DFD0D4F2-F483-FB19-DF20-5FF6C8419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" y="6121400"/>
            <a:ext cx="1226820" cy="79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8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319A-977C-4347-BB3A-DEECE645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690" y="-103491"/>
            <a:ext cx="843510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Proving Compliance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0847A-4A13-49C4-AA4A-8B88BF7EC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732"/>
            <a:ext cx="10515600" cy="47056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do you show a contractor that you meet requirements?</a:t>
            </a:r>
          </a:p>
          <a:p>
            <a:pPr lvl="1"/>
            <a:r>
              <a:rPr lang="en-US" dirty="0"/>
              <a:t>Whether legal, regulatory, or contractual</a:t>
            </a:r>
          </a:p>
          <a:p>
            <a:r>
              <a:rPr lang="en-US" dirty="0"/>
              <a:t>Somebody must check, i.e. audit or assess</a:t>
            </a:r>
          </a:p>
          <a:p>
            <a:pPr lvl="1"/>
            <a:r>
              <a:rPr lang="en-US" dirty="0"/>
              <a:t>NOTE: No conflict of interest with the service owner and operator</a:t>
            </a:r>
          </a:p>
          <a:p>
            <a:r>
              <a:rPr lang="en-US" dirty="0"/>
              <a:t>Who is a credible auditor and/or assessor?</a:t>
            </a:r>
          </a:p>
          <a:p>
            <a:pPr lvl="1"/>
            <a:r>
              <a:rPr lang="en-US" dirty="0"/>
              <a:t>At universities: Office of Internal Audit (OIA) has status of independence</a:t>
            </a:r>
          </a:p>
          <a:p>
            <a:pPr lvl="1"/>
            <a:r>
              <a:rPr lang="en-US" dirty="0"/>
              <a:t>External auditor with credentials on the type of assessment</a:t>
            </a:r>
          </a:p>
          <a:p>
            <a:r>
              <a:rPr lang="en-US" dirty="0"/>
              <a:t>Some contracts allow self-assessment</a:t>
            </a:r>
          </a:p>
          <a:p>
            <a:pPr lvl="1"/>
            <a:r>
              <a:rPr lang="en-US" dirty="0"/>
              <a:t>That “self” means the organization signing the contract, e.g. UF</a:t>
            </a:r>
          </a:p>
          <a:p>
            <a:pPr lvl="1"/>
            <a:r>
              <a:rPr lang="en-US" dirty="0"/>
              <a:t>Not the service owner, e.g. UFIT Research Computing at UF</a:t>
            </a:r>
          </a:p>
          <a:p>
            <a:pPr lvl="1"/>
            <a:r>
              <a:rPr lang="en-US" dirty="0"/>
              <a:t>E.g. Information Security Office at UF may provide self-assessment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817DE58C-5DD9-EBEE-AF26-2F93DB78A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" y="6121400"/>
            <a:ext cx="1226820" cy="79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0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319A-977C-4347-BB3A-DEECE645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690" y="-103491"/>
            <a:ext cx="843510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External Assessment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0847A-4A13-49C4-AA4A-8B88BF7EC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732"/>
            <a:ext cx="10515600" cy="47056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Get auditor company</a:t>
            </a:r>
          </a:p>
          <a:p>
            <a:pPr lvl="1"/>
            <a:r>
              <a:rPr lang="en-US" dirty="0"/>
              <a:t>Look for an existing contract with a university for the same work and use that</a:t>
            </a:r>
          </a:p>
          <a:p>
            <a:pPr lvl="1"/>
            <a:r>
              <a:rPr lang="en-US" dirty="0"/>
              <a:t>UF evaluated three auditors and selected Sera-Brynn</a:t>
            </a:r>
          </a:p>
          <a:p>
            <a:pPr lvl="1"/>
            <a:r>
              <a:rPr lang="en-US" dirty="0"/>
              <a:t>Formal ITN (Invitation To Negotiate) process to select F&amp;D out of 23 companies – 4-month process in first half of 2022</a:t>
            </a:r>
          </a:p>
          <a:p>
            <a:r>
              <a:rPr lang="en-US" dirty="0"/>
              <a:t>Assessment overview</a:t>
            </a:r>
          </a:p>
          <a:p>
            <a:pPr lvl="1"/>
            <a:r>
              <a:rPr lang="en-US" dirty="0"/>
              <a:t>Initial workshop – What does assessment entail? What are deliverables? What does UF have to provide? What is the timeline? Who is responsible for what action/deliverable?</a:t>
            </a:r>
          </a:p>
          <a:p>
            <a:pPr lvl="1"/>
            <a:r>
              <a:rPr lang="en-US" dirty="0"/>
              <a:t>One point of contact at each organization – many people contribute</a:t>
            </a:r>
          </a:p>
          <a:p>
            <a:pPr lvl="1"/>
            <a:r>
              <a:rPr lang="en-US" dirty="0"/>
              <a:t>Weekly meetings of core teams to avoid getting stuck</a:t>
            </a:r>
          </a:p>
          <a:p>
            <a:pPr lvl="1"/>
            <a:r>
              <a:rPr lang="en-US" dirty="0"/>
              <a:t>Get final report</a:t>
            </a:r>
          </a:p>
          <a:p>
            <a:pPr lvl="1"/>
            <a:endParaRPr lang="en-US" dirty="0"/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6DB6BCDD-6723-BDE4-4756-8810F8A3B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" y="6121400"/>
            <a:ext cx="1226820" cy="79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4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319A-977C-4347-BB3A-DEECE645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690" y="-103491"/>
            <a:ext cx="843510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Working with NIST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0847A-4A13-49C4-AA4A-8B88BF7EC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732"/>
            <a:ext cx="10515600" cy="4705668"/>
          </a:xfrm>
        </p:spPr>
        <p:txBody>
          <a:bodyPr>
            <a:normAutofit/>
          </a:bodyPr>
          <a:lstStyle/>
          <a:p>
            <a:r>
              <a:rPr lang="en-US" dirty="0"/>
              <a:t>In 2018, NIST started an effort to address security of HPC systems</a:t>
            </a:r>
          </a:p>
          <a:p>
            <a:pPr lvl="1"/>
            <a:r>
              <a:rPr lang="en-US" dirty="0"/>
              <a:t>The approach in RMF with the NIST SP 800-53 catalog did not address HPC</a:t>
            </a:r>
          </a:p>
          <a:p>
            <a:pPr lvl="1"/>
            <a:r>
              <a:rPr lang="en-US" dirty="0"/>
              <a:t>Often controls are not relevant or impact performance</a:t>
            </a:r>
          </a:p>
          <a:p>
            <a:pPr lvl="1"/>
            <a:r>
              <a:rPr lang="en-US" dirty="0"/>
              <a:t>That puts the HPC mission at risk!</a:t>
            </a:r>
          </a:p>
          <a:p>
            <a:r>
              <a:rPr lang="en-US" dirty="0"/>
              <a:t>2022, under leadership of Dr. Yang Guo at NIST, </a:t>
            </a:r>
          </a:p>
          <a:p>
            <a:pPr lvl="1"/>
            <a:r>
              <a:rPr lang="en-US" dirty="0"/>
              <a:t>A team has been meeting throughout 2022</a:t>
            </a:r>
          </a:p>
          <a:p>
            <a:pPr lvl="1"/>
            <a:r>
              <a:rPr lang="en-US" dirty="0"/>
              <a:t>Many also took part in 2018</a:t>
            </a:r>
          </a:p>
          <a:p>
            <a:pPr lvl="1"/>
            <a:r>
              <a:rPr lang="en-US" dirty="0"/>
              <a:t>Writing a draft of a Special Publication 800 addressing HPC</a:t>
            </a:r>
          </a:p>
          <a:p>
            <a:pPr lvl="2"/>
            <a:r>
              <a:rPr lang="en-US" dirty="0"/>
              <a:t>“NIST Interagency Report”</a:t>
            </a:r>
          </a:p>
          <a:p>
            <a:pPr lvl="1"/>
            <a:r>
              <a:rPr lang="en-US" dirty="0"/>
              <a:t>There are special considerations for HPC</a:t>
            </a:r>
          </a:p>
          <a:p>
            <a:endParaRPr lang="en-US" dirty="0"/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6DB6BCDD-6723-BDE4-4756-8810F8A3B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" y="6121400"/>
            <a:ext cx="1226820" cy="79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7BF8C3AC3DBF4FB4A49D8915A05F59" ma:contentTypeVersion="4" ma:contentTypeDescription="Create a new document." ma:contentTypeScope="" ma:versionID="b86dbe30518c3fbbed38ac863fbe89ee">
  <xsd:schema xmlns:xsd="http://www.w3.org/2001/XMLSchema" xmlns:xs="http://www.w3.org/2001/XMLSchema" xmlns:p="http://schemas.microsoft.com/office/2006/metadata/properties" xmlns:ns2="82f7efb7-24ae-4f6b-ba33-10ff4ef33877" xmlns:ns3="c88a3f62-6145-4eaf-bc89-60afc3e0e287" targetNamespace="http://schemas.microsoft.com/office/2006/metadata/properties" ma:root="true" ma:fieldsID="d9e571c96fb953ea10c2d8874dc97546" ns2:_="" ns3:_="">
    <xsd:import namespace="82f7efb7-24ae-4f6b-ba33-10ff4ef33877"/>
    <xsd:import namespace="c88a3f62-6145-4eaf-bc89-60afc3e0e28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f7efb7-24ae-4f6b-ba33-10ff4ef3387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8a3f62-6145-4eaf-bc89-60afc3e0e2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2f7efb7-24ae-4f6b-ba33-10ff4ef33877">
      <UserInfo>
        <DisplayName/>
        <AccountId xsi:nil="true"/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5BF7C7-9483-40E4-A9A5-1C81841184A2}">
  <ds:schemaRefs>
    <ds:schemaRef ds:uri="82f7efb7-24ae-4f6b-ba33-10ff4ef33877"/>
    <ds:schemaRef ds:uri="c88a3f62-6145-4eaf-bc89-60afc3e0e28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EAB7EF1-A2A0-4932-8FA2-FE211CBCBE9C}">
  <ds:schemaRefs>
    <ds:schemaRef ds:uri="82f7efb7-24ae-4f6b-ba33-10ff4ef33877"/>
    <ds:schemaRef ds:uri="c88a3f62-6145-4eaf-bc89-60afc3e0e28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BF938D9-9598-4AF8-88E7-B9A721FAF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8970</TotalTime>
  <Words>921</Words>
  <Application>Microsoft Office PowerPoint</Application>
  <PresentationFormat>Widescreen</PresentationFormat>
  <Paragraphs>151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Gentona Bold</vt:lpstr>
      <vt:lpstr>Quadon Heavy</vt:lpstr>
      <vt:lpstr>Office Theme</vt:lpstr>
      <vt:lpstr>NIST SP800-TBD &amp; CMMC v2.0  Update</vt:lpstr>
      <vt:lpstr>Two topics</vt:lpstr>
      <vt:lpstr>A brief history of CMMC</vt:lpstr>
      <vt:lpstr>The full history of CMMC</vt:lpstr>
      <vt:lpstr>CMMC v2.0</vt:lpstr>
      <vt:lpstr>CMMC in 2022</vt:lpstr>
      <vt:lpstr>Proving Compliance</vt:lpstr>
      <vt:lpstr>External Assessment Process</vt:lpstr>
      <vt:lpstr>Working with NIST</vt:lpstr>
      <vt:lpstr>DRAFT: HPC system concepts</vt:lpstr>
      <vt:lpstr>DRAFT: HPC system “zones”</vt:lpstr>
      <vt:lpstr>DRAFT: Contents</vt:lpstr>
      <vt:lpstr>Challenges</vt:lpstr>
      <vt:lpstr>PowerPoint Presentation</vt:lpstr>
      <vt:lpstr>PowerPoint Presentation</vt:lpstr>
      <vt:lpstr>NIST 800-171 controls: families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Regulated Research Support</dc:title>
  <dc:creator>mackenzie hough</dc:creator>
  <cp:lastModifiedBy>Deumens,Erik</cp:lastModifiedBy>
  <cp:revision>232</cp:revision>
  <dcterms:created xsi:type="dcterms:W3CDTF">2021-07-26T22:10:32Z</dcterms:created>
  <dcterms:modified xsi:type="dcterms:W3CDTF">2022-10-24T14:54:28Z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0x0101003A7BF8C3AC3DBF4FB4A49D8915A05F59</vt:lpwstr>
  </property>
  <property fmtid="{D5CDD505-2E9C-101B-9397-08002B2CF9AE}" pid="3" name="Order">
    <vt:r8>900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