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  <p:sldMasterId id="2147483697" r:id="rId5"/>
  </p:sldMasterIdLst>
  <p:notesMasterIdLst>
    <p:notesMasterId r:id="rId18"/>
  </p:notesMasterIdLst>
  <p:sldIdLst>
    <p:sldId id="1456" r:id="rId6"/>
    <p:sldId id="1444" r:id="rId7"/>
    <p:sldId id="1445" r:id="rId8"/>
    <p:sldId id="1446" r:id="rId9"/>
    <p:sldId id="1451" r:id="rId10"/>
    <p:sldId id="1448" r:id="rId11"/>
    <p:sldId id="1453" r:id="rId12"/>
    <p:sldId id="1454" r:id="rId13"/>
    <p:sldId id="1455" r:id="rId14"/>
    <p:sldId id="1452" r:id="rId15"/>
    <p:sldId id="1449" r:id="rId16"/>
    <p:sldId id="1450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N STATE RESEARCH" id="{025907BE-DF6B-45E0-A28C-31B97DB865FB}">
          <p14:sldIdLst>
            <p14:sldId id="1456"/>
            <p14:sldId id="1444"/>
            <p14:sldId id="1445"/>
            <p14:sldId id="1446"/>
            <p14:sldId id="1451"/>
            <p14:sldId id="1448"/>
            <p14:sldId id="1453"/>
            <p14:sldId id="1454"/>
            <p14:sldId id="1455"/>
            <p14:sldId id="1452"/>
            <p14:sldId id="1449"/>
            <p14:sldId id="1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66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er, Samantha Lorraine" initials="WL" lastIdx="6" clrIdx="0">
    <p:extLst>
      <p:ext uri="{19B8F6BF-5375-455C-9EA6-DF929625EA0E}">
        <p15:presenceInfo xmlns:p15="http://schemas.microsoft.com/office/powerpoint/2012/main" userId="S::slw5581@psu.edu::6c8eadad-f083-4f3c-9cac-d7d1d35243b9" providerId="AD"/>
      </p:ext>
    </p:extLst>
  </p:cmAuthor>
  <p:cmAuthor id="2" name="Walther, Scott S" initials="WSS" lastIdx="21" clrIdx="1">
    <p:extLst>
      <p:ext uri="{19B8F6BF-5375-455C-9EA6-DF929625EA0E}">
        <p15:presenceInfo xmlns:p15="http://schemas.microsoft.com/office/powerpoint/2012/main" userId="S::ssw5279@psu.edu::767be701-49b7-4c9f-b333-29093c992907" providerId="AD"/>
      </p:ext>
    </p:extLst>
  </p:cmAuthor>
  <p:cmAuthor id="3" name="Figurelle, Wayne" initials="FW" lastIdx="5" clrIdx="2">
    <p:extLst>
      <p:ext uri="{19B8F6BF-5375-455C-9EA6-DF929625EA0E}">
        <p15:presenceInfo xmlns:p15="http://schemas.microsoft.com/office/powerpoint/2012/main" userId="S::wff3@psu.edu::59a380a3-6052-47e2-b675-4c549c483216" providerId="AD"/>
      </p:ext>
    </p:extLst>
  </p:cmAuthor>
  <p:cmAuthor id="4" name="Evans, Jenni" initials="EJ" lastIdx="14" clrIdx="3">
    <p:extLst>
      <p:ext uri="{19B8F6BF-5375-455C-9EA6-DF929625EA0E}">
        <p15:presenceInfo xmlns:p15="http://schemas.microsoft.com/office/powerpoint/2012/main" userId="S::jle7@psu.edu::c7ffeaab-ab57-4688-ac5e-f7b7ac19ab09" providerId="AD"/>
      </p:ext>
    </p:extLst>
  </p:cmAuthor>
  <p:cmAuthor id="5" name="Jackson, Liam" initials="JL" lastIdx="3" clrIdx="4">
    <p:extLst>
      <p:ext uri="{19B8F6BF-5375-455C-9EA6-DF929625EA0E}">
        <p15:presenceInfo xmlns:p15="http://schemas.microsoft.com/office/powerpoint/2012/main" userId="S::lnj104@psu.edu::664f8749-e968-46b0-b963-2fd1393be7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D883FF"/>
    <a:srgbClr val="00FDFF"/>
    <a:srgbClr val="00FB92"/>
    <a:srgbClr val="8EFA00"/>
    <a:srgbClr val="FFFC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5"/>
    <p:restoredTop sz="6332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454" y="48"/>
      </p:cViewPr>
      <p:guideLst>
        <p:guide orient="horz" pos="187"/>
        <p:guide pos="66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408" y="16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cht, Adam Brent" userId="b1b5d3a8-1534-47e1-968b-be4e40a25ac9" providerId="ADAL" clId="{490A7898-1277-4C65-9A49-9B2A28E030C1}"/>
    <pc:docChg chg="undo redo custSel modSld">
      <pc:chgData name="Focht, Adam Brent" userId="b1b5d3a8-1534-47e1-968b-be4e40a25ac9" providerId="ADAL" clId="{490A7898-1277-4C65-9A49-9B2A28E030C1}" dt="2023-11-10T18:36:52.216" v="452" actId="20577"/>
      <pc:docMkLst>
        <pc:docMk/>
      </pc:docMkLst>
      <pc:sldChg chg="modSp mod modNotesTx">
        <pc:chgData name="Focht, Adam Brent" userId="b1b5d3a8-1534-47e1-968b-be4e40a25ac9" providerId="ADAL" clId="{490A7898-1277-4C65-9A49-9B2A28E030C1}" dt="2023-11-10T18:32:27.406" v="362" actId="20577"/>
        <pc:sldMkLst>
          <pc:docMk/>
          <pc:sldMk cId="1439382349" sldId="1446"/>
        </pc:sldMkLst>
        <pc:spChg chg="mod">
          <ac:chgData name="Focht, Adam Brent" userId="b1b5d3a8-1534-47e1-968b-be4e40a25ac9" providerId="ADAL" clId="{490A7898-1277-4C65-9A49-9B2A28E030C1}" dt="2023-11-10T18:31:36.528" v="238" actId="20577"/>
          <ac:spMkLst>
            <pc:docMk/>
            <pc:sldMk cId="1439382349" sldId="1446"/>
            <ac:spMk id="11" creationId="{1E73C460-609B-EE19-9B35-CC7A13542F6E}"/>
          </ac:spMkLst>
        </pc:spChg>
      </pc:sldChg>
      <pc:sldChg chg="modSp mod modNotesTx">
        <pc:chgData name="Focht, Adam Brent" userId="b1b5d3a8-1534-47e1-968b-be4e40a25ac9" providerId="ADAL" clId="{490A7898-1277-4C65-9A49-9B2A28E030C1}" dt="2023-11-10T18:36:52.216" v="452" actId="20577"/>
        <pc:sldMkLst>
          <pc:docMk/>
          <pc:sldMk cId="1976000476" sldId="1448"/>
        </pc:sldMkLst>
        <pc:spChg chg="mod">
          <ac:chgData name="Focht, Adam Brent" userId="b1b5d3a8-1534-47e1-968b-be4e40a25ac9" providerId="ADAL" clId="{490A7898-1277-4C65-9A49-9B2A28E030C1}" dt="2023-11-10T18:30:45.756" v="156" actId="20577"/>
          <ac:spMkLst>
            <pc:docMk/>
            <pc:sldMk cId="1976000476" sldId="1448"/>
            <ac:spMk id="11" creationId="{1E73C460-609B-EE19-9B35-CC7A13542F6E}"/>
          </ac:spMkLst>
        </pc:spChg>
      </pc:sldChg>
      <pc:sldChg chg="modSp mod modNotesTx">
        <pc:chgData name="Focht, Adam Brent" userId="b1b5d3a8-1534-47e1-968b-be4e40a25ac9" providerId="ADAL" clId="{490A7898-1277-4C65-9A49-9B2A28E030C1}" dt="2023-11-10T18:36:27.954" v="451" actId="20577"/>
        <pc:sldMkLst>
          <pc:docMk/>
          <pc:sldMk cId="3303362988" sldId="1456"/>
        </pc:sldMkLst>
        <pc:spChg chg="mod">
          <ac:chgData name="Focht, Adam Brent" userId="b1b5d3a8-1534-47e1-968b-be4e40a25ac9" providerId="ADAL" clId="{490A7898-1277-4C65-9A49-9B2A28E030C1}" dt="2023-11-10T18:33:41.586" v="401" actId="120"/>
          <ac:spMkLst>
            <pc:docMk/>
            <pc:sldMk cId="3303362988" sldId="1456"/>
            <ac:spMk id="9" creationId="{CEB403CA-F51D-8396-BBD9-15A09C385BDB}"/>
          </ac:spMkLst>
        </pc:spChg>
        <pc:spChg chg="mod">
          <ac:chgData name="Focht, Adam Brent" userId="b1b5d3a8-1534-47e1-968b-be4e40a25ac9" providerId="ADAL" clId="{490A7898-1277-4C65-9A49-9B2A28E030C1}" dt="2023-11-10T18:33:05.594" v="395" actId="20577"/>
          <ac:spMkLst>
            <pc:docMk/>
            <pc:sldMk cId="3303362988" sldId="1456"/>
            <ac:spMk id="10" creationId="{DFF4ED36-A629-6E1B-E79C-48D6FAABC8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5829" tIns="47915" rIns="95829" bIns="479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5829" tIns="47915" rIns="95829" bIns="47915" rtlCol="0"/>
          <a:lstStyle>
            <a:lvl1pPr algn="r">
              <a:defRPr sz="1300"/>
            </a:lvl1pPr>
          </a:lstStyle>
          <a:p>
            <a:fld id="{174A95CB-14CA-4E0B-849A-EBDD0D3F3EB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9" tIns="47915" rIns="95829" bIns="479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5829" tIns="47915" rIns="95829" bIns="479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5829" tIns="47915" rIns="95829" bIns="479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5829" tIns="47915" rIns="95829" bIns="47915" rtlCol="0" anchor="b"/>
          <a:lstStyle>
            <a:lvl1pPr algn="r">
              <a:defRPr sz="1300"/>
            </a:lvl1pPr>
          </a:lstStyle>
          <a:p>
            <a:fld id="{77AC279F-0DC4-47E0-BB73-257F5D1D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ill Sans MT" panose="020B0502020104020203" pitchFamily="34" charset="77"/>
              </a:rPr>
              <a:t>Adam Focht</a:t>
            </a:r>
          </a:p>
          <a:p>
            <a:endParaRPr lang="en-US" sz="1200" dirty="0">
              <a:latin typeface="Gill Sans MT" panose="020B0502020104020203" pitchFamily="34" charset="77"/>
            </a:endParaRPr>
          </a:p>
          <a:p>
            <a:r>
              <a:rPr lang="en-US" sz="1200" dirty="0">
                <a:latin typeface="Gill Sans MT" panose="020B0502020104020203" pitchFamily="34" charset="77"/>
              </a:rPr>
              <a:t>Senior Engineer at Penn State Institute for Computational and Data Sciences</a:t>
            </a:r>
          </a:p>
          <a:p>
            <a:endParaRPr lang="en-US" sz="1200" dirty="0">
              <a:latin typeface="Gill Sans MT" panose="020B0502020104020203" pitchFamily="34" charset="77"/>
            </a:endParaRPr>
          </a:p>
          <a:p>
            <a:r>
              <a:rPr lang="en-US" sz="1200" dirty="0">
                <a:latin typeface="Gill Sans MT" panose="020B0502020104020203" pitchFamily="34" charset="77"/>
              </a:rPr>
              <a:t>Talk about how we’re working to make HPC and other storage more accessible at PSU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96ADF5-1F2F-4E4C-933D-9A74040696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96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Tying into PSU directory, which is very large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we need to target a small subset in lookups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Sensitive to backing database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Needed to consider how to minimize MFA prompts, </a:t>
            </a:r>
            <a:r>
              <a:rPr lang="en-US" dirty="0" err="1"/>
              <a:t>Nextcloud</a:t>
            </a:r>
            <a:r>
              <a:rPr lang="en-US" dirty="0"/>
              <a:t> very noisy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Kubernetes (OpenShift/OKD) presents challenges in persistent storage multi-access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Helm is great!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intend to replace Globus, but expect users to try to use beyond our expectations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file transfers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Real-world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SFTP-based mount to HPC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File-locking across native, desktop, mobile,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Impact of Redis caching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Tuning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also planning to look at utilizing this to provide a managed restricted data store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HPC resources to Penn State community</a:t>
            </a:r>
          </a:p>
          <a:p>
            <a:endParaRPr lang="en-US" dirty="0"/>
          </a:p>
          <a:p>
            <a:r>
              <a:rPr lang="en-US" dirty="0"/>
              <a:t>Number of resources, our largest are highlighted here</a:t>
            </a:r>
          </a:p>
          <a:p>
            <a:endParaRPr lang="en-US" dirty="0"/>
          </a:p>
          <a:p>
            <a:r>
              <a:rPr lang="en-US" dirty="0"/>
              <a:t>All are backed with POSIX filesystem, primarily serving the Linux compute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with the standard mounting or file management protocols</a:t>
            </a:r>
          </a:p>
          <a:p>
            <a:endParaRPr lang="en-US" dirty="0"/>
          </a:p>
          <a:p>
            <a:r>
              <a:rPr lang="en-US" dirty="0"/>
              <a:t>SSH or NFS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always play nicely with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CIFS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Doesn’t always play nicely with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only open to workstations on trusted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technical director worked on a similar project at his previous position, and pitched this idea</a:t>
            </a:r>
          </a:p>
          <a:p>
            <a:endParaRPr lang="en-US" dirty="0"/>
          </a:p>
          <a:p>
            <a:r>
              <a:rPr lang="en-US" dirty="0"/>
              <a:t>Seek to provide a familiar solution for our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Multiple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Familiar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Good access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Works with existing accounts and UID/GID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this be something that would serve our broader community (beyond HPC)?</a:t>
            </a:r>
          </a:p>
          <a:p>
            <a:endParaRPr lang="en-US" dirty="0"/>
          </a:p>
          <a:p>
            <a:r>
              <a:rPr lang="en-US" dirty="0"/>
              <a:t>Researchers have gone through Box, OneDrive, local storage,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the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the “free” and unlimited transport (compared to S3)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Working toward worry-free storage access</a:t>
            </a:r>
          </a:p>
          <a:p>
            <a:endParaRPr lang="en-US" dirty="0"/>
          </a:p>
          <a:p>
            <a:r>
              <a:rPr lang="en-US" dirty="0"/>
              <a:t>Multiple filesystems, disparate access</a:t>
            </a:r>
          </a:p>
          <a:p>
            <a:endParaRPr lang="en-US" dirty="0"/>
          </a:p>
          <a:p>
            <a:r>
              <a:rPr lang="en-US" dirty="0"/>
              <a:t>Unified interface makes life easier for everyone</a:t>
            </a:r>
          </a:p>
          <a:p>
            <a:endParaRPr lang="en-US" dirty="0"/>
          </a:p>
          <a:p>
            <a:r>
              <a:rPr lang="en-US" dirty="0"/>
              <a:t>NOT a replacement for Globus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options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Nextcloud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Owncloud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Chose </a:t>
            </a:r>
            <a:r>
              <a:rPr lang="en-US" dirty="0" err="1"/>
              <a:t>Nextcloud</a:t>
            </a:r>
            <a:r>
              <a:rPr lang="en-US" dirty="0"/>
              <a:t> primarily due to focus on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Meets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Integrates with what we have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source, with paid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Runs on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deployment with Helm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Works with PSU auth services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Uses standard protocols (simpler firewall rules)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iOS and Android mobile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locally with similar tools to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Mathematica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279F-0DC4-47E0-BB73-257F5D1DF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3/ppt/sc23_presenter_back.png" TargetMode="External"/><Relationship Id="rId7" Type="http://schemas.openxmlformats.org/officeDocument/2006/relationships/image" Target="file:////Users/toddszymanski/Documents/01%20Work/SC23/ppt/sc23_presenter_logo@4x.png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file:////Users/toddszymanski/Documents/01%20Work/SC23/logo/00%20logosheet/sc23_logos_transpng@4x/sc23_hor_blackcolor@4x.png" TargetMode="Externa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2/presenter%20assets/sc22_logo@4x.png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9D2D-85F6-BD47-B80A-27CD26A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28FC5-9345-2E4C-A74A-5D26DA99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6C2D-0009-934F-A503-A11E8FCD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8411-46C3-D345-942F-072A8792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7F22-2266-1245-9E41-A0E5342B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8FC-3FC9-1C49-B999-5A42324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4A93B-2EBB-CA47-A9FB-422C37CF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F33A-FB2C-A24F-8EE4-9658125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D07B-8055-084F-9A7F-3DF54487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BF2C-9580-7249-BA39-C509C67F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CFAF8-76AE-934E-A5A2-BE37578A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40DD-268F-5A41-9A29-2F912A7C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10DD-BA4F-F04E-B693-8F44A4F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4F87-0DD3-E748-B31C-BCE2B127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A6D9-3E4C-D84B-BF6F-178BCF5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7127B3-326B-8EE3-1A65-C7626C1F9EA5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-18574"/>
            <a:ext cx="121920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C2399-A039-5779-00C9-04FB33AC7A05}"/>
              </a:ext>
            </a:extLst>
          </p:cNvPr>
          <p:cNvSpPr/>
          <p:nvPr userDrawn="1"/>
        </p:nvSpPr>
        <p:spPr>
          <a:xfrm>
            <a:off x="0" y="4275786"/>
            <a:ext cx="12192000" cy="2582214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10824402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796" y="4430332"/>
            <a:ext cx="10824401" cy="1884472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authors and/or presenters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6410-ABCD-9F80-F32E-9E3C2F71AE94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/>
          <a:srcRect/>
          <a:stretch>
            <a:fillRect/>
          </a:stretch>
        </p:blipFill>
        <p:spPr>
          <a:xfrm>
            <a:off x="8153400" y="529898"/>
            <a:ext cx="3200400" cy="11304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5DA24FF-6611-6926-2C9A-E0E54619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796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EB177B6-8116-EB44-AD78-42A45D43F559}" type="datetime1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637F2-8D3B-F392-76D4-518311CE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6489A9-4A70-4708-2F78-88B47874A9D5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1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50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B64D55A2-3D9D-084F-AAD5-AF9BBA396BB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8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425866"/>
            <a:ext cx="1600200" cy="312326"/>
          </a:xfrm>
        </p:spPr>
        <p:txBody>
          <a:bodyPr/>
          <a:lstStyle/>
          <a:p>
            <a:fld id="{08D7D8DA-9465-DD4A-800F-272899D8D7B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9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97" y="6425866"/>
            <a:ext cx="1600200" cy="312326"/>
          </a:xfrm>
        </p:spPr>
        <p:txBody>
          <a:bodyPr/>
          <a:lstStyle/>
          <a:p>
            <a:fld id="{889F9916-D29A-0B4E-ABD7-51608927E3AB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392BF-22B0-0461-CF08-DA7B982A1D3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365125" y="6523402"/>
            <a:ext cx="316672" cy="3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CF810A9F-E58F-0A4F-BB86-00D0C675F7F6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43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A9022B69-CCDB-4C49-82FF-93A849C8A861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2D9-B7D9-B74D-A6F2-D3D9D389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606F-2FEC-6E43-9AE5-9AFBED4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F215-4FC1-0648-9498-C33F63F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0C48-70A1-2F40-AEE0-AF08ECDB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8869-4D31-6E41-A00C-5872E73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8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D0CC3993-0B90-1C4D-9555-54A97F187C36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18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E9A1C34C-64B9-3742-AC3A-DF7437F603FA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03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436B20EC-8654-A240-8289-E083C39C2D04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45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03B69DD4-E621-6142-8193-CAA658C361A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8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D10FD46D-C6EA-6B4C-BF2F-A13F55B253B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92E3-2087-1E40-A36D-2A20E89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ADA4-8E65-F94B-B717-AB5CD4E8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334A-C523-DB4A-9F4D-1D7F855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31B4-A81C-9648-89C0-0682B25D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95D3-F0B3-4E4D-883A-3A93749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6CC-0842-1B49-944A-347EC18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AC19-9531-4149-BFAE-2CD784FA3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AD3D-FE28-AE48-845C-4D5EEE4A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EE76-BF31-7A45-BE7A-0BF54DF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37ED-F514-2246-95B4-5C6E4D28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C4FD-F637-8F42-8A3E-0B743A04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966-C119-E548-9B08-F81CAE81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CD2F-6981-0341-AF23-84CAFFF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6F48-B3F4-4546-973A-014D62A8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2AEB-E6D9-B646-965B-48DA2D46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1731B-AA8A-2749-B995-56C463BE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ED9C7-79A3-F946-92A3-D7D950A6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74E3-1FEA-8646-B772-C2A88BF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832F-41F3-D241-9EA8-3DEE795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BBCE-BA59-414D-9A8C-7A0A6ED8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D515E-E8EE-6940-AA8D-77FDAFD1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4B0A-76B8-B641-9CAA-51190F26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0B77-494C-184A-985D-28C58739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EF429-6C04-5242-B805-CDAA438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BA1F-5797-2847-B11E-00458284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31BB-5C24-FF48-8FBF-6045DAAB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0D1-8EB6-4B4B-8819-FE7718B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CC8F-DD1A-9643-B79C-6A74EFD6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F050E-F370-7F4A-AAB9-730964B4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AA40-1A95-C248-B601-94A9E25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537C-60AC-7C47-B806-00FE4891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CCBB-23EA-E14B-A6E7-6992171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80A-FD41-D94A-971F-26903D7B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13F51-4BD2-F84B-A48A-E8C68DF8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1435-4393-4249-A71E-133CEF6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DFE3-FC0D-5E40-A30C-94E265E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53CB-F768-B545-89B0-181B32FE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96D4-E3F1-0B41-9A80-04B3C01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//Users/toddszymanski/Documents/01%20Work/SC23/ppt/sc23_presenter_logo@4x.pn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9DB2F-BC96-B445-A2FC-3C0CD80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938-DE22-6C4B-9E8A-DE6E9FA3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13DE-21F4-1A44-B277-F7E771C10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D09A-9F42-C649-A6EB-DC34432B03F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B936-B90F-A046-B430-18DB0BBE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7A08-9CD1-364E-86F7-A4645760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1FD753-3F29-A94D-8212-85B193944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88489"/>
          <a:stretch/>
        </p:blipFill>
        <p:spPr>
          <a:xfrm rot="10800000">
            <a:off x="0" y="6098148"/>
            <a:ext cx="12192000" cy="78945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B18F0B7-E87C-E149-94B6-744C941D05E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56844" y="6243914"/>
            <a:ext cx="576734" cy="5767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85396DB-FCE5-0544-B22E-2404F8DC6C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3639" y="6088965"/>
            <a:ext cx="2584214" cy="886634"/>
          </a:xfrm>
          <a:prstGeom prst="rect">
            <a:avLst/>
          </a:prstGeom>
        </p:spPr>
      </p:pic>
      <p:pic>
        <p:nvPicPr>
          <p:cNvPr id="20" name="Picture 1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1706B28-D8BB-F545-91BB-4AD1C730E5C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809111" y="5803723"/>
            <a:ext cx="1470378" cy="14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BEB7">
                <a:alpha val="35000"/>
              </a:srgbClr>
            </a:gs>
            <a:gs pos="100000">
              <a:srgbClr val="80C46E">
                <a:alpha val="35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C411B51A-ED12-F344-8388-02D0098F41E0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73F6-E5C9-80CB-5149-AA71B271D79E}"/>
              </a:ext>
            </a:extLst>
          </p:cNvPr>
          <p:cNvPicPr>
            <a:picLocks noChangeAspect="1"/>
          </p:cNvPicPr>
          <p:nvPr userDrawn="1"/>
        </p:nvPicPr>
        <p:blipFill>
          <a:blip r:embed="rId15" r:link="rId16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65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8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6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4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B403CA-F51D-8396-BBD9-15A09C38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9485785" cy="22500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Democratizing Remote HPC Storage</a:t>
            </a:r>
            <a:br>
              <a:rPr lang="en-US" sz="5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Access at Penn State</a:t>
            </a:r>
            <a:endParaRPr lang="en-US" sz="54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F4ED36-A629-6E1B-E79C-48D6FAA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Adam Focht</a:t>
            </a:r>
            <a:endParaRPr lang="en-US" sz="1800" dirty="0">
              <a:latin typeface="Arial Black" panose="020B0A04020102020204" pitchFamily="34" charset="0"/>
            </a:endParaRPr>
          </a:p>
          <a:p>
            <a:r>
              <a:rPr lang="en-US" sz="1800" dirty="0">
                <a:latin typeface="Arial Black" panose="020B0A04020102020204" pitchFamily="34" charset="0"/>
              </a:rPr>
              <a:t>	Institute for Computational and Data Sciences</a:t>
            </a:r>
          </a:p>
          <a:p>
            <a:r>
              <a:rPr lang="en-US" dirty="0">
                <a:latin typeface="Arial Black" panose="020B0A04020102020204" pitchFamily="34" charset="0"/>
              </a:rPr>
              <a:t>	</a:t>
            </a:r>
            <a:r>
              <a:rPr lang="en-US" sz="1800" dirty="0">
                <a:latin typeface="Arial Black" panose="020B0A04020102020204" pitchFamily="34" charset="0"/>
              </a:rPr>
              <a:t>Penn State University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1E8A-7CAC-36CC-C072-CD34D7404A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766F14-9E05-E74A-8F69-C6C372A193D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A3E1-8DA4-AA3B-63DE-49C269AC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36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Cloud Lessons Learned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 (LDAP/AD) Directories Significantly Affect Performance</a:t>
            </a:r>
          </a:p>
          <a:p>
            <a:r>
              <a:rPr lang="en-US" dirty="0"/>
              <a:t>Backing Database Impact on Performance</a:t>
            </a:r>
          </a:p>
          <a:p>
            <a:r>
              <a:rPr lang="en-US" dirty="0"/>
              <a:t>Multi-Factor Auth Can Be Incredibly Annoying</a:t>
            </a:r>
          </a:p>
          <a:p>
            <a:pPr lvl="1"/>
            <a:r>
              <a:rPr lang="en-US" dirty="0"/>
              <a:t>Opens multiple SSH sessions for multi-threaded interface</a:t>
            </a:r>
          </a:p>
          <a:p>
            <a:pPr lvl="1"/>
            <a:r>
              <a:rPr lang="en-US" dirty="0"/>
              <a:t>MFA prompt per session if no MFA caching</a:t>
            </a:r>
          </a:p>
          <a:p>
            <a:pPr lvl="1"/>
            <a:r>
              <a:rPr lang="en-US" dirty="0"/>
              <a:t>Internal SSH w/o MFA using Web SSO w/ MFA</a:t>
            </a:r>
          </a:p>
          <a:p>
            <a:r>
              <a:rPr lang="en-US" dirty="0"/>
              <a:t>Kubernetes Persistent Storage Multi-access Challenges</a:t>
            </a:r>
          </a:p>
          <a:p>
            <a:r>
              <a:rPr lang="en-US" dirty="0"/>
              <a:t>Helm Ease-of-Deployment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9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Further Testing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 Transfers</a:t>
            </a:r>
          </a:p>
          <a:p>
            <a:pPr lvl="1"/>
            <a:r>
              <a:rPr lang="en-US" dirty="0"/>
              <a:t>Timeouts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General Performance of SSH-based Filesystems</a:t>
            </a:r>
          </a:p>
          <a:p>
            <a:r>
              <a:rPr lang="en-US" dirty="0"/>
              <a:t>File Locking Across Access Vectors</a:t>
            </a:r>
          </a:p>
          <a:p>
            <a:r>
              <a:rPr lang="en-US" dirty="0"/>
              <a:t>Redis Caching Effect on Performance</a:t>
            </a:r>
          </a:p>
          <a:p>
            <a:r>
              <a:rPr lang="en-US" dirty="0"/>
              <a:t>Horizontal Pod Auto-Scaling (Kubernetes)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0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HIPAA-Aligned Workflow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 or any managed restricted data store …</a:t>
            </a:r>
          </a:p>
          <a:p>
            <a:r>
              <a:rPr lang="en-US" dirty="0"/>
              <a:t>Data Manager Role</a:t>
            </a:r>
          </a:p>
          <a:p>
            <a:pPr lvl="1"/>
            <a:r>
              <a:rPr lang="en-US" dirty="0"/>
              <a:t>Transition data through lifecycle</a:t>
            </a:r>
          </a:p>
          <a:p>
            <a:pPr lvl="1"/>
            <a:r>
              <a:rPr lang="en-US" dirty="0"/>
              <a:t>Verify access needs</a:t>
            </a:r>
          </a:p>
          <a:p>
            <a:r>
              <a:rPr lang="en-US" dirty="0"/>
              <a:t>Restrict Access via (Auto-)Tagging</a:t>
            </a:r>
          </a:p>
          <a:p>
            <a:pPr lvl="1"/>
            <a:r>
              <a:rPr lang="en-US" dirty="0"/>
              <a:t>Enable download, view, etc. via well-formed names or attributes</a:t>
            </a:r>
          </a:p>
          <a:p>
            <a:r>
              <a:rPr lang="en-US" dirty="0"/>
              <a:t>… or work with </a:t>
            </a:r>
            <a:r>
              <a:rPr lang="en-US" dirty="0" err="1"/>
              <a:t>SELinux</a:t>
            </a:r>
            <a:r>
              <a:rPr lang="en-US" dirty="0"/>
              <a:t> MLS?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2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ICDS Resources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Environment</a:t>
            </a:r>
          </a:p>
          <a:p>
            <a:pPr lvl="1"/>
            <a:r>
              <a:rPr lang="en-US" dirty="0"/>
              <a:t>25,000 cores, 100 GPUs</a:t>
            </a:r>
          </a:p>
          <a:p>
            <a:pPr lvl="1"/>
            <a:r>
              <a:rPr lang="en-US" dirty="0"/>
              <a:t>16PB Shared VAST NFS Filesystems</a:t>
            </a:r>
          </a:p>
          <a:p>
            <a:r>
              <a:rPr lang="en-US" dirty="0"/>
              <a:t>Restricted Environment</a:t>
            </a:r>
          </a:p>
          <a:p>
            <a:pPr lvl="1"/>
            <a:r>
              <a:rPr lang="en-US" dirty="0"/>
              <a:t>24,000 cores, TBD GPUs</a:t>
            </a:r>
          </a:p>
          <a:p>
            <a:pPr lvl="1"/>
            <a:r>
              <a:rPr lang="en-US" dirty="0"/>
              <a:t>8PB Shared GPFS Filesystems</a:t>
            </a:r>
          </a:p>
          <a:p>
            <a:pPr lvl="1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1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HPC Storage Access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SSH-based</a:t>
            </a:r>
          </a:p>
          <a:p>
            <a:pPr lvl="1"/>
            <a:r>
              <a:rPr lang="en-US" dirty="0"/>
              <a:t>SCP, </a:t>
            </a:r>
            <a:r>
              <a:rPr lang="en-US" dirty="0" err="1"/>
              <a:t>Filezilla</a:t>
            </a:r>
            <a:r>
              <a:rPr lang="en-US" dirty="0"/>
              <a:t>, WinSCP, etc.</a:t>
            </a:r>
          </a:p>
          <a:p>
            <a:pPr lvl="1"/>
            <a:r>
              <a:rPr lang="en-US" dirty="0"/>
              <a:t>SSHFS</a:t>
            </a:r>
          </a:p>
          <a:p>
            <a:pPr lvl="1"/>
            <a:r>
              <a:rPr lang="en-US" dirty="0"/>
              <a:t>Use existing SSH services</a:t>
            </a:r>
          </a:p>
          <a:p>
            <a:pPr lvl="1"/>
            <a:r>
              <a:rPr lang="en-US" dirty="0"/>
              <a:t>Not native on Windows</a:t>
            </a:r>
          </a:p>
          <a:p>
            <a:r>
              <a:rPr lang="en-US" dirty="0"/>
              <a:t>NFS</a:t>
            </a:r>
          </a:p>
          <a:p>
            <a:pPr lvl="1"/>
            <a:r>
              <a:rPr lang="en-US" dirty="0"/>
              <a:t>Firewall/security headache</a:t>
            </a:r>
          </a:p>
          <a:p>
            <a:pPr lvl="1"/>
            <a:r>
              <a:rPr lang="en-US" dirty="0"/>
              <a:t>Not native on Windows</a:t>
            </a:r>
          </a:p>
          <a:p>
            <a:r>
              <a:rPr lang="en-US" dirty="0"/>
              <a:t>CIFS</a:t>
            </a:r>
          </a:p>
          <a:p>
            <a:pPr lvl="1"/>
            <a:r>
              <a:rPr lang="en-US" dirty="0"/>
              <a:t>Windows native</a:t>
            </a:r>
          </a:p>
          <a:p>
            <a:pPr lvl="1"/>
            <a:r>
              <a:rPr lang="en-US" dirty="0"/>
              <a:t>Security concerns/firewall headache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5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HPC Storage Access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“There’s a better way” – Amit Amritkar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Familiar Behavior</a:t>
            </a:r>
          </a:p>
          <a:p>
            <a:pPr lvl="1"/>
            <a:r>
              <a:rPr lang="en-US" dirty="0"/>
              <a:t>Similar to OneDrive, Dropbox</a:t>
            </a:r>
          </a:p>
          <a:p>
            <a:pPr lvl="1"/>
            <a:r>
              <a:rPr lang="en-US" dirty="0"/>
              <a:t>Minimal user interaction</a:t>
            </a:r>
          </a:p>
          <a:p>
            <a:pPr lvl="1"/>
            <a:r>
              <a:rPr lang="en-US" dirty="0"/>
              <a:t>File sharing interface</a:t>
            </a:r>
          </a:p>
          <a:p>
            <a:r>
              <a:rPr lang="en-US" dirty="0"/>
              <a:t>Role-based Access Control</a:t>
            </a:r>
          </a:p>
          <a:p>
            <a:r>
              <a:rPr lang="en-US" dirty="0"/>
              <a:t>Integration with Existing Infrastructure</a:t>
            </a:r>
          </a:p>
          <a:p>
            <a:pPr lvl="1"/>
            <a:r>
              <a:rPr lang="en-US" dirty="0"/>
              <a:t>Account data (SSO)</a:t>
            </a:r>
          </a:p>
          <a:p>
            <a:pPr lvl="1"/>
            <a:r>
              <a:rPr lang="en-US" dirty="0"/>
              <a:t>Remote shared filesystems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8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Unifying Storage Access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HPC Storage</a:t>
            </a:r>
          </a:p>
          <a:p>
            <a:pPr lvl="1"/>
            <a:r>
              <a:rPr lang="en-US" dirty="0"/>
              <a:t>NFS, SMB, or SSH-based access</a:t>
            </a:r>
          </a:p>
          <a:p>
            <a:pPr lvl="1"/>
            <a:r>
              <a:rPr lang="en-US" dirty="0"/>
              <a:t>Multiple targets/systems</a:t>
            </a:r>
          </a:p>
          <a:p>
            <a:r>
              <a:rPr lang="en-US" dirty="0"/>
              <a:t>University Shared Storage</a:t>
            </a:r>
          </a:p>
          <a:p>
            <a:pPr lvl="1"/>
            <a:r>
              <a:rPr lang="en-US" dirty="0"/>
              <a:t>Box – contract ended</a:t>
            </a:r>
          </a:p>
          <a:p>
            <a:pPr lvl="1"/>
            <a:r>
              <a:rPr lang="en-US" dirty="0"/>
              <a:t>OneDrive – contract ending</a:t>
            </a:r>
          </a:p>
          <a:p>
            <a:pPr lvl="1"/>
            <a:r>
              <a:rPr lang="en-US" dirty="0"/>
              <a:t>SMB mounted local storage</a:t>
            </a:r>
          </a:p>
          <a:p>
            <a:pPr lvl="1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Cloud Implementation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3C460-609B-EE19-9B35-CC7A135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used </a:t>
            </a:r>
            <a:r>
              <a:rPr lang="en-US" dirty="0" err="1"/>
              <a:t>Nextcloud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Meets requirements above</a:t>
            </a:r>
          </a:p>
          <a:p>
            <a:pPr lvl="1"/>
            <a:r>
              <a:rPr lang="en-US" dirty="0"/>
              <a:t>Integrates well with many providers</a:t>
            </a:r>
          </a:p>
          <a:p>
            <a:pPr lvl="1"/>
            <a:r>
              <a:rPr lang="en-US" dirty="0"/>
              <a:t>Open source, with paid option</a:t>
            </a:r>
          </a:p>
          <a:p>
            <a:pPr lvl="1"/>
            <a:r>
              <a:rPr lang="en-US" dirty="0"/>
              <a:t>Focus on security</a:t>
            </a:r>
          </a:p>
          <a:p>
            <a:pPr lvl="1"/>
            <a:r>
              <a:rPr lang="en-US" dirty="0"/>
              <a:t>Running on Kubernetes</a:t>
            </a:r>
          </a:p>
          <a:p>
            <a:pPr lvl="1"/>
            <a:r>
              <a:rPr lang="en-US" dirty="0"/>
              <a:t>Deployed via Helm</a:t>
            </a:r>
          </a:p>
          <a:p>
            <a:r>
              <a:rPr lang="en-US" dirty="0"/>
              <a:t>Integrated with Penn State central AD services</a:t>
            </a:r>
          </a:p>
          <a:p>
            <a:r>
              <a:rPr lang="en-US" dirty="0"/>
              <a:t>Available outside of Penn State (no VPN required)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0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97943E-3BB5-14B4-A019-454B21520E5B}"/>
              </a:ext>
            </a:extLst>
          </p:cNvPr>
          <p:cNvSpPr txBox="1"/>
          <p:nvPr/>
        </p:nvSpPr>
        <p:spPr>
          <a:xfrm>
            <a:off x="485206" y="1609416"/>
            <a:ext cx="32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with University Credentials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BF9610FF-241D-EAF6-08A6-B18AC145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6" y="2044769"/>
            <a:ext cx="3981607" cy="2768461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F434BCF5-64AF-ADC9-F86E-A29BFC41D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17" y="2760731"/>
            <a:ext cx="4601126" cy="3199220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77FDE583-19C0-550D-AFA3-416458B5E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229" y="1095824"/>
            <a:ext cx="4788946" cy="33298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F17279-E039-14C3-CC4C-3180900F8FDF}"/>
              </a:ext>
            </a:extLst>
          </p:cNvPr>
          <p:cNvSpPr txBox="1"/>
          <p:nvPr/>
        </p:nvSpPr>
        <p:spPr>
          <a:xfrm>
            <a:off x="4563618" y="2391399"/>
            <a:ext cx="26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Nextcloud</a:t>
            </a:r>
            <a:r>
              <a:rPr lang="en-US" dirty="0"/>
              <a:t> Base Directory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1B208-9545-329E-C4F3-33E9D7F4BD50}"/>
              </a:ext>
            </a:extLst>
          </p:cNvPr>
          <p:cNvSpPr txBox="1"/>
          <p:nvPr/>
        </p:nvSpPr>
        <p:spPr>
          <a:xfrm>
            <a:off x="7279229" y="649673"/>
            <a:ext cx="26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Cluster Home</a:t>
            </a:r>
          </a:p>
        </p:txBody>
      </p:sp>
    </p:spTree>
    <p:extLst>
      <p:ext uri="{BB962C8B-B14F-4D97-AF65-F5344CB8AC3E}">
        <p14:creationId xmlns:p14="http://schemas.microsoft.com/office/powerpoint/2010/main" val="13219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Client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E70CAB9-5AF0-7114-3745-A8EE174CB8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936625"/>
            <a:ext cx="2709365" cy="2755900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6DEBF98-E00A-997D-6A4D-927475FCA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14400" y="2123678"/>
            <a:ext cx="5181600" cy="3602831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9FDD458-0F80-3472-9304-683D28639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565" y="1552575"/>
            <a:ext cx="3213216" cy="409612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3FE8E46-60D8-EAC1-1866-34C47B54F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385" y="4391337"/>
            <a:ext cx="1400370" cy="914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5DB856-6181-8C2E-E2B8-5234233B1EA0}"/>
              </a:ext>
            </a:extLst>
          </p:cNvPr>
          <p:cNvSpPr txBox="1"/>
          <p:nvPr/>
        </p:nvSpPr>
        <p:spPr>
          <a:xfrm>
            <a:off x="838800" y="1686817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via Web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7943E-3BB5-14B4-A019-454B21520E5B}"/>
              </a:ext>
            </a:extLst>
          </p:cNvPr>
          <p:cNvSpPr txBox="1"/>
          <p:nvPr/>
        </p:nvSpPr>
        <p:spPr>
          <a:xfrm>
            <a:off x="6029325" y="508953"/>
            <a:ext cx="2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Client Setup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CD986-F37C-30C1-0843-787B08B45E8A}"/>
              </a:ext>
            </a:extLst>
          </p:cNvPr>
          <p:cNvSpPr txBox="1"/>
          <p:nvPr/>
        </p:nvSpPr>
        <p:spPr>
          <a:xfrm>
            <a:off x="6641209" y="4479269"/>
            <a:ext cx="15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Taskbar 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D5297-E1B7-F9A4-9AD0-A51EC1857880}"/>
              </a:ext>
            </a:extLst>
          </p:cNvPr>
          <p:cNvSpPr txBox="1"/>
          <p:nvPr/>
        </p:nvSpPr>
        <p:spPr>
          <a:xfrm>
            <a:off x="8812211" y="1183243"/>
            <a:ext cx="2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Status Pop-up</a:t>
            </a:r>
          </a:p>
        </p:txBody>
      </p:sp>
    </p:spTree>
    <p:extLst>
      <p:ext uri="{BB962C8B-B14F-4D97-AF65-F5344CB8AC3E}">
        <p14:creationId xmlns:p14="http://schemas.microsoft.com/office/powerpoint/2010/main" val="2353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87DB-93C5-F81C-BA74-6B2E07F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File Explorer Integration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B9323A-751F-C124-F5C5-7765689FC54B}"/>
              </a:ext>
            </a:extLst>
          </p:cNvPr>
          <p:cNvCxnSpPr>
            <a:cxnSpLocks/>
          </p:cNvCxnSpPr>
          <p:nvPr/>
        </p:nvCxnSpPr>
        <p:spPr>
          <a:xfrm>
            <a:off x="838800" y="1440000"/>
            <a:ext cx="497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5DB856-6181-8C2E-E2B8-5234233B1EA0}"/>
              </a:ext>
            </a:extLst>
          </p:cNvPr>
          <p:cNvSpPr txBox="1"/>
          <p:nvPr/>
        </p:nvSpPr>
        <p:spPr>
          <a:xfrm>
            <a:off x="6128192" y="1941125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Cluster Home Synced Directory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52D2A6-A596-C4C0-F734-1A1C081A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0" y="2393522"/>
            <a:ext cx="5505052" cy="310240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12BE2F0-4F23-EC26-B24F-38EC3D340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2393521"/>
            <a:ext cx="5505052" cy="3102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639849-3DD6-D71F-EF27-3A15DC2D1943}"/>
              </a:ext>
            </a:extLst>
          </p:cNvPr>
          <p:cNvSpPr txBox="1"/>
          <p:nvPr/>
        </p:nvSpPr>
        <p:spPr>
          <a:xfrm>
            <a:off x="556465" y="1941983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</a:t>
            </a:r>
            <a:r>
              <a:rPr lang="en-US" dirty="0" err="1"/>
              <a:t>Nextcloud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12869703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DS_PP2_Widescreen" id="{3A44C56B-6FB8-0E47-B0D4-3CD0DDCA0BBC}" vid="{26BA2A9B-2D2C-1746-93F0-6C29FC5BAEFE}"/>
    </a:ext>
  </a:extLst>
</a:theme>
</file>

<file path=ppt/theme/theme2.xml><?xml version="1.0" encoding="utf-8"?>
<a:theme xmlns:a="http://schemas.openxmlformats.org/drawingml/2006/main" name="Celestial">
  <a:themeElements>
    <a:clrScheme name="Custom 23">
      <a:dk1>
        <a:srgbClr val="000000"/>
      </a:dk1>
      <a:lt1>
        <a:srgbClr val="FFFFFF"/>
      </a:lt1>
      <a:dk2>
        <a:srgbClr val="2B7974"/>
      </a:dk2>
      <a:lt2>
        <a:srgbClr val="D2E9D2"/>
      </a:lt2>
      <a:accent1>
        <a:srgbClr val="48BEB7"/>
      </a:accent1>
      <a:accent2>
        <a:srgbClr val="17BAD0"/>
      </a:accent2>
      <a:accent3>
        <a:srgbClr val="BE986C"/>
      </a:accent3>
      <a:accent4>
        <a:srgbClr val="80C36E"/>
      </a:accent4>
      <a:accent5>
        <a:srgbClr val="4D9ED9"/>
      </a:accent5>
      <a:accent6>
        <a:srgbClr val="2B7974"/>
      </a:accent6>
      <a:hlink>
        <a:srgbClr val="2B7974"/>
      </a:hlink>
      <a:folHlink>
        <a:srgbClr val="48BEB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3CC197C4EA6429DB8706FA366B0A9" ma:contentTypeVersion="16" ma:contentTypeDescription="Create a new document." ma:contentTypeScope="" ma:versionID="b4700a85abd1a74edb701ca6d3afdd96">
  <xsd:schema xmlns:xsd="http://www.w3.org/2001/XMLSchema" xmlns:xs="http://www.w3.org/2001/XMLSchema" xmlns:p="http://schemas.microsoft.com/office/2006/metadata/properties" xmlns:ns2="4b28dc4c-da69-43c9-a1ff-3a3813db799e" xmlns:ns3="23ad9178-ade2-434f-a880-cfaf139256ed" targetNamespace="http://schemas.microsoft.com/office/2006/metadata/properties" ma:root="true" ma:fieldsID="19eeb97119fa32ac520f06cf83d0de92" ns2:_="" ns3:_="">
    <xsd:import namespace="4b28dc4c-da69-43c9-a1ff-3a3813db799e"/>
    <xsd:import namespace="23ad9178-ade2-434f-a880-cfaf139256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dc4c-da69-43c9-a1ff-3a3813db79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29fa0b2-f208-4888-bfa7-22e3ad9dd3e2}" ma:internalName="TaxCatchAll" ma:showField="CatchAllData" ma:web="4b28dc4c-da69-43c9-a1ff-3a3813db79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d9178-ade2-434f-a880-cfaf13925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28dc4c-da69-43c9-a1ff-3a3813db799e">
      <UserInfo>
        <DisplayName>Greybush, Steven J</DisplayName>
        <AccountId>47</AccountId>
        <AccountType/>
      </UserInfo>
      <UserInfo>
        <DisplayName>Liu, Xiao</DisplayName>
        <AccountId>118</AccountId>
        <AccountType/>
      </UserInfo>
    </SharedWithUsers>
    <MediaLengthInSeconds xmlns="23ad9178-ade2-434f-a880-cfaf139256ed" xsi:nil="true"/>
    <lcf76f155ced4ddcb4097134ff3c332f xmlns="23ad9178-ade2-434f-a880-cfaf139256ed">
      <Terms xmlns="http://schemas.microsoft.com/office/infopath/2007/PartnerControls"/>
    </lcf76f155ced4ddcb4097134ff3c332f>
    <TaxCatchAll xmlns="4b28dc4c-da69-43c9-a1ff-3a3813db799e" xsi:nil="true"/>
  </documentManagement>
</p:properties>
</file>

<file path=customXml/itemProps1.xml><?xml version="1.0" encoding="utf-8"?>
<ds:datastoreItem xmlns:ds="http://schemas.openxmlformats.org/officeDocument/2006/customXml" ds:itemID="{498E0BD7-8D8E-4B8E-82FC-13C976CB3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dc4c-da69-43c9-a1ff-3a3813db799e"/>
    <ds:schemaRef ds:uri="23ad9178-ade2-434f-a880-cfaf139256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6DCE26-B85E-4C22-95CB-E16CCC89B1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6E26B-6AAD-469D-99E1-A00DE7ECC76F}">
  <ds:schemaRefs>
    <ds:schemaRef ds:uri="23ad9178-ade2-434f-a880-cfaf139256ed"/>
    <ds:schemaRef ds:uri="http://purl.org/dc/elements/1.1/"/>
    <ds:schemaRef ds:uri="http://www.w3.org/XML/1998/namespace"/>
    <ds:schemaRef ds:uri="4b28dc4c-da69-43c9-a1ff-3a3813db799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ICDS_PP2_Widescreen</Template>
  <TotalTime>15043</TotalTime>
  <Words>769</Words>
  <Application>Microsoft Office PowerPoint</Application>
  <PresentationFormat>Widescreen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Gill Sans MT</vt:lpstr>
      <vt:lpstr>Office Theme</vt:lpstr>
      <vt:lpstr>Celestial</vt:lpstr>
      <vt:lpstr>Democratizing Remote HPC Storage Access at Penn State</vt:lpstr>
      <vt:lpstr>ICDS Resources</vt:lpstr>
      <vt:lpstr>Remote HPC Storage Access</vt:lpstr>
      <vt:lpstr>Simple HPC Storage Access</vt:lpstr>
      <vt:lpstr>Unifying Storage Access</vt:lpstr>
      <vt:lpstr>Storage Cloud Implementation</vt:lpstr>
      <vt:lpstr>Web Client</vt:lpstr>
      <vt:lpstr>Desktop Client</vt:lpstr>
      <vt:lpstr>Desktop File Explorer Integration</vt:lpstr>
      <vt:lpstr>Storage Cloud Lessons Learned</vt:lpstr>
      <vt:lpstr>Need for Further Testing</vt:lpstr>
      <vt:lpstr>Enabling HIPAA-Aligned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ICDS Strategic Research Initiatives</dc:title>
  <dc:creator>Jackson, Liam</dc:creator>
  <cp:lastModifiedBy>Focht, Adam Brent</cp:lastModifiedBy>
  <cp:revision>109</cp:revision>
  <cp:lastPrinted>2021-07-23T14:55:06Z</cp:lastPrinted>
  <dcterms:created xsi:type="dcterms:W3CDTF">2021-06-24T18:39:42Z</dcterms:created>
  <dcterms:modified xsi:type="dcterms:W3CDTF">2023-11-10T18:37:00Z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0x010100E843CC197C4EA6429DB8706FA366B0A9</vt:lpwstr>
  </property>
  <property fmtid="{D5CDD505-2E9C-101B-9397-08002B2CF9AE}" pid="3" name="Order">
    <vt:r8>6571900</vt:r8>
  </property>
  <property fmtid="{D5CDD505-2E9C-101B-9397-08002B2CF9AE}" pid="4" name="_ExtendedDescription">
    <vt:lpwstr/>
  </property>
  <property fmtid="{D5CDD505-2E9C-101B-9397-08002B2CF9AE}" pid="5" name="ComplianceAssetId">
    <vt:lpwstr/>
  </property>
  <property fmtid="{D5CDD505-2E9C-101B-9397-08002B2CF9AE}" pid="6" name="MediaServiceImageTags">
    <vt:lpwstr/>
  </property>
</Properties>
</file>