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4"/>
    <p:sldMasterId id="2147483731" r:id="rId5"/>
    <p:sldMasterId id="2147483695" r:id="rId6"/>
    <p:sldMasterId id="2147483683" r:id="rId7"/>
  </p:sldMasterIdLst>
  <p:notesMasterIdLst>
    <p:notesMasterId r:id="rId22"/>
  </p:notesMasterIdLst>
  <p:sldIdLst>
    <p:sldId id="300" r:id="rId8"/>
    <p:sldId id="372" r:id="rId9"/>
    <p:sldId id="362" r:id="rId10"/>
    <p:sldId id="363" r:id="rId11"/>
    <p:sldId id="367" r:id="rId12"/>
    <p:sldId id="375" r:id="rId13"/>
    <p:sldId id="374" r:id="rId14"/>
    <p:sldId id="373" r:id="rId15"/>
    <p:sldId id="368" r:id="rId16"/>
    <p:sldId id="364" r:id="rId17"/>
    <p:sldId id="369" r:id="rId18"/>
    <p:sldId id="366" r:id="rId19"/>
    <p:sldId id="376" r:id="rId20"/>
    <p:sldId id="34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7A140D-A4EE-4A0E-1176-867A5F92CD4C}" name="Contis, Didier M" initials="CDM" userId="S::jb85@gatech.edu::7b9beb96-4006-4225-9260-898ffcf597bf" providerId="AD"/>
  <p188:author id="{76FBF828-33B9-24F5-36A3-06A774A98D3F}" name="Sarajlic, Semir" initials="SS" userId="S::ssarajlic3@gatech.edu::cedd7d96-acc6-41df-ba66-25a724c1981b" providerId="AD"/>
  <p188:author id="{82AB1077-07D9-D3FF-BB57-3DCE09ED5F42}" name="Jezghani, Aaron P" initials="JP" userId="S::ajezghani3@gatech.edu::5e88817d-4567-47ea-b8d6-67f26de9e490" providerId="AD"/>
  <p188:author id="{10EAE880-5263-4976-44CD-55DB52CA5B9B}" name="Zvada, Marian" initials="ZM" userId="S::mzvada3@gatech.edu::2e56016c-9b6c-413d-895c-6bac294a805a" providerId="AD"/>
  <p188:author id="{206ABCEF-6F84-C94C-EF3F-41148A0B83D7}" name="Phanish, Deepa" initials="PD" userId="S::dnagendra3@gatech.edu::ecf4b3b7-4dba-42b9-b071-7e0444e0fe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7437"/>
    <a:srgbClr val="D6DBD4"/>
    <a:srgbClr val="F9F6E5"/>
    <a:srgbClr val="54585A"/>
    <a:srgbClr val="003057"/>
    <a:srgbClr val="00234C"/>
    <a:srgbClr val="0663C2"/>
    <a:srgbClr val="AF4126"/>
    <a:srgbClr val="014CA0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59198-740E-41D7-9418-5B7346DF75AB}" v="10" dt="2023-11-11T15:15:49.780"/>
    <p1510:client id="{99877E2A-8DD4-5FFA-6522-758101A825DA}" v="888" dt="2023-11-11T14:53:10.18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81" d="100"/>
          <a:sy n="81" d="100"/>
        </p:scale>
        <p:origin x="845" y="62"/>
      </p:cViewPr>
      <p:guideLst>
        <p:guide orient="horz" pos="773"/>
        <p:guide pos="2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BAE4-33E1-5647-A4E2-A59557856FE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EA241-3ACD-2449-AD4F-C81C1594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2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EA241-3ACD-2449-AD4F-C81C1594B3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003057"/>
                </a:solidFill>
                <a:latin typeface="Roboto Cn" panose="02000000000000000000" pitchFamily="2" charset="0"/>
                <a:ea typeface="Roboto Cn" panose="02000000000000000000" pitchFamily="2" charset="0"/>
                <a:cs typeface="Roboto Cn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136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BA8D-199D-D243-8956-E69B654E38D7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5D7C-D575-234B-B67F-6B979D572E80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682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6E4E-72DB-3742-B4FA-C840ED0E9F62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04B1-AB1F-DE43-9213-363892D6E69C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2522-F389-EF46-9FA2-1781789CF54F}" type="datetime1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BBC7-ED32-944F-8580-D6370708C0BF}" type="datetime1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F69E-4EA6-C645-BC3E-ECF2894CF1C5}" type="datetime1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F391-14D5-5C4B-87DE-44D0B488F1EC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6B19-1E9A-2242-BACF-5CAEC7A4667B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50C3-24B3-0548-981F-FFF0E816291A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0E0-A2D1-964C-8C68-F3387E3E730C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924E-FC01-ED49-9328-8940A770C85B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3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7234-B2CF-C545-8B9A-13168FE6DD0E}" type="datetime1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699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07B-E3AC-424B-9A28-C36C710660AC}" type="datetime1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2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EAA0-DB8A-D346-BC38-46AC2A8F5CEC}" type="datetime1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E5D-2857-3A4A-A395-188404D22B99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4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847D-FAAC-A34C-B086-1CF737D9E1DA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3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E61A-6FE4-9442-A158-4BCC3FB2BFEB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9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27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97304-ADD9-024F-85E8-17969ECE1F8A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 Cn" panose="02000000000000000000" pitchFamily="2" charset="0"/>
          <a:ea typeface="Roboto Cn" panose="02000000000000000000" pitchFamily="2" charset="0"/>
          <a:cs typeface="Roboto Cn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3CB1-BAFD-B54A-8640-0688CD45321D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baseline="0">
          <a:solidFill>
            <a:srgbClr val="A7934B"/>
          </a:solidFill>
          <a:latin typeface="Roboto Slab Medium" pitchFamily="2" charset="0"/>
          <a:ea typeface="Roboto Slab Medium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ce-gt/hpcsyspros-SC23-I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j.eric@gatech.edu" TargetMode="External"/><Relationship Id="rId4" Type="http://schemas.openxmlformats.org/officeDocument/2006/relationships/hyperlink" Target="https://dl.acm.org/doi/pdf/10.1145/3219104.321911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0084-9048-D04F-9001-C8DB0C2F7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762" y="1373359"/>
            <a:ext cx="7635120" cy="968852"/>
          </a:xfrm>
        </p:spPr>
        <p:txBody>
          <a:bodyPr lIns="91440" tIns="45720" rIns="91440" bIns="45720" anchor="b" anchorCtr="0">
            <a:noAutofit/>
          </a:bodyPr>
          <a:lstStyle/>
          <a:p>
            <a:pPr algn="ctr"/>
            <a:r>
              <a:rPr lang="en-US" sz="3200" dirty="0">
                <a:latin typeface="Roboto Cn"/>
              </a:rPr>
              <a:t>ICE 2.0: Restructuring and Growing an Instructional HPC Cluster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E1589-C602-3B49-AEA8-0A36D4040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0119" y="2411337"/>
            <a:ext cx="6935057" cy="2181705"/>
          </a:xfrm>
        </p:spPr>
        <p:txBody>
          <a:bodyPr lIns="91440" tIns="45720" rIns="91440" bIns="45720" anchor="t">
            <a:no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>
                <a:latin typeface="Roboto"/>
                <a:ea typeface="Roboto"/>
                <a:cs typeface="Roboto"/>
              </a:rPr>
              <a:t>Nov 12, 2023</a:t>
            </a:r>
          </a:p>
          <a:p>
            <a:pPr algn="ctr">
              <a:lnSpc>
                <a:spcPts val="2400"/>
              </a:lnSpc>
            </a:pPr>
            <a:r>
              <a:rPr lang="en-US" sz="2400" dirty="0">
                <a:latin typeface="Roboto"/>
                <a:ea typeface="Roboto"/>
                <a:cs typeface="Roboto"/>
              </a:rPr>
              <a:t>HPC </a:t>
            </a:r>
            <a:r>
              <a:rPr lang="en-US" sz="2400" dirty="0" err="1">
                <a:latin typeface="Roboto"/>
                <a:ea typeface="Roboto"/>
                <a:cs typeface="Roboto"/>
              </a:rPr>
              <a:t>SysPros</a:t>
            </a:r>
            <a:r>
              <a:rPr lang="en-US" sz="2400" dirty="0">
                <a:latin typeface="Roboto"/>
                <a:ea typeface="Roboto"/>
                <a:cs typeface="Roboto"/>
              </a:rPr>
              <a:t> Workshop – SC23</a:t>
            </a:r>
          </a:p>
          <a:p>
            <a:pPr algn="ctr">
              <a:lnSpc>
                <a:spcPts val="2400"/>
              </a:lnSpc>
            </a:pPr>
            <a:r>
              <a:rPr lang="en-US" sz="2400" dirty="0">
                <a:latin typeface="Roboto"/>
                <a:ea typeface="Roboto"/>
                <a:cs typeface="Roboto"/>
              </a:rPr>
              <a:t>Denver, CO</a:t>
            </a:r>
          </a:p>
          <a:p>
            <a:pPr algn="ctr">
              <a:lnSpc>
                <a:spcPts val="2400"/>
              </a:lnSpc>
            </a:pPr>
            <a:endParaRPr lang="en-US" sz="2400" dirty="0">
              <a:latin typeface="Roboto"/>
              <a:ea typeface="Roboto"/>
              <a:cs typeface="Roboto"/>
            </a:endParaRPr>
          </a:p>
          <a:p>
            <a:pPr algn="ctr">
              <a:lnSpc>
                <a:spcPts val="2400"/>
              </a:lnSpc>
            </a:pPr>
            <a:r>
              <a:rPr lang="en-US" sz="2400" dirty="0"/>
              <a:t>Eric Coulter, PhD</a:t>
            </a:r>
          </a:p>
          <a:p>
            <a:pPr algn="ctr">
              <a:lnSpc>
                <a:spcPts val="2400"/>
              </a:lnSpc>
            </a:pPr>
            <a:endParaRPr lang="en-US" sz="2400" dirty="0"/>
          </a:p>
          <a:p>
            <a:pPr algn="ctr">
              <a:lnSpc>
                <a:spcPts val="2400"/>
              </a:lnSpc>
            </a:pPr>
            <a:r>
              <a:rPr lang="en-US" sz="2400" dirty="0">
                <a:latin typeface="Roboto"/>
                <a:ea typeface="Roboto"/>
                <a:cs typeface="Roboto"/>
              </a:rPr>
              <a:t>PACE Research Computing Facilitation Team</a:t>
            </a:r>
            <a:br>
              <a:rPr lang="en-US" sz="2400" dirty="0">
                <a:latin typeface="Roboto"/>
                <a:ea typeface="Roboto"/>
                <a:cs typeface="Roboto"/>
              </a:rPr>
            </a:br>
            <a:r>
              <a:rPr lang="en-US" sz="2400" dirty="0">
                <a:latin typeface="Roboto"/>
                <a:ea typeface="Roboto"/>
                <a:cs typeface="Roboto"/>
              </a:rPr>
              <a:t>Lead</a:t>
            </a:r>
          </a:p>
        </p:txBody>
      </p:sp>
    </p:spTree>
    <p:extLst>
      <p:ext uri="{BB962C8B-B14F-4D97-AF65-F5344CB8AC3E}">
        <p14:creationId xmlns:p14="http://schemas.microsoft.com/office/powerpoint/2010/main" val="145788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F5138-1E52-684A-8054-98C1A354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4"/>
            <a:ext cx="11430000" cy="5441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Roboto"/>
                <a:ea typeface="Roboto"/>
                <a:cs typeface="Roboto"/>
              </a:rPr>
              <a:t>Home and Scratch space, with separate spaces for course data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Roughly 16K extant </a:t>
            </a:r>
            <a:r>
              <a:rPr lang="en-US" dirty="0" err="1">
                <a:latin typeface="Roboto"/>
                <a:ea typeface="Roboto"/>
                <a:cs typeface="Roboto"/>
              </a:rPr>
              <a:t>homedirs</a:t>
            </a:r>
            <a:r>
              <a:rPr lang="en-US" dirty="0">
                <a:latin typeface="Roboto"/>
                <a:ea typeface="Roboto"/>
                <a:cs typeface="Roboto"/>
              </a:rPr>
              <a:t>, planning for all 40K students eventually having access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Able to trim down to ~14K based on current GT affiliation (long overdue…)</a:t>
            </a:r>
          </a:p>
          <a:p>
            <a:r>
              <a:rPr lang="en-US" dirty="0" err="1">
                <a:latin typeface="Roboto"/>
                <a:ea typeface="Roboto"/>
                <a:cs typeface="Roboto"/>
              </a:rPr>
              <a:t>Homedirs</a:t>
            </a:r>
            <a:r>
              <a:rPr lang="en-US" dirty="0">
                <a:latin typeface="Roboto"/>
                <a:ea typeface="Roboto"/>
                <a:cs typeface="Roboto"/>
              </a:rPr>
              <a:t> and scratch bucketed by last 2 digits of UID:</a:t>
            </a:r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/home/${</a:t>
            </a:r>
            <a:r>
              <a:rPr lang="en-US" dirty="0" err="1">
                <a:latin typeface="Roboto"/>
                <a:ea typeface="Roboto"/>
                <a:cs typeface="Roboto"/>
              </a:rPr>
              <a:t>uid</a:t>
            </a:r>
            <a:r>
              <a:rPr lang="en-US" dirty="0">
                <a:latin typeface="Roboto"/>
                <a:ea typeface="Roboto"/>
                <a:cs typeface="Roboto"/>
              </a:rPr>
              <a:t>: -2:1}/${</a:t>
            </a:r>
            <a:r>
              <a:rPr lang="en-US" dirty="0" err="1">
                <a:latin typeface="Roboto"/>
                <a:ea typeface="Roboto"/>
                <a:cs typeface="Roboto"/>
              </a:rPr>
              <a:t>uid</a:t>
            </a:r>
            <a:r>
              <a:rPr lang="en-US" dirty="0">
                <a:latin typeface="Roboto"/>
                <a:ea typeface="Roboto"/>
                <a:cs typeface="Roboto"/>
              </a:rPr>
              <a:t>: -1}/${username}</a:t>
            </a:r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/scratch/${</a:t>
            </a:r>
            <a:r>
              <a:rPr lang="en-US" dirty="0" err="1">
                <a:latin typeface="Roboto"/>
                <a:ea typeface="Roboto"/>
                <a:cs typeface="Roboto"/>
              </a:rPr>
              <a:t>uid</a:t>
            </a:r>
            <a:r>
              <a:rPr lang="en-US" dirty="0">
                <a:latin typeface="Roboto"/>
                <a:ea typeface="Roboto"/>
                <a:cs typeface="Roboto"/>
              </a:rPr>
              <a:t>: -2:1}/${</a:t>
            </a:r>
            <a:r>
              <a:rPr lang="en-US" dirty="0" err="1">
                <a:latin typeface="Roboto"/>
                <a:ea typeface="Roboto"/>
                <a:cs typeface="Roboto"/>
              </a:rPr>
              <a:t>uid</a:t>
            </a:r>
            <a:r>
              <a:rPr lang="en-US" dirty="0">
                <a:latin typeface="Roboto"/>
                <a:ea typeface="Roboto"/>
                <a:cs typeface="Roboto"/>
              </a:rPr>
              <a:t>: -1}/${username}</a:t>
            </a:r>
          </a:p>
          <a:p>
            <a:pPr marL="457200" lvl="1" indent="0">
              <a:buNone/>
            </a:pPr>
            <a:endParaRPr lang="en-US" dirty="0">
              <a:latin typeface="Roboto"/>
              <a:ea typeface="Roboto"/>
              <a:cs typeface="Roboto"/>
            </a:endParaRPr>
          </a:p>
          <a:p>
            <a:r>
              <a:rPr lang="en-US" dirty="0">
                <a:latin typeface="Roboto"/>
                <a:ea typeface="Roboto"/>
                <a:cs typeface="Roboto"/>
              </a:rPr>
              <a:t>Mounted via </a:t>
            </a:r>
            <a:r>
              <a:rPr lang="en-US" dirty="0" err="1">
                <a:latin typeface="Roboto"/>
                <a:ea typeface="Roboto"/>
                <a:cs typeface="Roboto"/>
              </a:rPr>
              <a:t>AutoFS</a:t>
            </a:r>
            <a:r>
              <a:rPr lang="en-US" dirty="0">
                <a:latin typeface="Roboto"/>
                <a:ea typeface="Roboto"/>
                <a:cs typeface="Roboto"/>
              </a:rPr>
              <a:t>, which has to override </a:t>
            </a:r>
            <a:r>
              <a:rPr lang="en-US" dirty="0" err="1">
                <a:latin typeface="Roboto"/>
                <a:ea typeface="Roboto"/>
                <a:cs typeface="Roboto"/>
              </a:rPr>
              <a:t>homedir</a:t>
            </a:r>
            <a:r>
              <a:rPr lang="en-US" dirty="0">
                <a:latin typeface="Roboto"/>
                <a:ea typeface="Roboto"/>
                <a:cs typeface="Roboto"/>
              </a:rPr>
              <a:t> provided by SSSD via dynamic map (which was </a:t>
            </a:r>
            <a:r>
              <a:rPr lang="en-US" i="1" dirty="0">
                <a:latin typeface="Roboto"/>
                <a:ea typeface="Roboto"/>
                <a:cs typeface="Roboto"/>
              </a:rPr>
              <a:t>fun </a:t>
            </a:r>
            <a:r>
              <a:rPr lang="en-US" dirty="0">
                <a:latin typeface="Roboto"/>
                <a:ea typeface="Roboto"/>
                <a:cs typeface="Roboto"/>
              </a:rPr>
              <a:t>to discover/set up!) </a:t>
            </a:r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Config included in artifact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0B7D1-C166-FD36-94BB-8CCCEB65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2AC02-794E-8037-18A0-93679120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Roboto Slab"/>
                <a:ea typeface="Roboto Slab"/>
                <a:cs typeface="Roboto Slab"/>
              </a:rPr>
              <a:t>Storage Design</a:t>
            </a:r>
            <a:br>
              <a:rPr lang="en-US" dirty="0">
                <a:latin typeface="Roboto Slab"/>
                <a:ea typeface="Roboto Slab"/>
                <a:cs typeface="Roboto Slab"/>
              </a:rPr>
            </a:br>
            <a:endParaRPr lang="en-US" dirty="0">
              <a:latin typeface="Roboto Slab"/>
              <a:ea typeface="Roboto Slab"/>
              <a:cs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28734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F5138-1E52-684A-8054-98C1A354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4"/>
            <a:ext cx="11430000" cy="5441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Roboto"/>
                <a:ea typeface="Roboto"/>
                <a:cs typeface="Roboto"/>
              </a:rPr>
              <a:t>15GB of data in /home (NetApp)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100GB in /scratch (</a:t>
            </a:r>
            <a:r>
              <a:rPr lang="en-US" dirty="0" err="1">
                <a:latin typeface="Roboto"/>
                <a:ea typeface="Roboto"/>
                <a:cs typeface="Roboto"/>
              </a:rPr>
              <a:t>Lustre</a:t>
            </a:r>
            <a:r>
              <a:rPr lang="en-US" dirty="0">
                <a:latin typeface="Roboto"/>
                <a:ea typeface="Roboto"/>
                <a:cs typeface="Roboto"/>
              </a:rPr>
              <a:t>)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No quota on shared course data directories (backed by NetApp)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Semesterly cleanup</a:t>
            </a:r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Any files not touched in 120 days at the end of the semester are removed from /scratch dirs.</a:t>
            </a:r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Any home directories without active entitlement OR login activity for 1 year are removed 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0B7D1-C166-FD36-94BB-8CCCEB65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2AC02-794E-8037-18A0-93679120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Roboto Slab"/>
                <a:ea typeface="Roboto Slab"/>
                <a:cs typeface="Roboto Slab"/>
              </a:rPr>
              <a:t>Data Policies</a:t>
            </a:r>
            <a:br>
              <a:rPr lang="en-US" dirty="0">
                <a:latin typeface="Roboto Slab"/>
                <a:ea typeface="Roboto Slab"/>
                <a:cs typeface="Roboto Slab"/>
              </a:rPr>
            </a:br>
            <a:endParaRPr lang="en-US" dirty="0">
              <a:latin typeface="Roboto Slab"/>
              <a:ea typeface="Roboto Slab"/>
              <a:cs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04560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F5138-1E52-684A-8054-98C1A354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4"/>
            <a:ext cx="3908424" cy="5441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Roboto"/>
                <a:ea typeface="Roboto"/>
                <a:cs typeface="Roboto"/>
              </a:rPr>
              <a:t>Allowed QoS determined by entitlement memberships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People who buy hardware have the option of priority access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Instructors have priority access for grading needs (repro student submissions)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0B7D1-C166-FD36-94BB-8CCCEB65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2AC02-794E-8037-18A0-93679120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Roboto Slab"/>
                <a:ea typeface="Roboto Slab"/>
                <a:cs typeface="Roboto Slab"/>
              </a:rPr>
              <a:t>Scheduler Design</a:t>
            </a:r>
            <a:br>
              <a:rPr lang="en-US" dirty="0">
                <a:latin typeface="Roboto Slab"/>
                <a:ea typeface="Roboto Slab"/>
                <a:cs typeface="Roboto Slab"/>
              </a:rPr>
            </a:br>
            <a:endParaRPr lang="en-US" dirty="0">
              <a:latin typeface="Roboto Slab"/>
              <a:ea typeface="Roboto Slab"/>
              <a:cs typeface="Roboto Slab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CAC783B-8118-43C9-4E58-6A9D23EB59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278308"/>
              </p:ext>
            </p:extLst>
          </p:nvPr>
        </p:nvGraphicFramePr>
        <p:xfrm>
          <a:off x="4289424" y="1285564"/>
          <a:ext cx="7632835" cy="3616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663440" imgH="2209626" progId="Acrobat.Document.DC">
                  <p:embed/>
                </p:oleObj>
              </mc:Choice>
              <mc:Fallback>
                <p:oleObj name="Acrobat Document" r:id="rId2" imgW="4663440" imgH="220962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89424" y="1285564"/>
                        <a:ext cx="7632835" cy="3616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97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F5138-1E52-684A-8054-98C1A354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4"/>
            <a:ext cx="3908424" cy="5441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Roboto"/>
                <a:ea typeface="Roboto"/>
                <a:cs typeface="Roboto"/>
              </a:rPr>
              <a:t>Job routing by </a:t>
            </a:r>
            <a:r>
              <a:rPr lang="en-US" dirty="0" err="1">
                <a:latin typeface="Roboto"/>
                <a:ea typeface="Roboto"/>
                <a:cs typeface="Roboto"/>
              </a:rPr>
              <a:t>job_submit.lua</a:t>
            </a:r>
            <a:r>
              <a:rPr lang="en-US" dirty="0">
                <a:latin typeface="Roboto"/>
                <a:ea typeface="Roboto"/>
                <a:cs typeface="Roboto"/>
              </a:rPr>
              <a:t> based on QoS and resource needs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Simplify necessary </a:t>
            </a:r>
            <a:r>
              <a:rPr lang="en-US" dirty="0" err="1">
                <a:latin typeface="Roboto"/>
                <a:ea typeface="Roboto"/>
                <a:cs typeface="Roboto"/>
              </a:rPr>
              <a:t>Slurm</a:t>
            </a:r>
            <a:r>
              <a:rPr lang="en-US" dirty="0">
                <a:latin typeface="Roboto"/>
                <a:ea typeface="Roboto"/>
                <a:cs typeface="Roboto"/>
              </a:rPr>
              <a:t> scripts as much as possible for student use with sensible defaults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Configs available in our artifact!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0B7D1-C166-FD36-94BB-8CCCEB65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2AC02-794E-8037-18A0-93679120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Roboto Slab"/>
                <a:ea typeface="Roboto Slab"/>
                <a:cs typeface="Roboto Slab"/>
              </a:rPr>
              <a:t>Scheduler Design</a:t>
            </a:r>
            <a:br>
              <a:rPr lang="en-US" dirty="0">
                <a:latin typeface="Roboto Slab"/>
                <a:ea typeface="Roboto Slab"/>
                <a:cs typeface="Roboto Slab"/>
              </a:rPr>
            </a:br>
            <a:endParaRPr lang="en-US" dirty="0">
              <a:latin typeface="Roboto Slab"/>
              <a:ea typeface="Roboto Slab"/>
              <a:cs typeface="Roboto Slab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CAC783B-8118-43C9-4E58-6A9D23EB5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9424" y="1285564"/>
          <a:ext cx="7632835" cy="3616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663440" imgH="2209626" progId="Acrobat.Document.DC">
                  <p:embed/>
                </p:oleObj>
              </mc:Choice>
              <mc:Fallback>
                <p:oleObj name="Acrobat Document" r:id="rId2" imgW="4663440" imgH="2209626" progId="Acrobat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CAC783B-8118-43C9-4E58-6A9D23EB59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89424" y="1285564"/>
                        <a:ext cx="7632835" cy="3616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7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10EC-A6F3-17FA-C0F8-B64D66CD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 Slab"/>
                <a:ea typeface="Roboto Slab"/>
                <a:cs typeface="Roboto Slab"/>
              </a:rPr>
              <a:t>Questions?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23A97-6F42-2EB7-76C4-19465CCC0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215483"/>
            <a:ext cx="11430000" cy="42256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Roboto"/>
                <a:ea typeface="Roboto"/>
                <a:cs typeface="Roboto"/>
              </a:rPr>
              <a:t>Scripts and config examples available in GitHub: </a:t>
            </a:r>
            <a:br>
              <a:rPr lang="en-US" sz="2400" b="1" dirty="0">
                <a:latin typeface="Roboto"/>
                <a:ea typeface="Roboto"/>
                <a:cs typeface="Roboto"/>
              </a:rPr>
            </a:br>
            <a:r>
              <a:rPr lang="en-US" sz="2400" b="1" dirty="0">
                <a:latin typeface="Roboto"/>
                <a:ea typeface="Roboto"/>
                <a:cs typeface="Roboto"/>
                <a:hlinkClick r:id="rId3"/>
              </a:rPr>
              <a:t>https://github.com/pace-gt/hpcsyspros-SC23-ICE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>
                <a:latin typeface="Roboto"/>
                <a:ea typeface="Roboto"/>
                <a:cs typeface="Roboto"/>
              </a:rPr>
              <a:t>Previous ICE Paper: (Includes some more details around accounting, policy, and design): </a:t>
            </a:r>
            <a:r>
              <a:rPr lang="en-US" sz="2400" dirty="0">
                <a:latin typeface="Roboto"/>
                <a:ea typeface="Roboto"/>
                <a:cs typeface="Roboto"/>
                <a:hlinkClick r:id="rId4"/>
              </a:rPr>
              <a:t>https://dl.acm.org/doi/pdf/10.1145/3219104.3219112</a:t>
            </a:r>
            <a:endParaRPr lang="en-US" sz="2400" b="1" dirty="0">
              <a:latin typeface="Roboto"/>
              <a:ea typeface="Roboto"/>
              <a:cs typeface="Roboto"/>
            </a:endParaRPr>
          </a:p>
          <a:p>
            <a:endParaRPr lang="en-US" sz="2400" b="1" dirty="0"/>
          </a:p>
          <a:p>
            <a:r>
              <a:rPr lang="en-US" sz="2400" b="1" dirty="0">
                <a:latin typeface="Roboto"/>
                <a:ea typeface="Roboto"/>
                <a:cs typeface="Roboto"/>
              </a:rPr>
              <a:t>Contact us: </a:t>
            </a:r>
            <a:r>
              <a:rPr lang="en-US" sz="2400" b="1" dirty="0">
                <a:latin typeface="Roboto"/>
                <a:ea typeface="Roboto"/>
                <a:cs typeface="Roboto"/>
                <a:hlinkClick r:id="rId5"/>
              </a:rPr>
              <a:t>j.eric@gatech.edu</a:t>
            </a:r>
            <a:r>
              <a:rPr lang="en-US" sz="2400" b="1" dirty="0">
                <a:latin typeface="Roboto"/>
                <a:ea typeface="Roboto"/>
                <a:cs typeface="Roboto"/>
              </a:rPr>
              <a:t> 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EB9A0-64B7-93B5-99AA-7424E0AE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2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0084-9048-D04F-9001-C8DB0C2F7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762" y="1373359"/>
            <a:ext cx="7635120" cy="968852"/>
          </a:xfrm>
        </p:spPr>
        <p:txBody>
          <a:bodyPr lIns="91440" tIns="45720" rIns="91440" bIns="45720" anchor="b" anchorCtr="0">
            <a:noAutofit/>
          </a:bodyPr>
          <a:lstStyle/>
          <a:p>
            <a:pPr algn="ctr"/>
            <a:r>
              <a:rPr lang="en-US" sz="3200" dirty="0">
                <a:latin typeface="Roboto Cn"/>
              </a:rPr>
              <a:t>ICE 2.0: Restructuring and Growing an Instructional HPC Cluster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E1589-C602-3B49-AEA8-0A36D4040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0119" y="2411337"/>
            <a:ext cx="6935057" cy="2181705"/>
          </a:xfrm>
        </p:spPr>
        <p:txBody>
          <a:bodyPr lIns="91440" tIns="45720" rIns="91440" bIns="45720" anchor="t">
            <a:no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>
                <a:latin typeface="Roboto"/>
                <a:ea typeface="Roboto"/>
                <a:cs typeface="Roboto"/>
              </a:rPr>
              <a:t>Credit to the whole team:</a:t>
            </a:r>
          </a:p>
          <a:p>
            <a:pPr algn="ctr">
              <a:lnSpc>
                <a:spcPts val="2400"/>
              </a:lnSpc>
            </a:pPr>
            <a:r>
              <a:rPr lang="en-US" sz="2400" dirty="0">
                <a:latin typeface="Roboto"/>
                <a:ea typeface="Roboto"/>
                <a:cs typeface="Roboto"/>
              </a:rPr>
              <a:t>J. Eric Coulter, Michael D. Weiner, Aaron </a:t>
            </a:r>
            <a:r>
              <a:rPr lang="en-US" sz="2400" dirty="0" err="1">
                <a:latin typeface="Roboto"/>
                <a:ea typeface="Roboto"/>
                <a:cs typeface="Roboto"/>
              </a:rPr>
              <a:t>Jezghani</a:t>
            </a:r>
            <a:br>
              <a:rPr lang="en-US" sz="2400" dirty="0">
                <a:latin typeface="Roboto"/>
                <a:ea typeface="Roboto"/>
                <a:cs typeface="Roboto"/>
              </a:rPr>
            </a:br>
            <a:r>
              <a:rPr lang="en-US" sz="2400" dirty="0">
                <a:latin typeface="Roboto"/>
                <a:ea typeface="Roboto"/>
                <a:cs typeface="Roboto"/>
              </a:rPr>
              <a:t>Matt Guidry, Ruben Lara, Fang (Cherry Liu)</a:t>
            </a:r>
          </a:p>
          <a:p>
            <a:pPr algn="ctr">
              <a:lnSpc>
                <a:spcPts val="2400"/>
              </a:lnSpc>
            </a:pPr>
            <a:r>
              <a:rPr lang="en-US" sz="2400" dirty="0">
                <a:latin typeface="Roboto"/>
                <a:ea typeface="Roboto"/>
                <a:cs typeface="Roboto"/>
              </a:rPr>
              <a:t>Alan Metts, Ronald Rahaman, Kenneth J. Suda</a:t>
            </a:r>
          </a:p>
          <a:p>
            <a:pPr algn="ctr">
              <a:lnSpc>
                <a:spcPts val="2400"/>
              </a:lnSpc>
            </a:pPr>
            <a:r>
              <a:rPr lang="en-US" sz="2400" dirty="0">
                <a:latin typeface="Roboto"/>
                <a:ea typeface="Roboto"/>
                <a:cs typeface="Roboto"/>
              </a:rPr>
              <a:t>Peter N. Wan, Gregory Willcox, Deirdre Womack</a:t>
            </a:r>
            <a:br>
              <a:rPr lang="en-US" sz="2400" dirty="0">
                <a:latin typeface="Roboto"/>
                <a:ea typeface="Roboto"/>
                <a:cs typeface="Roboto"/>
              </a:rPr>
            </a:br>
            <a:r>
              <a:rPr lang="en-US" sz="2400" dirty="0">
                <a:latin typeface="Roboto"/>
                <a:ea typeface="Roboto"/>
                <a:cs typeface="Roboto"/>
              </a:rPr>
              <a:t>Dan (Ann) Zhou</a:t>
            </a:r>
          </a:p>
        </p:txBody>
      </p:sp>
    </p:spTree>
    <p:extLst>
      <p:ext uri="{BB962C8B-B14F-4D97-AF65-F5344CB8AC3E}">
        <p14:creationId xmlns:p14="http://schemas.microsoft.com/office/powerpoint/2010/main" val="8038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E9203B-B414-E1DC-BB19-22B470F8C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323" y="1215694"/>
            <a:ext cx="6467354" cy="535844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073EF-0945-2A56-A911-09E6B654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678206-0642-9F48-9727-6B519CB285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9D5B91-074E-B61D-8CCE-A5F115F7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oboto Slab"/>
                <a:ea typeface="Roboto Slab"/>
                <a:cs typeface="Roboto Slab"/>
              </a:rPr>
              <a:t>A little Context – PACE (Partnership for an Advanced Computing Environment)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0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F5138-1E52-684A-8054-98C1A354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4"/>
            <a:ext cx="5654843" cy="54417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Roboto"/>
                <a:ea typeface="Roboto"/>
                <a:cs typeface="Roboto"/>
              </a:rPr>
              <a:t>Yes we do talk about "the ICE Cluster" and I die a little bit every time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HPC environment purely for supporting courses and student projects at Georgia Tech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Mix of CPU and GPU hardware, collaboration between PACE and the College of Computing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Available to any course at GT, priority access to some hardware based on funding source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0B7D1-C166-FD36-94BB-8CCCEB65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2AC02-794E-8037-18A0-93679120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boto Slab"/>
                <a:ea typeface="Roboto Slab"/>
                <a:cs typeface="Roboto Slab"/>
              </a:rPr>
              <a:t>What is ICE? (Instructional Cluster Environment)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9C950DE-837A-21A8-6789-269D4B801A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784726"/>
              </p:ext>
            </p:extLst>
          </p:nvPr>
        </p:nvGraphicFramePr>
        <p:xfrm>
          <a:off x="6096000" y="1215482"/>
          <a:ext cx="5489542" cy="4598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994947" imgH="5859646" progId="Acrobat.Document.DC">
                  <p:embed/>
                </p:oleObj>
              </mc:Choice>
              <mc:Fallback>
                <p:oleObj name="Acrobat Document" r:id="rId2" imgW="6994947" imgH="585964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215482"/>
                        <a:ext cx="5489542" cy="4598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92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F5138-1E52-684A-8054-98C1A354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4"/>
            <a:ext cx="11430000" cy="5441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Roboto"/>
                <a:ea typeface="Roboto"/>
                <a:cs typeface="Roboto"/>
              </a:rPr>
              <a:t>In the beginning...</a:t>
            </a:r>
            <a:endParaRPr lang="en-US" dirty="0"/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There were TWO ICEs (one for PACE, one for College of Computing (CoC)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Merge the ICEs</a:t>
            </a:r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Including user account data</a:t>
            </a:r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Course data</a:t>
            </a:r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Accounts</a:t>
            </a:r>
          </a:p>
          <a:p>
            <a:pPr lvl="2"/>
            <a:r>
              <a:rPr lang="en-US" dirty="0">
                <a:latin typeface="Roboto"/>
                <a:ea typeface="Roboto"/>
                <a:cs typeface="Roboto"/>
              </a:rPr>
              <a:t>Naturally this is a perfect time to also figure out which accounts need to be pruned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Migrate to </a:t>
            </a:r>
            <a:r>
              <a:rPr lang="en-US" dirty="0" err="1">
                <a:latin typeface="Roboto"/>
                <a:ea typeface="Roboto"/>
                <a:cs typeface="Roboto"/>
              </a:rPr>
              <a:t>Slurm</a:t>
            </a:r>
            <a:r>
              <a:rPr lang="en-US" dirty="0">
                <a:latin typeface="Roboto"/>
                <a:ea typeface="Roboto"/>
                <a:cs typeface="Roboto"/>
              </a:rPr>
              <a:t> (Previously on Torque)</a:t>
            </a:r>
          </a:p>
          <a:p>
            <a:endParaRPr lang="en-US" dirty="0">
              <a:latin typeface="Roboto"/>
              <a:ea typeface="Roboto"/>
              <a:cs typeface="Robot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0B7D1-C166-FD36-94BB-8CCCEB65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2AC02-794E-8037-18A0-93679120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boto Slab"/>
                <a:ea typeface="Roboto Slab"/>
                <a:cs typeface="Roboto Slab"/>
              </a:rPr>
              <a:t>Goals of this Project (Problems to solve)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4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F5138-1E52-684A-8054-98C1A354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4"/>
            <a:ext cx="11430000" cy="5441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Roboto"/>
                <a:ea typeface="Roboto"/>
                <a:cs typeface="Roboto"/>
              </a:rPr>
              <a:t>Instructors request access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We add the course to a special group, which we call "entitlements" to an internal roles system</a:t>
            </a:r>
            <a:endParaRPr lang="en-US" dirty="0"/>
          </a:p>
          <a:p>
            <a:r>
              <a:rPr lang="en-US" dirty="0">
                <a:latin typeface="Roboto"/>
                <a:ea typeface="Roboto"/>
                <a:cs typeface="Roboto"/>
              </a:rPr>
              <a:t>Everyone enrolled in that course now gains access (and loses it accordingly)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This extends to special workshops, PACE-led training, etc. 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In the process of extending to departmental membership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0B7D1-C166-FD36-94BB-8CCCEB65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2AC02-794E-8037-18A0-93679120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boto Slab"/>
                <a:ea typeface="Roboto Slab"/>
                <a:cs typeface="Roboto Slab"/>
              </a:rPr>
              <a:t>How ICE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4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F5138-1E52-684A-8054-98C1A354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4"/>
            <a:ext cx="5554579" cy="5441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Roboto"/>
                <a:ea typeface="Roboto"/>
                <a:cs typeface="Roboto"/>
              </a:rPr>
              <a:t>Cron jobs regularly check membership in those entitlements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Several things happen as a result:</a:t>
            </a:r>
            <a:endParaRPr lang="en-US" dirty="0"/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Home and scratch directories are created</a:t>
            </a:r>
            <a:endParaRPr lang="en-US" dirty="0"/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Scheduler accounts are created</a:t>
            </a:r>
            <a:endParaRPr lang="en-US" dirty="0"/>
          </a:p>
          <a:p>
            <a:pPr lvl="2"/>
            <a:r>
              <a:rPr lang="en-US" dirty="0">
                <a:latin typeface="Roboto"/>
                <a:ea typeface="Roboto"/>
                <a:cs typeface="Roboto"/>
              </a:rPr>
              <a:t>At an appropriate QoS level</a:t>
            </a:r>
          </a:p>
          <a:p>
            <a:pPr lvl="2"/>
            <a:r>
              <a:rPr lang="en-US" dirty="0">
                <a:latin typeface="Roboto"/>
                <a:ea typeface="Roboto"/>
                <a:cs typeface="Roboto"/>
              </a:rPr>
              <a:t>Includes departmental affiliation for metrics</a:t>
            </a:r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Login access is granted</a:t>
            </a:r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Lots of error checking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0B7D1-C166-FD36-94BB-8CCCEB65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2AC02-794E-8037-18A0-93679120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Roboto Slab"/>
                <a:ea typeface="Roboto Slab"/>
                <a:cs typeface="Roboto Slab"/>
              </a:rPr>
              <a:t>Accounting Design</a:t>
            </a:r>
            <a:br>
              <a:rPr lang="en-US" dirty="0">
                <a:latin typeface="Roboto Slab"/>
                <a:ea typeface="Roboto Slab"/>
                <a:cs typeface="Roboto Slab"/>
              </a:rPr>
            </a:br>
            <a:endParaRPr lang="en-US" dirty="0">
              <a:latin typeface="Roboto Slab"/>
              <a:ea typeface="Roboto Slab"/>
              <a:cs typeface="Roboto Slab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1D02506-1B6D-6DEE-9D0F-38DA35805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228047"/>
              </p:ext>
            </p:extLst>
          </p:nvPr>
        </p:nvGraphicFramePr>
        <p:xfrm>
          <a:off x="5982393" y="1215483"/>
          <a:ext cx="5960136" cy="422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663440" imgH="3306764" progId="Acrobat.Document.DC">
                  <p:embed/>
                </p:oleObj>
              </mc:Choice>
              <mc:Fallback>
                <p:oleObj name="Acrobat Document" r:id="rId2" imgW="4663440" imgH="3306764" progId="Acrobat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3D728F0-7D7A-65DD-5531-F98A7729A4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82393" y="1215483"/>
                        <a:ext cx="5960136" cy="4225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172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F5138-1E52-684A-8054-98C1A354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4"/>
            <a:ext cx="11430000" cy="5441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Roboto"/>
                <a:ea typeface="Roboto"/>
                <a:cs typeface="Roboto"/>
              </a:rPr>
              <a:t>Top level “access entitlement”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College-level entitlements contain: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Separate Student/Instructor entitlements</a:t>
            </a:r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Separated by School at each of those levels</a:t>
            </a:r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Student entitlements are populated by Course Enrollment rules</a:t>
            </a:r>
          </a:p>
          <a:p>
            <a:pPr lvl="1"/>
            <a:endParaRPr lang="en-US" dirty="0">
              <a:latin typeface="Roboto"/>
              <a:ea typeface="Roboto"/>
              <a:cs typeface="Roboto"/>
            </a:endParaRPr>
          </a:p>
          <a:p>
            <a:r>
              <a:rPr lang="en-US" dirty="0">
                <a:latin typeface="Roboto"/>
                <a:ea typeface="Roboto"/>
                <a:cs typeface="Roboto"/>
              </a:rPr>
              <a:t>PACE exists at the “College” level for workshops and training sessions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Easily extensible as new Colleges or Schools participate in 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0B7D1-C166-FD36-94BB-8CCCEB65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2AC02-794E-8037-18A0-93679120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Roboto Slab"/>
                <a:ea typeface="Roboto Slab"/>
                <a:cs typeface="Roboto Slab"/>
              </a:rPr>
              <a:t>Entitlements Design</a:t>
            </a:r>
            <a:br>
              <a:rPr lang="en-US" dirty="0">
                <a:latin typeface="Roboto Slab"/>
                <a:ea typeface="Roboto Slab"/>
                <a:cs typeface="Roboto Slab"/>
              </a:rPr>
            </a:br>
            <a:endParaRPr lang="en-US" dirty="0">
              <a:latin typeface="Roboto Slab"/>
              <a:ea typeface="Roboto Slab"/>
              <a:cs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92871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F5138-1E52-684A-8054-98C1A354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4"/>
            <a:ext cx="11430000" cy="5441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Roboto"/>
                <a:ea typeface="Roboto"/>
                <a:cs typeface="Roboto"/>
              </a:rPr>
              <a:t>Back to the TWO ICES – some 20K accounts to migrate and merge</a:t>
            </a:r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Total of 7TB for </a:t>
            </a:r>
            <a:r>
              <a:rPr lang="en-US" dirty="0" err="1">
                <a:latin typeface="Roboto"/>
                <a:ea typeface="Roboto"/>
                <a:cs typeface="Roboto"/>
              </a:rPr>
              <a:t>homedir</a:t>
            </a:r>
            <a:r>
              <a:rPr lang="en-US" dirty="0">
                <a:latin typeface="Roboto"/>
                <a:ea typeface="Roboto"/>
                <a:cs typeface="Roboto"/>
              </a:rPr>
              <a:t> data, an additional ~1TB for course data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Migrated to /</a:t>
            </a:r>
            <a:r>
              <a:rPr lang="en-US" dirty="0" err="1">
                <a:latin typeface="Roboto"/>
                <a:ea typeface="Roboto"/>
                <a:cs typeface="Roboto"/>
              </a:rPr>
              <a:t>newhome</a:t>
            </a:r>
            <a:r>
              <a:rPr lang="en-US" dirty="0">
                <a:latin typeface="Roboto"/>
                <a:ea typeface="Roboto"/>
                <a:cs typeface="Roboto"/>
              </a:rPr>
              <a:t>/{oldICE_1,oldICE_2} directories to preserve data</a:t>
            </a:r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Since some accounts existed on both ICEs</a:t>
            </a:r>
          </a:p>
          <a:p>
            <a:r>
              <a:rPr lang="en-US" dirty="0">
                <a:latin typeface="Roboto"/>
                <a:ea typeface="Roboto"/>
                <a:cs typeface="Roboto"/>
              </a:rPr>
              <a:t>Parallel </a:t>
            </a:r>
            <a:r>
              <a:rPr lang="en-US" dirty="0" err="1">
                <a:latin typeface="Roboto"/>
                <a:ea typeface="Roboto"/>
                <a:cs typeface="Roboto"/>
              </a:rPr>
              <a:t>rsync</a:t>
            </a:r>
            <a:r>
              <a:rPr lang="en-US" dirty="0">
                <a:latin typeface="Roboto"/>
                <a:ea typeface="Roboto"/>
                <a:cs typeface="Roboto"/>
              </a:rPr>
              <a:t> (being very careful about sparse files! –S on initial sync, -W on final) took about 5 days</a:t>
            </a:r>
          </a:p>
          <a:p>
            <a:pPr lvl="1"/>
            <a:r>
              <a:rPr lang="en-US" dirty="0">
                <a:latin typeface="Roboto"/>
                <a:ea typeface="Roboto"/>
                <a:cs typeface="Roboto"/>
              </a:rPr>
              <a:t>Scripts included in artifact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0B7D1-C166-FD36-94BB-8CCCEB65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2AC02-794E-8037-18A0-93679120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Roboto Slab"/>
                <a:ea typeface="Roboto Slab"/>
                <a:cs typeface="Roboto Slab"/>
              </a:rPr>
              <a:t>Data </a:t>
            </a:r>
            <a:r>
              <a:rPr lang="en-US" dirty="0" err="1">
                <a:latin typeface="Roboto Slab"/>
                <a:ea typeface="Roboto Slab"/>
                <a:cs typeface="Roboto Slab"/>
              </a:rPr>
              <a:t>Migration+Merger</a:t>
            </a:r>
            <a:br>
              <a:rPr lang="en-US" dirty="0">
                <a:latin typeface="Roboto Slab"/>
                <a:ea typeface="Roboto Slab"/>
                <a:cs typeface="Roboto Slab"/>
              </a:rPr>
            </a:br>
            <a:endParaRPr lang="en-US" dirty="0">
              <a:latin typeface="Roboto Slab"/>
              <a:ea typeface="Roboto Slab"/>
              <a:cs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960234826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4CDE54F6-6007-2848-B683-2C1822FC5485}" vid="{C0D1DEBA-DE5C-9C46-9118-2685038DF7C3}"/>
    </a:ext>
  </a:ext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DE54F6-6007-2848-B683-2C1822FC5485}" vid="{FB47B6FD-F52A-2B42-851E-06D2988544C2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DE54F6-6007-2848-B683-2C1822FC5485}" vid="{FB47B6FD-F52A-2B42-851E-06D2988544C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ploadedtoPACE_x002d_DB_x003f_ xmlns="e677ad41-4ca3-4955-a215-d1625f678d7d">false</UploadedtoPACE_x002d_DB_x003f_>
    <TaxCatchAll xmlns="70ea920b-e790-4300-89ab-c2992186869c" xsi:nil="true"/>
    <lcf76f155ced4ddcb4097134ff3c332f xmlns="e677ad41-4ca3-4955-a215-d1625f678d7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A2D7FE01295B4AA831879ADC2AAEED" ma:contentTypeVersion="18" ma:contentTypeDescription="Create a new document." ma:contentTypeScope="" ma:versionID="fce167b2601d1a224a549fed8572683c">
  <xsd:schema xmlns:xsd="http://www.w3.org/2001/XMLSchema" xmlns:xs="http://www.w3.org/2001/XMLSchema" xmlns:p="http://schemas.microsoft.com/office/2006/metadata/properties" xmlns:ns2="e677ad41-4ca3-4955-a215-d1625f678d7d" xmlns:ns3="70ea920b-e790-4300-89ab-c2992186869c" targetNamespace="http://schemas.microsoft.com/office/2006/metadata/properties" ma:root="true" ma:fieldsID="71bce66f0f4db26ffad4dc81ba577702" ns2:_="" ns3:_="">
    <xsd:import namespace="e677ad41-4ca3-4955-a215-d1625f678d7d"/>
    <xsd:import namespace="70ea920b-e790-4300-89ab-c299218686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UploadedtoPACE_x002d_DB_x003f_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77ad41-4ca3-4955-a215-d1625f678d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UploadedtoPACE_x002d_DB_x003f_" ma:index="21" nillable="true" ma:displayName="Uploaded to PACE-DB?" ma:default="0" ma:description="Order information has been uploaded to PACE-DB" ma:format="Dropdown" ma:internalName="UploadedtoPACE_x002d_DB_x003f_">
      <xsd:simpleType>
        <xsd:restriction base="dms:Boolea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ea920b-e790-4300-89ab-c2992186869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21f9bc0f-c07d-436f-98e2-d547c2a309ee}" ma:internalName="TaxCatchAll" ma:showField="CatchAllData" ma:web="70ea920b-e790-4300-89ab-c299218686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053665-7110-4EFA-8CE5-70146C7B5AAD}">
  <ds:schemaRefs>
    <ds:schemaRef ds:uri="http://schemas.microsoft.com/office/infopath/2007/PartnerControls"/>
    <ds:schemaRef ds:uri="e677ad41-4ca3-4955-a215-d1625f678d7d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70ea920b-e790-4300-89ab-c2992186869c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074CA56-2B1B-43C5-A571-C0CFDBAE5F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3EBE2E-4DDC-49D8-A518-178DC9E108CD}">
  <ds:schemaRefs>
    <ds:schemaRef ds:uri="70ea920b-e790-4300-89ab-c2992186869c"/>
    <ds:schemaRef ds:uri="e677ad41-4ca3-4955-a215-d1625f678d7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503</TotalTime>
  <Words>814</Words>
  <Application>Microsoft Office PowerPoint</Application>
  <PresentationFormat>Widescreen</PresentationFormat>
  <Paragraphs>103</Paragraphs>
  <Slides>14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Roboto</vt:lpstr>
      <vt:lpstr>Roboto Cn</vt:lpstr>
      <vt:lpstr>Roboto Slab</vt:lpstr>
      <vt:lpstr>Roboto Slab Medium</vt:lpstr>
      <vt:lpstr>3_Custom Design</vt:lpstr>
      <vt:lpstr>4_Custom Design</vt:lpstr>
      <vt:lpstr>1_Custom Design</vt:lpstr>
      <vt:lpstr>1_Custom Design</vt:lpstr>
      <vt:lpstr>Adobe Acrobat Document</vt:lpstr>
      <vt:lpstr>ICE 2.0: Restructuring and Growing an Instructional HPC Cluster</vt:lpstr>
      <vt:lpstr>ICE 2.0: Restructuring and Growing an Instructional HPC Cluster</vt:lpstr>
      <vt:lpstr>A little Context – PACE (Partnership for an Advanced Computing Environment)</vt:lpstr>
      <vt:lpstr>What is ICE? (Instructional Cluster Environment)</vt:lpstr>
      <vt:lpstr>Goals of this Project (Problems to solve)</vt:lpstr>
      <vt:lpstr>How ICE Works</vt:lpstr>
      <vt:lpstr>Accounting Design </vt:lpstr>
      <vt:lpstr>Entitlements Design </vt:lpstr>
      <vt:lpstr>Data Migration+Merger </vt:lpstr>
      <vt:lpstr>Storage Design </vt:lpstr>
      <vt:lpstr>Data Policies </vt:lpstr>
      <vt:lpstr>Scheduler Design </vt:lpstr>
      <vt:lpstr>Scheduler Design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PACE Orientation</dc:title>
  <dc:creator>Jezghani, Aaron P</dc:creator>
  <cp:lastModifiedBy>Coulter, Eric</cp:lastModifiedBy>
  <cp:revision>181</cp:revision>
  <cp:lastPrinted>2020-04-24T21:44:33Z</cp:lastPrinted>
  <dcterms:created xsi:type="dcterms:W3CDTF">2019-07-08T19:07:03Z</dcterms:created>
  <dcterms:modified xsi:type="dcterms:W3CDTF">2023-11-11T15:21:27Z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0x01010070A2D7FE01295B4AA831879ADC2AAEED</vt:lpwstr>
  </property>
  <property fmtid="{D5CDD505-2E9C-101B-9397-08002B2CF9AE}" pid="3" name="MediaServiceImageTags">
    <vt:lpwstr/>
  </property>
</Properties>
</file>