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730" r:id="rId4"/>
  </p:sldMasterIdLst>
  <p:notesMasterIdLst>
    <p:notesMasterId r:id="rId19"/>
  </p:notesMasterIdLst>
  <p:handoutMasterIdLst>
    <p:handoutMasterId r:id="rId20"/>
  </p:handoutMasterIdLst>
  <p:sldIdLst>
    <p:sldId id="256" r:id="rId5"/>
    <p:sldId id="259" r:id="rId6"/>
    <p:sldId id="261" r:id="rId7"/>
    <p:sldId id="265" r:id="rId8"/>
    <p:sldId id="264" r:id="rId9"/>
    <p:sldId id="278" r:id="rId10"/>
    <p:sldId id="283" r:id="rId11"/>
    <p:sldId id="279" r:id="rId12"/>
    <p:sldId id="280" r:id="rId13"/>
    <p:sldId id="286" r:id="rId14"/>
    <p:sldId id="287" r:id="rId15"/>
    <p:sldId id="289" r:id="rId16"/>
    <p:sldId id="285"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7" userDrawn="1">
          <p15:clr>
            <a:srgbClr val="A4A3A4"/>
          </p15:clr>
        </p15:guide>
        <p15:guide id="2" orient="horz" pos="1071" userDrawn="1">
          <p15:clr>
            <a:srgbClr val="A4A3A4"/>
          </p15:clr>
        </p15:guide>
        <p15:guide id="3" pos="43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328"/>
    <a:srgbClr val="0000FF"/>
    <a:srgbClr val="F2A002"/>
    <a:srgbClr val="DD4814"/>
    <a:srgbClr val="A71930"/>
    <a:srgbClr val="EF4123"/>
    <a:srgbClr val="FFA100"/>
    <a:srgbClr val="FFB600"/>
    <a:srgbClr val="4D4F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B4C5E2-BE53-48D9-8C59-D7E01305AE26}" v="2" dt="2023-11-10T21:20:22.958"/>
  </p1510:revLst>
</p1510:revInfo>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856" autoAdjust="0"/>
  </p:normalViewPr>
  <p:slideViewPr>
    <p:cSldViewPr snapToGrid="0" snapToObjects="1">
      <p:cViewPr varScale="1">
        <p:scale>
          <a:sx n="57" d="100"/>
          <a:sy n="57" d="100"/>
        </p:scale>
        <p:origin x="1603" y="62"/>
      </p:cViewPr>
      <p:guideLst>
        <p:guide orient="horz" pos="2387"/>
        <p:guide orient="horz" pos="1071"/>
        <p:guide pos="438"/>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n Wai Leong" userId="b7481e64-f481-41cd-aaee-ab68ac31228a" providerId="ADAL" clId="{18B4C5E2-BE53-48D9-8C59-D7E01305AE26}"/>
    <pc:docChg chg="undo custSel modSld">
      <pc:chgData name="Hon Wai Leong" userId="b7481e64-f481-41cd-aaee-ab68ac31228a" providerId="ADAL" clId="{18B4C5E2-BE53-48D9-8C59-D7E01305AE26}" dt="2023-11-10T21:20:22.958" v="358" actId="1076"/>
      <pc:docMkLst>
        <pc:docMk/>
      </pc:docMkLst>
      <pc:sldChg chg="modSp mod">
        <pc:chgData name="Hon Wai Leong" userId="b7481e64-f481-41cd-aaee-ab68ac31228a" providerId="ADAL" clId="{18B4C5E2-BE53-48D9-8C59-D7E01305AE26}" dt="2023-11-10T21:20:22.958" v="358" actId="1076"/>
        <pc:sldMkLst>
          <pc:docMk/>
          <pc:sldMk cId="3163767823" sldId="277"/>
        </pc:sldMkLst>
        <pc:spChg chg="mod">
          <ac:chgData name="Hon Wai Leong" userId="b7481e64-f481-41cd-aaee-ab68ac31228a" providerId="ADAL" clId="{18B4C5E2-BE53-48D9-8C59-D7E01305AE26}" dt="2023-11-10T21:18:43.472" v="356" actId="179"/>
          <ac:spMkLst>
            <pc:docMk/>
            <pc:sldMk cId="3163767823" sldId="277"/>
            <ac:spMk id="2" creationId="{62CD3B13-19FB-4B01-BF4B-42B22F3D90C6}"/>
          </ac:spMkLst>
        </pc:spChg>
        <pc:spChg chg="mod">
          <ac:chgData name="Hon Wai Leong" userId="b7481e64-f481-41cd-aaee-ab68ac31228a" providerId="ADAL" clId="{18B4C5E2-BE53-48D9-8C59-D7E01305AE26}" dt="2023-11-10T21:20:22.958" v="358" actId="1076"/>
          <ac:spMkLst>
            <pc:docMk/>
            <pc:sldMk cId="3163767823" sldId="277"/>
            <ac:spMk id="4" creationId="{16597A92-12BC-4470-87B9-42D6AC36F63F}"/>
          </ac:spMkLst>
        </pc:spChg>
        <pc:spChg chg="mod">
          <ac:chgData name="Hon Wai Leong" userId="b7481e64-f481-41cd-aaee-ab68ac31228a" providerId="ADAL" clId="{18B4C5E2-BE53-48D9-8C59-D7E01305AE26}" dt="2023-11-10T21:20:22.958" v="358" actId="1076"/>
          <ac:spMkLst>
            <pc:docMk/>
            <pc:sldMk cId="3163767823" sldId="277"/>
            <ac:spMk id="5" creationId="{9D402D3E-8491-430C-954B-C97CBCC5D1F4}"/>
          </ac:spMkLst>
        </pc:spChg>
        <pc:picChg chg="mod">
          <ac:chgData name="Hon Wai Leong" userId="b7481e64-f481-41cd-aaee-ab68ac31228a" providerId="ADAL" clId="{18B4C5E2-BE53-48D9-8C59-D7E01305AE26}" dt="2023-11-10T21:20:22.958" v="358" actId="1076"/>
          <ac:picMkLst>
            <pc:docMk/>
            <pc:sldMk cId="3163767823" sldId="277"/>
            <ac:picMk id="6" creationId="{BB614D75-15C5-8623-2970-4B8687983AB7}"/>
          </ac:picMkLst>
        </pc:picChg>
        <pc:picChg chg="mod">
          <ac:chgData name="Hon Wai Leong" userId="b7481e64-f481-41cd-aaee-ab68ac31228a" providerId="ADAL" clId="{18B4C5E2-BE53-48D9-8C59-D7E01305AE26}" dt="2023-11-10T21:20:22.958" v="358" actId="1076"/>
          <ac:picMkLst>
            <pc:docMk/>
            <pc:sldMk cId="3163767823" sldId="277"/>
            <ac:picMk id="7" creationId="{32B6332B-B875-8626-AECF-1771A8F92B1F}"/>
          </ac:picMkLst>
        </pc:picChg>
      </pc:sldChg>
      <pc:sldChg chg="modSp mod modNotesTx">
        <pc:chgData name="Hon Wai Leong" userId="b7481e64-f481-41cd-aaee-ab68ac31228a" providerId="ADAL" clId="{18B4C5E2-BE53-48D9-8C59-D7E01305AE26}" dt="2023-11-10T21:17:25.738" v="348" actId="20577"/>
        <pc:sldMkLst>
          <pc:docMk/>
          <pc:sldMk cId="3943431705" sldId="289"/>
        </pc:sldMkLst>
        <pc:spChg chg="mod">
          <ac:chgData name="Hon Wai Leong" userId="b7481e64-f481-41cd-aaee-ab68ac31228a" providerId="ADAL" clId="{18B4C5E2-BE53-48D9-8C59-D7E01305AE26}" dt="2023-11-10T21:14:26.033" v="2" actId="404"/>
          <ac:spMkLst>
            <pc:docMk/>
            <pc:sldMk cId="3943431705" sldId="289"/>
            <ac:spMk id="3" creationId="{F26F9709-5B23-900F-AACA-CED6F134365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7F2103F-D633-1948-B76D-F7235A79C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7781E34-604C-1746-8B1D-21D8DD15C4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3008FE-FF07-C34C-8D44-3BE53CABCC01}" type="datetimeFigureOut">
              <a:rPr lang="en-US" smtClean="0"/>
              <a:t>11/10/2023</a:t>
            </a:fld>
            <a:endParaRPr lang="en-US"/>
          </a:p>
        </p:txBody>
      </p:sp>
      <p:sp>
        <p:nvSpPr>
          <p:cNvPr id="4" name="Footer Placeholder 3">
            <a:extLst>
              <a:ext uri="{FF2B5EF4-FFF2-40B4-BE49-F238E27FC236}">
                <a16:creationId xmlns:a16="http://schemas.microsoft.com/office/drawing/2014/main" id="{A8625130-12C4-534A-B8F8-F0957FE5265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0E518F-0371-CC43-AB17-92ADAD51993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BB4AB9-8A5E-4F4B-B164-1C53D3EB576B}" type="slidenum">
              <a:rPr lang="en-US" smtClean="0"/>
              <a:t>‹#›</a:t>
            </a:fld>
            <a:endParaRPr lang="en-US"/>
          </a:p>
        </p:txBody>
      </p:sp>
    </p:spTree>
    <p:extLst>
      <p:ext uri="{BB962C8B-B14F-4D97-AF65-F5344CB8AC3E}">
        <p14:creationId xmlns:p14="http://schemas.microsoft.com/office/powerpoint/2010/main" val="23381509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041C8-11D1-8A4F-B033-72ACC687140A}" type="datetimeFigureOut">
              <a:rPr lang="en-US" smtClean="0"/>
              <a:t>11/10/2023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CA7960-F3AD-6844-9EA5-A1DFD1153CC2}" type="slidenum">
              <a:rPr lang="en-US" smtClean="0"/>
              <a:t>‹#›</a:t>
            </a:fld>
            <a:endParaRPr lang="en-US"/>
          </a:p>
        </p:txBody>
      </p:sp>
    </p:spTree>
    <p:extLst>
      <p:ext uri="{BB962C8B-B14F-4D97-AF65-F5344CB8AC3E}">
        <p14:creationId xmlns:p14="http://schemas.microsoft.com/office/powerpoint/2010/main" val="1155071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all! </a:t>
            </a:r>
          </a:p>
          <a:p>
            <a:endParaRPr lang="en-US" dirty="0"/>
          </a:p>
          <a:p>
            <a:r>
              <a:rPr lang="en-US" dirty="0"/>
              <a:t>My topic today is report on adaptable open-source disaster recovery solution for multi-petabyte storage systems. </a:t>
            </a:r>
          </a:p>
          <a:p>
            <a:endParaRPr lang="en-US" dirty="0"/>
          </a:p>
          <a:p>
            <a:r>
              <a:rPr lang="en-US" dirty="0"/>
              <a:t>This is a work implemented at The University of Sydney with professional services provided by DDN. </a:t>
            </a:r>
          </a:p>
          <a:p>
            <a:endParaRPr lang="en-US" dirty="0"/>
          </a:p>
          <a:p>
            <a:endParaRPr lang="en-US" dirty="0"/>
          </a:p>
        </p:txBody>
      </p:sp>
      <p:sp>
        <p:nvSpPr>
          <p:cNvPr id="4" name="Slide Number Placeholder 3"/>
          <p:cNvSpPr>
            <a:spLocks noGrp="1"/>
          </p:cNvSpPr>
          <p:nvPr>
            <p:ph type="sldNum" sz="quarter" idx="5"/>
          </p:nvPr>
        </p:nvSpPr>
        <p:spPr/>
        <p:txBody>
          <a:bodyPr/>
          <a:lstStyle/>
          <a:p>
            <a:fld id="{39CA7960-F3AD-6844-9EA5-A1DFD1153CC2}" type="slidenum">
              <a:rPr lang="en-US" smtClean="0"/>
              <a:t>1</a:t>
            </a:fld>
            <a:endParaRPr lang="en-US"/>
          </a:p>
        </p:txBody>
      </p:sp>
    </p:spTree>
    <p:extLst>
      <p:ext uri="{BB962C8B-B14F-4D97-AF65-F5344CB8AC3E}">
        <p14:creationId xmlns:p14="http://schemas.microsoft.com/office/powerpoint/2010/main" val="3711538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this graph, we </a:t>
            </a:r>
            <a:r>
              <a:rPr lang="en-AU" dirty="0" err="1"/>
              <a:t>analyze</a:t>
            </a:r>
            <a:r>
              <a:rPr lang="en-AU" dirty="0"/>
              <a:t> the efficiency of our replication workflow in the last three years, along with the changes that we made. </a:t>
            </a:r>
          </a:p>
          <a:p>
            <a:endParaRPr lang="en-AU" dirty="0"/>
          </a:p>
          <a:p>
            <a:r>
              <a:rPr lang="en-AU" dirty="0"/>
              <a:t>We measure this by calculating the percentage of cycles completed within X hours in each month as number of cycles completed in X hours in each month divided by total number of cycles completed in each month. </a:t>
            </a:r>
          </a:p>
          <a:p>
            <a:endParaRPr lang="en-AU" dirty="0"/>
          </a:p>
          <a:p>
            <a:r>
              <a:rPr lang="en-AU" dirty="0"/>
              <a:t>As you can see here, at the beginning when RDS first went into production, with new projects ramping up, and data migrations from old storage, we had a pretty bad performance. That was when our workflow ran </a:t>
            </a:r>
            <a:r>
              <a:rPr lang="en-AU" dirty="0" err="1"/>
              <a:t>dsync</a:t>
            </a:r>
            <a:r>
              <a:rPr lang="en-AU" dirty="0"/>
              <a:t> on every project directory in every cycle, as indicated as 1. Rev. 1 here. </a:t>
            </a:r>
          </a:p>
          <a:p>
            <a:endParaRPr lang="en-AU" dirty="0"/>
          </a:p>
          <a:p>
            <a:r>
              <a:rPr lang="en-AU" dirty="0"/>
              <a:t>As explained earlier, we made changes to the workflow so that we run </a:t>
            </a:r>
            <a:r>
              <a:rPr lang="en-AU" dirty="0" err="1"/>
              <a:t>dsync</a:t>
            </a:r>
            <a:r>
              <a:rPr lang="en-AU" dirty="0"/>
              <a:t> only on project directories with changes, that’s indicated here as 1. Rev. 2. That change gave us a boost the following month, but it started to slump again in the next few months when the project directories grow larger and larger. </a:t>
            </a:r>
          </a:p>
          <a:p>
            <a:endParaRPr lang="en-AU" dirty="0"/>
          </a:p>
          <a:p>
            <a:r>
              <a:rPr lang="en-AU" dirty="0"/>
              <a:t>So, we identified a few extremely large project directories that have more than 50 millions of files in them, where we skip doing </a:t>
            </a:r>
            <a:r>
              <a:rPr lang="en-AU" dirty="0" err="1"/>
              <a:t>dsync</a:t>
            </a:r>
            <a:r>
              <a:rPr lang="en-AU" dirty="0"/>
              <a:t> on them in every cycle, and defer to run them only once on the weekend. That’s something we started to implement in Oct 2020. </a:t>
            </a:r>
          </a:p>
          <a:p>
            <a:endParaRPr lang="en-AU" dirty="0"/>
          </a:p>
          <a:p>
            <a:r>
              <a:rPr lang="en-AU" dirty="0"/>
              <a:t>We gained back some performance after the change, but the performance again slumped in March 2021, where we realized it is no longer sustainable to do </a:t>
            </a:r>
            <a:r>
              <a:rPr lang="en-AU" dirty="0" err="1"/>
              <a:t>dsync</a:t>
            </a:r>
            <a:r>
              <a:rPr lang="en-AU" dirty="0"/>
              <a:t> from top down on every project directory that has changes. </a:t>
            </a:r>
          </a:p>
          <a:p>
            <a:endParaRPr lang="en-AU" dirty="0"/>
          </a:p>
          <a:p>
            <a:r>
              <a:rPr lang="en-AU" dirty="0"/>
              <a:t>Thus, we changed our workflow again to only do </a:t>
            </a:r>
            <a:r>
              <a:rPr lang="en-AU" dirty="0" err="1"/>
              <a:t>dsync</a:t>
            </a:r>
            <a:r>
              <a:rPr lang="en-AU" dirty="0"/>
              <a:t> starting from the particular subdirectory that has changes within a project directory, bypassing all its unchanged parent directories. </a:t>
            </a:r>
          </a:p>
          <a:p>
            <a:endParaRPr lang="en-AU" dirty="0"/>
          </a:p>
          <a:p>
            <a:r>
              <a:rPr lang="en-AU" dirty="0"/>
              <a:t>We slowly see the efficiency getting better after this change, backlogs clearing up, and have been happy with the overall performance since then. </a:t>
            </a:r>
          </a:p>
          <a:p>
            <a:endParaRPr lang="en-AU" dirty="0"/>
          </a:p>
          <a:p>
            <a:endParaRPr lang="en-AU" dirty="0"/>
          </a:p>
        </p:txBody>
      </p:sp>
      <p:sp>
        <p:nvSpPr>
          <p:cNvPr id="4" name="Slide Number Placeholder 3"/>
          <p:cNvSpPr>
            <a:spLocks noGrp="1"/>
          </p:cNvSpPr>
          <p:nvPr>
            <p:ph type="sldNum" sz="quarter" idx="5"/>
          </p:nvPr>
        </p:nvSpPr>
        <p:spPr/>
        <p:txBody>
          <a:bodyPr/>
          <a:lstStyle/>
          <a:p>
            <a:fld id="{39CA7960-F3AD-6844-9EA5-A1DFD1153CC2}" type="slidenum">
              <a:rPr lang="en-US" smtClean="0"/>
              <a:t>10</a:t>
            </a:fld>
            <a:endParaRPr lang="en-US"/>
          </a:p>
        </p:txBody>
      </p:sp>
    </p:spTree>
    <p:extLst>
      <p:ext uri="{BB962C8B-B14F-4D97-AF65-F5344CB8AC3E}">
        <p14:creationId xmlns:p14="http://schemas.microsoft.com/office/powerpoint/2010/main" val="138311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Similar trend of performance is observed for replication from site 2 to site 1. We applied the same changes that we made to Site 1. Overall Replication from Site 2 to site 1 is harder given the loading on site 2 is higher than site 1. but as you can see at the end of this graph, we are getting better performance, after we moved one extreme large project directory to have the </a:t>
            </a:r>
            <a:r>
              <a:rPr lang="en-AU" dirty="0" err="1"/>
              <a:t>dsync</a:t>
            </a:r>
            <a:r>
              <a:rPr lang="en-AU" dirty="0"/>
              <a:t> run on a weekend rather than in every cycle during weekdays. This again shows that our workflow is an adaptable one to meet the changing workload of RDS. </a:t>
            </a:r>
          </a:p>
        </p:txBody>
      </p:sp>
      <p:sp>
        <p:nvSpPr>
          <p:cNvPr id="4" name="Slide Number Placeholder 3"/>
          <p:cNvSpPr>
            <a:spLocks noGrp="1"/>
          </p:cNvSpPr>
          <p:nvPr>
            <p:ph type="sldNum" sz="quarter" idx="5"/>
          </p:nvPr>
        </p:nvSpPr>
        <p:spPr/>
        <p:txBody>
          <a:bodyPr/>
          <a:lstStyle/>
          <a:p>
            <a:fld id="{39CA7960-F3AD-6844-9EA5-A1DFD1153CC2}" type="slidenum">
              <a:rPr lang="en-US" smtClean="0"/>
              <a:t>11</a:t>
            </a:fld>
            <a:endParaRPr lang="en-US"/>
          </a:p>
        </p:txBody>
      </p:sp>
    </p:spTree>
    <p:extLst>
      <p:ext uri="{BB962C8B-B14F-4D97-AF65-F5344CB8AC3E}">
        <p14:creationId xmlns:p14="http://schemas.microsoft.com/office/powerpoint/2010/main" val="756008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time, the workflow exceeded four hours due to recopy of renamed directories at the source. In some rare cases, it is due to unintentional activities from the end users, for example a bad script which created infinite loops of subdirectories down the project directory tree. </a:t>
            </a:r>
          </a:p>
          <a:p>
            <a:endParaRPr lang="en-US" dirty="0"/>
          </a:p>
          <a:p>
            <a:r>
              <a:rPr lang="en-US" dirty="0"/>
              <a:t>Excluded project directory can be reinstated into the workflow easily, a one-time </a:t>
            </a:r>
            <a:r>
              <a:rPr lang="en-US" dirty="0" err="1"/>
              <a:t>dsync</a:t>
            </a:r>
            <a:r>
              <a:rPr lang="en-US" dirty="0"/>
              <a:t> is run on the project directory on weekend to resync it to DR site. </a:t>
            </a:r>
          </a:p>
          <a:p>
            <a:r>
              <a:rPr lang="en-US" dirty="0"/>
              <a:t> </a:t>
            </a:r>
          </a:p>
        </p:txBody>
      </p:sp>
      <p:sp>
        <p:nvSpPr>
          <p:cNvPr id="4" name="Slide Number Placeholder 3"/>
          <p:cNvSpPr>
            <a:spLocks noGrp="1"/>
          </p:cNvSpPr>
          <p:nvPr>
            <p:ph type="sldNum" sz="quarter" idx="5"/>
          </p:nvPr>
        </p:nvSpPr>
        <p:spPr/>
        <p:txBody>
          <a:bodyPr/>
          <a:lstStyle/>
          <a:p>
            <a:fld id="{39CA7960-F3AD-6844-9EA5-A1DFD1153CC2}" type="slidenum">
              <a:rPr lang="en-US" smtClean="0"/>
              <a:t>12</a:t>
            </a:fld>
            <a:endParaRPr lang="en-US"/>
          </a:p>
        </p:txBody>
      </p:sp>
    </p:spTree>
    <p:extLst>
      <p:ext uri="{BB962C8B-B14F-4D97-AF65-F5344CB8AC3E}">
        <p14:creationId xmlns:p14="http://schemas.microsoft.com/office/powerpoint/2010/main" val="278996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conclusion to my presentation. </a:t>
            </a:r>
          </a:p>
          <a:p>
            <a:endParaRPr lang="en-US" dirty="0"/>
          </a:p>
          <a:p>
            <a:pPr marL="171450" indent="-171450">
              <a:buFontTx/>
              <a:buChar char="-"/>
            </a:pPr>
            <a:r>
              <a:rPr lang="en-US" dirty="0"/>
              <a:t>We have two 13-PB data storage systems where we keep in sync using home-brewed data replication workflow. </a:t>
            </a:r>
          </a:p>
          <a:p>
            <a:pPr marL="171450" indent="-171450">
              <a:buFontTx/>
              <a:buChar char="-"/>
            </a:pPr>
            <a:r>
              <a:rPr lang="en-US" dirty="0"/>
              <a:t>The adaptable nature of our solution allows for easy fine tunings to improve efficiency. </a:t>
            </a:r>
          </a:p>
          <a:p>
            <a:pPr marL="171450" indent="-171450">
              <a:buFontTx/>
              <a:buChar char="-"/>
            </a:pPr>
            <a:r>
              <a:rPr lang="en-US" dirty="0"/>
              <a:t>We are happy with this solution except for the part when doing </a:t>
            </a:r>
            <a:r>
              <a:rPr lang="en-US" dirty="0" err="1"/>
              <a:t>dsync</a:t>
            </a:r>
            <a:r>
              <a:rPr lang="en-US" dirty="0"/>
              <a:t> on renamed directories, it has to remove all the files at the destination and recopy them. We still haven’t found a way to get around this, and this has been the main bottleneck of this workflow. </a:t>
            </a:r>
          </a:p>
          <a:p>
            <a:pPr marL="171450" indent="-171450">
              <a:buFontTx/>
              <a:buChar char="-"/>
            </a:pPr>
            <a:r>
              <a:rPr lang="en-US" dirty="0"/>
              <a:t>We believe that with greater and dedicated resource availability, we should be able to further improve the efficiency of our workflow. </a:t>
            </a:r>
          </a:p>
          <a:p>
            <a:endParaRPr lang="en-US" dirty="0"/>
          </a:p>
          <a:p>
            <a:endParaRPr lang="en-US" dirty="0"/>
          </a:p>
        </p:txBody>
      </p:sp>
      <p:sp>
        <p:nvSpPr>
          <p:cNvPr id="4" name="Slide Number Placeholder 3"/>
          <p:cNvSpPr>
            <a:spLocks noGrp="1"/>
          </p:cNvSpPr>
          <p:nvPr>
            <p:ph type="sldNum" sz="quarter" idx="5"/>
          </p:nvPr>
        </p:nvSpPr>
        <p:spPr/>
        <p:txBody>
          <a:bodyPr/>
          <a:lstStyle/>
          <a:p>
            <a:fld id="{39CA7960-F3AD-6844-9EA5-A1DFD1153CC2}" type="slidenum">
              <a:rPr lang="en-US" smtClean="0"/>
              <a:t>13</a:t>
            </a:fld>
            <a:endParaRPr lang="en-US"/>
          </a:p>
        </p:txBody>
      </p:sp>
    </p:spTree>
    <p:extLst>
      <p:ext uri="{BB962C8B-B14F-4D97-AF65-F5344CB8AC3E}">
        <p14:creationId xmlns:p14="http://schemas.microsoft.com/office/powerpoint/2010/main" val="851877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outline for my presentation today: </a:t>
            </a:r>
          </a:p>
          <a:p>
            <a:endParaRPr lang="en-US" dirty="0"/>
          </a:p>
          <a:p>
            <a:r>
              <a:rPr lang="en-US" dirty="0"/>
              <a:t>First, we will have a look at the overview of research data store at Sydney University, I will talk about its high-level design, and a custom data replication workflow that is implemented for disaster recovery purpose. </a:t>
            </a:r>
          </a:p>
          <a:p>
            <a:endParaRPr lang="en-US" dirty="0"/>
          </a:p>
          <a:p>
            <a:r>
              <a:rPr lang="en-US" dirty="0"/>
              <a:t>Next, I will walk through some of the improvements that have been made to the data replication workflow to improve its efficiency. </a:t>
            </a:r>
          </a:p>
          <a:p>
            <a:endParaRPr lang="en-US" dirty="0"/>
          </a:p>
          <a:p>
            <a:r>
              <a:rPr lang="en-US" dirty="0"/>
              <a:t>Then, we will have a deep dive analysis into the performance of the replication workflow</a:t>
            </a:r>
          </a:p>
          <a:p>
            <a:endParaRPr lang="en-US" dirty="0"/>
          </a:p>
          <a:p>
            <a:r>
              <a:rPr lang="en-US" dirty="0"/>
              <a:t>And finally, a conclusion to this presentation. </a:t>
            </a:r>
          </a:p>
          <a:p>
            <a:endParaRPr lang="en-US" dirty="0"/>
          </a:p>
          <a:p>
            <a:endParaRPr lang="en-US" dirty="0"/>
          </a:p>
        </p:txBody>
      </p:sp>
      <p:sp>
        <p:nvSpPr>
          <p:cNvPr id="4" name="Slide Number Placeholder 3"/>
          <p:cNvSpPr>
            <a:spLocks noGrp="1"/>
          </p:cNvSpPr>
          <p:nvPr>
            <p:ph type="sldNum" sz="quarter" idx="5"/>
          </p:nvPr>
        </p:nvSpPr>
        <p:spPr/>
        <p:txBody>
          <a:bodyPr/>
          <a:lstStyle/>
          <a:p>
            <a:fld id="{39CA7960-F3AD-6844-9EA5-A1DFD1153CC2}" type="slidenum">
              <a:rPr lang="en-US" smtClean="0"/>
              <a:t>2</a:t>
            </a:fld>
            <a:endParaRPr lang="en-US"/>
          </a:p>
        </p:txBody>
      </p:sp>
    </p:spTree>
    <p:extLst>
      <p:ext uri="{BB962C8B-B14F-4D97-AF65-F5344CB8AC3E}">
        <p14:creationId xmlns:p14="http://schemas.microsoft.com/office/powerpoint/2010/main" val="400133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the high-level design of research data store (in short form RDS) at Sydney University that was put into production in year 2020. It is used to store and serve research data to end users via SMB and NFS protocols. </a:t>
            </a:r>
          </a:p>
          <a:p>
            <a:endParaRPr lang="en-US" dirty="0"/>
          </a:p>
          <a:p>
            <a:r>
              <a:rPr lang="en-US" dirty="0"/>
              <a:t>We have two sites, in two different data centers, separated by about 40km (25 miles) away, each site has about 13PB capacity, increased from 8 PB from three years ago. The graph in the right-hand side here shows how much the data has grown in the last three years. These storages are designed to be active-active, and serve as DR for each other. That means half of the data at each site is production data, half is DR data from the other site. </a:t>
            </a:r>
          </a:p>
          <a:p>
            <a:endParaRPr lang="en-US" dirty="0"/>
          </a:p>
          <a:p>
            <a:r>
              <a:rPr lang="en-US" dirty="0"/>
              <a:t>In order to meet an SLA of four hours RPO for the DR copy, given the large amount data transactions in and out of RDS, we implemented a custom data replication workflow between the sites, which is adaptable and utilizes open-source tools. </a:t>
            </a:r>
          </a:p>
        </p:txBody>
      </p:sp>
      <p:sp>
        <p:nvSpPr>
          <p:cNvPr id="4" name="Slide Number Placeholder 3"/>
          <p:cNvSpPr>
            <a:spLocks noGrp="1"/>
          </p:cNvSpPr>
          <p:nvPr>
            <p:ph type="sldNum" sz="quarter" idx="5"/>
          </p:nvPr>
        </p:nvSpPr>
        <p:spPr/>
        <p:txBody>
          <a:bodyPr/>
          <a:lstStyle/>
          <a:p>
            <a:fld id="{39CA7960-F3AD-6844-9EA5-A1DFD1153CC2}" type="slidenum">
              <a:rPr lang="en-US" smtClean="0"/>
              <a:t>3</a:t>
            </a:fld>
            <a:endParaRPr lang="en-US"/>
          </a:p>
        </p:txBody>
      </p:sp>
    </p:spTree>
    <p:extLst>
      <p:ext uri="{BB962C8B-B14F-4D97-AF65-F5344CB8AC3E}">
        <p14:creationId xmlns:p14="http://schemas.microsoft.com/office/powerpoint/2010/main" val="2831752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brief description of our data replication workflow. </a:t>
            </a:r>
          </a:p>
          <a:p>
            <a:endParaRPr lang="en-US" dirty="0"/>
          </a:p>
          <a:p>
            <a:r>
              <a:rPr lang="en-US" dirty="0"/>
              <a:t>At each site, we run an information lifecycle management (ILM) policy, a feature of IBM scale file system, to compare file system snapshots to generate a list of new and changed files/directories that need to be replicated to other site. </a:t>
            </a:r>
          </a:p>
          <a:p>
            <a:endParaRPr lang="en-US" dirty="0"/>
          </a:p>
          <a:p>
            <a:r>
              <a:rPr lang="en-US" dirty="0"/>
              <a:t>Then the candidate files/directories are replicated across site using </a:t>
            </a:r>
            <a:r>
              <a:rPr lang="en-US" dirty="0" err="1"/>
              <a:t>rsync</a:t>
            </a:r>
            <a:r>
              <a:rPr lang="en-US" dirty="0"/>
              <a:t>, in a non-recursive manner. We use GNU parallel to achieve concurrent </a:t>
            </a:r>
            <a:r>
              <a:rPr lang="en-US" dirty="0" err="1"/>
              <a:t>rsync</a:t>
            </a:r>
            <a:r>
              <a:rPr lang="en-US" dirty="0"/>
              <a:t> of multiple files to maximize the transfer bandwidth. </a:t>
            </a:r>
          </a:p>
          <a:p>
            <a:endParaRPr lang="en-US" dirty="0"/>
          </a:p>
          <a:p>
            <a:r>
              <a:rPr lang="en-US" dirty="0"/>
              <a:t>Finally, we run MPI </a:t>
            </a:r>
            <a:r>
              <a:rPr lang="en-US" dirty="0" err="1"/>
              <a:t>dsync</a:t>
            </a:r>
            <a:r>
              <a:rPr lang="en-US" dirty="0"/>
              <a:t> to perform a complete data synchronization of changed directories between sites. This step removes files at destination which have been deleted at source, as well as recopy files to destination under directory that has been renamed at source. </a:t>
            </a:r>
          </a:p>
          <a:p>
            <a:endParaRPr lang="en-US" dirty="0"/>
          </a:p>
          <a:p>
            <a:r>
              <a:rPr lang="en-US" dirty="0"/>
              <a:t>We run this workflow every hour, with a target to have the workflow completes within four hours time. </a:t>
            </a:r>
          </a:p>
          <a:p>
            <a:endParaRPr lang="en-US" dirty="0"/>
          </a:p>
          <a:p>
            <a:r>
              <a:rPr lang="en-US" dirty="0"/>
              <a:t>The full implementation was presented in the 2020 edition of this workshop, you are encouraged to read the paper to find out more about this implementation. </a:t>
            </a:r>
          </a:p>
        </p:txBody>
      </p:sp>
      <p:sp>
        <p:nvSpPr>
          <p:cNvPr id="4" name="Slide Number Placeholder 3"/>
          <p:cNvSpPr>
            <a:spLocks noGrp="1"/>
          </p:cNvSpPr>
          <p:nvPr>
            <p:ph type="sldNum" sz="quarter" idx="5"/>
          </p:nvPr>
        </p:nvSpPr>
        <p:spPr/>
        <p:txBody>
          <a:bodyPr/>
          <a:lstStyle/>
          <a:p>
            <a:fld id="{39CA7960-F3AD-6844-9EA5-A1DFD1153CC2}" type="slidenum">
              <a:rPr lang="en-US" smtClean="0"/>
              <a:t>4</a:t>
            </a:fld>
            <a:endParaRPr lang="en-US"/>
          </a:p>
        </p:txBody>
      </p:sp>
    </p:spTree>
    <p:extLst>
      <p:ext uri="{BB962C8B-B14F-4D97-AF65-F5344CB8AC3E}">
        <p14:creationId xmlns:p14="http://schemas.microsoft.com/office/powerpoint/2010/main" val="3304597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here shows the architecture of cross-sites data replication between the two sites. </a:t>
            </a:r>
          </a:p>
          <a:p>
            <a:endParaRPr lang="en-US" dirty="0"/>
          </a:p>
          <a:p>
            <a:r>
              <a:rPr lang="en-US" dirty="0"/>
              <a:t>The reason why we use parallel </a:t>
            </a:r>
            <a:r>
              <a:rPr lang="en-US" dirty="0" err="1"/>
              <a:t>rsync</a:t>
            </a:r>
            <a:r>
              <a:rPr lang="en-US" dirty="0"/>
              <a:t> and MPI </a:t>
            </a:r>
            <a:r>
              <a:rPr lang="en-US" dirty="0" err="1"/>
              <a:t>dsync</a:t>
            </a:r>
            <a:r>
              <a:rPr lang="en-US" dirty="0"/>
              <a:t> is due to performance reason. For parallel </a:t>
            </a:r>
            <a:r>
              <a:rPr lang="en-US" dirty="0" err="1"/>
              <a:t>rsync</a:t>
            </a:r>
            <a:r>
              <a:rPr lang="en-US" dirty="0"/>
              <a:t> over SSH, we are able to achieve an aggregate bandwidth up to 4.5 GB/s. But as each </a:t>
            </a:r>
            <a:r>
              <a:rPr lang="en-US" dirty="0" err="1"/>
              <a:t>rsync</a:t>
            </a:r>
            <a:r>
              <a:rPr lang="en-US" dirty="0"/>
              <a:t> thread could only work on one file at a time, it becomes a bottleneck when copying a very large file. So, we leave the large file to be copied over using MPI </a:t>
            </a:r>
            <a:r>
              <a:rPr lang="en-US" dirty="0" err="1"/>
              <a:t>dsync</a:t>
            </a:r>
            <a:r>
              <a:rPr lang="en-US" dirty="0"/>
              <a:t>, which could decompose the large file and copied over by multiple MPI processes. We also leverage </a:t>
            </a:r>
            <a:r>
              <a:rPr lang="en-US" dirty="0" err="1"/>
              <a:t>mpi</a:t>
            </a:r>
            <a:r>
              <a:rPr lang="en-US" dirty="0"/>
              <a:t> </a:t>
            </a:r>
            <a:r>
              <a:rPr lang="en-US" dirty="0" err="1"/>
              <a:t>dsync</a:t>
            </a:r>
            <a:r>
              <a:rPr lang="en-US" dirty="0"/>
              <a:t> to do the complete sync between sites, to deal with deleted files and renamed directories at source. We could do away with this replication workflow by just using </a:t>
            </a:r>
            <a:r>
              <a:rPr lang="en-US" dirty="0" err="1"/>
              <a:t>dsync</a:t>
            </a:r>
            <a:r>
              <a:rPr lang="en-US" dirty="0"/>
              <a:t>, but as </a:t>
            </a:r>
            <a:r>
              <a:rPr lang="en-US" dirty="0" err="1"/>
              <a:t>dsync</a:t>
            </a:r>
            <a:r>
              <a:rPr lang="en-US" dirty="0"/>
              <a:t> could only give us about 550MB/s transfer bandwidth over NFS, we can’t forgo the luxurious transfer bandwidth that we can get with </a:t>
            </a:r>
            <a:r>
              <a:rPr lang="en-US" dirty="0" err="1"/>
              <a:t>rsync</a:t>
            </a:r>
            <a:r>
              <a:rPr lang="en-US" dirty="0"/>
              <a:t>. </a:t>
            </a:r>
          </a:p>
        </p:txBody>
      </p:sp>
      <p:sp>
        <p:nvSpPr>
          <p:cNvPr id="4" name="Slide Number Placeholder 3"/>
          <p:cNvSpPr>
            <a:spLocks noGrp="1"/>
          </p:cNvSpPr>
          <p:nvPr>
            <p:ph type="sldNum" sz="quarter" idx="5"/>
          </p:nvPr>
        </p:nvSpPr>
        <p:spPr/>
        <p:txBody>
          <a:bodyPr/>
          <a:lstStyle/>
          <a:p>
            <a:fld id="{39CA7960-F3AD-6844-9EA5-A1DFD1153CC2}" type="slidenum">
              <a:rPr lang="en-US" smtClean="0"/>
              <a:t>5</a:t>
            </a:fld>
            <a:endParaRPr lang="en-US"/>
          </a:p>
        </p:txBody>
      </p:sp>
    </p:spTree>
    <p:extLst>
      <p:ext uri="{BB962C8B-B14F-4D97-AF65-F5344CB8AC3E}">
        <p14:creationId xmlns:p14="http://schemas.microsoft.com/office/powerpoint/2010/main" val="3473863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Over the last three years, we have made a few changes to the replication workflow, particularly the </a:t>
            </a:r>
            <a:r>
              <a:rPr lang="en-AU" dirty="0" err="1"/>
              <a:t>dsync</a:t>
            </a:r>
            <a:r>
              <a:rPr lang="en-AU" dirty="0"/>
              <a:t> phase in order to meet the ever growing complexity of RDS. </a:t>
            </a:r>
          </a:p>
          <a:p>
            <a:endParaRPr lang="en-AU" dirty="0"/>
          </a:p>
          <a:p>
            <a:r>
              <a:rPr lang="en-AU" dirty="0"/>
              <a:t>The file system hierarchy of RDS is structured into project directories, for example we have PROJ-A, PROJ-B, PROJ-C which belongs to different research projects. </a:t>
            </a:r>
          </a:p>
          <a:p>
            <a:endParaRPr lang="en-AU" dirty="0"/>
          </a:p>
          <a:p>
            <a:r>
              <a:rPr lang="en-AU" dirty="0"/>
              <a:t>As mentioned in previous slide, we designed this replication workflow from scratch. At first, it started in a simple way. We just </a:t>
            </a:r>
            <a:r>
              <a:rPr lang="en-AU" dirty="0" err="1"/>
              <a:t>dsync</a:t>
            </a:r>
            <a:r>
              <a:rPr lang="en-AU" dirty="0"/>
              <a:t> everything from top down, on every project directory. This approach is proven not sustainable as the file system grows into thousands of project directories. </a:t>
            </a:r>
          </a:p>
          <a:p>
            <a:endParaRPr lang="en-AU" dirty="0"/>
          </a:p>
          <a:p>
            <a:r>
              <a:rPr lang="en-AU" dirty="0"/>
              <a:t>So, rather than doing </a:t>
            </a:r>
            <a:r>
              <a:rPr lang="en-AU" dirty="0" err="1"/>
              <a:t>dsync</a:t>
            </a:r>
            <a:r>
              <a:rPr lang="en-AU" dirty="0"/>
              <a:t> on every directory, we changed our approach to just run </a:t>
            </a:r>
            <a:r>
              <a:rPr lang="en-AU" dirty="0" err="1"/>
              <a:t>dsync</a:t>
            </a:r>
            <a:r>
              <a:rPr lang="en-AU" dirty="0"/>
              <a:t> on project directories that have changes. Given some project directories are really huge, </a:t>
            </a:r>
            <a:r>
              <a:rPr lang="en-AU" dirty="0" err="1"/>
              <a:t>dsync</a:t>
            </a:r>
            <a:r>
              <a:rPr lang="en-AU" dirty="0"/>
              <a:t> has to scan through the metadata of the source and destination every time they walk through the project directory tree, which is a very time consuming process, just to find and sync a small subdirectory that has changes. This approach again become not efficient as some project directory grows into millions of files. </a:t>
            </a:r>
          </a:p>
          <a:p>
            <a:endParaRPr lang="en-AU" dirty="0"/>
          </a:p>
          <a:p>
            <a:r>
              <a:rPr lang="en-AU" dirty="0"/>
              <a:t>So, in our subsequent iteration of the workflow, we further narrow down </a:t>
            </a:r>
            <a:r>
              <a:rPr lang="en-AU" dirty="0" err="1"/>
              <a:t>dsync</a:t>
            </a:r>
            <a:r>
              <a:rPr lang="en-AU" dirty="0"/>
              <a:t> to start only from subdirectories of project directories that have changes, bypassing their parent directories. </a:t>
            </a:r>
          </a:p>
        </p:txBody>
      </p:sp>
      <p:sp>
        <p:nvSpPr>
          <p:cNvPr id="4" name="Slide Number Placeholder 3"/>
          <p:cNvSpPr>
            <a:spLocks noGrp="1"/>
          </p:cNvSpPr>
          <p:nvPr>
            <p:ph type="sldNum" sz="quarter" idx="5"/>
          </p:nvPr>
        </p:nvSpPr>
        <p:spPr/>
        <p:txBody>
          <a:bodyPr/>
          <a:lstStyle/>
          <a:p>
            <a:fld id="{39CA7960-F3AD-6844-9EA5-A1DFD1153CC2}" type="slidenum">
              <a:rPr lang="en-US" smtClean="0"/>
              <a:t>6</a:t>
            </a:fld>
            <a:endParaRPr lang="en-US"/>
          </a:p>
        </p:txBody>
      </p:sp>
    </p:spTree>
    <p:extLst>
      <p:ext uri="{BB962C8B-B14F-4D97-AF65-F5344CB8AC3E}">
        <p14:creationId xmlns:p14="http://schemas.microsoft.com/office/powerpoint/2010/main" val="745450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Even with the last iteration that we made in the previous slide, there will be inevitable situation where the top directory of the project itself has changes, which will trigger </a:t>
            </a:r>
            <a:r>
              <a:rPr lang="en-AU" dirty="0" err="1"/>
              <a:t>dsync</a:t>
            </a:r>
            <a:r>
              <a:rPr lang="en-AU" dirty="0"/>
              <a:t> to walk through the whole directory tree. We had identified a few very large project directories that we want to avoid having </a:t>
            </a:r>
            <a:r>
              <a:rPr lang="en-AU" dirty="0" err="1"/>
              <a:t>dsync</a:t>
            </a:r>
            <a:r>
              <a:rPr lang="en-AU" dirty="0"/>
              <a:t> running over them in every replication cycle. So, we moved </a:t>
            </a:r>
            <a:r>
              <a:rPr lang="en-AU" dirty="0" err="1"/>
              <a:t>dysnc</a:t>
            </a:r>
            <a:r>
              <a:rPr lang="en-AU" dirty="0"/>
              <a:t> to run on these large project directories only during the weekend. This helps us to reduce the average cycle time of the workflow to below four hours during normal day, and only have a long one running during the weekend. </a:t>
            </a:r>
          </a:p>
        </p:txBody>
      </p:sp>
      <p:sp>
        <p:nvSpPr>
          <p:cNvPr id="4" name="Slide Number Placeholder 3"/>
          <p:cNvSpPr>
            <a:spLocks noGrp="1"/>
          </p:cNvSpPr>
          <p:nvPr>
            <p:ph type="sldNum" sz="quarter" idx="5"/>
          </p:nvPr>
        </p:nvSpPr>
        <p:spPr/>
        <p:txBody>
          <a:bodyPr/>
          <a:lstStyle/>
          <a:p>
            <a:fld id="{39CA7960-F3AD-6844-9EA5-A1DFD1153CC2}" type="slidenum">
              <a:rPr lang="en-US" smtClean="0"/>
              <a:t>7</a:t>
            </a:fld>
            <a:endParaRPr lang="en-US"/>
          </a:p>
        </p:txBody>
      </p:sp>
    </p:spTree>
    <p:extLst>
      <p:ext uri="{BB962C8B-B14F-4D97-AF65-F5344CB8AC3E}">
        <p14:creationId xmlns:p14="http://schemas.microsoft.com/office/powerpoint/2010/main" val="4245060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One thing that we observed with </a:t>
            </a:r>
            <a:r>
              <a:rPr lang="en-AU" dirty="0" err="1"/>
              <a:t>dsync</a:t>
            </a:r>
            <a:r>
              <a:rPr lang="en-AU" dirty="0"/>
              <a:t> is that, it called out the sync function at the end which sometimes take a very long time even with only few files copied in the directory tree, and sometimes it took only few seconds for larger dataset copy. </a:t>
            </a:r>
          </a:p>
          <a:p>
            <a:endParaRPr lang="en-AU" dirty="0"/>
          </a:p>
          <a:p>
            <a:r>
              <a:rPr lang="en-AU" dirty="0"/>
              <a:t>We noted the sync duration has a direct relation to the amount of buffer/cached memory built up on the nodes doing the </a:t>
            </a:r>
            <a:r>
              <a:rPr lang="en-AU" dirty="0" err="1"/>
              <a:t>dsync</a:t>
            </a:r>
            <a:r>
              <a:rPr lang="en-AU" dirty="0"/>
              <a:t>. The more buffer kept in the memory, the longer it took to complete the sync. So, to workaround this, we changed our workflow to check for available free memory on the nodes in between each </a:t>
            </a:r>
            <a:r>
              <a:rPr lang="en-AU" dirty="0" err="1"/>
              <a:t>dsync</a:t>
            </a:r>
            <a:r>
              <a:rPr lang="en-AU" dirty="0"/>
              <a:t> run, if the free memory falls below a threshold, we will clean up the cache before continuing. We also do a cache cleaning at the end of each workflow cycle to return the data mover nodes to a clean slate before starting the next cycle. </a:t>
            </a:r>
          </a:p>
        </p:txBody>
      </p:sp>
      <p:sp>
        <p:nvSpPr>
          <p:cNvPr id="4" name="Slide Number Placeholder 3"/>
          <p:cNvSpPr>
            <a:spLocks noGrp="1"/>
          </p:cNvSpPr>
          <p:nvPr>
            <p:ph type="sldNum" sz="quarter" idx="5"/>
          </p:nvPr>
        </p:nvSpPr>
        <p:spPr/>
        <p:txBody>
          <a:bodyPr/>
          <a:lstStyle/>
          <a:p>
            <a:fld id="{39CA7960-F3AD-6844-9EA5-A1DFD1153CC2}" type="slidenum">
              <a:rPr lang="en-US" smtClean="0"/>
              <a:t>8</a:t>
            </a:fld>
            <a:endParaRPr lang="en-US"/>
          </a:p>
        </p:txBody>
      </p:sp>
    </p:spTree>
    <p:extLst>
      <p:ext uri="{BB962C8B-B14F-4D97-AF65-F5344CB8AC3E}">
        <p14:creationId xmlns:p14="http://schemas.microsoft.com/office/powerpoint/2010/main" val="3809216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Now, let’s look at some statistics on the performance of our data replication workflow. </a:t>
            </a:r>
          </a:p>
          <a:p>
            <a:endParaRPr lang="en-AU" dirty="0"/>
          </a:p>
          <a:p>
            <a:r>
              <a:rPr lang="en-AU" dirty="0"/>
              <a:t>We use a </a:t>
            </a:r>
            <a:r>
              <a:rPr lang="en-AU" dirty="0" err="1"/>
              <a:t>cron</a:t>
            </a:r>
            <a:r>
              <a:rPr lang="en-AU" dirty="0"/>
              <a:t> job to start the workflow every hour, with the target completion time within four hours. We put in a safety check so that no overlapping runs occur if the current cycle still progressing after an hour. </a:t>
            </a:r>
          </a:p>
          <a:p>
            <a:endParaRPr lang="en-AU" dirty="0"/>
          </a:p>
          <a:p>
            <a:r>
              <a:rPr lang="en-AU" dirty="0"/>
              <a:t>Over the last three years, we completed 16 thousands cycles doing DR copy from Site 1 to Site 2; and 11 thousands something cycles from site 2 to site 1. As S2 is mounted on the HPC cluster of the University, more production data flows into S2, thus the average runtime of replication cycle from S2 to S1 is generally longer than from S1 to S2. </a:t>
            </a:r>
          </a:p>
          <a:p>
            <a:endParaRPr lang="en-AU" dirty="0"/>
          </a:p>
          <a:p>
            <a:r>
              <a:rPr lang="en-AU" dirty="0"/>
              <a:t>As we can see here, we achieved 96.430% of the time completing the replications from S1 to S2 within four hours, and 90.866% of the time from S2 to S1. We are happy to see that in fact about 74% of the cycles completed within one hour from S1 to S2, and over 57% completed within one hour from S2 to S1. </a:t>
            </a:r>
          </a:p>
          <a:p>
            <a:endParaRPr lang="en-AU" dirty="0"/>
          </a:p>
          <a:p>
            <a:r>
              <a:rPr lang="en-AU" dirty="0"/>
              <a:t>Overall, &gt;99% of cycles completed within a day at both sites. </a:t>
            </a:r>
          </a:p>
          <a:p>
            <a:endParaRPr lang="en-AU" dirty="0"/>
          </a:p>
          <a:p>
            <a:endParaRPr lang="en-AU" dirty="0"/>
          </a:p>
        </p:txBody>
      </p:sp>
      <p:sp>
        <p:nvSpPr>
          <p:cNvPr id="4" name="Slide Number Placeholder 3"/>
          <p:cNvSpPr>
            <a:spLocks noGrp="1"/>
          </p:cNvSpPr>
          <p:nvPr>
            <p:ph type="sldNum" sz="quarter" idx="5"/>
          </p:nvPr>
        </p:nvSpPr>
        <p:spPr/>
        <p:txBody>
          <a:bodyPr/>
          <a:lstStyle/>
          <a:p>
            <a:fld id="{39CA7960-F3AD-6844-9EA5-A1DFD1153CC2}" type="slidenum">
              <a:rPr lang="en-US" smtClean="0"/>
              <a:t>9</a:t>
            </a:fld>
            <a:endParaRPr lang="en-US"/>
          </a:p>
        </p:txBody>
      </p:sp>
    </p:spTree>
    <p:extLst>
      <p:ext uri="{BB962C8B-B14F-4D97-AF65-F5344CB8AC3E}">
        <p14:creationId xmlns:p14="http://schemas.microsoft.com/office/powerpoint/2010/main" val="2366301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43EF6-EACD-3D19-441F-0147B5C1CE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174E968-C066-A11B-2ECE-DBA502C2E5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ABA9137-3E0C-78D6-AE22-8BE0E705789D}"/>
              </a:ext>
            </a:extLst>
          </p:cNvPr>
          <p:cNvSpPr>
            <a:spLocks noGrp="1"/>
          </p:cNvSpPr>
          <p:nvPr>
            <p:ph type="dt" sz="half" idx="10"/>
          </p:nvPr>
        </p:nvSpPr>
        <p:spPr/>
        <p:txBody>
          <a:bodyPr/>
          <a:lstStyle/>
          <a:p>
            <a:fld id="{3F485A46-1B74-4440-965B-012526E30F7E}" type="datetimeFigureOut">
              <a:rPr lang="en-AU" smtClean="0"/>
              <a:t>10/11/2023</a:t>
            </a:fld>
            <a:endParaRPr lang="en-AU"/>
          </a:p>
        </p:txBody>
      </p:sp>
      <p:sp>
        <p:nvSpPr>
          <p:cNvPr id="5" name="Footer Placeholder 4">
            <a:extLst>
              <a:ext uri="{FF2B5EF4-FFF2-40B4-BE49-F238E27FC236}">
                <a16:creationId xmlns:a16="http://schemas.microsoft.com/office/drawing/2014/main" id="{0B2997B4-F68F-8FA5-7ACE-181C8654794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F4694CA-AE71-A2A8-79C3-43DBA0B85736}"/>
              </a:ext>
            </a:extLst>
          </p:cNvPr>
          <p:cNvSpPr>
            <a:spLocks noGrp="1"/>
          </p:cNvSpPr>
          <p:nvPr>
            <p:ph type="sldNum" sz="quarter" idx="12"/>
          </p:nvPr>
        </p:nvSpPr>
        <p:spPr/>
        <p:txBody>
          <a:bodyPr/>
          <a:lstStyle/>
          <a:p>
            <a:fld id="{2DEFBB79-6BA2-4089-8A60-3A183855B3D6}" type="slidenum">
              <a:rPr lang="en-AU" smtClean="0"/>
              <a:t>‹#›</a:t>
            </a:fld>
            <a:endParaRPr lang="en-AU"/>
          </a:p>
        </p:txBody>
      </p:sp>
    </p:spTree>
    <p:extLst>
      <p:ext uri="{BB962C8B-B14F-4D97-AF65-F5344CB8AC3E}">
        <p14:creationId xmlns:p14="http://schemas.microsoft.com/office/powerpoint/2010/main" val="703161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F56A5-3F64-6A77-35E5-9340A29E387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EB634EC-833C-200A-33C8-9CC5E39A87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173E9DB-CC59-C3FE-6756-F649D8DFA723}"/>
              </a:ext>
            </a:extLst>
          </p:cNvPr>
          <p:cNvSpPr>
            <a:spLocks noGrp="1"/>
          </p:cNvSpPr>
          <p:nvPr>
            <p:ph type="dt" sz="half" idx="10"/>
          </p:nvPr>
        </p:nvSpPr>
        <p:spPr/>
        <p:txBody>
          <a:bodyPr/>
          <a:lstStyle/>
          <a:p>
            <a:fld id="{3F485A46-1B74-4440-965B-012526E30F7E}" type="datetimeFigureOut">
              <a:rPr lang="en-AU" smtClean="0"/>
              <a:t>10/11/2023</a:t>
            </a:fld>
            <a:endParaRPr lang="en-AU"/>
          </a:p>
        </p:txBody>
      </p:sp>
      <p:sp>
        <p:nvSpPr>
          <p:cNvPr id="5" name="Footer Placeholder 4">
            <a:extLst>
              <a:ext uri="{FF2B5EF4-FFF2-40B4-BE49-F238E27FC236}">
                <a16:creationId xmlns:a16="http://schemas.microsoft.com/office/drawing/2014/main" id="{ED35409B-D18F-1A47-3AAE-EFFA92B3C58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DA970DD-EEE8-C646-79F0-433EEA443812}"/>
              </a:ext>
            </a:extLst>
          </p:cNvPr>
          <p:cNvSpPr>
            <a:spLocks noGrp="1"/>
          </p:cNvSpPr>
          <p:nvPr>
            <p:ph type="sldNum" sz="quarter" idx="12"/>
          </p:nvPr>
        </p:nvSpPr>
        <p:spPr/>
        <p:txBody>
          <a:bodyPr/>
          <a:lstStyle/>
          <a:p>
            <a:fld id="{2DEFBB79-6BA2-4089-8A60-3A183855B3D6}" type="slidenum">
              <a:rPr lang="en-AU" smtClean="0"/>
              <a:t>‹#›</a:t>
            </a:fld>
            <a:endParaRPr lang="en-AU"/>
          </a:p>
        </p:txBody>
      </p:sp>
    </p:spTree>
    <p:extLst>
      <p:ext uri="{BB962C8B-B14F-4D97-AF65-F5344CB8AC3E}">
        <p14:creationId xmlns:p14="http://schemas.microsoft.com/office/powerpoint/2010/main" val="3991317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1E9013-D7F7-13BE-2328-82EC6E4067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B5D6557-7FF2-6A22-C6D5-39111E7958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441DDF8-0317-041A-CC97-40EC482A4414}"/>
              </a:ext>
            </a:extLst>
          </p:cNvPr>
          <p:cNvSpPr>
            <a:spLocks noGrp="1"/>
          </p:cNvSpPr>
          <p:nvPr>
            <p:ph type="dt" sz="half" idx="10"/>
          </p:nvPr>
        </p:nvSpPr>
        <p:spPr/>
        <p:txBody>
          <a:bodyPr/>
          <a:lstStyle/>
          <a:p>
            <a:fld id="{3F485A46-1B74-4440-965B-012526E30F7E}" type="datetimeFigureOut">
              <a:rPr lang="en-AU" smtClean="0"/>
              <a:t>10/11/2023</a:t>
            </a:fld>
            <a:endParaRPr lang="en-AU"/>
          </a:p>
        </p:txBody>
      </p:sp>
      <p:sp>
        <p:nvSpPr>
          <p:cNvPr id="5" name="Footer Placeholder 4">
            <a:extLst>
              <a:ext uri="{FF2B5EF4-FFF2-40B4-BE49-F238E27FC236}">
                <a16:creationId xmlns:a16="http://schemas.microsoft.com/office/drawing/2014/main" id="{A6ECBBF9-900E-E3B1-BD7A-39794903965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6038362-4CAD-0327-4E8E-214CF2356BA3}"/>
              </a:ext>
            </a:extLst>
          </p:cNvPr>
          <p:cNvSpPr>
            <a:spLocks noGrp="1"/>
          </p:cNvSpPr>
          <p:nvPr>
            <p:ph type="sldNum" sz="quarter" idx="12"/>
          </p:nvPr>
        </p:nvSpPr>
        <p:spPr/>
        <p:txBody>
          <a:bodyPr/>
          <a:lstStyle/>
          <a:p>
            <a:fld id="{2DEFBB79-6BA2-4089-8A60-3A183855B3D6}" type="slidenum">
              <a:rPr lang="en-AU" smtClean="0"/>
              <a:t>‹#›</a:t>
            </a:fld>
            <a:endParaRPr lang="en-AU"/>
          </a:p>
        </p:txBody>
      </p:sp>
    </p:spTree>
    <p:extLst>
      <p:ext uri="{BB962C8B-B14F-4D97-AF65-F5344CB8AC3E}">
        <p14:creationId xmlns:p14="http://schemas.microsoft.com/office/powerpoint/2010/main" val="1490096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EFB74-D45C-B91F-48E2-1B8EF32A848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6C88D9D-D0AA-8F8A-FE8B-D3183712FE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E48A614-F278-7352-6AF2-F4370410EE40}"/>
              </a:ext>
            </a:extLst>
          </p:cNvPr>
          <p:cNvSpPr>
            <a:spLocks noGrp="1"/>
          </p:cNvSpPr>
          <p:nvPr>
            <p:ph type="dt" sz="half" idx="10"/>
          </p:nvPr>
        </p:nvSpPr>
        <p:spPr/>
        <p:txBody>
          <a:bodyPr/>
          <a:lstStyle/>
          <a:p>
            <a:fld id="{3F485A46-1B74-4440-965B-012526E30F7E}" type="datetimeFigureOut">
              <a:rPr lang="en-AU" smtClean="0"/>
              <a:t>10/11/2023</a:t>
            </a:fld>
            <a:endParaRPr lang="en-AU"/>
          </a:p>
        </p:txBody>
      </p:sp>
      <p:sp>
        <p:nvSpPr>
          <p:cNvPr id="5" name="Footer Placeholder 4">
            <a:extLst>
              <a:ext uri="{FF2B5EF4-FFF2-40B4-BE49-F238E27FC236}">
                <a16:creationId xmlns:a16="http://schemas.microsoft.com/office/drawing/2014/main" id="{04E07D72-FB68-516F-B180-45B46E97C78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1E55256-DA29-4896-F5AD-4B228F57A74D}"/>
              </a:ext>
            </a:extLst>
          </p:cNvPr>
          <p:cNvSpPr>
            <a:spLocks noGrp="1"/>
          </p:cNvSpPr>
          <p:nvPr>
            <p:ph type="sldNum" sz="quarter" idx="12"/>
          </p:nvPr>
        </p:nvSpPr>
        <p:spPr/>
        <p:txBody>
          <a:bodyPr/>
          <a:lstStyle/>
          <a:p>
            <a:fld id="{2DEFBB79-6BA2-4089-8A60-3A183855B3D6}" type="slidenum">
              <a:rPr lang="en-AU" smtClean="0"/>
              <a:t>‹#›</a:t>
            </a:fld>
            <a:endParaRPr lang="en-AU"/>
          </a:p>
        </p:txBody>
      </p:sp>
    </p:spTree>
    <p:extLst>
      <p:ext uri="{BB962C8B-B14F-4D97-AF65-F5344CB8AC3E}">
        <p14:creationId xmlns:p14="http://schemas.microsoft.com/office/powerpoint/2010/main" val="746670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E73C3-DCE6-4AF0-3F78-1874B3A90A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3B27EAFD-7DA8-FAB2-B693-EE51292CCC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6F4FF8-5A9B-437A-F172-77640EB948AD}"/>
              </a:ext>
            </a:extLst>
          </p:cNvPr>
          <p:cNvSpPr>
            <a:spLocks noGrp="1"/>
          </p:cNvSpPr>
          <p:nvPr>
            <p:ph type="dt" sz="half" idx="10"/>
          </p:nvPr>
        </p:nvSpPr>
        <p:spPr/>
        <p:txBody>
          <a:bodyPr/>
          <a:lstStyle/>
          <a:p>
            <a:fld id="{3F485A46-1B74-4440-965B-012526E30F7E}" type="datetimeFigureOut">
              <a:rPr lang="en-AU" smtClean="0"/>
              <a:t>10/11/2023</a:t>
            </a:fld>
            <a:endParaRPr lang="en-AU"/>
          </a:p>
        </p:txBody>
      </p:sp>
      <p:sp>
        <p:nvSpPr>
          <p:cNvPr id="5" name="Footer Placeholder 4">
            <a:extLst>
              <a:ext uri="{FF2B5EF4-FFF2-40B4-BE49-F238E27FC236}">
                <a16:creationId xmlns:a16="http://schemas.microsoft.com/office/drawing/2014/main" id="{54620C30-B3A8-4566-172A-25B7EB5A6B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D23A337-221A-BC26-2A28-70F5A0FBE7C2}"/>
              </a:ext>
            </a:extLst>
          </p:cNvPr>
          <p:cNvSpPr>
            <a:spLocks noGrp="1"/>
          </p:cNvSpPr>
          <p:nvPr>
            <p:ph type="sldNum" sz="quarter" idx="12"/>
          </p:nvPr>
        </p:nvSpPr>
        <p:spPr/>
        <p:txBody>
          <a:bodyPr/>
          <a:lstStyle/>
          <a:p>
            <a:fld id="{2DEFBB79-6BA2-4089-8A60-3A183855B3D6}" type="slidenum">
              <a:rPr lang="en-AU" smtClean="0"/>
              <a:t>‹#›</a:t>
            </a:fld>
            <a:endParaRPr lang="en-AU"/>
          </a:p>
        </p:txBody>
      </p:sp>
    </p:spTree>
    <p:extLst>
      <p:ext uri="{BB962C8B-B14F-4D97-AF65-F5344CB8AC3E}">
        <p14:creationId xmlns:p14="http://schemas.microsoft.com/office/powerpoint/2010/main" val="4194987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2165F-A653-EDC0-47EE-E3E71B4C6EE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70B829A-A733-85B1-9E06-5ED2E1EC94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9AA2708-FE9C-20BD-37A7-E474C43B43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4956E69-44F3-4F08-1ABB-846289D3A8AE}"/>
              </a:ext>
            </a:extLst>
          </p:cNvPr>
          <p:cNvSpPr>
            <a:spLocks noGrp="1"/>
          </p:cNvSpPr>
          <p:nvPr>
            <p:ph type="dt" sz="half" idx="10"/>
          </p:nvPr>
        </p:nvSpPr>
        <p:spPr/>
        <p:txBody>
          <a:bodyPr/>
          <a:lstStyle/>
          <a:p>
            <a:fld id="{3F485A46-1B74-4440-965B-012526E30F7E}" type="datetimeFigureOut">
              <a:rPr lang="en-AU" smtClean="0"/>
              <a:t>10/11/2023</a:t>
            </a:fld>
            <a:endParaRPr lang="en-AU"/>
          </a:p>
        </p:txBody>
      </p:sp>
      <p:sp>
        <p:nvSpPr>
          <p:cNvPr id="6" name="Footer Placeholder 5">
            <a:extLst>
              <a:ext uri="{FF2B5EF4-FFF2-40B4-BE49-F238E27FC236}">
                <a16:creationId xmlns:a16="http://schemas.microsoft.com/office/drawing/2014/main" id="{CE9BD430-32E0-00DE-D9BB-B64F18FAF95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850E62E-5AA1-3341-70D5-56DBA263FFBE}"/>
              </a:ext>
            </a:extLst>
          </p:cNvPr>
          <p:cNvSpPr>
            <a:spLocks noGrp="1"/>
          </p:cNvSpPr>
          <p:nvPr>
            <p:ph type="sldNum" sz="quarter" idx="12"/>
          </p:nvPr>
        </p:nvSpPr>
        <p:spPr/>
        <p:txBody>
          <a:bodyPr/>
          <a:lstStyle/>
          <a:p>
            <a:fld id="{2DEFBB79-6BA2-4089-8A60-3A183855B3D6}" type="slidenum">
              <a:rPr lang="en-AU" smtClean="0"/>
              <a:t>‹#›</a:t>
            </a:fld>
            <a:endParaRPr lang="en-AU"/>
          </a:p>
        </p:txBody>
      </p:sp>
    </p:spTree>
    <p:extLst>
      <p:ext uri="{BB962C8B-B14F-4D97-AF65-F5344CB8AC3E}">
        <p14:creationId xmlns:p14="http://schemas.microsoft.com/office/powerpoint/2010/main" val="185061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2982-D922-28D1-609D-6087745453E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F2857DE-0ED8-73B8-2EA3-38D44CD2C1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C19493-2BFD-FF55-9C6E-3F9ADB749D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EBAD6A4-4FE4-AAD7-E1A6-56E6B58B39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21753E-D2CA-9850-9975-29B177BF1A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7D4BEFA-15F7-7FCF-DB0A-A096A86B2C7C}"/>
              </a:ext>
            </a:extLst>
          </p:cNvPr>
          <p:cNvSpPr>
            <a:spLocks noGrp="1"/>
          </p:cNvSpPr>
          <p:nvPr>
            <p:ph type="dt" sz="half" idx="10"/>
          </p:nvPr>
        </p:nvSpPr>
        <p:spPr/>
        <p:txBody>
          <a:bodyPr/>
          <a:lstStyle/>
          <a:p>
            <a:fld id="{3F485A46-1B74-4440-965B-012526E30F7E}" type="datetimeFigureOut">
              <a:rPr lang="en-AU" smtClean="0"/>
              <a:t>10/11/2023</a:t>
            </a:fld>
            <a:endParaRPr lang="en-AU"/>
          </a:p>
        </p:txBody>
      </p:sp>
      <p:sp>
        <p:nvSpPr>
          <p:cNvPr id="8" name="Footer Placeholder 7">
            <a:extLst>
              <a:ext uri="{FF2B5EF4-FFF2-40B4-BE49-F238E27FC236}">
                <a16:creationId xmlns:a16="http://schemas.microsoft.com/office/drawing/2014/main" id="{45217477-2B5C-163A-71CC-C349C467052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AD14256F-3C28-EB81-3ABA-E71777AA3E24}"/>
              </a:ext>
            </a:extLst>
          </p:cNvPr>
          <p:cNvSpPr>
            <a:spLocks noGrp="1"/>
          </p:cNvSpPr>
          <p:nvPr>
            <p:ph type="sldNum" sz="quarter" idx="12"/>
          </p:nvPr>
        </p:nvSpPr>
        <p:spPr/>
        <p:txBody>
          <a:bodyPr/>
          <a:lstStyle/>
          <a:p>
            <a:fld id="{2DEFBB79-6BA2-4089-8A60-3A183855B3D6}" type="slidenum">
              <a:rPr lang="en-AU" smtClean="0"/>
              <a:t>‹#›</a:t>
            </a:fld>
            <a:endParaRPr lang="en-AU"/>
          </a:p>
        </p:txBody>
      </p:sp>
    </p:spTree>
    <p:extLst>
      <p:ext uri="{BB962C8B-B14F-4D97-AF65-F5344CB8AC3E}">
        <p14:creationId xmlns:p14="http://schemas.microsoft.com/office/powerpoint/2010/main" val="826249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54EF1-197B-F18B-001C-46A0EC6A1DDF}"/>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328EF4A-7FD7-63AD-2B16-A269A1D6A27D}"/>
              </a:ext>
            </a:extLst>
          </p:cNvPr>
          <p:cNvSpPr>
            <a:spLocks noGrp="1"/>
          </p:cNvSpPr>
          <p:nvPr>
            <p:ph type="dt" sz="half" idx="10"/>
          </p:nvPr>
        </p:nvSpPr>
        <p:spPr/>
        <p:txBody>
          <a:bodyPr/>
          <a:lstStyle/>
          <a:p>
            <a:fld id="{3F485A46-1B74-4440-965B-012526E30F7E}" type="datetimeFigureOut">
              <a:rPr lang="en-AU" smtClean="0"/>
              <a:t>10/11/2023</a:t>
            </a:fld>
            <a:endParaRPr lang="en-AU"/>
          </a:p>
        </p:txBody>
      </p:sp>
      <p:sp>
        <p:nvSpPr>
          <p:cNvPr id="4" name="Footer Placeholder 3">
            <a:extLst>
              <a:ext uri="{FF2B5EF4-FFF2-40B4-BE49-F238E27FC236}">
                <a16:creationId xmlns:a16="http://schemas.microsoft.com/office/drawing/2014/main" id="{B678C8E8-9B86-9443-776B-A2095866818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3F6B301A-E642-2FCD-405C-B4AB061CCF50}"/>
              </a:ext>
            </a:extLst>
          </p:cNvPr>
          <p:cNvSpPr>
            <a:spLocks noGrp="1"/>
          </p:cNvSpPr>
          <p:nvPr>
            <p:ph type="sldNum" sz="quarter" idx="12"/>
          </p:nvPr>
        </p:nvSpPr>
        <p:spPr/>
        <p:txBody>
          <a:bodyPr/>
          <a:lstStyle/>
          <a:p>
            <a:fld id="{2DEFBB79-6BA2-4089-8A60-3A183855B3D6}" type="slidenum">
              <a:rPr lang="en-AU" smtClean="0"/>
              <a:t>‹#›</a:t>
            </a:fld>
            <a:endParaRPr lang="en-AU"/>
          </a:p>
        </p:txBody>
      </p:sp>
    </p:spTree>
    <p:extLst>
      <p:ext uri="{BB962C8B-B14F-4D97-AF65-F5344CB8AC3E}">
        <p14:creationId xmlns:p14="http://schemas.microsoft.com/office/powerpoint/2010/main" val="2610874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BB0C5F-AE94-CC15-BE54-B7D8DB3BFE2A}"/>
              </a:ext>
            </a:extLst>
          </p:cNvPr>
          <p:cNvSpPr>
            <a:spLocks noGrp="1"/>
          </p:cNvSpPr>
          <p:nvPr>
            <p:ph type="dt" sz="half" idx="10"/>
          </p:nvPr>
        </p:nvSpPr>
        <p:spPr/>
        <p:txBody>
          <a:bodyPr/>
          <a:lstStyle/>
          <a:p>
            <a:fld id="{3F485A46-1B74-4440-965B-012526E30F7E}" type="datetimeFigureOut">
              <a:rPr lang="en-AU" smtClean="0"/>
              <a:t>10/11/2023</a:t>
            </a:fld>
            <a:endParaRPr lang="en-AU"/>
          </a:p>
        </p:txBody>
      </p:sp>
      <p:sp>
        <p:nvSpPr>
          <p:cNvPr id="3" name="Footer Placeholder 2">
            <a:extLst>
              <a:ext uri="{FF2B5EF4-FFF2-40B4-BE49-F238E27FC236}">
                <a16:creationId xmlns:a16="http://schemas.microsoft.com/office/drawing/2014/main" id="{371FDDBD-CF26-E9D2-142D-26B52ADDB863}"/>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E3DD631-5B29-5CDE-5486-C670AD3F1740}"/>
              </a:ext>
            </a:extLst>
          </p:cNvPr>
          <p:cNvSpPr>
            <a:spLocks noGrp="1"/>
          </p:cNvSpPr>
          <p:nvPr>
            <p:ph type="sldNum" sz="quarter" idx="12"/>
          </p:nvPr>
        </p:nvSpPr>
        <p:spPr/>
        <p:txBody>
          <a:bodyPr/>
          <a:lstStyle/>
          <a:p>
            <a:fld id="{2DEFBB79-6BA2-4089-8A60-3A183855B3D6}" type="slidenum">
              <a:rPr lang="en-AU" smtClean="0"/>
              <a:t>‹#›</a:t>
            </a:fld>
            <a:endParaRPr lang="en-AU"/>
          </a:p>
        </p:txBody>
      </p:sp>
    </p:spTree>
    <p:extLst>
      <p:ext uri="{BB962C8B-B14F-4D97-AF65-F5344CB8AC3E}">
        <p14:creationId xmlns:p14="http://schemas.microsoft.com/office/powerpoint/2010/main" val="599720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37CB-040F-FBCD-6119-B14F6A7D0C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6641E38-7087-529C-EBF0-2307831894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7E948A0-2F55-47B9-AF2C-AA3710A348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373A53-36BA-EED9-9069-A47CAE0A8159}"/>
              </a:ext>
            </a:extLst>
          </p:cNvPr>
          <p:cNvSpPr>
            <a:spLocks noGrp="1"/>
          </p:cNvSpPr>
          <p:nvPr>
            <p:ph type="dt" sz="half" idx="10"/>
          </p:nvPr>
        </p:nvSpPr>
        <p:spPr/>
        <p:txBody>
          <a:bodyPr/>
          <a:lstStyle/>
          <a:p>
            <a:fld id="{3F485A46-1B74-4440-965B-012526E30F7E}" type="datetimeFigureOut">
              <a:rPr lang="en-AU" smtClean="0"/>
              <a:t>10/11/2023</a:t>
            </a:fld>
            <a:endParaRPr lang="en-AU"/>
          </a:p>
        </p:txBody>
      </p:sp>
      <p:sp>
        <p:nvSpPr>
          <p:cNvPr id="6" name="Footer Placeholder 5">
            <a:extLst>
              <a:ext uri="{FF2B5EF4-FFF2-40B4-BE49-F238E27FC236}">
                <a16:creationId xmlns:a16="http://schemas.microsoft.com/office/drawing/2014/main" id="{7255CFEF-889D-8681-466D-7048A21BE94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B372620-3F1F-E257-95AF-3F06C391C109}"/>
              </a:ext>
            </a:extLst>
          </p:cNvPr>
          <p:cNvSpPr>
            <a:spLocks noGrp="1"/>
          </p:cNvSpPr>
          <p:nvPr>
            <p:ph type="sldNum" sz="quarter" idx="12"/>
          </p:nvPr>
        </p:nvSpPr>
        <p:spPr/>
        <p:txBody>
          <a:bodyPr/>
          <a:lstStyle/>
          <a:p>
            <a:fld id="{2DEFBB79-6BA2-4089-8A60-3A183855B3D6}" type="slidenum">
              <a:rPr lang="en-AU" smtClean="0"/>
              <a:t>‹#›</a:t>
            </a:fld>
            <a:endParaRPr lang="en-AU"/>
          </a:p>
        </p:txBody>
      </p:sp>
    </p:spTree>
    <p:extLst>
      <p:ext uri="{BB962C8B-B14F-4D97-AF65-F5344CB8AC3E}">
        <p14:creationId xmlns:p14="http://schemas.microsoft.com/office/powerpoint/2010/main" val="2174686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8D70-6E40-EDD4-1E8F-AD456A446D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AAB9B9E3-6424-D523-8353-A6F56C812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4C93167-8739-F597-3E97-266DB303D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962242-54F7-9349-AD90-AE9CAE503B2D}"/>
              </a:ext>
            </a:extLst>
          </p:cNvPr>
          <p:cNvSpPr>
            <a:spLocks noGrp="1"/>
          </p:cNvSpPr>
          <p:nvPr>
            <p:ph type="dt" sz="half" idx="10"/>
          </p:nvPr>
        </p:nvSpPr>
        <p:spPr/>
        <p:txBody>
          <a:bodyPr/>
          <a:lstStyle/>
          <a:p>
            <a:fld id="{3F485A46-1B74-4440-965B-012526E30F7E}" type="datetimeFigureOut">
              <a:rPr lang="en-AU" smtClean="0"/>
              <a:t>10/11/2023</a:t>
            </a:fld>
            <a:endParaRPr lang="en-AU"/>
          </a:p>
        </p:txBody>
      </p:sp>
      <p:sp>
        <p:nvSpPr>
          <p:cNvPr id="6" name="Footer Placeholder 5">
            <a:extLst>
              <a:ext uri="{FF2B5EF4-FFF2-40B4-BE49-F238E27FC236}">
                <a16:creationId xmlns:a16="http://schemas.microsoft.com/office/drawing/2014/main" id="{1BD57355-13F4-73E9-4041-3D9708C09BF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74BA1D8-AF94-EA4E-4AC4-6D305F17A00D}"/>
              </a:ext>
            </a:extLst>
          </p:cNvPr>
          <p:cNvSpPr>
            <a:spLocks noGrp="1"/>
          </p:cNvSpPr>
          <p:nvPr>
            <p:ph type="sldNum" sz="quarter" idx="12"/>
          </p:nvPr>
        </p:nvSpPr>
        <p:spPr/>
        <p:txBody>
          <a:bodyPr/>
          <a:lstStyle/>
          <a:p>
            <a:fld id="{2DEFBB79-6BA2-4089-8A60-3A183855B3D6}" type="slidenum">
              <a:rPr lang="en-AU" smtClean="0"/>
              <a:t>‹#›</a:t>
            </a:fld>
            <a:endParaRPr lang="en-AU"/>
          </a:p>
        </p:txBody>
      </p:sp>
    </p:spTree>
    <p:extLst>
      <p:ext uri="{BB962C8B-B14F-4D97-AF65-F5344CB8AC3E}">
        <p14:creationId xmlns:p14="http://schemas.microsoft.com/office/powerpoint/2010/main" val="3362021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16CA22-51B5-69FE-2819-B4AC8A86C3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A9632FA-04B5-2D70-808F-65C5773CC8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9996EF3-30A8-F5C9-9459-07DA5FF16F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485A46-1B74-4440-965B-012526E30F7E}" type="datetimeFigureOut">
              <a:rPr lang="en-AU" smtClean="0"/>
              <a:t>10/11/2023</a:t>
            </a:fld>
            <a:endParaRPr lang="en-AU"/>
          </a:p>
        </p:txBody>
      </p:sp>
      <p:sp>
        <p:nvSpPr>
          <p:cNvPr id="5" name="Footer Placeholder 4">
            <a:extLst>
              <a:ext uri="{FF2B5EF4-FFF2-40B4-BE49-F238E27FC236}">
                <a16:creationId xmlns:a16="http://schemas.microsoft.com/office/drawing/2014/main" id="{73E4B6D7-BCD1-37A3-B526-FFD84EF4D7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7B12C8A4-99A2-1C38-2102-F51B0CAAB4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EFBB79-6BA2-4089-8A60-3A183855B3D6}" type="slidenum">
              <a:rPr lang="en-AU" smtClean="0"/>
              <a:t>‹#›</a:t>
            </a:fld>
            <a:endParaRPr lang="en-AU"/>
          </a:p>
        </p:txBody>
      </p:sp>
    </p:spTree>
    <p:extLst>
      <p:ext uri="{BB962C8B-B14F-4D97-AF65-F5344CB8AC3E}">
        <p14:creationId xmlns:p14="http://schemas.microsoft.com/office/powerpoint/2010/main" val="2880854848"/>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03E4C7C1-F641-4C56-9AC3-FB5CED867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3724" y="3341466"/>
            <a:ext cx="2744321" cy="152462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165FE81B-1904-4086-B11F-F8581BDB89E4}"/>
              </a:ext>
            </a:extLst>
          </p:cNvPr>
          <p:cNvSpPr>
            <a:spLocks noGrp="1"/>
          </p:cNvSpPr>
          <p:nvPr>
            <p:ph type="ctrTitle" idx="4294967295"/>
          </p:nvPr>
        </p:nvSpPr>
        <p:spPr>
          <a:xfrm>
            <a:off x="0" y="1786706"/>
            <a:ext cx="12192000" cy="1524623"/>
          </a:xfrm>
        </p:spPr>
        <p:txBody>
          <a:bodyPr>
            <a:normAutofit/>
          </a:bodyPr>
          <a:lstStyle/>
          <a:p>
            <a:pPr algn="ctr"/>
            <a:r>
              <a:rPr lang="en-US" sz="4000" b="1" dirty="0">
                <a:latin typeface="+mn-lt"/>
              </a:rPr>
              <a:t>Report on Adaptable Open-Source Disaster Recovery Solution for Multi-Petabyte Storage Systems</a:t>
            </a:r>
          </a:p>
        </p:txBody>
      </p:sp>
      <p:sp>
        <p:nvSpPr>
          <p:cNvPr id="2" name="Subtitle 1">
            <a:extLst>
              <a:ext uri="{FF2B5EF4-FFF2-40B4-BE49-F238E27FC236}">
                <a16:creationId xmlns:a16="http://schemas.microsoft.com/office/drawing/2014/main" id="{D41E8067-3659-4DD0-90C6-72EAB88B90CF}"/>
              </a:ext>
            </a:extLst>
          </p:cNvPr>
          <p:cNvSpPr>
            <a:spLocks noGrp="1"/>
          </p:cNvSpPr>
          <p:nvPr>
            <p:ph type="subTitle" idx="4294967295"/>
          </p:nvPr>
        </p:nvSpPr>
        <p:spPr>
          <a:xfrm>
            <a:off x="509047" y="3618798"/>
            <a:ext cx="2564091" cy="969962"/>
          </a:xfrm>
        </p:spPr>
        <p:txBody>
          <a:bodyPr>
            <a:normAutofit lnSpcReduction="10000"/>
          </a:bodyPr>
          <a:lstStyle/>
          <a:p>
            <a:pPr marL="0" indent="0" algn="just">
              <a:buNone/>
            </a:pPr>
            <a:r>
              <a:rPr lang="en-US" b="1" dirty="0">
                <a:solidFill>
                  <a:srgbClr val="0000FF"/>
                </a:solidFill>
              </a:rPr>
              <a:t>Honwai Leong</a:t>
            </a:r>
          </a:p>
          <a:p>
            <a:pPr marL="0" indent="0" algn="just">
              <a:buNone/>
            </a:pPr>
            <a:r>
              <a:rPr lang="en-US" b="1" dirty="0">
                <a:solidFill>
                  <a:srgbClr val="0000FF"/>
                </a:solidFill>
              </a:rPr>
              <a:t>November 2023</a:t>
            </a:r>
          </a:p>
          <a:p>
            <a:pPr marL="0" indent="0" algn="just">
              <a:buNone/>
            </a:pPr>
            <a:endParaRPr lang="en-US" b="1" dirty="0">
              <a:solidFill>
                <a:srgbClr val="0000FF"/>
              </a:solidFill>
            </a:endParaRPr>
          </a:p>
        </p:txBody>
      </p:sp>
      <p:pic>
        <p:nvPicPr>
          <p:cNvPr id="9" name="Picture 8">
            <a:extLst>
              <a:ext uri="{FF2B5EF4-FFF2-40B4-BE49-F238E27FC236}">
                <a16:creationId xmlns:a16="http://schemas.microsoft.com/office/drawing/2014/main" id="{D8D0C37D-853E-03A1-6114-A570E2DFAE2A}"/>
              </a:ext>
            </a:extLst>
          </p:cNvPr>
          <p:cNvPicPr>
            <a:picLocks noChangeAspect="1"/>
          </p:cNvPicPr>
          <p:nvPr/>
        </p:nvPicPr>
        <p:blipFill>
          <a:blip r:embed="rId4"/>
          <a:stretch>
            <a:fillRect/>
          </a:stretch>
        </p:blipFill>
        <p:spPr>
          <a:xfrm>
            <a:off x="5088105" y="3738612"/>
            <a:ext cx="2015789" cy="730330"/>
          </a:xfrm>
          <a:prstGeom prst="rect">
            <a:avLst/>
          </a:prstGeom>
        </p:spPr>
      </p:pic>
    </p:spTree>
    <p:extLst>
      <p:ext uri="{BB962C8B-B14F-4D97-AF65-F5344CB8AC3E}">
        <p14:creationId xmlns:p14="http://schemas.microsoft.com/office/powerpoint/2010/main" val="2473432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E6BA08-D171-391A-5706-25C73DBBBC28}"/>
              </a:ext>
            </a:extLst>
          </p:cNvPr>
          <p:cNvPicPr>
            <a:picLocks noChangeAspect="1"/>
          </p:cNvPicPr>
          <p:nvPr/>
        </p:nvPicPr>
        <p:blipFill>
          <a:blip r:embed="rId3"/>
          <a:stretch>
            <a:fillRect/>
          </a:stretch>
        </p:blipFill>
        <p:spPr>
          <a:xfrm>
            <a:off x="471952" y="3344923"/>
            <a:ext cx="11248095" cy="2731245"/>
          </a:xfrm>
          <a:prstGeom prst="rect">
            <a:avLst/>
          </a:prstGeom>
        </p:spPr>
      </p:pic>
      <p:cxnSp>
        <p:nvCxnSpPr>
          <p:cNvPr id="5" name="Straight Arrow Connector 4">
            <a:extLst>
              <a:ext uri="{FF2B5EF4-FFF2-40B4-BE49-F238E27FC236}">
                <a16:creationId xmlns:a16="http://schemas.microsoft.com/office/drawing/2014/main" id="{8C03C738-5CDB-3FC2-24E5-AB88CDEFE380}"/>
              </a:ext>
            </a:extLst>
          </p:cNvPr>
          <p:cNvCxnSpPr/>
          <p:nvPr/>
        </p:nvCxnSpPr>
        <p:spPr>
          <a:xfrm>
            <a:off x="1131217" y="3355801"/>
            <a:ext cx="94268" cy="3687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E0C94F0-27B9-E921-EFDF-9764D2A90FDB}"/>
              </a:ext>
            </a:extLst>
          </p:cNvPr>
          <p:cNvCxnSpPr>
            <a:cxnSpLocks/>
          </p:cNvCxnSpPr>
          <p:nvPr/>
        </p:nvCxnSpPr>
        <p:spPr>
          <a:xfrm flipH="1">
            <a:off x="1566421" y="3355801"/>
            <a:ext cx="158684" cy="3687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4486014-8C2C-A407-050C-E8A3B8F2EE7F}"/>
              </a:ext>
            </a:extLst>
          </p:cNvPr>
          <p:cNvCxnSpPr>
            <a:cxnSpLocks/>
          </p:cNvCxnSpPr>
          <p:nvPr/>
        </p:nvCxnSpPr>
        <p:spPr>
          <a:xfrm flipH="1">
            <a:off x="2335538" y="3355801"/>
            <a:ext cx="158684" cy="3687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DDC0219-88E4-E032-27A4-CEF72B57C223}"/>
              </a:ext>
            </a:extLst>
          </p:cNvPr>
          <p:cNvCxnSpPr>
            <a:cxnSpLocks/>
          </p:cNvCxnSpPr>
          <p:nvPr/>
        </p:nvCxnSpPr>
        <p:spPr>
          <a:xfrm flipH="1">
            <a:off x="3851484" y="3355801"/>
            <a:ext cx="158684" cy="3687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6E6C0D6-11E3-9D3F-3417-D2D3CA5B8F5E}"/>
              </a:ext>
            </a:extLst>
          </p:cNvPr>
          <p:cNvSpPr txBox="1"/>
          <p:nvPr/>
        </p:nvSpPr>
        <p:spPr>
          <a:xfrm>
            <a:off x="649685" y="3118164"/>
            <a:ext cx="803233" cy="307777"/>
          </a:xfrm>
          <a:prstGeom prst="rect">
            <a:avLst/>
          </a:prstGeom>
          <a:noFill/>
        </p:spPr>
        <p:txBody>
          <a:bodyPr wrap="none" rtlCol="0">
            <a:spAutoFit/>
          </a:bodyPr>
          <a:lstStyle/>
          <a:p>
            <a:r>
              <a:rPr lang="en-AU" sz="1400" b="1" dirty="0"/>
              <a:t>1. Rev. 1</a:t>
            </a:r>
          </a:p>
        </p:txBody>
      </p:sp>
      <p:sp>
        <p:nvSpPr>
          <p:cNvPr id="11" name="TextBox 10">
            <a:extLst>
              <a:ext uri="{FF2B5EF4-FFF2-40B4-BE49-F238E27FC236}">
                <a16:creationId xmlns:a16="http://schemas.microsoft.com/office/drawing/2014/main" id="{283E30D5-D490-0F3C-FBBC-9A5FB4826CC1}"/>
              </a:ext>
            </a:extLst>
          </p:cNvPr>
          <p:cNvSpPr txBox="1"/>
          <p:nvPr/>
        </p:nvSpPr>
        <p:spPr>
          <a:xfrm>
            <a:off x="1566421" y="3121223"/>
            <a:ext cx="803233" cy="307777"/>
          </a:xfrm>
          <a:prstGeom prst="rect">
            <a:avLst/>
          </a:prstGeom>
          <a:noFill/>
        </p:spPr>
        <p:txBody>
          <a:bodyPr wrap="none" rtlCol="0">
            <a:spAutoFit/>
          </a:bodyPr>
          <a:lstStyle/>
          <a:p>
            <a:r>
              <a:rPr lang="en-AU" sz="1400" b="1" dirty="0"/>
              <a:t>1. Rev. 2</a:t>
            </a:r>
          </a:p>
        </p:txBody>
      </p:sp>
      <p:sp>
        <p:nvSpPr>
          <p:cNvPr id="12" name="TextBox 11">
            <a:extLst>
              <a:ext uri="{FF2B5EF4-FFF2-40B4-BE49-F238E27FC236}">
                <a16:creationId xmlns:a16="http://schemas.microsoft.com/office/drawing/2014/main" id="{324E9B1A-4FDE-1BAA-2662-27500E4FEF6C}"/>
              </a:ext>
            </a:extLst>
          </p:cNvPr>
          <p:cNvSpPr txBox="1"/>
          <p:nvPr/>
        </p:nvSpPr>
        <p:spPr>
          <a:xfrm>
            <a:off x="3930826" y="3121223"/>
            <a:ext cx="803233" cy="307777"/>
          </a:xfrm>
          <a:prstGeom prst="rect">
            <a:avLst/>
          </a:prstGeom>
          <a:noFill/>
        </p:spPr>
        <p:txBody>
          <a:bodyPr wrap="none" rtlCol="0">
            <a:spAutoFit/>
          </a:bodyPr>
          <a:lstStyle/>
          <a:p>
            <a:r>
              <a:rPr lang="en-AU" sz="1400" b="1" dirty="0"/>
              <a:t>1. Rev. 3</a:t>
            </a:r>
          </a:p>
        </p:txBody>
      </p:sp>
      <p:sp>
        <p:nvSpPr>
          <p:cNvPr id="13" name="TextBox 12">
            <a:extLst>
              <a:ext uri="{FF2B5EF4-FFF2-40B4-BE49-F238E27FC236}">
                <a16:creationId xmlns:a16="http://schemas.microsoft.com/office/drawing/2014/main" id="{113E3DF4-A121-743E-821D-23D60305C740}"/>
              </a:ext>
            </a:extLst>
          </p:cNvPr>
          <p:cNvSpPr txBox="1"/>
          <p:nvPr/>
        </p:nvSpPr>
        <p:spPr>
          <a:xfrm>
            <a:off x="2411717" y="3121223"/>
            <a:ext cx="324128" cy="307777"/>
          </a:xfrm>
          <a:prstGeom prst="rect">
            <a:avLst/>
          </a:prstGeom>
          <a:noFill/>
        </p:spPr>
        <p:txBody>
          <a:bodyPr wrap="none" rtlCol="0">
            <a:spAutoFit/>
          </a:bodyPr>
          <a:lstStyle/>
          <a:p>
            <a:r>
              <a:rPr lang="en-AU" sz="1400" b="1" dirty="0"/>
              <a:t>2.</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199C1BAF-DDCC-4E72-3C1B-EEC6F7D67B04}"/>
                  </a:ext>
                </a:extLst>
              </p:cNvPr>
              <p:cNvSpPr txBox="1"/>
              <p:nvPr/>
            </p:nvSpPr>
            <p:spPr>
              <a:xfrm>
                <a:off x="0" y="1875578"/>
                <a:ext cx="12192000" cy="5761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 </m:t>
                      </m:r>
                      <m:r>
                        <a:rPr lang="en-AU" b="0" i="1" smtClean="0">
                          <a:latin typeface="Cambria Math" panose="02040503050406030204" pitchFamily="18" charset="0"/>
                        </a:rPr>
                        <m:t>𝑜𝑓</m:t>
                      </m:r>
                      <m:r>
                        <a:rPr lang="en-AU" b="0" i="1" smtClean="0">
                          <a:latin typeface="Cambria Math" panose="02040503050406030204" pitchFamily="18" charset="0"/>
                        </a:rPr>
                        <m:t> </m:t>
                      </m:r>
                      <m:r>
                        <a:rPr lang="en-AU" b="0" i="1" smtClean="0">
                          <a:latin typeface="Cambria Math" panose="02040503050406030204" pitchFamily="18" charset="0"/>
                        </a:rPr>
                        <m:t>𝑐𝑦𝑐𝑙𝑒𝑠</m:t>
                      </m:r>
                      <m:r>
                        <a:rPr lang="en-AU" b="0" i="1" smtClean="0">
                          <a:latin typeface="Cambria Math" panose="02040503050406030204" pitchFamily="18" charset="0"/>
                        </a:rPr>
                        <m:t> </m:t>
                      </m:r>
                      <m:r>
                        <a:rPr lang="en-AU" b="0" i="1" smtClean="0">
                          <a:latin typeface="Cambria Math" panose="02040503050406030204" pitchFamily="18" charset="0"/>
                        </a:rPr>
                        <m:t>𝑐𝑜𝑚𝑝𝑙𝑒𝑡𝑒𝑑</m:t>
                      </m:r>
                      <m:r>
                        <a:rPr lang="en-AU" b="0" i="1" smtClean="0">
                          <a:latin typeface="Cambria Math" panose="02040503050406030204" pitchFamily="18" charset="0"/>
                        </a:rPr>
                        <m:t> </m:t>
                      </m:r>
                      <m:r>
                        <a:rPr lang="en-AU" b="0" i="1" smtClean="0">
                          <a:latin typeface="Cambria Math" panose="02040503050406030204" pitchFamily="18" charset="0"/>
                        </a:rPr>
                        <m:t>𝑖𝑛</m:t>
                      </m:r>
                      <m:r>
                        <a:rPr lang="en-AU" b="0" i="1" smtClean="0">
                          <a:latin typeface="Cambria Math" panose="02040503050406030204" pitchFamily="18" charset="0"/>
                        </a:rPr>
                        <m:t> </m:t>
                      </m:r>
                      <m:r>
                        <a:rPr lang="en-AU" b="0" i="1" smtClean="0">
                          <a:latin typeface="Cambria Math" panose="02040503050406030204" pitchFamily="18" charset="0"/>
                        </a:rPr>
                        <m:t>𝑋</m:t>
                      </m:r>
                      <m:r>
                        <a:rPr lang="en-AU" b="0" i="1" smtClean="0">
                          <a:latin typeface="Cambria Math" panose="02040503050406030204" pitchFamily="18" charset="0"/>
                        </a:rPr>
                        <m:t> </m:t>
                      </m:r>
                      <m:r>
                        <a:rPr lang="en-AU" b="0" i="1" smtClean="0">
                          <a:latin typeface="Cambria Math" panose="02040503050406030204" pitchFamily="18" charset="0"/>
                        </a:rPr>
                        <m:t>h𝑜𝑢𝑟</m:t>
                      </m:r>
                      <m:d>
                        <m:dPr>
                          <m:ctrlPr>
                            <a:rPr lang="en-AU" b="0" i="1" smtClean="0">
                              <a:latin typeface="Cambria Math" panose="02040503050406030204" pitchFamily="18" charset="0"/>
                            </a:rPr>
                          </m:ctrlPr>
                        </m:dPr>
                        <m:e>
                          <m:r>
                            <a:rPr lang="en-AU" b="0" i="1" smtClean="0">
                              <a:latin typeface="Cambria Math" panose="02040503050406030204" pitchFamily="18" charset="0"/>
                            </a:rPr>
                            <m:t>𝑠</m:t>
                          </m:r>
                        </m:e>
                      </m:d>
                      <m:r>
                        <a:rPr lang="en-AU" b="0" i="1" smtClean="0">
                          <a:latin typeface="Cambria Math" panose="02040503050406030204" pitchFamily="18" charset="0"/>
                        </a:rPr>
                        <m:t>𝑖𝑛</m:t>
                      </m:r>
                      <m:r>
                        <a:rPr lang="en-AU" b="0" i="1" smtClean="0">
                          <a:latin typeface="Cambria Math" panose="02040503050406030204" pitchFamily="18" charset="0"/>
                        </a:rPr>
                        <m:t> </m:t>
                      </m:r>
                      <m:r>
                        <a:rPr lang="en-AU" b="0" i="1" smtClean="0">
                          <a:latin typeface="Cambria Math" panose="02040503050406030204" pitchFamily="18" charset="0"/>
                        </a:rPr>
                        <m:t>𝑒𝑎𝑐h</m:t>
                      </m:r>
                      <m:r>
                        <a:rPr lang="en-AU" b="0" i="1" smtClean="0">
                          <a:latin typeface="Cambria Math" panose="02040503050406030204" pitchFamily="18" charset="0"/>
                        </a:rPr>
                        <m:t> </m:t>
                      </m:r>
                      <m:r>
                        <a:rPr lang="en-AU" b="0" i="1" smtClean="0">
                          <a:latin typeface="Cambria Math" panose="02040503050406030204" pitchFamily="18" charset="0"/>
                        </a:rPr>
                        <m:t>𝑚𝑜𝑛𝑡h</m:t>
                      </m:r>
                      <m:r>
                        <a:rPr lang="en-AU" b="0" i="1" smtClean="0">
                          <a:latin typeface="Cambria Math" panose="02040503050406030204" pitchFamily="18" charset="0"/>
                        </a:rPr>
                        <m:t> =</m:t>
                      </m:r>
                      <m:f>
                        <m:fPr>
                          <m:ctrlPr>
                            <a:rPr lang="en-AU" i="1" smtClean="0">
                              <a:latin typeface="Cambria Math" panose="02040503050406030204" pitchFamily="18" charset="0"/>
                            </a:rPr>
                          </m:ctrlPr>
                        </m:fPr>
                        <m:num>
                          <m:r>
                            <a:rPr lang="en-AU" b="0" i="1" smtClean="0">
                              <a:latin typeface="Cambria Math" panose="02040503050406030204" pitchFamily="18" charset="0"/>
                            </a:rPr>
                            <m:t>𝑁𝑢𝑚𝑏𝑒𝑟</m:t>
                          </m:r>
                          <m:r>
                            <a:rPr lang="en-AU" b="0" i="1" smtClean="0">
                              <a:latin typeface="Cambria Math" panose="02040503050406030204" pitchFamily="18" charset="0"/>
                            </a:rPr>
                            <m:t> </m:t>
                          </m:r>
                          <m:r>
                            <a:rPr lang="en-AU" b="0" i="1" smtClean="0">
                              <a:latin typeface="Cambria Math" panose="02040503050406030204" pitchFamily="18" charset="0"/>
                            </a:rPr>
                            <m:t>𝑜𝑓</m:t>
                          </m:r>
                          <m:r>
                            <a:rPr lang="en-AU" b="0" i="1" smtClean="0">
                              <a:latin typeface="Cambria Math" panose="02040503050406030204" pitchFamily="18" charset="0"/>
                            </a:rPr>
                            <m:t> </m:t>
                          </m:r>
                          <m:r>
                            <a:rPr lang="en-AU" b="0" i="1" smtClean="0">
                              <a:latin typeface="Cambria Math" panose="02040503050406030204" pitchFamily="18" charset="0"/>
                            </a:rPr>
                            <m:t>𝑐𝑦𝑐𝑙𝑒𝑠</m:t>
                          </m:r>
                          <m:r>
                            <a:rPr lang="en-AU" b="0" i="1" smtClean="0">
                              <a:latin typeface="Cambria Math" panose="02040503050406030204" pitchFamily="18" charset="0"/>
                            </a:rPr>
                            <m:t> </m:t>
                          </m:r>
                          <m:r>
                            <a:rPr lang="en-AU" b="0" i="1" smtClean="0">
                              <a:latin typeface="Cambria Math" panose="02040503050406030204" pitchFamily="18" charset="0"/>
                            </a:rPr>
                            <m:t>𝑐𝑜𝑚𝑝𝑙𝑒𝑡𝑒𝑑</m:t>
                          </m:r>
                          <m:r>
                            <a:rPr lang="en-AU" b="0" i="1" smtClean="0">
                              <a:latin typeface="Cambria Math" panose="02040503050406030204" pitchFamily="18" charset="0"/>
                            </a:rPr>
                            <m:t> </m:t>
                          </m:r>
                          <m:r>
                            <a:rPr lang="en-AU" b="0" i="1" smtClean="0">
                              <a:latin typeface="Cambria Math" panose="02040503050406030204" pitchFamily="18" charset="0"/>
                            </a:rPr>
                            <m:t>𝑖𝑛</m:t>
                          </m:r>
                          <m:r>
                            <a:rPr lang="en-AU" b="0" i="1" smtClean="0">
                              <a:latin typeface="Cambria Math" panose="02040503050406030204" pitchFamily="18" charset="0"/>
                            </a:rPr>
                            <m:t> </m:t>
                          </m:r>
                          <m:r>
                            <a:rPr lang="en-AU" b="0" i="1" smtClean="0">
                              <a:latin typeface="Cambria Math" panose="02040503050406030204" pitchFamily="18" charset="0"/>
                            </a:rPr>
                            <m:t>𝑋</m:t>
                          </m:r>
                          <m:r>
                            <a:rPr lang="en-AU" b="0" i="1" smtClean="0">
                              <a:latin typeface="Cambria Math" panose="02040503050406030204" pitchFamily="18" charset="0"/>
                            </a:rPr>
                            <m:t> </m:t>
                          </m:r>
                          <m:r>
                            <a:rPr lang="en-AU" b="0" i="1" smtClean="0">
                              <a:latin typeface="Cambria Math" panose="02040503050406030204" pitchFamily="18" charset="0"/>
                            </a:rPr>
                            <m:t>h𝑜𝑢𝑟</m:t>
                          </m:r>
                          <m:r>
                            <a:rPr lang="en-AU" b="0" i="1" smtClean="0">
                              <a:latin typeface="Cambria Math" panose="02040503050406030204" pitchFamily="18" charset="0"/>
                            </a:rPr>
                            <m:t>(</m:t>
                          </m:r>
                          <m:r>
                            <a:rPr lang="en-AU" b="0" i="1" smtClean="0">
                              <a:latin typeface="Cambria Math" panose="02040503050406030204" pitchFamily="18" charset="0"/>
                            </a:rPr>
                            <m:t>𝑠</m:t>
                          </m:r>
                          <m:r>
                            <a:rPr lang="en-AU" b="0" i="1" smtClean="0">
                              <a:latin typeface="Cambria Math" panose="02040503050406030204" pitchFamily="18" charset="0"/>
                            </a:rPr>
                            <m:t>) </m:t>
                          </m:r>
                          <m:r>
                            <a:rPr lang="en-AU" b="0" i="1" smtClean="0">
                              <a:latin typeface="Cambria Math" panose="02040503050406030204" pitchFamily="18" charset="0"/>
                            </a:rPr>
                            <m:t>𝑖𝑛</m:t>
                          </m:r>
                          <m:r>
                            <a:rPr lang="en-AU" b="0" i="1" smtClean="0">
                              <a:latin typeface="Cambria Math" panose="02040503050406030204" pitchFamily="18" charset="0"/>
                            </a:rPr>
                            <m:t> </m:t>
                          </m:r>
                          <m:r>
                            <a:rPr lang="en-AU" b="0" i="1" smtClean="0">
                              <a:latin typeface="Cambria Math" panose="02040503050406030204" pitchFamily="18" charset="0"/>
                            </a:rPr>
                            <m:t>𝑒𝑎𝑐h</m:t>
                          </m:r>
                          <m:r>
                            <a:rPr lang="en-AU" b="0" i="1" smtClean="0">
                              <a:latin typeface="Cambria Math" panose="02040503050406030204" pitchFamily="18" charset="0"/>
                            </a:rPr>
                            <m:t> </m:t>
                          </m:r>
                          <m:r>
                            <a:rPr lang="en-AU" b="0" i="1" smtClean="0">
                              <a:latin typeface="Cambria Math" panose="02040503050406030204" pitchFamily="18" charset="0"/>
                            </a:rPr>
                            <m:t>𝑚𝑜𝑛𝑡h</m:t>
                          </m:r>
                        </m:num>
                        <m:den>
                          <m:r>
                            <a:rPr lang="en-AU" b="0" i="1" smtClean="0">
                              <a:latin typeface="Cambria Math" panose="02040503050406030204" pitchFamily="18" charset="0"/>
                            </a:rPr>
                            <m:t>𝑇𝑜𝑡𝑎𝑙</m:t>
                          </m:r>
                          <m:r>
                            <a:rPr lang="en-AU" b="0" i="1" smtClean="0">
                              <a:latin typeface="Cambria Math" panose="02040503050406030204" pitchFamily="18" charset="0"/>
                            </a:rPr>
                            <m:t> </m:t>
                          </m:r>
                          <m:r>
                            <a:rPr lang="en-AU" b="0" i="1" smtClean="0">
                              <a:latin typeface="Cambria Math" panose="02040503050406030204" pitchFamily="18" charset="0"/>
                            </a:rPr>
                            <m:t>𝑛𝑢𝑚𝑏𝑒𝑟</m:t>
                          </m:r>
                          <m:r>
                            <a:rPr lang="en-AU" b="0" i="1" smtClean="0">
                              <a:latin typeface="Cambria Math" panose="02040503050406030204" pitchFamily="18" charset="0"/>
                            </a:rPr>
                            <m:t> </m:t>
                          </m:r>
                          <m:r>
                            <a:rPr lang="en-AU" b="0" i="1" smtClean="0">
                              <a:latin typeface="Cambria Math" panose="02040503050406030204" pitchFamily="18" charset="0"/>
                            </a:rPr>
                            <m:t>𝑜𝑓</m:t>
                          </m:r>
                          <m:r>
                            <a:rPr lang="en-AU" b="0" i="1" smtClean="0">
                              <a:latin typeface="Cambria Math" panose="02040503050406030204" pitchFamily="18" charset="0"/>
                            </a:rPr>
                            <m:t> </m:t>
                          </m:r>
                          <m:r>
                            <a:rPr lang="en-AU" b="0" i="1" smtClean="0">
                              <a:latin typeface="Cambria Math" panose="02040503050406030204" pitchFamily="18" charset="0"/>
                            </a:rPr>
                            <m:t>𝑐𝑦𝑐𝑙𝑒𝑠</m:t>
                          </m:r>
                          <m:r>
                            <a:rPr lang="en-AU" b="0" i="1" smtClean="0">
                              <a:latin typeface="Cambria Math" panose="02040503050406030204" pitchFamily="18" charset="0"/>
                            </a:rPr>
                            <m:t> </m:t>
                          </m:r>
                          <m:r>
                            <a:rPr lang="en-AU" b="0" i="1" smtClean="0">
                              <a:latin typeface="Cambria Math" panose="02040503050406030204" pitchFamily="18" charset="0"/>
                            </a:rPr>
                            <m:t>𝑐𝑜𝑚𝑝𝑙𝑒𝑡𝑒𝑑</m:t>
                          </m:r>
                          <m:r>
                            <a:rPr lang="en-AU" b="0" i="1" smtClean="0">
                              <a:latin typeface="Cambria Math" panose="02040503050406030204" pitchFamily="18" charset="0"/>
                            </a:rPr>
                            <m:t> </m:t>
                          </m:r>
                          <m:r>
                            <a:rPr lang="en-AU" b="0" i="1" smtClean="0">
                              <a:latin typeface="Cambria Math" panose="02040503050406030204" pitchFamily="18" charset="0"/>
                            </a:rPr>
                            <m:t>𝑖𝑛</m:t>
                          </m:r>
                          <m:r>
                            <a:rPr lang="en-AU" b="0" i="1" smtClean="0">
                              <a:latin typeface="Cambria Math" panose="02040503050406030204" pitchFamily="18" charset="0"/>
                            </a:rPr>
                            <m:t> </m:t>
                          </m:r>
                          <m:r>
                            <a:rPr lang="en-AU" b="0" i="1" smtClean="0">
                              <a:latin typeface="Cambria Math" panose="02040503050406030204" pitchFamily="18" charset="0"/>
                            </a:rPr>
                            <m:t>𝑒𝑎𝑐h</m:t>
                          </m:r>
                          <m:r>
                            <a:rPr lang="en-AU" b="0" i="1" smtClean="0">
                              <a:latin typeface="Cambria Math" panose="02040503050406030204" pitchFamily="18" charset="0"/>
                            </a:rPr>
                            <m:t> </m:t>
                          </m:r>
                          <m:r>
                            <a:rPr lang="en-AU" b="0" i="1" smtClean="0">
                              <a:latin typeface="Cambria Math" panose="02040503050406030204" pitchFamily="18" charset="0"/>
                            </a:rPr>
                            <m:t>𝑚𝑜𝑛𝑡h</m:t>
                          </m:r>
                        </m:den>
                      </m:f>
                    </m:oMath>
                  </m:oMathPara>
                </a14:m>
                <a:endParaRPr lang="en-AU" dirty="0"/>
              </a:p>
            </p:txBody>
          </p:sp>
        </mc:Choice>
        <mc:Fallback>
          <p:sp>
            <p:nvSpPr>
              <p:cNvPr id="14" name="TextBox 13">
                <a:extLst>
                  <a:ext uri="{FF2B5EF4-FFF2-40B4-BE49-F238E27FC236}">
                    <a16:creationId xmlns:a16="http://schemas.microsoft.com/office/drawing/2014/main" id="{199C1BAF-DDCC-4E72-3C1B-EEC6F7D67B04}"/>
                  </a:ext>
                </a:extLst>
              </p:cNvPr>
              <p:cNvSpPr txBox="1">
                <a:spLocks noRot="1" noChangeAspect="1" noMove="1" noResize="1" noEditPoints="1" noAdjustHandles="1" noChangeArrowheads="1" noChangeShapeType="1" noTextEdit="1"/>
              </p:cNvSpPr>
              <p:nvPr/>
            </p:nvSpPr>
            <p:spPr>
              <a:xfrm>
                <a:off x="0" y="1875578"/>
                <a:ext cx="12192000" cy="576183"/>
              </a:xfrm>
              <a:prstGeom prst="rect">
                <a:avLst/>
              </a:prstGeom>
              <a:blipFill>
                <a:blip r:embed="rId4"/>
                <a:stretch>
                  <a:fillRect/>
                </a:stretch>
              </a:blipFill>
            </p:spPr>
            <p:txBody>
              <a:bodyPr/>
              <a:lstStyle/>
              <a:p>
                <a:r>
                  <a:rPr lang="en-AU">
                    <a:noFill/>
                  </a:rPr>
                  <a:t> </a:t>
                </a:r>
              </a:p>
            </p:txBody>
          </p:sp>
        </mc:Fallback>
      </mc:AlternateContent>
      <p:sp>
        <p:nvSpPr>
          <p:cNvPr id="15" name="TextBox 14">
            <a:extLst>
              <a:ext uri="{FF2B5EF4-FFF2-40B4-BE49-F238E27FC236}">
                <a16:creationId xmlns:a16="http://schemas.microsoft.com/office/drawing/2014/main" id="{AF6DC7B5-54AA-A8AB-7F13-51C703612130}"/>
              </a:ext>
            </a:extLst>
          </p:cNvPr>
          <p:cNvSpPr txBox="1"/>
          <p:nvPr/>
        </p:nvSpPr>
        <p:spPr>
          <a:xfrm>
            <a:off x="219672" y="336085"/>
            <a:ext cx="6185283" cy="646331"/>
          </a:xfrm>
          <a:prstGeom prst="rect">
            <a:avLst/>
          </a:prstGeom>
          <a:noFill/>
        </p:spPr>
        <p:txBody>
          <a:bodyPr wrap="none" rtlCol="0">
            <a:spAutoFit/>
          </a:bodyPr>
          <a:lstStyle/>
          <a:p>
            <a:r>
              <a:rPr lang="en-AU" sz="3600" b="1" dirty="0"/>
              <a:t>Performance Analysis - S1 to S2</a:t>
            </a:r>
          </a:p>
        </p:txBody>
      </p:sp>
    </p:spTree>
    <p:extLst>
      <p:ext uri="{BB962C8B-B14F-4D97-AF65-F5344CB8AC3E}">
        <p14:creationId xmlns:p14="http://schemas.microsoft.com/office/powerpoint/2010/main" val="1614968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9C9B17-5623-E50F-1C0B-4F4C2D16FA43}"/>
              </a:ext>
            </a:extLst>
          </p:cNvPr>
          <p:cNvPicPr>
            <a:picLocks noChangeAspect="1"/>
          </p:cNvPicPr>
          <p:nvPr/>
        </p:nvPicPr>
        <p:blipFill>
          <a:blip r:embed="rId3"/>
          <a:stretch>
            <a:fillRect/>
          </a:stretch>
        </p:blipFill>
        <p:spPr>
          <a:xfrm>
            <a:off x="487194" y="3201297"/>
            <a:ext cx="11217612" cy="2731245"/>
          </a:xfrm>
          <a:prstGeom prst="rect">
            <a:avLst/>
          </a:prstGeom>
        </p:spPr>
      </p:pic>
      <p:cxnSp>
        <p:nvCxnSpPr>
          <p:cNvPr id="13" name="Straight Arrow Connector 12">
            <a:extLst>
              <a:ext uri="{FF2B5EF4-FFF2-40B4-BE49-F238E27FC236}">
                <a16:creationId xmlns:a16="http://schemas.microsoft.com/office/drawing/2014/main" id="{DC16B60C-9E96-E8CC-E49B-0643B1CD5DF6}"/>
              </a:ext>
            </a:extLst>
          </p:cNvPr>
          <p:cNvCxnSpPr/>
          <p:nvPr/>
        </p:nvCxnSpPr>
        <p:spPr>
          <a:xfrm>
            <a:off x="1131217" y="3201297"/>
            <a:ext cx="94268" cy="3687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8780FA1-312A-8240-3505-4AF5E978AEF8}"/>
              </a:ext>
            </a:extLst>
          </p:cNvPr>
          <p:cNvCxnSpPr>
            <a:cxnSpLocks/>
          </p:cNvCxnSpPr>
          <p:nvPr/>
        </p:nvCxnSpPr>
        <p:spPr>
          <a:xfrm flipH="1">
            <a:off x="1566421" y="3201297"/>
            <a:ext cx="158684" cy="3687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F0E0663-BE44-E28E-10AA-041D835F0BE1}"/>
              </a:ext>
            </a:extLst>
          </p:cNvPr>
          <p:cNvCxnSpPr>
            <a:cxnSpLocks/>
          </p:cNvCxnSpPr>
          <p:nvPr/>
        </p:nvCxnSpPr>
        <p:spPr>
          <a:xfrm flipH="1">
            <a:off x="2522026" y="3201297"/>
            <a:ext cx="158684" cy="3687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4150466-728E-0686-1AE6-D54103D8ABDB}"/>
              </a:ext>
            </a:extLst>
          </p:cNvPr>
          <p:cNvCxnSpPr>
            <a:cxnSpLocks/>
          </p:cNvCxnSpPr>
          <p:nvPr/>
        </p:nvCxnSpPr>
        <p:spPr>
          <a:xfrm flipH="1">
            <a:off x="3852970" y="3201297"/>
            <a:ext cx="158684" cy="3687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43436ED-C608-74B9-544D-99D49128F39E}"/>
              </a:ext>
            </a:extLst>
          </p:cNvPr>
          <p:cNvSpPr txBox="1"/>
          <p:nvPr/>
        </p:nvSpPr>
        <p:spPr>
          <a:xfrm>
            <a:off x="649685" y="2963660"/>
            <a:ext cx="803233" cy="307777"/>
          </a:xfrm>
          <a:prstGeom prst="rect">
            <a:avLst/>
          </a:prstGeom>
          <a:noFill/>
        </p:spPr>
        <p:txBody>
          <a:bodyPr wrap="none" rtlCol="0">
            <a:spAutoFit/>
          </a:bodyPr>
          <a:lstStyle/>
          <a:p>
            <a:r>
              <a:rPr lang="en-AU" sz="1400" b="1" dirty="0"/>
              <a:t>1. Rev. 1</a:t>
            </a:r>
          </a:p>
        </p:txBody>
      </p:sp>
      <p:sp>
        <p:nvSpPr>
          <p:cNvPr id="18" name="TextBox 17">
            <a:extLst>
              <a:ext uri="{FF2B5EF4-FFF2-40B4-BE49-F238E27FC236}">
                <a16:creationId xmlns:a16="http://schemas.microsoft.com/office/drawing/2014/main" id="{0FC2DC14-13B6-C485-4156-7C484831FCA2}"/>
              </a:ext>
            </a:extLst>
          </p:cNvPr>
          <p:cNvSpPr txBox="1"/>
          <p:nvPr/>
        </p:nvSpPr>
        <p:spPr>
          <a:xfrm>
            <a:off x="1566421" y="2966719"/>
            <a:ext cx="803233" cy="307777"/>
          </a:xfrm>
          <a:prstGeom prst="rect">
            <a:avLst/>
          </a:prstGeom>
          <a:noFill/>
        </p:spPr>
        <p:txBody>
          <a:bodyPr wrap="none" rtlCol="0">
            <a:spAutoFit/>
          </a:bodyPr>
          <a:lstStyle/>
          <a:p>
            <a:r>
              <a:rPr lang="en-AU" sz="1400" b="1" dirty="0"/>
              <a:t>1. Rev. 2</a:t>
            </a:r>
          </a:p>
        </p:txBody>
      </p:sp>
      <p:sp>
        <p:nvSpPr>
          <p:cNvPr id="19" name="TextBox 18">
            <a:extLst>
              <a:ext uri="{FF2B5EF4-FFF2-40B4-BE49-F238E27FC236}">
                <a16:creationId xmlns:a16="http://schemas.microsoft.com/office/drawing/2014/main" id="{DAD49980-6CCD-A9FD-9C93-031CD8AF3BFB}"/>
              </a:ext>
            </a:extLst>
          </p:cNvPr>
          <p:cNvSpPr txBox="1"/>
          <p:nvPr/>
        </p:nvSpPr>
        <p:spPr>
          <a:xfrm>
            <a:off x="3921625" y="2966719"/>
            <a:ext cx="803233" cy="307777"/>
          </a:xfrm>
          <a:prstGeom prst="rect">
            <a:avLst/>
          </a:prstGeom>
          <a:noFill/>
        </p:spPr>
        <p:txBody>
          <a:bodyPr wrap="none" rtlCol="0">
            <a:spAutoFit/>
          </a:bodyPr>
          <a:lstStyle/>
          <a:p>
            <a:r>
              <a:rPr lang="en-AU" sz="1400" b="1" dirty="0"/>
              <a:t>1. Rev. 3</a:t>
            </a:r>
          </a:p>
        </p:txBody>
      </p:sp>
      <p:sp>
        <p:nvSpPr>
          <p:cNvPr id="20" name="TextBox 19">
            <a:extLst>
              <a:ext uri="{FF2B5EF4-FFF2-40B4-BE49-F238E27FC236}">
                <a16:creationId xmlns:a16="http://schemas.microsoft.com/office/drawing/2014/main" id="{3150F506-33EC-D24E-94A3-9D519154DA5E}"/>
              </a:ext>
            </a:extLst>
          </p:cNvPr>
          <p:cNvSpPr txBox="1"/>
          <p:nvPr/>
        </p:nvSpPr>
        <p:spPr>
          <a:xfrm>
            <a:off x="2597988" y="2966719"/>
            <a:ext cx="324128" cy="307777"/>
          </a:xfrm>
          <a:prstGeom prst="rect">
            <a:avLst/>
          </a:prstGeom>
          <a:noFill/>
        </p:spPr>
        <p:txBody>
          <a:bodyPr wrap="none" rtlCol="0">
            <a:spAutoFit/>
          </a:bodyPr>
          <a:lstStyle/>
          <a:p>
            <a:r>
              <a:rPr lang="en-AU" sz="1400" b="1" dirty="0"/>
              <a:t>2.</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8E9BDDC3-6C5B-B26D-7759-A1DF2CB4A8B3}"/>
                  </a:ext>
                </a:extLst>
              </p:cNvPr>
              <p:cNvSpPr txBox="1"/>
              <p:nvPr/>
            </p:nvSpPr>
            <p:spPr>
              <a:xfrm>
                <a:off x="0" y="1980567"/>
                <a:ext cx="12192000" cy="5761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 </m:t>
                      </m:r>
                      <m:r>
                        <a:rPr lang="en-AU" b="0" i="1" smtClean="0">
                          <a:latin typeface="Cambria Math" panose="02040503050406030204" pitchFamily="18" charset="0"/>
                        </a:rPr>
                        <m:t>𝑜𝑓</m:t>
                      </m:r>
                      <m:r>
                        <a:rPr lang="en-AU" b="0" i="1" smtClean="0">
                          <a:latin typeface="Cambria Math" panose="02040503050406030204" pitchFamily="18" charset="0"/>
                        </a:rPr>
                        <m:t> </m:t>
                      </m:r>
                      <m:r>
                        <a:rPr lang="en-AU" b="0" i="1" smtClean="0">
                          <a:latin typeface="Cambria Math" panose="02040503050406030204" pitchFamily="18" charset="0"/>
                        </a:rPr>
                        <m:t>𝑐𝑦𝑐𝑙𝑒𝑠</m:t>
                      </m:r>
                      <m:r>
                        <a:rPr lang="en-AU" b="0" i="1" smtClean="0">
                          <a:latin typeface="Cambria Math" panose="02040503050406030204" pitchFamily="18" charset="0"/>
                        </a:rPr>
                        <m:t> </m:t>
                      </m:r>
                      <m:r>
                        <a:rPr lang="en-AU" b="0" i="1" smtClean="0">
                          <a:latin typeface="Cambria Math" panose="02040503050406030204" pitchFamily="18" charset="0"/>
                        </a:rPr>
                        <m:t>𝑐𝑜𝑚𝑝𝑙𝑒𝑡𝑒𝑑</m:t>
                      </m:r>
                      <m:r>
                        <a:rPr lang="en-AU" b="0" i="1" smtClean="0">
                          <a:latin typeface="Cambria Math" panose="02040503050406030204" pitchFamily="18" charset="0"/>
                        </a:rPr>
                        <m:t> </m:t>
                      </m:r>
                      <m:r>
                        <a:rPr lang="en-AU" b="0" i="1" smtClean="0">
                          <a:latin typeface="Cambria Math" panose="02040503050406030204" pitchFamily="18" charset="0"/>
                        </a:rPr>
                        <m:t>𝑖𝑛</m:t>
                      </m:r>
                      <m:r>
                        <a:rPr lang="en-AU" b="0" i="1" smtClean="0">
                          <a:latin typeface="Cambria Math" panose="02040503050406030204" pitchFamily="18" charset="0"/>
                        </a:rPr>
                        <m:t> </m:t>
                      </m:r>
                      <m:r>
                        <a:rPr lang="en-AU" b="0" i="1" smtClean="0">
                          <a:latin typeface="Cambria Math" panose="02040503050406030204" pitchFamily="18" charset="0"/>
                        </a:rPr>
                        <m:t>𝑋</m:t>
                      </m:r>
                      <m:r>
                        <a:rPr lang="en-AU" b="0" i="1" smtClean="0">
                          <a:latin typeface="Cambria Math" panose="02040503050406030204" pitchFamily="18" charset="0"/>
                        </a:rPr>
                        <m:t> </m:t>
                      </m:r>
                      <m:r>
                        <a:rPr lang="en-AU" b="0" i="1" smtClean="0">
                          <a:latin typeface="Cambria Math" panose="02040503050406030204" pitchFamily="18" charset="0"/>
                        </a:rPr>
                        <m:t>h𝑜𝑢𝑟</m:t>
                      </m:r>
                      <m:d>
                        <m:dPr>
                          <m:ctrlPr>
                            <a:rPr lang="en-AU" b="0" i="1" smtClean="0">
                              <a:latin typeface="Cambria Math" panose="02040503050406030204" pitchFamily="18" charset="0"/>
                            </a:rPr>
                          </m:ctrlPr>
                        </m:dPr>
                        <m:e>
                          <m:r>
                            <a:rPr lang="en-AU" b="0" i="1" smtClean="0">
                              <a:latin typeface="Cambria Math" panose="02040503050406030204" pitchFamily="18" charset="0"/>
                            </a:rPr>
                            <m:t>𝑠</m:t>
                          </m:r>
                        </m:e>
                      </m:d>
                      <m:r>
                        <a:rPr lang="en-AU" b="0" i="1" smtClean="0">
                          <a:latin typeface="Cambria Math" panose="02040503050406030204" pitchFamily="18" charset="0"/>
                        </a:rPr>
                        <m:t>𝑖𝑛</m:t>
                      </m:r>
                      <m:r>
                        <a:rPr lang="en-AU" b="0" i="1" smtClean="0">
                          <a:latin typeface="Cambria Math" panose="02040503050406030204" pitchFamily="18" charset="0"/>
                        </a:rPr>
                        <m:t> </m:t>
                      </m:r>
                      <m:r>
                        <a:rPr lang="en-AU" b="0" i="1" smtClean="0">
                          <a:latin typeface="Cambria Math" panose="02040503050406030204" pitchFamily="18" charset="0"/>
                        </a:rPr>
                        <m:t>𝑒𝑎𝑐h</m:t>
                      </m:r>
                      <m:r>
                        <a:rPr lang="en-AU" b="0" i="1" smtClean="0">
                          <a:latin typeface="Cambria Math" panose="02040503050406030204" pitchFamily="18" charset="0"/>
                        </a:rPr>
                        <m:t> </m:t>
                      </m:r>
                      <m:r>
                        <a:rPr lang="en-AU" b="0" i="1" smtClean="0">
                          <a:latin typeface="Cambria Math" panose="02040503050406030204" pitchFamily="18" charset="0"/>
                        </a:rPr>
                        <m:t>𝑚𝑜𝑛𝑡h</m:t>
                      </m:r>
                      <m:r>
                        <a:rPr lang="en-AU" b="0" i="1" smtClean="0">
                          <a:latin typeface="Cambria Math" panose="02040503050406030204" pitchFamily="18" charset="0"/>
                        </a:rPr>
                        <m:t> =</m:t>
                      </m:r>
                      <m:f>
                        <m:fPr>
                          <m:ctrlPr>
                            <a:rPr lang="en-AU" i="1" smtClean="0">
                              <a:latin typeface="Cambria Math" panose="02040503050406030204" pitchFamily="18" charset="0"/>
                            </a:rPr>
                          </m:ctrlPr>
                        </m:fPr>
                        <m:num>
                          <m:r>
                            <a:rPr lang="en-AU" b="0" i="1" smtClean="0">
                              <a:latin typeface="Cambria Math" panose="02040503050406030204" pitchFamily="18" charset="0"/>
                            </a:rPr>
                            <m:t>𝑁𝑢𝑚𝑏𝑒𝑟</m:t>
                          </m:r>
                          <m:r>
                            <a:rPr lang="en-AU" b="0" i="1" smtClean="0">
                              <a:latin typeface="Cambria Math" panose="02040503050406030204" pitchFamily="18" charset="0"/>
                            </a:rPr>
                            <m:t> </m:t>
                          </m:r>
                          <m:r>
                            <a:rPr lang="en-AU" b="0" i="1" smtClean="0">
                              <a:latin typeface="Cambria Math" panose="02040503050406030204" pitchFamily="18" charset="0"/>
                            </a:rPr>
                            <m:t>𝑜𝑓</m:t>
                          </m:r>
                          <m:r>
                            <a:rPr lang="en-AU" b="0" i="1" smtClean="0">
                              <a:latin typeface="Cambria Math" panose="02040503050406030204" pitchFamily="18" charset="0"/>
                            </a:rPr>
                            <m:t> </m:t>
                          </m:r>
                          <m:r>
                            <a:rPr lang="en-AU" b="0" i="1" smtClean="0">
                              <a:latin typeface="Cambria Math" panose="02040503050406030204" pitchFamily="18" charset="0"/>
                            </a:rPr>
                            <m:t>𝑐𝑦𝑐𝑙𝑒𝑠</m:t>
                          </m:r>
                          <m:r>
                            <a:rPr lang="en-AU" b="0" i="1" smtClean="0">
                              <a:latin typeface="Cambria Math" panose="02040503050406030204" pitchFamily="18" charset="0"/>
                            </a:rPr>
                            <m:t> </m:t>
                          </m:r>
                          <m:r>
                            <a:rPr lang="en-AU" b="0" i="1" smtClean="0">
                              <a:latin typeface="Cambria Math" panose="02040503050406030204" pitchFamily="18" charset="0"/>
                            </a:rPr>
                            <m:t>𝑐𝑜𝑚𝑝𝑙𝑒𝑡𝑒𝑑</m:t>
                          </m:r>
                          <m:r>
                            <a:rPr lang="en-AU" b="0" i="1" smtClean="0">
                              <a:latin typeface="Cambria Math" panose="02040503050406030204" pitchFamily="18" charset="0"/>
                            </a:rPr>
                            <m:t> </m:t>
                          </m:r>
                          <m:r>
                            <a:rPr lang="en-AU" b="0" i="1" smtClean="0">
                              <a:latin typeface="Cambria Math" panose="02040503050406030204" pitchFamily="18" charset="0"/>
                            </a:rPr>
                            <m:t>𝑖𝑛</m:t>
                          </m:r>
                          <m:r>
                            <a:rPr lang="en-AU" b="0" i="1" smtClean="0">
                              <a:latin typeface="Cambria Math" panose="02040503050406030204" pitchFamily="18" charset="0"/>
                            </a:rPr>
                            <m:t> </m:t>
                          </m:r>
                          <m:r>
                            <a:rPr lang="en-AU" b="0" i="1" smtClean="0">
                              <a:latin typeface="Cambria Math" panose="02040503050406030204" pitchFamily="18" charset="0"/>
                            </a:rPr>
                            <m:t>𝑋</m:t>
                          </m:r>
                          <m:r>
                            <a:rPr lang="en-AU" b="0" i="1" smtClean="0">
                              <a:latin typeface="Cambria Math" panose="02040503050406030204" pitchFamily="18" charset="0"/>
                            </a:rPr>
                            <m:t> </m:t>
                          </m:r>
                          <m:r>
                            <a:rPr lang="en-AU" b="0" i="1" smtClean="0">
                              <a:latin typeface="Cambria Math" panose="02040503050406030204" pitchFamily="18" charset="0"/>
                            </a:rPr>
                            <m:t>h𝑜𝑢𝑟</m:t>
                          </m:r>
                          <m:r>
                            <a:rPr lang="en-AU" b="0" i="1" smtClean="0">
                              <a:latin typeface="Cambria Math" panose="02040503050406030204" pitchFamily="18" charset="0"/>
                            </a:rPr>
                            <m:t>(</m:t>
                          </m:r>
                          <m:r>
                            <a:rPr lang="en-AU" b="0" i="1" smtClean="0">
                              <a:latin typeface="Cambria Math" panose="02040503050406030204" pitchFamily="18" charset="0"/>
                            </a:rPr>
                            <m:t>𝑠</m:t>
                          </m:r>
                          <m:r>
                            <a:rPr lang="en-AU" b="0" i="1" smtClean="0">
                              <a:latin typeface="Cambria Math" panose="02040503050406030204" pitchFamily="18" charset="0"/>
                            </a:rPr>
                            <m:t>) </m:t>
                          </m:r>
                          <m:r>
                            <a:rPr lang="en-AU" b="0" i="1" smtClean="0">
                              <a:latin typeface="Cambria Math" panose="02040503050406030204" pitchFamily="18" charset="0"/>
                            </a:rPr>
                            <m:t>𝑖𝑛</m:t>
                          </m:r>
                          <m:r>
                            <a:rPr lang="en-AU" b="0" i="1" smtClean="0">
                              <a:latin typeface="Cambria Math" panose="02040503050406030204" pitchFamily="18" charset="0"/>
                            </a:rPr>
                            <m:t> </m:t>
                          </m:r>
                          <m:r>
                            <a:rPr lang="en-AU" b="0" i="1" smtClean="0">
                              <a:latin typeface="Cambria Math" panose="02040503050406030204" pitchFamily="18" charset="0"/>
                            </a:rPr>
                            <m:t>𝑒𝑎𝑐h</m:t>
                          </m:r>
                          <m:r>
                            <a:rPr lang="en-AU" b="0" i="1" smtClean="0">
                              <a:latin typeface="Cambria Math" panose="02040503050406030204" pitchFamily="18" charset="0"/>
                            </a:rPr>
                            <m:t> </m:t>
                          </m:r>
                          <m:r>
                            <a:rPr lang="en-AU" b="0" i="1" smtClean="0">
                              <a:latin typeface="Cambria Math" panose="02040503050406030204" pitchFamily="18" charset="0"/>
                            </a:rPr>
                            <m:t>𝑚𝑜𝑛𝑡h</m:t>
                          </m:r>
                        </m:num>
                        <m:den>
                          <m:r>
                            <a:rPr lang="en-AU" b="0" i="1" smtClean="0">
                              <a:latin typeface="Cambria Math" panose="02040503050406030204" pitchFamily="18" charset="0"/>
                            </a:rPr>
                            <m:t>𝑇𝑜𝑡𝑎𝑙</m:t>
                          </m:r>
                          <m:r>
                            <a:rPr lang="en-AU" b="0" i="1" smtClean="0">
                              <a:latin typeface="Cambria Math" panose="02040503050406030204" pitchFamily="18" charset="0"/>
                            </a:rPr>
                            <m:t> </m:t>
                          </m:r>
                          <m:r>
                            <a:rPr lang="en-AU" b="0" i="1" smtClean="0">
                              <a:latin typeface="Cambria Math" panose="02040503050406030204" pitchFamily="18" charset="0"/>
                            </a:rPr>
                            <m:t>𝑛𝑢𝑚𝑏𝑒𝑟</m:t>
                          </m:r>
                          <m:r>
                            <a:rPr lang="en-AU" b="0" i="1" smtClean="0">
                              <a:latin typeface="Cambria Math" panose="02040503050406030204" pitchFamily="18" charset="0"/>
                            </a:rPr>
                            <m:t> </m:t>
                          </m:r>
                          <m:r>
                            <a:rPr lang="en-AU" b="0" i="1" smtClean="0">
                              <a:latin typeface="Cambria Math" panose="02040503050406030204" pitchFamily="18" charset="0"/>
                            </a:rPr>
                            <m:t>𝑜𝑓</m:t>
                          </m:r>
                          <m:r>
                            <a:rPr lang="en-AU" b="0" i="1" smtClean="0">
                              <a:latin typeface="Cambria Math" panose="02040503050406030204" pitchFamily="18" charset="0"/>
                            </a:rPr>
                            <m:t> </m:t>
                          </m:r>
                          <m:r>
                            <a:rPr lang="en-AU" b="0" i="1" smtClean="0">
                              <a:latin typeface="Cambria Math" panose="02040503050406030204" pitchFamily="18" charset="0"/>
                            </a:rPr>
                            <m:t>𝑐𝑦𝑐𝑙𝑒𝑠</m:t>
                          </m:r>
                          <m:r>
                            <a:rPr lang="en-AU" b="0" i="1" smtClean="0">
                              <a:latin typeface="Cambria Math" panose="02040503050406030204" pitchFamily="18" charset="0"/>
                            </a:rPr>
                            <m:t> </m:t>
                          </m:r>
                          <m:r>
                            <a:rPr lang="en-AU" b="0" i="1" smtClean="0">
                              <a:latin typeface="Cambria Math" panose="02040503050406030204" pitchFamily="18" charset="0"/>
                            </a:rPr>
                            <m:t>𝑐𝑜𝑚𝑝𝑙𝑒𝑡𝑒𝑑</m:t>
                          </m:r>
                          <m:r>
                            <a:rPr lang="en-AU" b="0" i="1" smtClean="0">
                              <a:latin typeface="Cambria Math" panose="02040503050406030204" pitchFamily="18" charset="0"/>
                            </a:rPr>
                            <m:t> </m:t>
                          </m:r>
                          <m:r>
                            <a:rPr lang="en-AU" b="0" i="1" smtClean="0">
                              <a:latin typeface="Cambria Math" panose="02040503050406030204" pitchFamily="18" charset="0"/>
                            </a:rPr>
                            <m:t>𝑖𝑛</m:t>
                          </m:r>
                          <m:r>
                            <a:rPr lang="en-AU" b="0" i="1" smtClean="0">
                              <a:latin typeface="Cambria Math" panose="02040503050406030204" pitchFamily="18" charset="0"/>
                            </a:rPr>
                            <m:t> </m:t>
                          </m:r>
                          <m:r>
                            <a:rPr lang="en-AU" b="0" i="1" smtClean="0">
                              <a:latin typeface="Cambria Math" panose="02040503050406030204" pitchFamily="18" charset="0"/>
                            </a:rPr>
                            <m:t>𝑒𝑎𝑐h</m:t>
                          </m:r>
                          <m:r>
                            <a:rPr lang="en-AU" b="0" i="1" smtClean="0">
                              <a:latin typeface="Cambria Math" panose="02040503050406030204" pitchFamily="18" charset="0"/>
                            </a:rPr>
                            <m:t> </m:t>
                          </m:r>
                          <m:r>
                            <a:rPr lang="en-AU" b="0" i="1" smtClean="0">
                              <a:latin typeface="Cambria Math" panose="02040503050406030204" pitchFamily="18" charset="0"/>
                            </a:rPr>
                            <m:t>𝑚𝑜𝑛𝑡h</m:t>
                          </m:r>
                        </m:den>
                      </m:f>
                    </m:oMath>
                  </m:oMathPara>
                </a14:m>
                <a:endParaRPr lang="en-AU" dirty="0"/>
              </a:p>
            </p:txBody>
          </p:sp>
        </mc:Choice>
        <mc:Fallback>
          <p:sp>
            <p:nvSpPr>
              <p:cNvPr id="11" name="TextBox 10">
                <a:extLst>
                  <a:ext uri="{FF2B5EF4-FFF2-40B4-BE49-F238E27FC236}">
                    <a16:creationId xmlns:a16="http://schemas.microsoft.com/office/drawing/2014/main" id="{8E9BDDC3-6C5B-B26D-7759-A1DF2CB4A8B3}"/>
                  </a:ext>
                </a:extLst>
              </p:cNvPr>
              <p:cNvSpPr txBox="1">
                <a:spLocks noRot="1" noChangeAspect="1" noMove="1" noResize="1" noEditPoints="1" noAdjustHandles="1" noChangeArrowheads="1" noChangeShapeType="1" noTextEdit="1"/>
              </p:cNvSpPr>
              <p:nvPr/>
            </p:nvSpPr>
            <p:spPr>
              <a:xfrm>
                <a:off x="0" y="1980567"/>
                <a:ext cx="12192000" cy="576183"/>
              </a:xfrm>
              <a:prstGeom prst="rect">
                <a:avLst/>
              </a:prstGeom>
              <a:blipFill>
                <a:blip r:embed="rId4"/>
                <a:stretch>
                  <a:fillRect/>
                </a:stretch>
              </a:blipFill>
            </p:spPr>
            <p:txBody>
              <a:bodyPr/>
              <a:lstStyle/>
              <a:p>
                <a:r>
                  <a:rPr lang="en-AU">
                    <a:noFill/>
                  </a:rPr>
                  <a:t> </a:t>
                </a:r>
              </a:p>
            </p:txBody>
          </p:sp>
        </mc:Fallback>
      </mc:AlternateContent>
      <p:sp>
        <p:nvSpPr>
          <p:cNvPr id="21" name="TextBox 20">
            <a:extLst>
              <a:ext uri="{FF2B5EF4-FFF2-40B4-BE49-F238E27FC236}">
                <a16:creationId xmlns:a16="http://schemas.microsoft.com/office/drawing/2014/main" id="{B10FC6A6-5DEA-8F99-574B-F29E84170B91}"/>
              </a:ext>
            </a:extLst>
          </p:cNvPr>
          <p:cNvSpPr txBox="1"/>
          <p:nvPr/>
        </p:nvSpPr>
        <p:spPr>
          <a:xfrm>
            <a:off x="219672" y="336085"/>
            <a:ext cx="6185283" cy="646331"/>
          </a:xfrm>
          <a:prstGeom prst="rect">
            <a:avLst/>
          </a:prstGeom>
          <a:noFill/>
        </p:spPr>
        <p:txBody>
          <a:bodyPr wrap="none" rtlCol="0">
            <a:spAutoFit/>
          </a:bodyPr>
          <a:lstStyle/>
          <a:p>
            <a:r>
              <a:rPr lang="en-AU" sz="3600" b="1" dirty="0"/>
              <a:t>Performance Analysis - S2 to S1</a:t>
            </a:r>
          </a:p>
        </p:txBody>
      </p:sp>
    </p:spTree>
    <p:extLst>
      <p:ext uri="{BB962C8B-B14F-4D97-AF65-F5344CB8AC3E}">
        <p14:creationId xmlns:p14="http://schemas.microsoft.com/office/powerpoint/2010/main" val="76804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ED43F62-293B-4AB9-92EC-69D4E65326F4}"/>
              </a:ext>
            </a:extLst>
          </p:cNvPr>
          <p:cNvSpPr txBox="1"/>
          <p:nvPr/>
        </p:nvSpPr>
        <p:spPr>
          <a:xfrm>
            <a:off x="535709" y="328107"/>
            <a:ext cx="6189515" cy="646331"/>
          </a:xfrm>
          <a:prstGeom prst="rect">
            <a:avLst/>
          </a:prstGeom>
          <a:noFill/>
        </p:spPr>
        <p:txBody>
          <a:bodyPr wrap="none" rtlCol="0">
            <a:spAutoFit/>
          </a:bodyPr>
          <a:lstStyle/>
          <a:p>
            <a:r>
              <a:rPr lang="en-US" sz="3600" b="1" dirty="0"/>
              <a:t>Dealing with anomaly activities</a:t>
            </a:r>
          </a:p>
        </p:txBody>
      </p:sp>
      <p:sp>
        <p:nvSpPr>
          <p:cNvPr id="3" name="TextBox 2">
            <a:extLst>
              <a:ext uri="{FF2B5EF4-FFF2-40B4-BE49-F238E27FC236}">
                <a16:creationId xmlns:a16="http://schemas.microsoft.com/office/drawing/2014/main" id="{F26F9709-5B23-900F-AACA-CED6F134365F}"/>
              </a:ext>
            </a:extLst>
          </p:cNvPr>
          <p:cNvSpPr txBox="1"/>
          <p:nvPr/>
        </p:nvSpPr>
        <p:spPr>
          <a:xfrm>
            <a:off x="685800" y="1169894"/>
            <a:ext cx="10824882" cy="369331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AU" sz="2800" dirty="0">
                <a:latin typeface="+mj-lt"/>
              </a:rPr>
              <a:t>The adaptability of our replication workflow allows us to quickly deal with anomaly activities in the file system that affected the workflow performance. </a:t>
            </a:r>
          </a:p>
          <a:p>
            <a:pPr marL="285750" indent="-285750">
              <a:spcAft>
                <a:spcPts val="600"/>
              </a:spcAft>
              <a:buFont typeface="Arial" panose="020B0604020202020204" pitchFamily="34" charset="0"/>
              <a:buChar char="•"/>
            </a:pPr>
            <a:r>
              <a:rPr lang="en-AU" sz="2800" dirty="0">
                <a:latin typeface="+mj-lt"/>
              </a:rPr>
              <a:t>Alerts were sent out when the workflow exceeded four hours to trigger the admins to investigate. </a:t>
            </a:r>
          </a:p>
          <a:p>
            <a:pPr marL="285750" indent="-285750">
              <a:spcAft>
                <a:spcPts val="600"/>
              </a:spcAft>
              <a:buFont typeface="Arial" panose="020B0604020202020204" pitchFamily="34" charset="0"/>
              <a:buChar char="•"/>
            </a:pPr>
            <a:r>
              <a:rPr lang="en-AU" sz="2800" dirty="0">
                <a:latin typeface="+mj-lt"/>
              </a:rPr>
              <a:t>Depending on the severity of the issue, a project directory can be excluded from the replication workflow either  from </a:t>
            </a:r>
            <a:r>
              <a:rPr lang="en-AU" sz="2800" dirty="0" err="1">
                <a:latin typeface="+mj-lt"/>
              </a:rPr>
              <a:t>rsync</a:t>
            </a:r>
            <a:r>
              <a:rPr lang="en-AU" sz="2800" dirty="0">
                <a:latin typeface="+mj-lt"/>
              </a:rPr>
              <a:t> or </a:t>
            </a:r>
            <a:r>
              <a:rPr lang="en-AU" sz="2800" dirty="0" err="1">
                <a:latin typeface="+mj-lt"/>
              </a:rPr>
              <a:t>dsync</a:t>
            </a:r>
            <a:r>
              <a:rPr lang="en-AU" sz="2800" dirty="0">
                <a:latin typeface="+mj-lt"/>
              </a:rPr>
              <a:t> phase, or both until the problem is rectified by end users. </a:t>
            </a:r>
          </a:p>
        </p:txBody>
      </p:sp>
    </p:spTree>
    <p:extLst>
      <p:ext uri="{BB962C8B-B14F-4D97-AF65-F5344CB8AC3E}">
        <p14:creationId xmlns:p14="http://schemas.microsoft.com/office/powerpoint/2010/main" val="3943431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ED43F62-293B-4AB9-92EC-69D4E65326F4}"/>
              </a:ext>
            </a:extLst>
          </p:cNvPr>
          <p:cNvSpPr txBox="1"/>
          <p:nvPr/>
        </p:nvSpPr>
        <p:spPr>
          <a:xfrm>
            <a:off x="535709" y="328107"/>
            <a:ext cx="2276585" cy="646331"/>
          </a:xfrm>
          <a:prstGeom prst="rect">
            <a:avLst/>
          </a:prstGeom>
          <a:noFill/>
        </p:spPr>
        <p:txBody>
          <a:bodyPr wrap="none" rtlCol="0">
            <a:spAutoFit/>
          </a:bodyPr>
          <a:lstStyle/>
          <a:p>
            <a:r>
              <a:rPr lang="en-US" sz="3600" b="1" dirty="0"/>
              <a:t>Conclusion</a:t>
            </a:r>
          </a:p>
        </p:txBody>
      </p:sp>
      <p:sp>
        <p:nvSpPr>
          <p:cNvPr id="14" name="TextBox 13">
            <a:extLst>
              <a:ext uri="{FF2B5EF4-FFF2-40B4-BE49-F238E27FC236}">
                <a16:creationId xmlns:a16="http://schemas.microsoft.com/office/drawing/2014/main" id="{953188F5-5897-4CF0-AF05-CC9E0BD62E41}"/>
              </a:ext>
            </a:extLst>
          </p:cNvPr>
          <p:cNvSpPr txBox="1"/>
          <p:nvPr/>
        </p:nvSpPr>
        <p:spPr>
          <a:xfrm>
            <a:off x="535710" y="1108367"/>
            <a:ext cx="10714182" cy="4001095"/>
          </a:xfrm>
          <a:prstGeom prst="rect">
            <a:avLst/>
          </a:prstGeom>
          <a:noFill/>
        </p:spPr>
        <p:txBody>
          <a:bodyPr wrap="square" rtlCol="0">
            <a:spAutoFit/>
          </a:bodyPr>
          <a:lstStyle/>
          <a:p>
            <a:pPr marL="514350" indent="-514350" algn="just">
              <a:spcAft>
                <a:spcPts val="1200"/>
              </a:spcAft>
              <a:buFont typeface="Arial" panose="020B0604020202020204" pitchFamily="34" charset="0"/>
              <a:buChar char="•"/>
            </a:pPr>
            <a:r>
              <a:rPr lang="en-US" sz="2800" dirty="0">
                <a:latin typeface="+mj-lt"/>
              </a:rPr>
              <a:t>Two 13-PB data storage systems are kept in sync using open-source solution. </a:t>
            </a:r>
          </a:p>
          <a:p>
            <a:pPr marL="514350" indent="-514350" algn="just">
              <a:spcAft>
                <a:spcPts val="1200"/>
              </a:spcAft>
              <a:buFont typeface="Arial" panose="020B0604020202020204" pitchFamily="34" charset="0"/>
              <a:buChar char="•"/>
            </a:pPr>
            <a:r>
              <a:rPr lang="en-US" sz="2800" dirty="0">
                <a:latin typeface="+mj-lt"/>
              </a:rPr>
              <a:t>The adaptable nature of the solution allows for fine tunings to improve efficiency. </a:t>
            </a:r>
          </a:p>
          <a:p>
            <a:pPr marL="514350" indent="-514350" algn="just">
              <a:spcAft>
                <a:spcPts val="1200"/>
              </a:spcAft>
              <a:buFont typeface="Arial" panose="020B0604020202020204" pitchFamily="34" charset="0"/>
              <a:buChar char="•"/>
            </a:pPr>
            <a:r>
              <a:rPr lang="en-US" sz="2800" dirty="0">
                <a:latin typeface="+mj-lt"/>
              </a:rPr>
              <a:t>Removal and recopy of renamed directory from source to destination remains a bottleneck. </a:t>
            </a:r>
          </a:p>
          <a:p>
            <a:pPr marL="514350" indent="-514350" algn="just">
              <a:spcAft>
                <a:spcPts val="1200"/>
              </a:spcAft>
              <a:buFont typeface="Arial" panose="020B0604020202020204" pitchFamily="34" charset="0"/>
              <a:buChar char="•"/>
            </a:pPr>
            <a:r>
              <a:rPr lang="en-US" sz="2800" dirty="0">
                <a:latin typeface="+mj-lt"/>
              </a:rPr>
              <a:t>Greater and dedicated resource availability will improve efficiency further. </a:t>
            </a:r>
          </a:p>
        </p:txBody>
      </p:sp>
    </p:spTree>
    <p:extLst>
      <p:ext uri="{BB962C8B-B14F-4D97-AF65-F5344CB8AC3E}">
        <p14:creationId xmlns:p14="http://schemas.microsoft.com/office/powerpoint/2010/main" val="605300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597A92-12BC-4470-87B9-42D6AC36F63F}"/>
              </a:ext>
            </a:extLst>
          </p:cNvPr>
          <p:cNvSpPr>
            <a:spLocks noGrp="1"/>
          </p:cNvSpPr>
          <p:nvPr>
            <p:ph type="title" idx="4294967295"/>
          </p:nvPr>
        </p:nvSpPr>
        <p:spPr>
          <a:xfrm>
            <a:off x="3727598" y="2162254"/>
            <a:ext cx="5023802" cy="1976437"/>
          </a:xfrm>
        </p:spPr>
        <p:txBody>
          <a:bodyPr>
            <a:noAutofit/>
          </a:bodyPr>
          <a:lstStyle/>
          <a:p>
            <a:r>
              <a:rPr lang="en-US" sz="7200" b="1" dirty="0">
                <a:latin typeface="+mn-lt"/>
              </a:rPr>
              <a:t>Thank you!</a:t>
            </a:r>
          </a:p>
        </p:txBody>
      </p:sp>
      <p:sp>
        <p:nvSpPr>
          <p:cNvPr id="5" name="Subtitle 4">
            <a:extLst>
              <a:ext uri="{FF2B5EF4-FFF2-40B4-BE49-F238E27FC236}">
                <a16:creationId xmlns:a16="http://schemas.microsoft.com/office/drawing/2014/main" id="{9D402D3E-8491-430C-954B-C97CBCC5D1F4}"/>
              </a:ext>
            </a:extLst>
          </p:cNvPr>
          <p:cNvSpPr>
            <a:spLocks noGrp="1"/>
          </p:cNvSpPr>
          <p:nvPr>
            <p:ph type="subTitle" idx="4294967295"/>
          </p:nvPr>
        </p:nvSpPr>
        <p:spPr>
          <a:xfrm>
            <a:off x="4132241" y="3865880"/>
            <a:ext cx="3749675" cy="1714500"/>
          </a:xfrm>
        </p:spPr>
        <p:txBody>
          <a:bodyPr>
            <a:normAutofit/>
          </a:bodyPr>
          <a:lstStyle/>
          <a:p>
            <a:pPr marL="0" indent="0" algn="ctr">
              <a:buNone/>
            </a:pPr>
            <a:r>
              <a:rPr lang="en-US" sz="7200" dirty="0"/>
              <a:t>Q &amp; A</a:t>
            </a:r>
          </a:p>
        </p:txBody>
      </p:sp>
      <p:pic>
        <p:nvPicPr>
          <p:cNvPr id="6" name="Picture 2">
            <a:extLst>
              <a:ext uri="{FF2B5EF4-FFF2-40B4-BE49-F238E27FC236}">
                <a16:creationId xmlns:a16="http://schemas.microsoft.com/office/drawing/2014/main" id="{BB614D75-15C5-8623-2970-4B8687983A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2000" y="2387411"/>
            <a:ext cx="2744321" cy="15246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2B6332B-B875-8626-AECF-1771A8F92B1F}"/>
              </a:ext>
            </a:extLst>
          </p:cNvPr>
          <p:cNvPicPr>
            <a:picLocks noChangeAspect="1"/>
          </p:cNvPicPr>
          <p:nvPr/>
        </p:nvPicPr>
        <p:blipFill>
          <a:blip r:embed="rId3"/>
          <a:stretch>
            <a:fillRect/>
          </a:stretch>
        </p:blipFill>
        <p:spPr>
          <a:xfrm>
            <a:off x="1345413" y="2784558"/>
            <a:ext cx="2015789" cy="730330"/>
          </a:xfrm>
          <a:prstGeom prst="rect">
            <a:avLst/>
          </a:prstGeom>
        </p:spPr>
      </p:pic>
      <p:sp>
        <p:nvSpPr>
          <p:cNvPr id="2" name="TextBox 1">
            <a:extLst>
              <a:ext uri="{FF2B5EF4-FFF2-40B4-BE49-F238E27FC236}">
                <a16:creationId xmlns:a16="http://schemas.microsoft.com/office/drawing/2014/main" id="{62CD3B13-19FB-4B01-BF4B-42B22F3D90C6}"/>
              </a:ext>
            </a:extLst>
          </p:cNvPr>
          <p:cNvSpPr txBox="1"/>
          <p:nvPr/>
        </p:nvSpPr>
        <p:spPr>
          <a:xfrm>
            <a:off x="1513840" y="5096450"/>
            <a:ext cx="5292090" cy="1200329"/>
          </a:xfrm>
          <a:prstGeom prst="rect">
            <a:avLst/>
          </a:prstGeom>
          <a:noFill/>
        </p:spPr>
        <p:txBody>
          <a:bodyPr wrap="none" rtlCol="0">
            <a:spAutoFit/>
          </a:bodyPr>
          <a:lstStyle/>
          <a:p>
            <a:pPr>
              <a:tabLst>
                <a:tab pos="1076325" algn="l"/>
                <a:tab pos="1344613" algn="l"/>
              </a:tabLst>
            </a:pPr>
            <a:r>
              <a:rPr lang="en-AU" sz="2400" dirty="0"/>
              <a:t>Contact	:	Honwai Leong, </a:t>
            </a:r>
          </a:p>
          <a:p>
            <a:pPr>
              <a:tabLst>
                <a:tab pos="1076325" algn="l"/>
                <a:tab pos="1344613" algn="l"/>
              </a:tabLst>
            </a:pPr>
            <a:r>
              <a:rPr lang="en-AU" sz="2400" dirty="0"/>
              <a:t>E-mail	:	honwai.leong@sydney.edu.au</a:t>
            </a:r>
          </a:p>
          <a:p>
            <a:pPr>
              <a:tabLst>
                <a:tab pos="893763" algn="l"/>
                <a:tab pos="1344613" algn="l"/>
              </a:tabLst>
            </a:pPr>
            <a:r>
              <a:rPr lang="en-AU" sz="2400" dirty="0"/>
              <a:t>		hleong@ddn.com</a:t>
            </a:r>
          </a:p>
        </p:txBody>
      </p:sp>
    </p:spTree>
    <p:extLst>
      <p:ext uri="{BB962C8B-B14F-4D97-AF65-F5344CB8AC3E}">
        <p14:creationId xmlns:p14="http://schemas.microsoft.com/office/powerpoint/2010/main" val="3163767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ED43F62-293B-4AB9-92EC-69D4E65326F4}"/>
              </a:ext>
            </a:extLst>
          </p:cNvPr>
          <p:cNvSpPr txBox="1"/>
          <p:nvPr/>
        </p:nvSpPr>
        <p:spPr>
          <a:xfrm>
            <a:off x="535709" y="780687"/>
            <a:ext cx="1614545" cy="646331"/>
          </a:xfrm>
          <a:prstGeom prst="rect">
            <a:avLst/>
          </a:prstGeom>
          <a:noFill/>
        </p:spPr>
        <p:txBody>
          <a:bodyPr wrap="none" rtlCol="0">
            <a:spAutoFit/>
          </a:bodyPr>
          <a:lstStyle/>
          <a:p>
            <a:r>
              <a:rPr lang="en-US" sz="3600" b="1" dirty="0"/>
              <a:t>Outline</a:t>
            </a:r>
          </a:p>
        </p:txBody>
      </p:sp>
      <p:sp>
        <p:nvSpPr>
          <p:cNvPr id="14" name="TextBox 13">
            <a:extLst>
              <a:ext uri="{FF2B5EF4-FFF2-40B4-BE49-F238E27FC236}">
                <a16:creationId xmlns:a16="http://schemas.microsoft.com/office/drawing/2014/main" id="{953188F5-5897-4CF0-AF05-CC9E0BD62E41}"/>
              </a:ext>
            </a:extLst>
          </p:cNvPr>
          <p:cNvSpPr txBox="1"/>
          <p:nvPr/>
        </p:nvSpPr>
        <p:spPr>
          <a:xfrm>
            <a:off x="535709" y="1394691"/>
            <a:ext cx="7826951" cy="3903504"/>
          </a:xfrm>
          <a:prstGeom prst="rect">
            <a:avLst/>
          </a:prstGeom>
          <a:noFill/>
        </p:spPr>
        <p:txBody>
          <a:bodyPr wrap="none" rtlCol="0">
            <a:spAutoFit/>
          </a:bodyPr>
          <a:lstStyle/>
          <a:p>
            <a:pPr marL="457200" indent="-457200">
              <a:lnSpc>
                <a:spcPct val="150000"/>
              </a:lnSpc>
              <a:buFont typeface="Arial" panose="020B0604020202020204" pitchFamily="34" charset="0"/>
              <a:buChar char="•"/>
            </a:pPr>
            <a:r>
              <a:rPr lang="en-US" sz="2800" dirty="0">
                <a:latin typeface="+mj-lt"/>
              </a:rPr>
              <a:t>Overview of Research Data Store</a:t>
            </a:r>
          </a:p>
          <a:p>
            <a:pPr marL="914400" lvl="1" indent="-457200">
              <a:lnSpc>
                <a:spcPct val="150000"/>
              </a:lnSpc>
              <a:buSzPct val="70000"/>
              <a:buFont typeface="Wingdings" panose="05000000000000000000" pitchFamily="2" charset="2"/>
              <a:buChar char="q"/>
            </a:pPr>
            <a:r>
              <a:rPr lang="en-US" sz="2800" dirty="0">
                <a:latin typeface="+mj-lt"/>
              </a:rPr>
              <a:t>High level architecture</a:t>
            </a:r>
          </a:p>
          <a:p>
            <a:pPr marL="914400" lvl="1" indent="-457200">
              <a:lnSpc>
                <a:spcPct val="150000"/>
              </a:lnSpc>
              <a:buSzPct val="70000"/>
              <a:buFont typeface="Wingdings" panose="05000000000000000000" pitchFamily="2" charset="2"/>
              <a:buChar char="q"/>
            </a:pPr>
            <a:r>
              <a:rPr lang="en-US" sz="2800" dirty="0">
                <a:latin typeface="+mj-lt"/>
              </a:rPr>
              <a:t>Data replication workflow for disaster recovery</a:t>
            </a:r>
          </a:p>
          <a:p>
            <a:pPr marL="457200" indent="-457200">
              <a:lnSpc>
                <a:spcPct val="150000"/>
              </a:lnSpc>
              <a:buFont typeface="Arial" panose="020B0604020202020204" pitchFamily="34" charset="0"/>
              <a:buChar char="•"/>
            </a:pPr>
            <a:r>
              <a:rPr lang="en-US" sz="2800" dirty="0">
                <a:latin typeface="+mj-lt"/>
              </a:rPr>
              <a:t>Improvements to data replication workflow</a:t>
            </a:r>
          </a:p>
          <a:p>
            <a:pPr marL="457200" indent="-457200">
              <a:lnSpc>
                <a:spcPct val="150000"/>
              </a:lnSpc>
              <a:buFont typeface="Arial" panose="020B0604020202020204" pitchFamily="34" charset="0"/>
              <a:buChar char="•"/>
            </a:pPr>
            <a:r>
              <a:rPr lang="en-US" sz="2800" dirty="0">
                <a:latin typeface="+mj-lt"/>
              </a:rPr>
              <a:t>Performance Analysis</a:t>
            </a:r>
          </a:p>
          <a:p>
            <a:pPr marL="457200" indent="-457200">
              <a:lnSpc>
                <a:spcPct val="150000"/>
              </a:lnSpc>
              <a:buFont typeface="Arial" panose="020B0604020202020204" pitchFamily="34" charset="0"/>
              <a:buChar char="•"/>
            </a:pPr>
            <a:r>
              <a:rPr lang="en-US" sz="2800" dirty="0">
                <a:latin typeface="+mj-lt"/>
              </a:rPr>
              <a:t>Conclusion</a:t>
            </a:r>
          </a:p>
        </p:txBody>
      </p:sp>
    </p:spTree>
    <p:extLst>
      <p:ext uri="{BB962C8B-B14F-4D97-AF65-F5344CB8AC3E}">
        <p14:creationId xmlns:p14="http://schemas.microsoft.com/office/powerpoint/2010/main" val="3337051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ED43F62-293B-4AB9-92EC-69D4E65326F4}"/>
              </a:ext>
            </a:extLst>
          </p:cNvPr>
          <p:cNvSpPr txBox="1"/>
          <p:nvPr/>
        </p:nvSpPr>
        <p:spPr>
          <a:xfrm>
            <a:off x="0" y="81900"/>
            <a:ext cx="12192000" cy="584775"/>
          </a:xfrm>
          <a:prstGeom prst="rect">
            <a:avLst/>
          </a:prstGeom>
          <a:noFill/>
        </p:spPr>
        <p:txBody>
          <a:bodyPr wrap="square" rtlCol="0">
            <a:spAutoFit/>
          </a:bodyPr>
          <a:lstStyle/>
          <a:p>
            <a:r>
              <a:rPr lang="en-US" sz="3200" b="1" dirty="0"/>
              <a:t>Architecture of Research Data Store (RDS) @ The University of Sydney</a:t>
            </a:r>
          </a:p>
        </p:txBody>
      </p:sp>
      <p:pic>
        <p:nvPicPr>
          <p:cNvPr id="5" name="Picture 4">
            <a:extLst>
              <a:ext uri="{FF2B5EF4-FFF2-40B4-BE49-F238E27FC236}">
                <a16:creationId xmlns:a16="http://schemas.microsoft.com/office/drawing/2014/main" id="{C622653B-00EA-DF37-BBAB-7DF789B3A60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088" y="807258"/>
            <a:ext cx="7245890" cy="5879379"/>
          </a:xfrm>
          <a:prstGeom prst="rect">
            <a:avLst/>
          </a:prstGeom>
          <a:noFill/>
          <a:ln>
            <a:noFill/>
          </a:ln>
        </p:spPr>
      </p:pic>
      <p:sp>
        <p:nvSpPr>
          <p:cNvPr id="2" name="TextBox 1">
            <a:extLst>
              <a:ext uri="{FF2B5EF4-FFF2-40B4-BE49-F238E27FC236}">
                <a16:creationId xmlns:a16="http://schemas.microsoft.com/office/drawing/2014/main" id="{F378CEE2-845A-6360-5CD7-F92B9CF833E4}"/>
              </a:ext>
            </a:extLst>
          </p:cNvPr>
          <p:cNvSpPr txBox="1"/>
          <p:nvPr/>
        </p:nvSpPr>
        <p:spPr>
          <a:xfrm>
            <a:off x="7711440" y="2164080"/>
            <a:ext cx="4015010" cy="114307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AU" sz="2400" b="1" dirty="0">
                <a:latin typeface="+mj-lt"/>
              </a:rPr>
              <a:t>Active-active storage systems</a:t>
            </a:r>
          </a:p>
          <a:p>
            <a:pPr marL="285750" indent="-285750">
              <a:lnSpc>
                <a:spcPct val="150000"/>
              </a:lnSpc>
              <a:buFont typeface="Arial" panose="020B0604020202020204" pitchFamily="34" charset="0"/>
              <a:buChar char="•"/>
            </a:pPr>
            <a:r>
              <a:rPr lang="en-AU" sz="2400" b="1" dirty="0">
                <a:latin typeface="+mj-lt"/>
              </a:rPr>
              <a:t>DR sites for each other</a:t>
            </a:r>
          </a:p>
        </p:txBody>
      </p:sp>
      <p:pic>
        <p:nvPicPr>
          <p:cNvPr id="3" name="Picture 2">
            <a:extLst>
              <a:ext uri="{FF2B5EF4-FFF2-40B4-BE49-F238E27FC236}">
                <a16:creationId xmlns:a16="http://schemas.microsoft.com/office/drawing/2014/main" id="{04380E54-FC1C-369A-321B-19D9A0C58F0A}"/>
              </a:ext>
            </a:extLst>
          </p:cNvPr>
          <p:cNvPicPr>
            <a:picLocks noChangeAspect="1"/>
          </p:cNvPicPr>
          <p:nvPr/>
        </p:nvPicPr>
        <p:blipFill>
          <a:blip r:embed="rId4"/>
          <a:stretch>
            <a:fillRect/>
          </a:stretch>
        </p:blipFill>
        <p:spPr>
          <a:xfrm>
            <a:off x="6872288" y="3289236"/>
            <a:ext cx="5319712" cy="2601942"/>
          </a:xfrm>
          <a:prstGeom prst="rect">
            <a:avLst/>
          </a:prstGeom>
          <a:ln>
            <a:solidFill>
              <a:schemeClr val="tx1"/>
            </a:solidFill>
          </a:ln>
        </p:spPr>
      </p:pic>
    </p:spTree>
    <p:extLst>
      <p:ext uri="{BB962C8B-B14F-4D97-AF65-F5344CB8AC3E}">
        <p14:creationId xmlns:p14="http://schemas.microsoft.com/office/powerpoint/2010/main" val="771146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ED43F62-293B-4AB9-92EC-69D4E65326F4}"/>
              </a:ext>
            </a:extLst>
          </p:cNvPr>
          <p:cNvSpPr txBox="1"/>
          <p:nvPr/>
        </p:nvSpPr>
        <p:spPr>
          <a:xfrm>
            <a:off x="535709" y="328107"/>
            <a:ext cx="5324150" cy="646331"/>
          </a:xfrm>
          <a:prstGeom prst="rect">
            <a:avLst/>
          </a:prstGeom>
          <a:noFill/>
        </p:spPr>
        <p:txBody>
          <a:bodyPr wrap="none" rtlCol="0">
            <a:spAutoFit/>
          </a:bodyPr>
          <a:lstStyle/>
          <a:p>
            <a:r>
              <a:rPr lang="en-US" sz="3600" b="1" dirty="0"/>
              <a:t>Data Replication Workflow</a:t>
            </a:r>
          </a:p>
        </p:txBody>
      </p:sp>
      <p:sp>
        <p:nvSpPr>
          <p:cNvPr id="14" name="TextBox 13">
            <a:extLst>
              <a:ext uri="{FF2B5EF4-FFF2-40B4-BE49-F238E27FC236}">
                <a16:creationId xmlns:a16="http://schemas.microsoft.com/office/drawing/2014/main" id="{953188F5-5897-4CF0-AF05-CC9E0BD62E41}"/>
              </a:ext>
            </a:extLst>
          </p:cNvPr>
          <p:cNvSpPr txBox="1"/>
          <p:nvPr/>
        </p:nvSpPr>
        <p:spPr>
          <a:xfrm>
            <a:off x="535710" y="1108367"/>
            <a:ext cx="10714182" cy="4278094"/>
          </a:xfrm>
          <a:prstGeom prst="rect">
            <a:avLst/>
          </a:prstGeom>
          <a:noFill/>
        </p:spPr>
        <p:txBody>
          <a:bodyPr wrap="square" rtlCol="0">
            <a:spAutoFit/>
          </a:bodyPr>
          <a:lstStyle/>
          <a:p>
            <a:pPr marL="514350" indent="-514350">
              <a:spcAft>
                <a:spcPts val="1200"/>
              </a:spcAft>
              <a:buFont typeface="+mj-lt"/>
              <a:buAutoNum type="arabicPeriod"/>
            </a:pPr>
            <a:r>
              <a:rPr lang="en-US" sz="2800" dirty="0">
                <a:latin typeface="+mj-lt"/>
              </a:rPr>
              <a:t>At each site, run an Information Lifecycle Management (ILM) policy to compare file system snapshots to generate a list of new and changed files/directories that need to be replicated to other site. </a:t>
            </a:r>
          </a:p>
          <a:p>
            <a:pPr marL="514350" indent="-514350">
              <a:spcAft>
                <a:spcPts val="1200"/>
              </a:spcAft>
              <a:buFont typeface="+mj-lt"/>
              <a:buAutoNum type="arabicPeriod"/>
            </a:pPr>
            <a:r>
              <a:rPr lang="en-US" sz="2800" dirty="0">
                <a:latin typeface="+mj-lt"/>
              </a:rPr>
              <a:t>Candidate files/directories are replicated across site using </a:t>
            </a:r>
            <a:r>
              <a:rPr lang="en-US" sz="2800" i="1" dirty="0" err="1">
                <a:latin typeface="+mj-lt"/>
              </a:rPr>
              <a:t>rsync</a:t>
            </a:r>
            <a:r>
              <a:rPr lang="en-US" sz="2800" dirty="0">
                <a:latin typeface="+mj-lt"/>
              </a:rPr>
              <a:t> (non-recursive). Concurrent </a:t>
            </a:r>
            <a:r>
              <a:rPr lang="en-US" sz="2800" i="1" dirty="0" err="1">
                <a:latin typeface="+mj-lt"/>
              </a:rPr>
              <a:t>rsync</a:t>
            </a:r>
            <a:r>
              <a:rPr lang="en-US" sz="2800" dirty="0">
                <a:latin typeface="+mj-lt"/>
              </a:rPr>
              <a:t> of multiple files is achieved using GNU Parallel. </a:t>
            </a:r>
          </a:p>
          <a:p>
            <a:pPr marL="514350" indent="-514350">
              <a:spcAft>
                <a:spcPts val="1200"/>
              </a:spcAft>
              <a:buFont typeface="+mj-lt"/>
              <a:buAutoNum type="arabicPeriod"/>
            </a:pPr>
            <a:r>
              <a:rPr lang="en-US" sz="2800" dirty="0">
                <a:latin typeface="+mj-lt"/>
              </a:rPr>
              <a:t>Run </a:t>
            </a:r>
            <a:r>
              <a:rPr lang="en-US" sz="2800" dirty="0" err="1">
                <a:latin typeface="+mj-lt"/>
              </a:rPr>
              <a:t>mpiFileUtils</a:t>
            </a:r>
            <a:r>
              <a:rPr lang="en-US" sz="2800" dirty="0">
                <a:latin typeface="+mj-lt"/>
              </a:rPr>
              <a:t>’ </a:t>
            </a:r>
            <a:r>
              <a:rPr lang="en-US" sz="2800" i="1" dirty="0" err="1">
                <a:latin typeface="+mj-lt"/>
              </a:rPr>
              <a:t>dsync</a:t>
            </a:r>
            <a:r>
              <a:rPr lang="en-US" sz="2800" dirty="0">
                <a:latin typeface="+mj-lt"/>
              </a:rPr>
              <a:t> to perform a complete data synchronization of changed directories between sites, including deletion of files at destination which have been deleted at source.  </a:t>
            </a:r>
          </a:p>
        </p:txBody>
      </p:sp>
      <p:sp>
        <p:nvSpPr>
          <p:cNvPr id="2" name="TextBox 1">
            <a:extLst>
              <a:ext uri="{FF2B5EF4-FFF2-40B4-BE49-F238E27FC236}">
                <a16:creationId xmlns:a16="http://schemas.microsoft.com/office/drawing/2014/main" id="{215050DB-602E-3E83-7556-3F9D0E4EE6CE}"/>
              </a:ext>
            </a:extLst>
          </p:cNvPr>
          <p:cNvSpPr txBox="1"/>
          <p:nvPr/>
        </p:nvSpPr>
        <p:spPr>
          <a:xfrm>
            <a:off x="0" y="5740400"/>
            <a:ext cx="12192000" cy="646331"/>
          </a:xfrm>
          <a:prstGeom prst="rect">
            <a:avLst/>
          </a:prstGeom>
          <a:noFill/>
        </p:spPr>
        <p:txBody>
          <a:bodyPr wrap="square" rtlCol="0">
            <a:spAutoFit/>
          </a:bodyPr>
          <a:lstStyle/>
          <a:p>
            <a:r>
              <a:rPr lang="en-AU" dirty="0">
                <a:latin typeface="+mj-lt"/>
              </a:rPr>
              <a:t>H. Leong, A. Janke, S. Kolmann and D. Richards, “Parallelized Data Replication of Muti-Petabyte Storage Systems", in </a:t>
            </a:r>
            <a:r>
              <a:rPr lang="en-AU" i="1" dirty="0">
                <a:latin typeface="+mj-lt"/>
              </a:rPr>
              <a:t>SC (SC20) ACM SIGHPC SYSPROS Workshop 2020, Atlanta, </a:t>
            </a:r>
            <a:r>
              <a:rPr lang="en-AU" dirty="0">
                <a:latin typeface="+mj-lt"/>
              </a:rPr>
              <a:t>2020. 10.5281/zenodo.4737878</a:t>
            </a:r>
          </a:p>
        </p:txBody>
      </p:sp>
    </p:spTree>
    <p:extLst>
      <p:ext uri="{BB962C8B-B14F-4D97-AF65-F5344CB8AC3E}">
        <p14:creationId xmlns:p14="http://schemas.microsoft.com/office/powerpoint/2010/main" val="1613747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E5950C-C3AE-41F3-83E3-44C2120961A9}"/>
              </a:ext>
            </a:extLst>
          </p:cNvPr>
          <p:cNvPicPr>
            <a:picLocks noChangeAspect="1"/>
          </p:cNvPicPr>
          <p:nvPr/>
        </p:nvPicPr>
        <p:blipFill>
          <a:blip r:embed="rId3"/>
          <a:stretch>
            <a:fillRect/>
          </a:stretch>
        </p:blipFill>
        <p:spPr>
          <a:xfrm>
            <a:off x="310394" y="686231"/>
            <a:ext cx="11571211" cy="4499238"/>
          </a:xfrm>
          <a:prstGeom prst="rect">
            <a:avLst/>
          </a:prstGeom>
        </p:spPr>
      </p:pic>
      <p:sp>
        <p:nvSpPr>
          <p:cNvPr id="5" name="TextBox 4">
            <a:extLst>
              <a:ext uri="{FF2B5EF4-FFF2-40B4-BE49-F238E27FC236}">
                <a16:creationId xmlns:a16="http://schemas.microsoft.com/office/drawing/2014/main" id="{4B190430-F336-4A98-9BC8-F7CA2C84B43F}"/>
              </a:ext>
            </a:extLst>
          </p:cNvPr>
          <p:cNvSpPr txBox="1"/>
          <p:nvPr/>
        </p:nvSpPr>
        <p:spPr>
          <a:xfrm>
            <a:off x="310394" y="13147"/>
            <a:ext cx="8478731" cy="646331"/>
          </a:xfrm>
          <a:prstGeom prst="rect">
            <a:avLst/>
          </a:prstGeom>
          <a:noFill/>
        </p:spPr>
        <p:txBody>
          <a:bodyPr wrap="none" rtlCol="0">
            <a:spAutoFit/>
          </a:bodyPr>
          <a:lstStyle/>
          <a:p>
            <a:r>
              <a:rPr lang="en-US" sz="3600" b="1" dirty="0"/>
              <a:t>Architecture of Cross-Sites Data Replication</a:t>
            </a:r>
          </a:p>
        </p:txBody>
      </p:sp>
      <p:sp>
        <p:nvSpPr>
          <p:cNvPr id="2" name="TextBox 1">
            <a:extLst>
              <a:ext uri="{FF2B5EF4-FFF2-40B4-BE49-F238E27FC236}">
                <a16:creationId xmlns:a16="http://schemas.microsoft.com/office/drawing/2014/main" id="{A6330837-E6E3-484D-8047-923227F2828E}"/>
              </a:ext>
            </a:extLst>
          </p:cNvPr>
          <p:cNvSpPr txBox="1"/>
          <p:nvPr/>
        </p:nvSpPr>
        <p:spPr>
          <a:xfrm>
            <a:off x="0" y="5349822"/>
            <a:ext cx="12192000" cy="1477328"/>
          </a:xfrm>
          <a:prstGeom prst="rect">
            <a:avLst/>
          </a:prstGeom>
          <a:noFill/>
        </p:spPr>
        <p:txBody>
          <a:bodyPr wrap="square" rtlCol="0">
            <a:spAutoFit/>
          </a:bodyPr>
          <a:lstStyle/>
          <a:p>
            <a:pPr>
              <a:tabLst>
                <a:tab pos="1260475" algn="l"/>
                <a:tab pos="1431925" algn="l"/>
              </a:tabLst>
            </a:pPr>
            <a:r>
              <a:rPr lang="en-US" dirty="0" err="1">
                <a:latin typeface="+mj-lt"/>
              </a:rPr>
              <a:t>rsync</a:t>
            </a:r>
            <a:r>
              <a:rPr lang="en-US" dirty="0">
                <a:latin typeface="+mj-lt"/>
              </a:rPr>
              <a:t>	:	A. </a:t>
            </a:r>
            <a:r>
              <a:rPr lang="en-US" dirty="0" err="1">
                <a:latin typeface="+mj-lt"/>
              </a:rPr>
              <a:t>Tridgell</a:t>
            </a:r>
            <a:r>
              <a:rPr lang="en-US" dirty="0">
                <a:latin typeface="+mj-lt"/>
              </a:rPr>
              <a:t> and W. Davison, “The </a:t>
            </a:r>
            <a:r>
              <a:rPr lang="en-US" dirty="0" err="1">
                <a:latin typeface="+mj-lt"/>
              </a:rPr>
              <a:t>rsync</a:t>
            </a:r>
            <a:r>
              <a:rPr lang="en-US" dirty="0">
                <a:latin typeface="+mj-lt"/>
              </a:rPr>
              <a:t> algorithm“, The Australian National University, Canberra, 1996. </a:t>
            </a:r>
          </a:p>
          <a:p>
            <a:pPr>
              <a:tabLst>
                <a:tab pos="1260475" algn="l"/>
                <a:tab pos="1431925" algn="l"/>
              </a:tabLst>
            </a:pPr>
            <a:r>
              <a:rPr lang="en-US" dirty="0">
                <a:latin typeface="+mj-lt"/>
              </a:rPr>
              <a:t>GNU Parallel	:	O. </a:t>
            </a:r>
            <a:r>
              <a:rPr lang="en-US" dirty="0" err="1">
                <a:latin typeface="+mj-lt"/>
              </a:rPr>
              <a:t>Tange</a:t>
            </a:r>
            <a:r>
              <a:rPr lang="en-US" dirty="0">
                <a:latin typeface="+mj-lt"/>
              </a:rPr>
              <a:t>, GNU Parallel 2018, 2018. 10.5281/zenodo.1146014</a:t>
            </a:r>
          </a:p>
          <a:p>
            <a:pPr marL="1431925" indent="-1431925">
              <a:tabLst>
                <a:tab pos="1260475" algn="l"/>
                <a:tab pos="1431925" algn="l"/>
              </a:tabLst>
            </a:pPr>
            <a:r>
              <a:rPr lang="en-US" dirty="0" err="1">
                <a:latin typeface="+mj-lt"/>
              </a:rPr>
              <a:t>dsync</a:t>
            </a:r>
            <a:r>
              <a:rPr lang="en-US" dirty="0">
                <a:latin typeface="+mj-lt"/>
              </a:rPr>
              <a:t>	:	D. Sikich, G. D. Natale, M. </a:t>
            </a:r>
            <a:r>
              <a:rPr lang="en-US" dirty="0" err="1">
                <a:latin typeface="+mj-lt"/>
              </a:rPr>
              <a:t>LeGendre</a:t>
            </a:r>
            <a:r>
              <a:rPr lang="en-US" dirty="0">
                <a:latin typeface="+mj-lt"/>
              </a:rPr>
              <a:t> and A. Moody, "</a:t>
            </a:r>
            <a:r>
              <a:rPr lang="en-US" dirty="0" err="1">
                <a:latin typeface="+mj-lt"/>
              </a:rPr>
              <a:t>mpiFileUtils</a:t>
            </a:r>
            <a:r>
              <a:rPr lang="en-US" dirty="0">
                <a:latin typeface="+mj-lt"/>
              </a:rPr>
              <a:t>: A Parallel and Distributed Toolset for Managing Large Datasets“, in </a:t>
            </a:r>
            <a:r>
              <a:rPr lang="en-US" i="1" dirty="0">
                <a:latin typeface="+mj-lt"/>
              </a:rPr>
              <a:t>2</a:t>
            </a:r>
            <a:r>
              <a:rPr lang="en-US" i="1" baseline="30000" dirty="0">
                <a:latin typeface="+mj-lt"/>
              </a:rPr>
              <a:t>nd</a:t>
            </a:r>
            <a:r>
              <a:rPr lang="en-US" i="1" dirty="0">
                <a:latin typeface="+mj-lt"/>
              </a:rPr>
              <a:t> Joint International Workshop on Parallel Data Storage &amp; Data Intensive Scalable Computing Systems</a:t>
            </a:r>
            <a:r>
              <a:rPr lang="en-US" dirty="0">
                <a:latin typeface="+mj-lt"/>
              </a:rPr>
              <a:t>, Denver, 2017</a:t>
            </a:r>
          </a:p>
        </p:txBody>
      </p:sp>
      <p:sp>
        <p:nvSpPr>
          <p:cNvPr id="3" name="TextBox 2">
            <a:extLst>
              <a:ext uri="{FF2B5EF4-FFF2-40B4-BE49-F238E27FC236}">
                <a16:creationId xmlns:a16="http://schemas.microsoft.com/office/drawing/2014/main" id="{6B38A91E-C578-AC18-2DBC-76927BCB8275}"/>
              </a:ext>
            </a:extLst>
          </p:cNvPr>
          <p:cNvSpPr txBox="1"/>
          <p:nvPr/>
        </p:nvSpPr>
        <p:spPr>
          <a:xfrm>
            <a:off x="4142191" y="1441938"/>
            <a:ext cx="3627403" cy="369332"/>
          </a:xfrm>
          <a:prstGeom prst="rect">
            <a:avLst/>
          </a:prstGeom>
          <a:noFill/>
        </p:spPr>
        <p:txBody>
          <a:bodyPr wrap="none" rtlCol="0">
            <a:spAutoFit/>
          </a:bodyPr>
          <a:lstStyle/>
          <a:p>
            <a:r>
              <a:rPr lang="en-AU" b="1" i="1" dirty="0" err="1">
                <a:solidFill>
                  <a:srgbClr val="FF0000"/>
                </a:solidFill>
              </a:rPr>
              <a:t>rsync</a:t>
            </a:r>
            <a:r>
              <a:rPr lang="en-AU" b="1" i="1" dirty="0">
                <a:solidFill>
                  <a:srgbClr val="FF0000"/>
                </a:solidFill>
              </a:rPr>
              <a:t> </a:t>
            </a:r>
            <a:r>
              <a:rPr lang="en-AU" b="1" dirty="0">
                <a:solidFill>
                  <a:srgbClr val="FF0000"/>
                </a:solidFill>
              </a:rPr>
              <a:t>Transfer bandwidth &gt; 4.5 GB/s</a:t>
            </a:r>
          </a:p>
        </p:txBody>
      </p:sp>
      <p:sp>
        <p:nvSpPr>
          <p:cNvPr id="6" name="TextBox 5">
            <a:extLst>
              <a:ext uri="{FF2B5EF4-FFF2-40B4-BE49-F238E27FC236}">
                <a16:creationId xmlns:a16="http://schemas.microsoft.com/office/drawing/2014/main" id="{4F3D5778-B6D6-1446-A550-BF06F198CC8F}"/>
              </a:ext>
            </a:extLst>
          </p:cNvPr>
          <p:cNvSpPr txBox="1"/>
          <p:nvPr/>
        </p:nvSpPr>
        <p:spPr>
          <a:xfrm>
            <a:off x="3991508" y="4035560"/>
            <a:ext cx="3778086" cy="369332"/>
          </a:xfrm>
          <a:prstGeom prst="rect">
            <a:avLst/>
          </a:prstGeom>
          <a:noFill/>
        </p:spPr>
        <p:txBody>
          <a:bodyPr wrap="none" rtlCol="0">
            <a:spAutoFit/>
          </a:bodyPr>
          <a:lstStyle/>
          <a:p>
            <a:r>
              <a:rPr lang="en-AU" b="1" i="1" dirty="0" err="1">
                <a:solidFill>
                  <a:srgbClr val="FF0000"/>
                </a:solidFill>
              </a:rPr>
              <a:t>dsync</a:t>
            </a:r>
            <a:r>
              <a:rPr lang="en-AU" b="1" i="1" dirty="0">
                <a:solidFill>
                  <a:srgbClr val="FF0000"/>
                </a:solidFill>
              </a:rPr>
              <a:t> </a:t>
            </a:r>
            <a:r>
              <a:rPr lang="en-AU" b="1" dirty="0">
                <a:solidFill>
                  <a:srgbClr val="FF0000"/>
                </a:solidFill>
              </a:rPr>
              <a:t>Transfer bandwidth &gt; 550 MB/s</a:t>
            </a:r>
          </a:p>
        </p:txBody>
      </p:sp>
    </p:spTree>
    <p:extLst>
      <p:ext uri="{BB962C8B-B14F-4D97-AF65-F5344CB8AC3E}">
        <p14:creationId xmlns:p14="http://schemas.microsoft.com/office/powerpoint/2010/main" val="846003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screen&#10;&#10;Description automatically generated">
            <a:extLst>
              <a:ext uri="{FF2B5EF4-FFF2-40B4-BE49-F238E27FC236}">
                <a16:creationId xmlns:a16="http://schemas.microsoft.com/office/drawing/2014/main" id="{3AFA847E-2B67-AD43-8557-C8B9F5BC2E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1" y="886777"/>
            <a:ext cx="5006431" cy="5392104"/>
          </a:xfrm>
          <a:prstGeom prst="rect">
            <a:avLst/>
          </a:prstGeom>
          <a:noFill/>
          <a:ln>
            <a:noFill/>
          </a:ln>
        </p:spPr>
      </p:pic>
      <p:sp>
        <p:nvSpPr>
          <p:cNvPr id="3" name="TextBox 2">
            <a:extLst>
              <a:ext uri="{FF2B5EF4-FFF2-40B4-BE49-F238E27FC236}">
                <a16:creationId xmlns:a16="http://schemas.microsoft.com/office/drawing/2014/main" id="{7A5B0F1D-1110-016C-A050-F32FA0271887}"/>
              </a:ext>
            </a:extLst>
          </p:cNvPr>
          <p:cNvSpPr txBox="1"/>
          <p:nvPr/>
        </p:nvSpPr>
        <p:spPr>
          <a:xfrm>
            <a:off x="6096000" y="993557"/>
            <a:ext cx="6096000" cy="4524315"/>
          </a:xfrm>
          <a:prstGeom prst="rect">
            <a:avLst/>
          </a:prstGeom>
          <a:noFill/>
        </p:spPr>
        <p:txBody>
          <a:bodyPr wrap="square" rtlCol="0">
            <a:spAutoFit/>
          </a:bodyPr>
          <a:lstStyle/>
          <a:p>
            <a:pPr marL="285750" indent="-285750" algn="just">
              <a:buFont typeface="Arial" panose="020B0604020202020204" pitchFamily="34" charset="0"/>
              <a:buChar char="•"/>
            </a:pPr>
            <a:r>
              <a:rPr lang="en-AU" sz="2400" b="1" dirty="0">
                <a:latin typeface="+mj-lt"/>
              </a:rPr>
              <a:t>Revision 1</a:t>
            </a:r>
            <a:r>
              <a:rPr lang="en-AU" sz="2400" dirty="0">
                <a:latin typeface="+mj-lt"/>
              </a:rPr>
              <a:t>: Execute </a:t>
            </a:r>
            <a:r>
              <a:rPr lang="en-AU" sz="2400" i="1" dirty="0" err="1">
                <a:latin typeface="+mj-lt"/>
              </a:rPr>
              <a:t>dsync</a:t>
            </a:r>
            <a:r>
              <a:rPr lang="en-AU" sz="2400" dirty="0">
                <a:latin typeface="+mj-lt"/>
              </a:rPr>
              <a:t> on every project directory. </a:t>
            </a:r>
          </a:p>
          <a:p>
            <a:pPr marL="285750" indent="-285750" algn="just">
              <a:buFont typeface="Arial" panose="020B0604020202020204" pitchFamily="34" charset="0"/>
              <a:buChar char="•"/>
            </a:pPr>
            <a:endParaRPr lang="en-AU" sz="2400" dirty="0">
              <a:latin typeface="+mj-lt"/>
            </a:endParaRPr>
          </a:p>
          <a:p>
            <a:pPr marL="285750" indent="-285750" algn="just">
              <a:buFont typeface="Arial" panose="020B0604020202020204" pitchFamily="34" charset="0"/>
              <a:buChar char="•"/>
            </a:pPr>
            <a:endParaRPr lang="en-AU" sz="2400" dirty="0">
              <a:latin typeface="+mj-lt"/>
            </a:endParaRPr>
          </a:p>
          <a:p>
            <a:pPr marL="285750" indent="-285750" algn="just">
              <a:buFont typeface="Arial" panose="020B0604020202020204" pitchFamily="34" charset="0"/>
              <a:buChar char="•"/>
            </a:pPr>
            <a:endParaRPr lang="en-AU" sz="2400" dirty="0">
              <a:latin typeface="+mj-lt"/>
            </a:endParaRPr>
          </a:p>
          <a:p>
            <a:pPr marL="285750" indent="-285750" algn="just">
              <a:buFont typeface="Arial" panose="020B0604020202020204" pitchFamily="34" charset="0"/>
              <a:buChar char="•"/>
            </a:pPr>
            <a:r>
              <a:rPr lang="en-AU" sz="2400" b="1" dirty="0">
                <a:latin typeface="+mj-lt"/>
              </a:rPr>
              <a:t>Revision 2</a:t>
            </a:r>
            <a:r>
              <a:rPr lang="en-AU" sz="2400" dirty="0">
                <a:latin typeface="+mj-lt"/>
              </a:rPr>
              <a:t>: Execute </a:t>
            </a:r>
            <a:r>
              <a:rPr lang="en-AU" sz="2400" i="1" dirty="0" err="1">
                <a:latin typeface="+mj-lt"/>
              </a:rPr>
              <a:t>dsync</a:t>
            </a:r>
            <a:r>
              <a:rPr lang="en-AU" sz="2400" dirty="0">
                <a:latin typeface="+mj-lt"/>
              </a:rPr>
              <a:t> only on project directories with changes. </a:t>
            </a:r>
          </a:p>
          <a:p>
            <a:pPr marL="285750" indent="-285750" algn="just">
              <a:buFont typeface="Arial" panose="020B0604020202020204" pitchFamily="34" charset="0"/>
              <a:buChar char="•"/>
            </a:pPr>
            <a:endParaRPr lang="en-AU" sz="2400" dirty="0">
              <a:latin typeface="+mj-lt"/>
            </a:endParaRPr>
          </a:p>
          <a:p>
            <a:pPr marL="285750" indent="-285750" algn="just">
              <a:buFont typeface="Arial" panose="020B0604020202020204" pitchFamily="34" charset="0"/>
              <a:buChar char="•"/>
            </a:pPr>
            <a:endParaRPr lang="en-AU" sz="2400" dirty="0">
              <a:latin typeface="+mj-lt"/>
            </a:endParaRPr>
          </a:p>
          <a:p>
            <a:pPr marL="285750" indent="-285750" algn="just">
              <a:buFont typeface="Arial" panose="020B0604020202020204" pitchFamily="34" charset="0"/>
              <a:buChar char="•"/>
            </a:pPr>
            <a:endParaRPr lang="en-AU" sz="2400" dirty="0">
              <a:latin typeface="+mj-lt"/>
            </a:endParaRPr>
          </a:p>
          <a:p>
            <a:pPr marL="285750" indent="-285750" algn="just">
              <a:buFont typeface="Arial" panose="020B0604020202020204" pitchFamily="34" charset="0"/>
              <a:buChar char="•"/>
            </a:pPr>
            <a:r>
              <a:rPr lang="en-AU" sz="2400" b="1" dirty="0">
                <a:latin typeface="+mj-lt"/>
              </a:rPr>
              <a:t>Revision 3</a:t>
            </a:r>
            <a:r>
              <a:rPr lang="en-AU" sz="2400" dirty="0">
                <a:latin typeface="+mj-lt"/>
              </a:rPr>
              <a:t>: Execute </a:t>
            </a:r>
            <a:r>
              <a:rPr lang="en-AU" sz="2400" i="1" dirty="0" err="1">
                <a:latin typeface="+mj-lt"/>
              </a:rPr>
              <a:t>dsync</a:t>
            </a:r>
            <a:r>
              <a:rPr lang="en-AU" sz="2400" dirty="0">
                <a:latin typeface="+mj-lt"/>
              </a:rPr>
              <a:t> only on sub-directories with changes. </a:t>
            </a:r>
          </a:p>
        </p:txBody>
      </p:sp>
      <p:sp>
        <p:nvSpPr>
          <p:cNvPr id="4" name="TextBox 3">
            <a:extLst>
              <a:ext uri="{FF2B5EF4-FFF2-40B4-BE49-F238E27FC236}">
                <a16:creationId xmlns:a16="http://schemas.microsoft.com/office/drawing/2014/main" id="{49261799-904D-437F-AB9C-C149DC5DAD48}"/>
              </a:ext>
            </a:extLst>
          </p:cNvPr>
          <p:cNvSpPr txBox="1"/>
          <p:nvPr/>
        </p:nvSpPr>
        <p:spPr>
          <a:xfrm>
            <a:off x="574554" y="239524"/>
            <a:ext cx="6053580" cy="646331"/>
          </a:xfrm>
          <a:prstGeom prst="rect">
            <a:avLst/>
          </a:prstGeom>
          <a:noFill/>
        </p:spPr>
        <p:txBody>
          <a:bodyPr wrap="none" rtlCol="0">
            <a:spAutoFit/>
          </a:bodyPr>
          <a:lstStyle/>
          <a:p>
            <a:r>
              <a:rPr lang="en-US" sz="3600" b="1" dirty="0"/>
              <a:t>1. Optimization of </a:t>
            </a:r>
            <a:r>
              <a:rPr lang="en-US" sz="3600" b="1" i="1" dirty="0" err="1"/>
              <a:t>dsync</a:t>
            </a:r>
            <a:r>
              <a:rPr lang="en-US" sz="3600" b="1" dirty="0"/>
              <a:t> Phase</a:t>
            </a:r>
          </a:p>
        </p:txBody>
      </p:sp>
    </p:spTree>
    <p:extLst>
      <p:ext uri="{BB962C8B-B14F-4D97-AF65-F5344CB8AC3E}">
        <p14:creationId xmlns:p14="http://schemas.microsoft.com/office/powerpoint/2010/main" val="117910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667919-8110-DC1B-A705-32461B3067C3}"/>
              </a:ext>
            </a:extLst>
          </p:cNvPr>
          <p:cNvSpPr txBox="1"/>
          <p:nvPr/>
        </p:nvSpPr>
        <p:spPr>
          <a:xfrm>
            <a:off x="180681" y="409609"/>
            <a:ext cx="11380616" cy="646331"/>
          </a:xfrm>
          <a:prstGeom prst="rect">
            <a:avLst/>
          </a:prstGeom>
          <a:noFill/>
        </p:spPr>
        <p:txBody>
          <a:bodyPr wrap="none" rtlCol="0">
            <a:spAutoFit/>
          </a:bodyPr>
          <a:lstStyle/>
          <a:p>
            <a:r>
              <a:rPr lang="en-US" sz="3600" b="1" dirty="0"/>
              <a:t>2. Exception Treatment to extreme large project directories</a:t>
            </a:r>
          </a:p>
        </p:txBody>
      </p:sp>
      <p:sp>
        <p:nvSpPr>
          <p:cNvPr id="3" name="TextBox 2">
            <a:extLst>
              <a:ext uri="{FF2B5EF4-FFF2-40B4-BE49-F238E27FC236}">
                <a16:creationId xmlns:a16="http://schemas.microsoft.com/office/drawing/2014/main" id="{86545875-AC61-8C17-732C-3D5BC47DD4E7}"/>
              </a:ext>
            </a:extLst>
          </p:cNvPr>
          <p:cNvSpPr txBox="1"/>
          <p:nvPr/>
        </p:nvSpPr>
        <p:spPr>
          <a:xfrm>
            <a:off x="731520" y="1087120"/>
            <a:ext cx="9704067" cy="830997"/>
          </a:xfrm>
          <a:prstGeom prst="rect">
            <a:avLst/>
          </a:prstGeom>
          <a:noFill/>
        </p:spPr>
        <p:txBody>
          <a:bodyPr wrap="none" rtlCol="0">
            <a:spAutoFit/>
          </a:bodyPr>
          <a:lstStyle/>
          <a:p>
            <a:pPr marL="342900" indent="-342900">
              <a:buFont typeface="Arial" panose="020B0604020202020204" pitchFamily="34" charset="0"/>
              <a:buChar char="•"/>
            </a:pPr>
            <a:r>
              <a:rPr lang="en-AU" sz="2400" dirty="0">
                <a:latin typeface="+mj-lt"/>
              </a:rPr>
              <a:t>Running </a:t>
            </a:r>
            <a:r>
              <a:rPr lang="en-AU" sz="2400" i="1" dirty="0" err="1">
                <a:latin typeface="+mj-lt"/>
              </a:rPr>
              <a:t>dsync</a:t>
            </a:r>
            <a:r>
              <a:rPr lang="en-AU" sz="2400" i="1" dirty="0">
                <a:latin typeface="+mj-lt"/>
              </a:rPr>
              <a:t> </a:t>
            </a:r>
            <a:r>
              <a:rPr lang="en-AU" sz="2400" dirty="0">
                <a:latin typeface="+mj-lt"/>
              </a:rPr>
              <a:t>on some large project directories may last few hours.</a:t>
            </a:r>
          </a:p>
          <a:p>
            <a:pPr marL="342900" indent="-342900">
              <a:buFont typeface="Arial" panose="020B0604020202020204" pitchFamily="34" charset="0"/>
              <a:buChar char="•"/>
            </a:pPr>
            <a:r>
              <a:rPr lang="en-AU" sz="2400" dirty="0">
                <a:latin typeface="+mj-lt"/>
              </a:rPr>
              <a:t>Move </a:t>
            </a:r>
            <a:r>
              <a:rPr lang="en-AU" sz="2400" i="1" dirty="0" err="1">
                <a:latin typeface="+mj-lt"/>
              </a:rPr>
              <a:t>dsync</a:t>
            </a:r>
            <a:r>
              <a:rPr lang="en-AU" sz="2400" i="1" dirty="0">
                <a:latin typeface="+mj-lt"/>
              </a:rPr>
              <a:t> </a:t>
            </a:r>
            <a:r>
              <a:rPr lang="en-AU" sz="2400" dirty="0">
                <a:latin typeface="+mj-lt"/>
              </a:rPr>
              <a:t>to run on large project directories only during the weekend.  </a:t>
            </a:r>
          </a:p>
        </p:txBody>
      </p:sp>
      <p:sp>
        <p:nvSpPr>
          <p:cNvPr id="5" name="TextBox 4">
            <a:extLst>
              <a:ext uri="{FF2B5EF4-FFF2-40B4-BE49-F238E27FC236}">
                <a16:creationId xmlns:a16="http://schemas.microsoft.com/office/drawing/2014/main" id="{EC37A177-AD15-003F-4DC2-CE34CEE896CE}"/>
              </a:ext>
            </a:extLst>
          </p:cNvPr>
          <p:cNvSpPr txBox="1"/>
          <p:nvPr/>
        </p:nvSpPr>
        <p:spPr>
          <a:xfrm>
            <a:off x="180681" y="2262630"/>
            <a:ext cx="5371706" cy="2422202"/>
          </a:xfrm>
          <a:prstGeom prst="rect">
            <a:avLst/>
          </a:prstGeom>
          <a:noFill/>
          <a:ln>
            <a:solidFill>
              <a:schemeClr val="tx1"/>
            </a:solidFill>
          </a:ln>
        </p:spPr>
        <p:txBody>
          <a:bodyPr wrap="square">
            <a:spAutoFit/>
          </a:bodyPr>
          <a:lstStyle/>
          <a:p>
            <a:pPr algn="l">
              <a:lnSpc>
                <a:spcPct val="110000"/>
              </a:lnSpc>
              <a:spcBef>
                <a:spcPts val="600"/>
              </a:spcBef>
              <a:spcAft>
                <a:spcPts val="600"/>
              </a:spcAft>
              <a:tabLst>
                <a:tab pos="3048000" algn="r"/>
              </a:tabLst>
            </a:pPr>
            <a:r>
              <a:rPr lang="en-US" sz="1400" dirty="0">
                <a:effectLst/>
                <a:latin typeface="Lucida Console" panose="020B0609040504020204" pitchFamily="49" charset="0"/>
                <a:ea typeface="Calibri" panose="020F0502020204030204" pitchFamily="34" charset="0"/>
                <a:cs typeface="Times New Roman" panose="02020603050405020304" pitchFamily="18" charset="0"/>
              </a:rPr>
              <a:t>if [[ $</a:t>
            </a:r>
            <a:r>
              <a:rPr lang="en-US" sz="1400" dirty="0" err="1">
                <a:effectLst/>
                <a:latin typeface="Lucida Console" panose="020B0609040504020204" pitchFamily="49" charset="0"/>
                <a:ea typeface="Calibri" panose="020F0502020204030204" pitchFamily="34" charset="0"/>
                <a:cs typeface="Times New Roman" panose="02020603050405020304" pitchFamily="18" charset="0"/>
              </a:rPr>
              <a:t>currentdir</a:t>
            </a:r>
            <a:r>
              <a:rPr lang="en-US" sz="1400" dirty="0">
                <a:effectLst/>
                <a:latin typeface="Lucida Console" panose="020B0609040504020204" pitchFamily="49" charset="0"/>
                <a:ea typeface="Calibri" panose="020F0502020204030204" pitchFamily="34" charset="0"/>
                <a:cs typeface="Times New Roman" panose="02020603050405020304" pitchFamily="18" charset="0"/>
              </a:rPr>
              <a:t> = "PRJ-bigproj1" || $</a:t>
            </a:r>
            <a:r>
              <a:rPr lang="en-US" sz="1400" dirty="0" err="1">
                <a:effectLst/>
                <a:latin typeface="Lucida Console" panose="020B0609040504020204" pitchFamily="49" charset="0"/>
                <a:ea typeface="Calibri" panose="020F0502020204030204" pitchFamily="34" charset="0"/>
                <a:cs typeface="Times New Roman" panose="02020603050405020304" pitchFamily="18" charset="0"/>
              </a:rPr>
              <a:t>currentdir</a:t>
            </a:r>
            <a:r>
              <a:rPr lang="en-US" sz="1400" dirty="0">
                <a:effectLst/>
                <a:latin typeface="Lucida Console" panose="020B0609040504020204" pitchFamily="49" charset="0"/>
                <a:ea typeface="Calibri" panose="020F0502020204030204" pitchFamily="34" charset="0"/>
                <a:cs typeface="Times New Roman" panose="02020603050405020304" pitchFamily="18" charset="0"/>
              </a:rPr>
              <a:t> = "PRJ-bigproj2" ]]</a:t>
            </a:r>
            <a:endParaRPr lang="en-AU" sz="1400" dirty="0">
              <a:effectLst/>
              <a:latin typeface="Linux Libertine"/>
              <a:ea typeface="Calibri" panose="020F0502020204030204" pitchFamily="34" charset="0"/>
              <a:cs typeface="Times New Roman" panose="02020603050405020304" pitchFamily="18" charset="0"/>
            </a:endParaRPr>
          </a:p>
          <a:p>
            <a:pPr algn="l">
              <a:lnSpc>
                <a:spcPct val="110000"/>
              </a:lnSpc>
              <a:spcBef>
                <a:spcPts val="600"/>
              </a:spcBef>
              <a:spcAft>
                <a:spcPts val="600"/>
              </a:spcAft>
              <a:tabLst>
                <a:tab pos="3048000" algn="r"/>
              </a:tabLst>
            </a:pPr>
            <a:r>
              <a:rPr lang="en-US" sz="1400" dirty="0">
                <a:effectLst/>
                <a:latin typeface="Lucida Console" panose="020B0609040504020204" pitchFamily="49" charset="0"/>
                <a:ea typeface="Calibri" panose="020F0502020204030204" pitchFamily="34" charset="0"/>
                <a:cs typeface="Times New Roman" panose="02020603050405020304" pitchFamily="18" charset="0"/>
              </a:rPr>
              <a:t>then</a:t>
            </a:r>
            <a:endParaRPr lang="en-AU" sz="1400" dirty="0">
              <a:effectLst/>
              <a:latin typeface="Linux Libertine"/>
              <a:ea typeface="Calibri" panose="020F0502020204030204" pitchFamily="34" charset="0"/>
              <a:cs typeface="Times New Roman" panose="02020603050405020304" pitchFamily="18" charset="0"/>
            </a:endParaRPr>
          </a:p>
          <a:p>
            <a:pPr algn="l">
              <a:lnSpc>
                <a:spcPct val="110000"/>
              </a:lnSpc>
              <a:spcBef>
                <a:spcPts val="600"/>
              </a:spcBef>
              <a:spcAft>
                <a:spcPts val="600"/>
              </a:spcAft>
              <a:tabLst>
                <a:tab pos="3048000" algn="r"/>
              </a:tabLst>
            </a:pPr>
            <a:r>
              <a:rPr lang="en-US" sz="1400" dirty="0">
                <a:effectLst/>
                <a:latin typeface="Lucida Console" panose="020B0609040504020204" pitchFamily="49" charset="0"/>
                <a:ea typeface="Calibri" panose="020F0502020204030204" pitchFamily="34" charset="0"/>
                <a:cs typeface="Times New Roman" panose="02020603050405020304" pitchFamily="18" charset="0"/>
              </a:rPr>
              <a:t>  echo Skipping $</a:t>
            </a:r>
            <a:r>
              <a:rPr lang="en-US" sz="1400" dirty="0" err="1">
                <a:effectLst/>
                <a:latin typeface="Lucida Console" panose="020B0609040504020204" pitchFamily="49" charset="0"/>
                <a:ea typeface="Calibri" panose="020F0502020204030204" pitchFamily="34" charset="0"/>
                <a:cs typeface="Times New Roman" panose="02020603050405020304" pitchFamily="18" charset="0"/>
              </a:rPr>
              <a:t>currentdir</a:t>
            </a:r>
            <a:endParaRPr lang="en-AU" sz="1400" dirty="0">
              <a:effectLst/>
              <a:latin typeface="Linux Libertine"/>
              <a:ea typeface="Calibri" panose="020F0502020204030204" pitchFamily="34" charset="0"/>
              <a:cs typeface="Times New Roman" panose="02020603050405020304" pitchFamily="18" charset="0"/>
            </a:endParaRPr>
          </a:p>
          <a:p>
            <a:pPr algn="l">
              <a:lnSpc>
                <a:spcPct val="110000"/>
              </a:lnSpc>
              <a:spcBef>
                <a:spcPts val="600"/>
              </a:spcBef>
              <a:spcAft>
                <a:spcPts val="600"/>
              </a:spcAft>
              <a:tabLst>
                <a:tab pos="3048000" algn="r"/>
              </a:tabLst>
            </a:pPr>
            <a:r>
              <a:rPr lang="en-US" sz="1400" dirty="0">
                <a:effectLst/>
                <a:latin typeface="Lucida Console" panose="020B0609040504020204" pitchFamily="49" charset="0"/>
                <a:ea typeface="Calibri" panose="020F0502020204030204" pitchFamily="34" charset="0"/>
                <a:cs typeface="Times New Roman" panose="02020603050405020304" pitchFamily="18" charset="0"/>
              </a:rPr>
              <a:t>  touch ${</a:t>
            </a:r>
            <a:r>
              <a:rPr lang="en-US" sz="1400" dirty="0" err="1">
                <a:effectLst/>
                <a:latin typeface="Lucida Console" panose="020B0609040504020204" pitchFamily="49" charset="0"/>
                <a:ea typeface="Calibri" panose="020F0502020204030204" pitchFamily="34" charset="0"/>
                <a:cs typeface="Times New Roman" panose="02020603050405020304" pitchFamily="18" charset="0"/>
              </a:rPr>
              <a:t>currentdir</a:t>
            </a:r>
            <a:r>
              <a:rPr lang="en-US" sz="1400" dirty="0">
                <a:effectLst/>
                <a:latin typeface="Lucida Console" panose="020B0609040504020204" pitchFamily="49" charset="0"/>
                <a:ea typeface="Calibri" panose="020F0502020204030204" pitchFamily="34" charset="0"/>
                <a:cs typeface="Times New Roman" panose="02020603050405020304" pitchFamily="18" charset="0"/>
              </a:rPr>
              <a:t>}.pending</a:t>
            </a:r>
            <a:endParaRPr lang="en-AU" sz="1400" dirty="0">
              <a:effectLst/>
              <a:latin typeface="Linux Libertine"/>
              <a:ea typeface="Calibri" panose="020F0502020204030204" pitchFamily="34" charset="0"/>
              <a:cs typeface="Times New Roman" panose="02020603050405020304" pitchFamily="18" charset="0"/>
            </a:endParaRPr>
          </a:p>
          <a:p>
            <a:pPr algn="l">
              <a:lnSpc>
                <a:spcPct val="110000"/>
              </a:lnSpc>
              <a:spcBef>
                <a:spcPts val="600"/>
              </a:spcBef>
              <a:spcAft>
                <a:spcPts val="600"/>
              </a:spcAft>
              <a:tabLst>
                <a:tab pos="3048000" algn="r"/>
              </a:tabLst>
            </a:pPr>
            <a:r>
              <a:rPr lang="en-US" sz="1400" dirty="0">
                <a:effectLst/>
                <a:latin typeface="Lucida Console" panose="020B0609040504020204" pitchFamily="49" charset="0"/>
                <a:ea typeface="Calibri" panose="020F0502020204030204" pitchFamily="34" charset="0"/>
                <a:cs typeface="Times New Roman" panose="02020603050405020304" pitchFamily="18" charset="0"/>
              </a:rPr>
              <a:t>  continue</a:t>
            </a:r>
            <a:endParaRPr lang="en-AU" sz="1400" dirty="0">
              <a:effectLst/>
              <a:latin typeface="Linux Libertine"/>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Times New Roman" panose="02020603050405020304" pitchFamily="18" charset="0"/>
              </a:rPr>
              <a:t>fi</a:t>
            </a:r>
            <a:endParaRPr lang="en-AU" sz="1400" dirty="0"/>
          </a:p>
        </p:txBody>
      </p:sp>
      <p:sp>
        <p:nvSpPr>
          <p:cNvPr id="7" name="Rectangle 3">
            <a:extLst>
              <a:ext uri="{FF2B5EF4-FFF2-40B4-BE49-F238E27FC236}">
                <a16:creationId xmlns:a16="http://schemas.microsoft.com/office/drawing/2014/main" id="{B8F9FC32-23FB-28BB-C9DB-CADC3D2E0CA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12" name="TextBox 11">
            <a:extLst>
              <a:ext uri="{FF2B5EF4-FFF2-40B4-BE49-F238E27FC236}">
                <a16:creationId xmlns:a16="http://schemas.microsoft.com/office/drawing/2014/main" id="{611D7768-38B7-3D46-E38E-2CE92680C69B}"/>
              </a:ext>
            </a:extLst>
          </p:cNvPr>
          <p:cNvSpPr txBox="1"/>
          <p:nvPr/>
        </p:nvSpPr>
        <p:spPr>
          <a:xfrm>
            <a:off x="5773001" y="2262630"/>
            <a:ext cx="6094428" cy="4185761"/>
          </a:xfrm>
          <a:prstGeom prst="rect">
            <a:avLst/>
          </a:prstGeom>
          <a:noFill/>
          <a:ln>
            <a:solidFill>
              <a:schemeClr val="tx1"/>
            </a:solidFill>
          </a:ln>
        </p:spPr>
        <p:txBody>
          <a:bodyPr wrap="square">
            <a:spAutoFit/>
          </a:bodyPr>
          <a:lstStyle/>
          <a:p>
            <a:pPr marR="0" lvl="0" algn="l" defTabSz="914400" rtl="0" eaLnBrk="0" fontAlgn="base" latinLnBrk="0" hangingPunct="0">
              <a:lnSpc>
                <a:spcPct val="100000"/>
              </a:lnSpc>
              <a:spcBef>
                <a:spcPct val="0"/>
              </a:spcBef>
              <a:spcAft>
                <a:spcPct val="0"/>
              </a:spcAft>
              <a:buClrTx/>
              <a:buSzTx/>
              <a:buFontTx/>
              <a:buNone/>
              <a:tabLst>
                <a:tab pos="3048000" algn="r"/>
              </a:tabLst>
            </a:pPr>
            <a:r>
              <a:rPr kumimoji="0" lang="en-US" altLang="en-US" sz="1400" b="0" i="0" u="none" strike="noStrike" cap="none" normalizeH="0" baseline="0" dirty="0">
                <a:ln>
                  <a:noFill/>
                </a:ln>
                <a:solidFill>
                  <a:schemeClr val="tx1"/>
                </a:solidFill>
                <a:effectLst/>
                <a:latin typeface="Lucida Console" panose="020B0609040504020204" pitchFamily="49" charset="0"/>
                <a:ea typeface="Linux Libertine"/>
                <a:cs typeface="Times New Roman" panose="02020603050405020304" pitchFamily="18" charset="0"/>
              </a:rPr>
              <a:t>if [ $(date -d today +%A) == "Saturday" ]</a:t>
            </a:r>
            <a:endParaRPr kumimoji="0" lang="en-AU" altLang="en-US" sz="1400" b="0" i="0" u="none" strike="noStrike" cap="none" normalizeH="0" baseline="0" dirty="0">
              <a:ln>
                <a:noFill/>
              </a:ln>
              <a:solidFill>
                <a:schemeClr val="tx1"/>
              </a:solidFill>
              <a:effectLst/>
            </a:endParaRPr>
          </a:p>
          <a:p>
            <a:pPr marL="0" marR="0" lvl="0" indent="244475" algn="l" defTabSz="914400" rtl="0" eaLnBrk="0" fontAlgn="base" latinLnBrk="0" hangingPunct="0">
              <a:lnSpc>
                <a:spcPct val="100000"/>
              </a:lnSpc>
              <a:spcBef>
                <a:spcPct val="0"/>
              </a:spcBef>
              <a:spcAft>
                <a:spcPct val="0"/>
              </a:spcAft>
              <a:buClrTx/>
              <a:buSzTx/>
              <a:buFontTx/>
              <a:buNone/>
              <a:tabLst>
                <a:tab pos="3048000" algn="r"/>
              </a:tabLst>
            </a:pPr>
            <a:r>
              <a:rPr kumimoji="0" lang="en-US" altLang="en-US" sz="1400" b="0" i="0" u="none" strike="noStrike" cap="none" normalizeH="0" baseline="0" dirty="0">
                <a:ln>
                  <a:noFill/>
                </a:ln>
                <a:solidFill>
                  <a:schemeClr val="tx1"/>
                </a:solidFill>
                <a:effectLst/>
                <a:latin typeface="Lucida Console" panose="020B0609040504020204" pitchFamily="49" charset="0"/>
                <a:ea typeface="Linux Libertine"/>
                <a:cs typeface="Times New Roman" panose="02020603050405020304" pitchFamily="18" charset="0"/>
              </a:rPr>
              <a:t>then</a:t>
            </a:r>
            <a:endParaRPr kumimoji="0" lang="en-AU" altLang="en-US" sz="1400" b="0" i="0" u="none" strike="noStrike" cap="none" normalizeH="0" baseline="0" dirty="0">
              <a:ln>
                <a:noFill/>
              </a:ln>
              <a:solidFill>
                <a:schemeClr val="tx1"/>
              </a:solidFill>
              <a:effectLst/>
            </a:endParaRPr>
          </a:p>
          <a:p>
            <a:pPr marL="0" marR="0" lvl="0" indent="244475" algn="l" defTabSz="914400" rtl="0" eaLnBrk="0" fontAlgn="base" latinLnBrk="0" hangingPunct="0">
              <a:lnSpc>
                <a:spcPct val="100000"/>
              </a:lnSpc>
              <a:spcBef>
                <a:spcPct val="0"/>
              </a:spcBef>
              <a:spcAft>
                <a:spcPct val="0"/>
              </a:spcAft>
              <a:buClrTx/>
              <a:buSzTx/>
              <a:buFontTx/>
              <a:buNone/>
              <a:tabLst>
                <a:tab pos="3048000" algn="r"/>
              </a:tabLst>
            </a:pPr>
            <a:r>
              <a:rPr kumimoji="0" lang="en-US" altLang="en-US" sz="1400" b="0" i="0" u="none" strike="noStrike" cap="none" normalizeH="0" baseline="0" dirty="0">
                <a:ln>
                  <a:noFill/>
                </a:ln>
                <a:solidFill>
                  <a:schemeClr val="tx1"/>
                </a:solidFill>
                <a:effectLst/>
                <a:latin typeface="Lucida Console" panose="020B0609040504020204" pitchFamily="49" charset="0"/>
                <a:ea typeface="Linux Libertine"/>
                <a:cs typeface="Times New Roman" panose="02020603050405020304" pitchFamily="18" charset="0"/>
              </a:rPr>
              <a:t>  for PROJECT in PRJ-bigproj1 PRJ-bigproj2</a:t>
            </a:r>
            <a:endParaRPr kumimoji="0" lang="en-AU" altLang="en-US" sz="1400" b="0" i="0" u="none" strike="noStrike" cap="none" normalizeH="0" baseline="0" dirty="0">
              <a:ln>
                <a:noFill/>
              </a:ln>
              <a:solidFill>
                <a:schemeClr val="tx1"/>
              </a:solidFill>
              <a:effectLst/>
            </a:endParaRPr>
          </a:p>
          <a:p>
            <a:pPr marL="0" marR="0" lvl="0" indent="244475" algn="l" defTabSz="914400" rtl="0" eaLnBrk="0" fontAlgn="base" latinLnBrk="0" hangingPunct="0">
              <a:lnSpc>
                <a:spcPct val="100000"/>
              </a:lnSpc>
              <a:spcBef>
                <a:spcPct val="0"/>
              </a:spcBef>
              <a:spcAft>
                <a:spcPct val="0"/>
              </a:spcAft>
              <a:buClrTx/>
              <a:buSzTx/>
              <a:buFontTx/>
              <a:buNone/>
              <a:tabLst>
                <a:tab pos="3048000" algn="r"/>
              </a:tabLst>
            </a:pPr>
            <a:r>
              <a:rPr kumimoji="0" lang="en-US" altLang="en-US" sz="1400" b="0" i="0" u="none" strike="noStrike" cap="none" normalizeH="0" baseline="0" dirty="0">
                <a:ln>
                  <a:noFill/>
                </a:ln>
                <a:solidFill>
                  <a:schemeClr val="tx1"/>
                </a:solidFill>
                <a:effectLst/>
                <a:latin typeface="Lucida Console" panose="020B0609040504020204" pitchFamily="49" charset="0"/>
                <a:ea typeface="Linux Libertine"/>
                <a:cs typeface="Times New Roman" panose="02020603050405020304" pitchFamily="18" charset="0"/>
              </a:rPr>
              <a:t>  do</a:t>
            </a:r>
            <a:endParaRPr kumimoji="0" lang="en-AU" altLang="en-US" sz="1400" b="0" i="0" u="none" strike="noStrike" cap="none" normalizeH="0" baseline="0" dirty="0">
              <a:ln>
                <a:noFill/>
              </a:ln>
              <a:solidFill>
                <a:schemeClr val="tx1"/>
              </a:solidFill>
              <a:effectLst/>
            </a:endParaRPr>
          </a:p>
          <a:p>
            <a:pPr marL="0" marR="0" lvl="0" indent="244475" algn="l" defTabSz="914400" rtl="0" eaLnBrk="0" fontAlgn="base" latinLnBrk="0" hangingPunct="0">
              <a:lnSpc>
                <a:spcPct val="100000"/>
              </a:lnSpc>
              <a:spcBef>
                <a:spcPct val="0"/>
              </a:spcBef>
              <a:spcAft>
                <a:spcPct val="0"/>
              </a:spcAft>
              <a:buClrTx/>
              <a:buSzTx/>
              <a:buFontTx/>
              <a:buNone/>
              <a:tabLst>
                <a:tab pos="3048000" algn="r"/>
              </a:tabLst>
            </a:pPr>
            <a:r>
              <a:rPr kumimoji="0" lang="en-US" altLang="en-US" sz="1400" b="0" i="0" u="none" strike="noStrike" cap="none" normalizeH="0" baseline="0" dirty="0">
                <a:ln>
                  <a:noFill/>
                </a:ln>
                <a:solidFill>
                  <a:schemeClr val="tx1"/>
                </a:solidFill>
                <a:effectLst/>
                <a:latin typeface="Lucida Console" panose="020B0609040504020204" pitchFamily="49" charset="0"/>
                <a:ea typeface="Linux Libertine"/>
                <a:cs typeface="Times New Roman" panose="02020603050405020304" pitchFamily="18" charset="0"/>
              </a:rPr>
              <a:t>if [[ -f ${PROJECT}.pending &amp;&amp; ! -f ${PROJECT}.done ]]</a:t>
            </a:r>
            <a:endParaRPr kumimoji="0" lang="en-AU" altLang="en-US" sz="1400" b="0" i="0" u="none" strike="noStrike" cap="none" normalizeH="0" baseline="0" dirty="0">
              <a:ln>
                <a:noFill/>
              </a:ln>
              <a:solidFill>
                <a:schemeClr val="tx1"/>
              </a:solidFill>
              <a:effectLst/>
            </a:endParaRPr>
          </a:p>
          <a:p>
            <a:pPr marL="0" marR="0" lvl="0" indent="244475" algn="l" defTabSz="914400" rtl="0" eaLnBrk="0" fontAlgn="base" latinLnBrk="0" hangingPunct="0">
              <a:lnSpc>
                <a:spcPct val="100000"/>
              </a:lnSpc>
              <a:spcBef>
                <a:spcPct val="0"/>
              </a:spcBef>
              <a:spcAft>
                <a:spcPct val="0"/>
              </a:spcAft>
              <a:buClrTx/>
              <a:buSzTx/>
              <a:buFontTx/>
              <a:buNone/>
              <a:tabLst>
                <a:tab pos="3048000" algn="r"/>
              </a:tabLst>
            </a:pPr>
            <a:r>
              <a:rPr kumimoji="0" lang="en-US" altLang="en-US" sz="1400" b="0" i="0" u="none" strike="noStrike" cap="none" normalizeH="0" baseline="0" dirty="0">
                <a:ln>
                  <a:noFill/>
                </a:ln>
                <a:solidFill>
                  <a:schemeClr val="tx1"/>
                </a:solidFill>
                <a:effectLst/>
                <a:latin typeface="Lucida Console" panose="020B0609040504020204" pitchFamily="49" charset="0"/>
                <a:ea typeface="Linux Libertine"/>
                <a:cs typeface="Times New Roman" panose="02020603050405020304" pitchFamily="18" charset="0"/>
              </a:rPr>
              <a:t>then</a:t>
            </a:r>
            <a:endParaRPr kumimoji="0" lang="en-AU" altLang="en-US" sz="1400" b="0" i="0" u="none" strike="noStrike" cap="none" normalizeH="0" baseline="0" dirty="0">
              <a:ln>
                <a:noFill/>
              </a:ln>
              <a:solidFill>
                <a:schemeClr val="tx1"/>
              </a:solidFill>
              <a:effectLst/>
            </a:endParaRPr>
          </a:p>
          <a:p>
            <a:pPr marL="0" marR="0" lvl="0" indent="244475" algn="l" defTabSz="914400" rtl="0" eaLnBrk="0" fontAlgn="base" latinLnBrk="0" hangingPunct="0">
              <a:lnSpc>
                <a:spcPct val="100000"/>
              </a:lnSpc>
              <a:spcBef>
                <a:spcPct val="0"/>
              </a:spcBef>
              <a:spcAft>
                <a:spcPct val="0"/>
              </a:spcAft>
              <a:buClrTx/>
              <a:buSzTx/>
              <a:buFontTx/>
              <a:buNone/>
              <a:tabLst>
                <a:tab pos="3048000" algn="r"/>
              </a:tabLst>
            </a:pPr>
            <a:r>
              <a:rPr kumimoji="0" lang="en-US" altLang="en-US" sz="1400" b="0" i="0" u="none" strike="noStrike" cap="none" normalizeH="0" baseline="0" dirty="0">
                <a:ln>
                  <a:noFill/>
                </a:ln>
                <a:solidFill>
                  <a:schemeClr val="tx1"/>
                </a:solidFill>
                <a:effectLst/>
                <a:latin typeface="Lucida Console" panose="020B0609040504020204" pitchFamily="49" charset="0"/>
                <a:ea typeface="Linux Libertine"/>
                <a:cs typeface="Times New Roman" panose="02020603050405020304" pitchFamily="18" charset="0"/>
              </a:rPr>
              <a:t>  echo It is Saturday, Syncing $PROJECT</a:t>
            </a:r>
            <a:endParaRPr kumimoji="0" lang="en-AU" altLang="en-US" sz="1400" b="0" i="0" u="none" strike="noStrike" cap="none" normalizeH="0" baseline="0" dirty="0">
              <a:ln>
                <a:noFill/>
              </a:ln>
              <a:solidFill>
                <a:schemeClr val="tx1"/>
              </a:solidFill>
              <a:effectLst/>
            </a:endParaRPr>
          </a:p>
          <a:p>
            <a:pPr marL="0" marR="0" lvl="0" indent="244475" algn="l" defTabSz="914400" rtl="0" eaLnBrk="0" fontAlgn="base" latinLnBrk="0" hangingPunct="0">
              <a:lnSpc>
                <a:spcPct val="100000"/>
              </a:lnSpc>
              <a:spcBef>
                <a:spcPct val="0"/>
              </a:spcBef>
              <a:spcAft>
                <a:spcPct val="0"/>
              </a:spcAft>
              <a:buClrTx/>
              <a:buSzTx/>
              <a:buFontTx/>
              <a:buNone/>
              <a:tabLst>
                <a:tab pos="3048000" algn="r"/>
              </a:tabLst>
            </a:pPr>
            <a:r>
              <a:rPr kumimoji="0" lang="en-US" altLang="en-US" sz="1400" b="0" i="0" u="none" strike="noStrike" cap="none" normalizeH="0" baseline="0" dirty="0">
                <a:ln>
                  <a:noFill/>
                </a:ln>
                <a:solidFill>
                  <a:schemeClr val="tx1"/>
                </a:solidFill>
                <a:effectLst/>
                <a:latin typeface="Lucida Console" panose="020B0609040504020204" pitchFamily="49" charset="0"/>
                <a:ea typeface="Linux Libertine"/>
                <a:cs typeface="Times New Roman" panose="02020603050405020304" pitchFamily="18" charset="0"/>
              </a:rPr>
              <a:t>  </a:t>
            </a:r>
            <a:r>
              <a:rPr lang="en-US" altLang="en-US" sz="1400" dirty="0">
                <a:latin typeface="Lucida Console" panose="020B0609040504020204" pitchFamily="49" charset="0"/>
                <a:ea typeface="Linux Libertine"/>
                <a:cs typeface="Times New Roman" panose="02020603050405020304" pitchFamily="18" charset="0"/>
              </a:rPr>
              <a:t>&lt;...MPI </a:t>
            </a:r>
            <a:r>
              <a:rPr lang="en-US" altLang="en-US" sz="1400" dirty="0" err="1">
                <a:latin typeface="Lucida Console" panose="020B0609040504020204" pitchFamily="49" charset="0"/>
                <a:ea typeface="Linux Libertine"/>
                <a:cs typeface="Times New Roman" panose="02020603050405020304" pitchFamily="18" charset="0"/>
              </a:rPr>
              <a:t>dsync</a:t>
            </a:r>
            <a:r>
              <a:rPr lang="en-US" altLang="en-US" sz="1400" dirty="0">
                <a:latin typeface="Lucida Console" panose="020B0609040504020204" pitchFamily="49" charset="0"/>
                <a:ea typeface="Linux Libertine"/>
                <a:cs typeface="Times New Roman" panose="02020603050405020304" pitchFamily="18" charset="0"/>
              </a:rPr>
              <a:t>...&gt;</a:t>
            </a:r>
            <a:endParaRPr kumimoji="0" lang="en-AU" altLang="en-US" sz="1400" b="0" i="0" u="none" strike="noStrike" cap="none" normalizeH="0" baseline="0" dirty="0">
              <a:ln>
                <a:noFill/>
              </a:ln>
              <a:solidFill>
                <a:schemeClr val="tx1"/>
              </a:solidFill>
              <a:effectLst/>
            </a:endParaRPr>
          </a:p>
          <a:p>
            <a:pPr marL="0" marR="0" lvl="0" indent="244475" algn="l" defTabSz="914400" rtl="0" eaLnBrk="0" fontAlgn="base" latinLnBrk="0" hangingPunct="0">
              <a:lnSpc>
                <a:spcPct val="100000"/>
              </a:lnSpc>
              <a:spcBef>
                <a:spcPct val="0"/>
              </a:spcBef>
              <a:spcAft>
                <a:spcPct val="0"/>
              </a:spcAft>
              <a:buClrTx/>
              <a:buSzTx/>
              <a:buFontTx/>
              <a:buNone/>
              <a:tabLst>
                <a:tab pos="3048000" algn="r"/>
              </a:tabLst>
            </a:pPr>
            <a:r>
              <a:rPr kumimoji="0" lang="en-US" altLang="en-US" sz="1400" b="0" i="0" u="none" strike="noStrike" cap="none" normalizeH="0" baseline="0" dirty="0">
                <a:ln>
                  <a:noFill/>
                </a:ln>
                <a:solidFill>
                  <a:schemeClr val="tx1"/>
                </a:solidFill>
                <a:effectLst/>
                <a:latin typeface="Lucida Console" panose="020B0609040504020204" pitchFamily="49" charset="0"/>
                <a:ea typeface="Linux Libertine"/>
                <a:cs typeface="Times New Roman" panose="02020603050405020304" pitchFamily="18" charset="0"/>
              </a:rPr>
              <a:t>  touch ${PROJECT}.done</a:t>
            </a:r>
            <a:endParaRPr kumimoji="0" lang="en-AU" altLang="en-US" sz="1400" b="0" i="0" u="none" strike="noStrike" cap="none" normalizeH="0" baseline="0" dirty="0">
              <a:ln>
                <a:noFill/>
              </a:ln>
              <a:solidFill>
                <a:schemeClr val="tx1"/>
              </a:solidFill>
              <a:effectLst/>
            </a:endParaRPr>
          </a:p>
          <a:p>
            <a:pPr marL="0" marR="0" lvl="0" indent="244475" algn="l" defTabSz="914400" rtl="0" eaLnBrk="0" fontAlgn="base" latinLnBrk="0" hangingPunct="0">
              <a:lnSpc>
                <a:spcPct val="100000"/>
              </a:lnSpc>
              <a:spcBef>
                <a:spcPct val="0"/>
              </a:spcBef>
              <a:spcAft>
                <a:spcPct val="0"/>
              </a:spcAft>
              <a:buClrTx/>
              <a:buSzTx/>
              <a:buFontTx/>
              <a:buNone/>
              <a:tabLst>
                <a:tab pos="3048000" algn="r"/>
              </a:tabLst>
            </a:pPr>
            <a:r>
              <a:rPr kumimoji="0" lang="en-US" altLang="en-US" sz="1400" b="0" i="0" u="none" strike="noStrike" cap="none" normalizeH="0" baseline="0" dirty="0">
                <a:ln>
                  <a:noFill/>
                </a:ln>
                <a:solidFill>
                  <a:schemeClr val="tx1"/>
                </a:solidFill>
                <a:effectLst/>
                <a:latin typeface="Lucida Console" panose="020B0609040504020204" pitchFamily="49" charset="0"/>
                <a:ea typeface="Linux Libertine"/>
                <a:cs typeface="Times New Roman" panose="02020603050405020304" pitchFamily="18" charset="0"/>
              </a:rPr>
              <a:t>  rm -f ${PROJECT}.pending</a:t>
            </a:r>
            <a:endParaRPr kumimoji="0" lang="en-AU" altLang="en-US" sz="1400" b="0" i="0" u="none" strike="noStrike" cap="none" normalizeH="0" baseline="0" dirty="0">
              <a:ln>
                <a:noFill/>
              </a:ln>
              <a:solidFill>
                <a:schemeClr val="tx1"/>
              </a:solidFill>
              <a:effectLst/>
            </a:endParaRPr>
          </a:p>
          <a:p>
            <a:pPr marL="0" marR="0" lvl="0" indent="244475" algn="l" defTabSz="914400" rtl="0" eaLnBrk="0" fontAlgn="base" latinLnBrk="0" hangingPunct="0">
              <a:lnSpc>
                <a:spcPct val="100000"/>
              </a:lnSpc>
              <a:spcBef>
                <a:spcPct val="0"/>
              </a:spcBef>
              <a:spcAft>
                <a:spcPct val="0"/>
              </a:spcAft>
              <a:buClrTx/>
              <a:buSzTx/>
              <a:buFontTx/>
              <a:buNone/>
              <a:tabLst>
                <a:tab pos="3048000" algn="r"/>
              </a:tabLst>
            </a:pPr>
            <a:r>
              <a:rPr kumimoji="0" lang="en-US" altLang="en-US" sz="1400" b="0" i="0" u="none" strike="noStrike" cap="none" normalizeH="0" baseline="0" dirty="0">
                <a:ln>
                  <a:noFill/>
                </a:ln>
                <a:solidFill>
                  <a:schemeClr val="tx1"/>
                </a:solidFill>
                <a:effectLst/>
                <a:latin typeface="Lucida Console" panose="020B0609040504020204" pitchFamily="49" charset="0"/>
                <a:ea typeface="Linux Libertine"/>
                <a:cs typeface="Times New Roman" panose="02020603050405020304" pitchFamily="18" charset="0"/>
              </a:rPr>
              <a:t>fi</a:t>
            </a:r>
            <a:endParaRPr kumimoji="0" lang="en-AU" altLang="en-US" sz="1400" b="0" i="0" u="none" strike="noStrike" cap="none" normalizeH="0" baseline="0" dirty="0">
              <a:ln>
                <a:noFill/>
              </a:ln>
              <a:solidFill>
                <a:schemeClr val="tx1"/>
              </a:solidFill>
              <a:effectLst/>
            </a:endParaRPr>
          </a:p>
          <a:p>
            <a:pPr marL="0" marR="0" lvl="0" indent="244475" algn="l" defTabSz="914400" rtl="0" eaLnBrk="0" fontAlgn="base" latinLnBrk="0" hangingPunct="0">
              <a:lnSpc>
                <a:spcPct val="100000"/>
              </a:lnSpc>
              <a:spcBef>
                <a:spcPct val="0"/>
              </a:spcBef>
              <a:spcAft>
                <a:spcPct val="0"/>
              </a:spcAft>
              <a:buClrTx/>
              <a:buSzTx/>
              <a:buFontTx/>
              <a:buNone/>
              <a:tabLst>
                <a:tab pos="3048000" algn="r"/>
              </a:tabLst>
            </a:pPr>
            <a:r>
              <a:rPr kumimoji="0" lang="en-US" altLang="en-US" sz="1400" b="0" i="0" u="none" strike="noStrike" cap="none" normalizeH="0" baseline="0" dirty="0">
                <a:ln>
                  <a:noFill/>
                </a:ln>
                <a:solidFill>
                  <a:schemeClr val="tx1"/>
                </a:solidFill>
                <a:effectLst/>
                <a:latin typeface="Lucida Console" panose="020B0609040504020204" pitchFamily="49" charset="0"/>
                <a:ea typeface="Linux Libertine"/>
                <a:cs typeface="Times New Roman" panose="02020603050405020304" pitchFamily="18" charset="0"/>
              </a:rPr>
              <a:t>  done</a:t>
            </a:r>
            <a:endParaRPr kumimoji="0" lang="en-AU" altLang="en-US" sz="1400" b="0" i="0" u="none" strike="noStrike" cap="none" normalizeH="0" baseline="0" dirty="0">
              <a:ln>
                <a:noFill/>
              </a:ln>
              <a:solidFill>
                <a:schemeClr val="tx1"/>
              </a:solidFill>
              <a:effectLst/>
            </a:endParaRPr>
          </a:p>
          <a:p>
            <a:pPr marL="0" marR="0" lvl="0" indent="244475" algn="l" defTabSz="914400" rtl="0" eaLnBrk="0" fontAlgn="base" latinLnBrk="0" hangingPunct="0">
              <a:lnSpc>
                <a:spcPct val="100000"/>
              </a:lnSpc>
              <a:spcBef>
                <a:spcPct val="0"/>
              </a:spcBef>
              <a:spcAft>
                <a:spcPct val="0"/>
              </a:spcAft>
              <a:buClrTx/>
              <a:buSzTx/>
              <a:buFontTx/>
              <a:buNone/>
              <a:tabLst>
                <a:tab pos="3048000" algn="r"/>
              </a:tabLst>
            </a:pPr>
            <a:r>
              <a:rPr kumimoji="0" lang="en-US" altLang="en-US" sz="1400" b="0" i="0" u="none" strike="noStrike" cap="none" normalizeH="0" baseline="0" dirty="0">
                <a:ln>
                  <a:noFill/>
                </a:ln>
                <a:solidFill>
                  <a:schemeClr val="tx1"/>
                </a:solidFill>
                <a:effectLst/>
                <a:latin typeface="Lucida Console" panose="020B0609040504020204" pitchFamily="49" charset="0"/>
                <a:ea typeface="Linux Libertine"/>
                <a:cs typeface="Times New Roman" panose="02020603050405020304" pitchFamily="18" charset="0"/>
              </a:rPr>
              <a:t>else</a:t>
            </a:r>
            <a:endParaRPr kumimoji="0" lang="en-AU" altLang="en-US" sz="1400" b="0" i="0" u="none" strike="noStrike" cap="none" normalizeH="0" baseline="0" dirty="0">
              <a:ln>
                <a:noFill/>
              </a:ln>
              <a:solidFill>
                <a:schemeClr val="tx1"/>
              </a:solidFill>
              <a:effectLst/>
            </a:endParaRPr>
          </a:p>
          <a:p>
            <a:pPr marL="0" marR="0" lvl="0" indent="244475" algn="l" defTabSz="914400" rtl="0" eaLnBrk="0" fontAlgn="base" latinLnBrk="0" hangingPunct="0">
              <a:lnSpc>
                <a:spcPct val="100000"/>
              </a:lnSpc>
              <a:spcBef>
                <a:spcPct val="0"/>
              </a:spcBef>
              <a:spcAft>
                <a:spcPct val="0"/>
              </a:spcAft>
              <a:buClrTx/>
              <a:buSzTx/>
              <a:buFontTx/>
              <a:buNone/>
              <a:tabLst>
                <a:tab pos="3048000" algn="r"/>
              </a:tabLst>
            </a:pPr>
            <a:r>
              <a:rPr kumimoji="0" lang="en-US" altLang="en-US" sz="1400" b="0" i="0" u="none" strike="noStrike" cap="none" normalizeH="0" baseline="0" dirty="0">
                <a:ln>
                  <a:noFill/>
                </a:ln>
                <a:solidFill>
                  <a:schemeClr val="tx1"/>
                </a:solidFill>
                <a:effectLst/>
                <a:latin typeface="Lucida Console" panose="020B0609040504020204" pitchFamily="49" charset="0"/>
                <a:ea typeface="Linux Libertine"/>
                <a:cs typeface="Times New Roman" panose="02020603050405020304" pitchFamily="18" charset="0"/>
              </a:rPr>
              <a:t>  for PROJECT in PRJ-bigproj1 bigproj2</a:t>
            </a:r>
            <a:endParaRPr kumimoji="0" lang="en-AU" altLang="en-US" sz="1400" b="0" i="0" u="none" strike="noStrike" cap="none" normalizeH="0" baseline="0" dirty="0">
              <a:ln>
                <a:noFill/>
              </a:ln>
              <a:solidFill>
                <a:schemeClr val="tx1"/>
              </a:solidFill>
              <a:effectLst/>
            </a:endParaRPr>
          </a:p>
          <a:p>
            <a:pPr marL="0" marR="0" lvl="0" indent="244475" algn="l" defTabSz="914400" rtl="0" eaLnBrk="0" fontAlgn="base" latinLnBrk="0" hangingPunct="0">
              <a:lnSpc>
                <a:spcPct val="100000"/>
              </a:lnSpc>
              <a:spcBef>
                <a:spcPct val="0"/>
              </a:spcBef>
              <a:spcAft>
                <a:spcPct val="0"/>
              </a:spcAft>
              <a:buClrTx/>
              <a:buSzTx/>
              <a:buFontTx/>
              <a:buNone/>
              <a:tabLst>
                <a:tab pos="3048000" algn="r"/>
              </a:tabLst>
            </a:pPr>
            <a:r>
              <a:rPr kumimoji="0" lang="en-US" altLang="en-US" sz="1400" b="0" i="0" u="none" strike="noStrike" cap="none" normalizeH="0" baseline="0" dirty="0">
                <a:ln>
                  <a:noFill/>
                </a:ln>
                <a:solidFill>
                  <a:schemeClr val="tx1"/>
                </a:solidFill>
                <a:effectLst/>
                <a:latin typeface="Lucida Console" panose="020B0609040504020204" pitchFamily="49" charset="0"/>
                <a:ea typeface="Linux Libertine"/>
                <a:cs typeface="Times New Roman" panose="02020603050405020304" pitchFamily="18" charset="0"/>
              </a:rPr>
              <a:t>  do</a:t>
            </a:r>
            <a:endParaRPr kumimoji="0" lang="en-AU" altLang="en-US" sz="1400" b="0" i="0" u="none" strike="noStrike" cap="none" normalizeH="0" baseline="0" dirty="0">
              <a:ln>
                <a:noFill/>
              </a:ln>
              <a:solidFill>
                <a:schemeClr val="tx1"/>
              </a:solidFill>
              <a:effectLst/>
            </a:endParaRPr>
          </a:p>
          <a:p>
            <a:pPr marL="0" marR="0" lvl="0" indent="244475" algn="l" defTabSz="914400" rtl="0" eaLnBrk="0" fontAlgn="base" latinLnBrk="0" hangingPunct="0">
              <a:lnSpc>
                <a:spcPct val="100000"/>
              </a:lnSpc>
              <a:spcBef>
                <a:spcPct val="0"/>
              </a:spcBef>
              <a:spcAft>
                <a:spcPct val="0"/>
              </a:spcAft>
              <a:buClrTx/>
              <a:buSzTx/>
              <a:buFontTx/>
              <a:buNone/>
              <a:tabLst>
                <a:tab pos="3048000" algn="r"/>
              </a:tabLst>
            </a:pPr>
            <a:r>
              <a:rPr kumimoji="0" lang="en-US" altLang="en-US" sz="1400" b="0" i="0" u="none" strike="noStrike" cap="none" normalizeH="0" baseline="0" dirty="0">
                <a:ln>
                  <a:noFill/>
                </a:ln>
                <a:solidFill>
                  <a:schemeClr val="tx1"/>
                </a:solidFill>
                <a:effectLst/>
                <a:latin typeface="Lucida Console" panose="020B0609040504020204" pitchFamily="49" charset="0"/>
                <a:ea typeface="Linux Libertine"/>
                <a:cs typeface="Times New Roman" panose="02020603050405020304" pitchFamily="18" charset="0"/>
              </a:rPr>
              <a:t>[[ -f $</a:t>
            </a:r>
            <a:r>
              <a:rPr kumimoji="0" lang="en-US" altLang="en-US" sz="1400" b="0" i="0" u="none" strike="noStrike" cap="none" normalizeH="0" baseline="0" dirty="0" err="1">
                <a:ln>
                  <a:noFill/>
                </a:ln>
                <a:solidFill>
                  <a:schemeClr val="tx1"/>
                </a:solidFill>
                <a:effectLst/>
                <a:latin typeface="Lucida Console" panose="020B0609040504020204" pitchFamily="49" charset="0"/>
                <a:ea typeface="Linux Libertine"/>
                <a:cs typeface="Times New Roman" panose="02020603050405020304" pitchFamily="18" charset="0"/>
              </a:rPr>
              <a:t>PROJECT.done</a:t>
            </a:r>
            <a:r>
              <a:rPr kumimoji="0" lang="en-US" altLang="en-US" sz="1400" b="0" i="0" u="none" strike="noStrike" cap="none" normalizeH="0" baseline="0" dirty="0">
                <a:ln>
                  <a:noFill/>
                </a:ln>
                <a:solidFill>
                  <a:schemeClr val="tx1"/>
                </a:solidFill>
                <a:effectLst/>
                <a:latin typeface="Lucida Console" panose="020B0609040504020204" pitchFamily="49" charset="0"/>
                <a:ea typeface="Linux Libertine"/>
                <a:cs typeface="Times New Roman" panose="02020603050405020304" pitchFamily="18" charset="0"/>
              </a:rPr>
              <a:t> ]] &amp;&amp; rm -f $</a:t>
            </a:r>
            <a:r>
              <a:rPr kumimoji="0" lang="en-US" altLang="en-US" sz="1400" b="0" i="0" u="none" strike="noStrike" cap="none" normalizeH="0" baseline="0" dirty="0" err="1">
                <a:ln>
                  <a:noFill/>
                </a:ln>
                <a:solidFill>
                  <a:schemeClr val="tx1"/>
                </a:solidFill>
                <a:effectLst/>
                <a:latin typeface="Lucida Console" panose="020B0609040504020204" pitchFamily="49" charset="0"/>
                <a:ea typeface="Linux Libertine"/>
                <a:cs typeface="Times New Roman" panose="02020603050405020304" pitchFamily="18" charset="0"/>
              </a:rPr>
              <a:t>PROJECT.pending</a:t>
            </a:r>
            <a:endParaRPr kumimoji="0" lang="en-AU" altLang="en-US" sz="1400" b="0" i="0" u="none" strike="noStrike" cap="none" normalizeH="0" baseline="0" dirty="0">
              <a:ln>
                <a:noFill/>
              </a:ln>
              <a:solidFill>
                <a:schemeClr val="tx1"/>
              </a:solidFill>
              <a:effectLst/>
            </a:endParaRPr>
          </a:p>
          <a:p>
            <a:pPr marL="0" marR="0" lvl="0" indent="244475" algn="l" defTabSz="914400" rtl="0" eaLnBrk="0" fontAlgn="base" latinLnBrk="0" hangingPunct="0">
              <a:lnSpc>
                <a:spcPct val="100000"/>
              </a:lnSpc>
              <a:spcBef>
                <a:spcPct val="0"/>
              </a:spcBef>
              <a:spcAft>
                <a:spcPct val="0"/>
              </a:spcAft>
              <a:buClrTx/>
              <a:buSzTx/>
              <a:buFontTx/>
              <a:buNone/>
              <a:tabLst>
                <a:tab pos="3048000" algn="r"/>
              </a:tabLst>
            </a:pPr>
            <a:r>
              <a:rPr kumimoji="0" lang="en-US" altLang="en-US" sz="1400" b="0" i="0" u="none" strike="noStrike" cap="none" normalizeH="0" baseline="0" dirty="0">
                <a:ln>
                  <a:noFill/>
                </a:ln>
                <a:solidFill>
                  <a:schemeClr val="tx1"/>
                </a:solidFill>
                <a:effectLst/>
                <a:latin typeface="Lucida Console" panose="020B0609040504020204" pitchFamily="49" charset="0"/>
                <a:ea typeface="Linux Libertine"/>
                <a:cs typeface="Times New Roman" panose="02020603050405020304" pitchFamily="18" charset="0"/>
              </a:rPr>
              <a:t>  done</a:t>
            </a:r>
          </a:p>
          <a:p>
            <a:pPr marR="0" lvl="0" algn="l" defTabSz="914400" rtl="0" eaLnBrk="0" fontAlgn="base" latinLnBrk="0" hangingPunct="0">
              <a:lnSpc>
                <a:spcPct val="100000"/>
              </a:lnSpc>
              <a:spcBef>
                <a:spcPct val="0"/>
              </a:spcBef>
              <a:spcAft>
                <a:spcPct val="0"/>
              </a:spcAft>
              <a:buClrTx/>
              <a:buSzTx/>
              <a:buFontTx/>
              <a:buNone/>
              <a:tabLst>
                <a:tab pos="3048000" algn="r"/>
              </a:tabLst>
            </a:pPr>
            <a:r>
              <a:rPr lang="en-US" altLang="en-US" sz="1400" dirty="0">
                <a:latin typeface="Lucida Console" panose="020B0609040504020204" pitchFamily="49" charset="0"/>
                <a:cs typeface="Times New Roman" panose="02020603050405020304" pitchFamily="18" charset="0"/>
              </a:rPr>
              <a:t>fi</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0824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332749CB-BA63-1C46-11B3-115D3D1744B9}"/>
              </a:ext>
            </a:extLst>
          </p:cNvPr>
          <p:cNvPicPr>
            <a:picLocks noChangeAspect="1"/>
          </p:cNvPicPr>
          <p:nvPr/>
        </p:nvPicPr>
        <p:blipFill>
          <a:blip r:embed="rId3"/>
          <a:stretch>
            <a:fillRect/>
          </a:stretch>
        </p:blipFill>
        <p:spPr>
          <a:xfrm>
            <a:off x="5841999" y="1091566"/>
            <a:ext cx="5881087" cy="3805554"/>
          </a:xfrm>
          <a:prstGeom prst="rect">
            <a:avLst/>
          </a:prstGeom>
          <a:ln>
            <a:solidFill>
              <a:schemeClr val="tx1"/>
            </a:solidFill>
          </a:ln>
        </p:spPr>
      </p:pic>
      <p:pic>
        <p:nvPicPr>
          <p:cNvPr id="3" name="Picture 2" descr="A screenshot of a computer&#10;&#10;Description automatically generated">
            <a:extLst>
              <a:ext uri="{FF2B5EF4-FFF2-40B4-BE49-F238E27FC236}">
                <a16:creationId xmlns:a16="http://schemas.microsoft.com/office/drawing/2014/main" id="{1E7B6A03-9246-38BD-6F12-E695FF95E5AE}"/>
              </a:ext>
            </a:extLst>
          </p:cNvPr>
          <p:cNvPicPr>
            <a:picLocks noChangeAspect="1"/>
          </p:cNvPicPr>
          <p:nvPr/>
        </p:nvPicPr>
        <p:blipFill>
          <a:blip r:embed="rId4"/>
          <a:stretch>
            <a:fillRect/>
          </a:stretch>
        </p:blipFill>
        <p:spPr>
          <a:xfrm>
            <a:off x="219672" y="1091566"/>
            <a:ext cx="5378488" cy="2233364"/>
          </a:xfrm>
          <a:prstGeom prst="rect">
            <a:avLst/>
          </a:prstGeom>
          <a:ln>
            <a:solidFill>
              <a:schemeClr val="tx1"/>
            </a:solidFill>
          </a:ln>
        </p:spPr>
      </p:pic>
      <p:sp>
        <p:nvSpPr>
          <p:cNvPr id="4" name="TextBox 3">
            <a:extLst>
              <a:ext uri="{FF2B5EF4-FFF2-40B4-BE49-F238E27FC236}">
                <a16:creationId xmlns:a16="http://schemas.microsoft.com/office/drawing/2014/main" id="{83AA0BD9-4682-D79E-634B-A0A7323185EC}"/>
              </a:ext>
            </a:extLst>
          </p:cNvPr>
          <p:cNvSpPr txBox="1"/>
          <p:nvPr/>
        </p:nvSpPr>
        <p:spPr>
          <a:xfrm>
            <a:off x="1930400" y="5527040"/>
            <a:ext cx="7436651" cy="461665"/>
          </a:xfrm>
          <a:prstGeom prst="rect">
            <a:avLst/>
          </a:prstGeom>
          <a:noFill/>
        </p:spPr>
        <p:txBody>
          <a:bodyPr wrap="none" rtlCol="0">
            <a:spAutoFit/>
          </a:bodyPr>
          <a:lstStyle/>
          <a:p>
            <a:r>
              <a:rPr lang="en-AU" sz="2400" b="1" dirty="0">
                <a:latin typeface="Lucida Console" panose="020B0609040504020204" pitchFamily="49" charset="0"/>
              </a:rPr>
              <a:t>sync; echo 3 &gt; /proc/sys/</a:t>
            </a:r>
            <a:r>
              <a:rPr lang="en-AU" sz="2400" b="1" dirty="0" err="1">
                <a:latin typeface="Lucida Console" panose="020B0609040504020204" pitchFamily="49" charset="0"/>
              </a:rPr>
              <a:t>vm</a:t>
            </a:r>
            <a:r>
              <a:rPr lang="en-AU" sz="2400" b="1" dirty="0">
                <a:latin typeface="Lucida Console" panose="020B0609040504020204" pitchFamily="49" charset="0"/>
              </a:rPr>
              <a:t>/</a:t>
            </a:r>
            <a:r>
              <a:rPr lang="en-AU" sz="2400" b="1" dirty="0" err="1">
                <a:latin typeface="Lucida Console" panose="020B0609040504020204" pitchFamily="49" charset="0"/>
              </a:rPr>
              <a:t>drop_caches</a:t>
            </a:r>
            <a:endParaRPr lang="en-AU" sz="2400" b="1" dirty="0">
              <a:latin typeface="Lucida Console" panose="020B0609040504020204" pitchFamily="49" charset="0"/>
            </a:endParaRPr>
          </a:p>
        </p:txBody>
      </p:sp>
      <p:sp>
        <p:nvSpPr>
          <p:cNvPr id="5" name="Oval 4">
            <a:extLst>
              <a:ext uri="{FF2B5EF4-FFF2-40B4-BE49-F238E27FC236}">
                <a16:creationId xmlns:a16="http://schemas.microsoft.com/office/drawing/2014/main" id="{BA5339A4-67F7-9268-2A53-A6476F9E1A5D}"/>
              </a:ext>
            </a:extLst>
          </p:cNvPr>
          <p:cNvSpPr/>
          <p:nvPr/>
        </p:nvSpPr>
        <p:spPr>
          <a:xfrm>
            <a:off x="2837796" y="3034983"/>
            <a:ext cx="1300480" cy="439490"/>
          </a:xfrm>
          <a:prstGeom prst="ellipse">
            <a:avLst/>
          </a:prstGeom>
          <a:noFill/>
          <a:ln w="38100">
            <a:solidFill>
              <a:srgbClr val="AB2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noFill/>
            </a:endParaRPr>
          </a:p>
        </p:txBody>
      </p:sp>
      <p:sp>
        <p:nvSpPr>
          <p:cNvPr id="6" name="Oval 5">
            <a:extLst>
              <a:ext uri="{FF2B5EF4-FFF2-40B4-BE49-F238E27FC236}">
                <a16:creationId xmlns:a16="http://schemas.microsoft.com/office/drawing/2014/main" id="{5129017E-B115-6B5C-42A8-84495F634762}"/>
              </a:ext>
            </a:extLst>
          </p:cNvPr>
          <p:cNvSpPr/>
          <p:nvPr/>
        </p:nvSpPr>
        <p:spPr>
          <a:xfrm>
            <a:off x="8496916" y="4606255"/>
            <a:ext cx="1300480" cy="439490"/>
          </a:xfrm>
          <a:prstGeom prst="ellipse">
            <a:avLst/>
          </a:prstGeom>
          <a:noFill/>
          <a:ln w="38100">
            <a:solidFill>
              <a:srgbClr val="AB2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noFill/>
            </a:endParaRPr>
          </a:p>
        </p:txBody>
      </p:sp>
      <p:sp>
        <p:nvSpPr>
          <p:cNvPr id="7" name="TextBox 6">
            <a:extLst>
              <a:ext uri="{FF2B5EF4-FFF2-40B4-BE49-F238E27FC236}">
                <a16:creationId xmlns:a16="http://schemas.microsoft.com/office/drawing/2014/main" id="{923C764B-AE4C-8AF8-FBB1-39C4C5D8DB21}"/>
              </a:ext>
            </a:extLst>
          </p:cNvPr>
          <p:cNvSpPr txBox="1"/>
          <p:nvPr/>
        </p:nvSpPr>
        <p:spPr>
          <a:xfrm>
            <a:off x="219672" y="336085"/>
            <a:ext cx="7438511" cy="646331"/>
          </a:xfrm>
          <a:prstGeom prst="rect">
            <a:avLst/>
          </a:prstGeom>
          <a:noFill/>
        </p:spPr>
        <p:txBody>
          <a:bodyPr wrap="none" rtlCol="0">
            <a:spAutoFit/>
          </a:bodyPr>
          <a:lstStyle/>
          <a:p>
            <a:r>
              <a:rPr lang="en-AU" sz="3600" b="1" dirty="0"/>
              <a:t>3. Effect of Cached/Buffered Memory </a:t>
            </a:r>
          </a:p>
        </p:txBody>
      </p:sp>
    </p:spTree>
    <p:extLst>
      <p:ext uri="{BB962C8B-B14F-4D97-AF65-F5344CB8AC3E}">
        <p14:creationId xmlns:p14="http://schemas.microsoft.com/office/powerpoint/2010/main" val="3083269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BFB51A6-D382-094E-6DC0-C8EC7CBAD96B}"/>
              </a:ext>
            </a:extLst>
          </p:cNvPr>
          <p:cNvGraphicFramePr>
            <a:graphicFrameLocks noGrp="1"/>
          </p:cNvGraphicFramePr>
          <p:nvPr>
            <p:extLst>
              <p:ext uri="{D42A27DB-BD31-4B8C-83A1-F6EECF244321}">
                <p14:modId xmlns:p14="http://schemas.microsoft.com/office/powerpoint/2010/main" val="1337520784"/>
              </p:ext>
            </p:extLst>
          </p:nvPr>
        </p:nvGraphicFramePr>
        <p:xfrm>
          <a:off x="2218054" y="1558034"/>
          <a:ext cx="6610985" cy="3947160"/>
        </p:xfrm>
        <a:graphic>
          <a:graphicData uri="http://schemas.openxmlformats.org/drawingml/2006/table">
            <a:tbl>
              <a:tblPr firstRow="1" firstCol="1" bandRow="1">
                <a:tableStyleId>{5C22544A-7EE6-4342-B048-85BDC9FD1C3A}</a:tableStyleId>
              </a:tblPr>
              <a:tblGrid>
                <a:gridCol w="1419395">
                  <a:extLst>
                    <a:ext uri="{9D8B030D-6E8A-4147-A177-3AD203B41FA5}">
                      <a16:colId xmlns:a16="http://schemas.microsoft.com/office/drawing/2014/main" val="2838093825"/>
                    </a:ext>
                  </a:extLst>
                </a:gridCol>
                <a:gridCol w="1419395">
                  <a:extLst>
                    <a:ext uri="{9D8B030D-6E8A-4147-A177-3AD203B41FA5}">
                      <a16:colId xmlns:a16="http://schemas.microsoft.com/office/drawing/2014/main" val="3263385162"/>
                    </a:ext>
                  </a:extLst>
                </a:gridCol>
                <a:gridCol w="1355110">
                  <a:extLst>
                    <a:ext uri="{9D8B030D-6E8A-4147-A177-3AD203B41FA5}">
                      <a16:colId xmlns:a16="http://schemas.microsoft.com/office/drawing/2014/main" val="3933931314"/>
                    </a:ext>
                  </a:extLst>
                </a:gridCol>
                <a:gridCol w="1355110">
                  <a:extLst>
                    <a:ext uri="{9D8B030D-6E8A-4147-A177-3AD203B41FA5}">
                      <a16:colId xmlns:a16="http://schemas.microsoft.com/office/drawing/2014/main" val="3121064854"/>
                    </a:ext>
                  </a:extLst>
                </a:gridCol>
                <a:gridCol w="1061975">
                  <a:extLst>
                    <a:ext uri="{9D8B030D-6E8A-4147-A177-3AD203B41FA5}">
                      <a16:colId xmlns:a16="http://schemas.microsoft.com/office/drawing/2014/main" val="1236860550"/>
                    </a:ext>
                  </a:extLst>
                </a:gridCol>
              </a:tblGrid>
              <a:tr h="394716">
                <a:tc rowSpan="2">
                  <a:txBody>
                    <a:bodyPr/>
                    <a:lstStyle/>
                    <a:p>
                      <a:pPr algn="just">
                        <a:lnSpc>
                          <a:spcPct val="110000"/>
                        </a:lnSpc>
                        <a:spcBef>
                          <a:spcPts val="600"/>
                        </a:spcBef>
                        <a:spcAft>
                          <a:spcPts val="600"/>
                        </a:spcAft>
                        <a:tabLst>
                          <a:tab pos="3048000" algn="r"/>
                        </a:tabLst>
                      </a:pPr>
                      <a:r>
                        <a:rPr lang="en-US" sz="2000" dirty="0">
                          <a:effectLst/>
                          <a:latin typeface="+mj-lt"/>
                        </a:rPr>
                        <a:t>Cycle Time</a:t>
                      </a:r>
                      <a:endParaRPr lang="en-AU" sz="2000" dirty="0">
                        <a:effectLst/>
                        <a:latin typeface="+mj-lt"/>
                        <a:ea typeface="Calibri" panose="020F0502020204030204" pitchFamily="34" charset="0"/>
                        <a:cs typeface="Times New Roman" panose="02020603050405020304" pitchFamily="18" charset="0"/>
                      </a:endParaRPr>
                    </a:p>
                  </a:txBody>
                  <a:tcPr marL="68580" marR="68580" marT="0" marB="0" anchor="ctr"/>
                </a:tc>
                <a:tc gridSpan="2">
                  <a:txBody>
                    <a:bodyPr/>
                    <a:lstStyle/>
                    <a:p>
                      <a:pPr algn="ctr">
                        <a:lnSpc>
                          <a:spcPct val="110000"/>
                        </a:lnSpc>
                        <a:spcBef>
                          <a:spcPts val="600"/>
                        </a:spcBef>
                        <a:spcAft>
                          <a:spcPts val="600"/>
                        </a:spcAft>
                        <a:tabLst>
                          <a:tab pos="3048000" algn="r"/>
                        </a:tabLst>
                      </a:pPr>
                      <a:r>
                        <a:rPr lang="en-US" sz="2000">
                          <a:effectLst/>
                          <a:latin typeface="+mj-lt"/>
                        </a:rPr>
                        <a:t>S1 </a:t>
                      </a:r>
                      <a:r>
                        <a:rPr lang="en-US" sz="2000">
                          <a:effectLst/>
                          <a:latin typeface="+mj-lt"/>
                          <a:sym typeface="Wingdings" panose="05000000000000000000" pitchFamily="2" charset="2"/>
                        </a:rPr>
                        <a:t></a:t>
                      </a:r>
                      <a:r>
                        <a:rPr lang="en-US" sz="2000">
                          <a:effectLst/>
                          <a:latin typeface="+mj-lt"/>
                        </a:rPr>
                        <a:t> S2</a:t>
                      </a:r>
                      <a:endParaRPr lang="en-AU" sz="2000">
                        <a:effectLst/>
                        <a:latin typeface="+mj-lt"/>
                        <a:ea typeface="Calibri" panose="020F0502020204030204" pitchFamily="34" charset="0"/>
                        <a:cs typeface="Times New Roman" panose="02020603050405020304" pitchFamily="18" charset="0"/>
                      </a:endParaRPr>
                    </a:p>
                  </a:txBody>
                  <a:tcPr marL="68580" marR="68580" marT="0" marB="0"/>
                </a:tc>
                <a:tc hMerge="1">
                  <a:txBody>
                    <a:bodyPr/>
                    <a:lstStyle/>
                    <a:p>
                      <a:endParaRPr lang="en-AU"/>
                    </a:p>
                  </a:txBody>
                  <a:tcPr/>
                </a:tc>
                <a:tc gridSpan="2">
                  <a:txBody>
                    <a:bodyPr/>
                    <a:lstStyle/>
                    <a:p>
                      <a:pPr algn="ctr">
                        <a:lnSpc>
                          <a:spcPct val="110000"/>
                        </a:lnSpc>
                        <a:spcBef>
                          <a:spcPts val="600"/>
                        </a:spcBef>
                        <a:spcAft>
                          <a:spcPts val="600"/>
                        </a:spcAft>
                        <a:tabLst>
                          <a:tab pos="3048000" algn="r"/>
                        </a:tabLst>
                      </a:pPr>
                      <a:r>
                        <a:rPr lang="en-US" sz="2000">
                          <a:effectLst/>
                          <a:latin typeface="+mj-lt"/>
                        </a:rPr>
                        <a:t>S2 </a:t>
                      </a:r>
                      <a:r>
                        <a:rPr lang="en-US" sz="2000">
                          <a:effectLst/>
                          <a:latin typeface="+mj-lt"/>
                          <a:sym typeface="Wingdings" panose="05000000000000000000" pitchFamily="2" charset="2"/>
                        </a:rPr>
                        <a:t></a:t>
                      </a:r>
                      <a:r>
                        <a:rPr lang="en-US" sz="2000">
                          <a:effectLst/>
                          <a:latin typeface="+mj-lt"/>
                        </a:rPr>
                        <a:t> S1</a:t>
                      </a:r>
                      <a:endParaRPr lang="en-AU" sz="2000">
                        <a:effectLst/>
                        <a:latin typeface="+mj-lt"/>
                        <a:ea typeface="Calibri" panose="020F0502020204030204" pitchFamily="34" charset="0"/>
                        <a:cs typeface="Times New Roman" panose="02020603050405020304" pitchFamily="18" charset="0"/>
                      </a:endParaRPr>
                    </a:p>
                  </a:txBody>
                  <a:tcPr marL="68580" marR="68580" marT="0" marB="0"/>
                </a:tc>
                <a:tc hMerge="1">
                  <a:txBody>
                    <a:bodyPr/>
                    <a:lstStyle/>
                    <a:p>
                      <a:endParaRPr lang="en-AU"/>
                    </a:p>
                  </a:txBody>
                  <a:tcPr/>
                </a:tc>
                <a:extLst>
                  <a:ext uri="{0D108BD9-81ED-4DB2-BD59-A6C34878D82A}">
                    <a16:rowId xmlns:a16="http://schemas.microsoft.com/office/drawing/2014/main" val="102473950"/>
                  </a:ext>
                </a:extLst>
              </a:tr>
              <a:tr h="394716">
                <a:tc vMerge="1">
                  <a:txBody>
                    <a:bodyPr/>
                    <a:lstStyle/>
                    <a:p>
                      <a:endParaRPr lang="en-AU"/>
                    </a:p>
                  </a:txBody>
                  <a:tcPr/>
                </a:tc>
                <a:tc>
                  <a:txBody>
                    <a:bodyPr/>
                    <a:lstStyle/>
                    <a:p>
                      <a:pPr algn="ctr">
                        <a:lnSpc>
                          <a:spcPct val="110000"/>
                        </a:lnSpc>
                        <a:spcBef>
                          <a:spcPts val="600"/>
                        </a:spcBef>
                        <a:spcAft>
                          <a:spcPts val="600"/>
                        </a:spcAft>
                        <a:tabLst>
                          <a:tab pos="3048000" algn="r"/>
                        </a:tabLst>
                      </a:pPr>
                      <a:r>
                        <a:rPr lang="en-US" sz="2000">
                          <a:effectLst/>
                          <a:latin typeface="+mj-lt"/>
                        </a:rPr>
                        <a:t># of Cycles</a:t>
                      </a:r>
                      <a:endParaRPr lang="en-AU"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0000"/>
                        </a:lnSpc>
                        <a:spcBef>
                          <a:spcPts val="600"/>
                        </a:spcBef>
                        <a:spcAft>
                          <a:spcPts val="600"/>
                        </a:spcAft>
                        <a:tabLst>
                          <a:tab pos="3048000" algn="r"/>
                        </a:tabLst>
                      </a:pPr>
                      <a:r>
                        <a:rPr lang="en-US" sz="2000">
                          <a:effectLst/>
                          <a:latin typeface="+mj-lt"/>
                        </a:rPr>
                        <a:t>%</a:t>
                      </a:r>
                      <a:endParaRPr lang="en-AU"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0000"/>
                        </a:lnSpc>
                        <a:spcBef>
                          <a:spcPts val="600"/>
                        </a:spcBef>
                        <a:spcAft>
                          <a:spcPts val="600"/>
                        </a:spcAft>
                        <a:tabLst>
                          <a:tab pos="3048000" algn="r"/>
                        </a:tabLst>
                      </a:pPr>
                      <a:r>
                        <a:rPr lang="en-US" sz="2000">
                          <a:effectLst/>
                          <a:latin typeface="+mj-lt"/>
                        </a:rPr>
                        <a:t># of Cycles</a:t>
                      </a:r>
                      <a:endParaRPr lang="en-AU"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0000"/>
                        </a:lnSpc>
                        <a:spcBef>
                          <a:spcPts val="600"/>
                        </a:spcBef>
                        <a:spcAft>
                          <a:spcPts val="600"/>
                        </a:spcAft>
                        <a:tabLst>
                          <a:tab pos="3048000" algn="r"/>
                        </a:tabLst>
                      </a:pPr>
                      <a:r>
                        <a:rPr lang="en-US" sz="2000">
                          <a:effectLst/>
                          <a:latin typeface="+mj-lt"/>
                        </a:rPr>
                        <a:t>%</a:t>
                      </a:r>
                      <a:endParaRPr lang="en-AU" sz="20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2481752"/>
                  </a:ext>
                </a:extLst>
              </a:tr>
              <a:tr h="394716">
                <a:tc>
                  <a:txBody>
                    <a:bodyPr/>
                    <a:lstStyle/>
                    <a:p>
                      <a:pPr algn="just">
                        <a:lnSpc>
                          <a:spcPct val="110000"/>
                        </a:lnSpc>
                        <a:spcBef>
                          <a:spcPts val="600"/>
                        </a:spcBef>
                        <a:spcAft>
                          <a:spcPts val="600"/>
                        </a:spcAft>
                        <a:tabLst>
                          <a:tab pos="3048000" algn="r"/>
                        </a:tabLst>
                      </a:pPr>
                      <a:r>
                        <a:rPr lang="en-US" sz="2000">
                          <a:effectLst/>
                          <a:latin typeface="+mj-lt"/>
                        </a:rPr>
                        <a:t>&lt;= 1 hour</a:t>
                      </a:r>
                      <a:endParaRPr lang="en-AU"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10000"/>
                        </a:lnSpc>
                        <a:spcBef>
                          <a:spcPts val="600"/>
                        </a:spcBef>
                        <a:spcAft>
                          <a:spcPts val="600"/>
                        </a:spcAft>
                        <a:tabLst>
                          <a:tab pos="3048000" algn="r"/>
                        </a:tabLst>
                      </a:pPr>
                      <a:r>
                        <a:rPr lang="en-US" sz="2000">
                          <a:effectLst/>
                          <a:latin typeface="+mj-lt"/>
                        </a:rPr>
                        <a:t>11,893</a:t>
                      </a:r>
                      <a:endParaRPr lang="en-AU"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10000"/>
                        </a:lnSpc>
                        <a:spcBef>
                          <a:spcPts val="600"/>
                        </a:spcBef>
                        <a:spcAft>
                          <a:spcPts val="600"/>
                        </a:spcAft>
                        <a:tabLst>
                          <a:tab pos="3048000" algn="r"/>
                        </a:tabLst>
                      </a:pPr>
                      <a:r>
                        <a:rPr lang="en-US" sz="2000">
                          <a:effectLst/>
                          <a:latin typeface="+mj-lt"/>
                        </a:rPr>
                        <a:t>73.975</a:t>
                      </a:r>
                      <a:endParaRPr lang="en-AU"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10000"/>
                        </a:lnSpc>
                        <a:spcBef>
                          <a:spcPts val="600"/>
                        </a:spcBef>
                        <a:spcAft>
                          <a:spcPts val="600"/>
                        </a:spcAft>
                        <a:tabLst>
                          <a:tab pos="3048000" algn="r"/>
                        </a:tabLst>
                      </a:pPr>
                      <a:r>
                        <a:rPr lang="en-US" sz="2000">
                          <a:effectLst/>
                          <a:latin typeface="+mj-lt"/>
                        </a:rPr>
                        <a:t>6,605</a:t>
                      </a:r>
                      <a:endParaRPr lang="en-AU"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10000"/>
                        </a:lnSpc>
                        <a:spcBef>
                          <a:spcPts val="600"/>
                        </a:spcBef>
                        <a:spcAft>
                          <a:spcPts val="600"/>
                        </a:spcAft>
                        <a:tabLst>
                          <a:tab pos="3048000" algn="r"/>
                        </a:tabLst>
                      </a:pPr>
                      <a:r>
                        <a:rPr lang="en-US" sz="2000">
                          <a:effectLst/>
                          <a:latin typeface="+mj-lt"/>
                        </a:rPr>
                        <a:t>57.515</a:t>
                      </a:r>
                      <a:endParaRPr lang="en-AU" sz="20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7615457"/>
                  </a:ext>
                </a:extLst>
              </a:tr>
              <a:tr h="394716">
                <a:tc>
                  <a:txBody>
                    <a:bodyPr/>
                    <a:lstStyle/>
                    <a:p>
                      <a:pPr algn="l">
                        <a:lnSpc>
                          <a:spcPct val="110000"/>
                        </a:lnSpc>
                        <a:spcBef>
                          <a:spcPts val="600"/>
                        </a:spcBef>
                        <a:spcAft>
                          <a:spcPts val="600"/>
                        </a:spcAft>
                        <a:tabLst>
                          <a:tab pos="3048000" algn="r"/>
                        </a:tabLst>
                      </a:pPr>
                      <a:r>
                        <a:rPr lang="en-US" sz="2000">
                          <a:effectLst/>
                          <a:latin typeface="+mj-lt"/>
                        </a:rPr>
                        <a:t>&lt;= 2 hours</a:t>
                      </a:r>
                      <a:endParaRPr lang="en-AU"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10000"/>
                        </a:lnSpc>
                        <a:spcBef>
                          <a:spcPts val="600"/>
                        </a:spcBef>
                        <a:spcAft>
                          <a:spcPts val="600"/>
                        </a:spcAft>
                        <a:tabLst>
                          <a:tab pos="3048000" algn="r"/>
                        </a:tabLst>
                      </a:pPr>
                      <a:r>
                        <a:rPr lang="en-US" sz="2000">
                          <a:effectLst/>
                          <a:latin typeface="+mj-lt"/>
                        </a:rPr>
                        <a:t>14,354</a:t>
                      </a:r>
                      <a:endParaRPr lang="en-AU"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10000"/>
                        </a:lnSpc>
                        <a:spcBef>
                          <a:spcPts val="600"/>
                        </a:spcBef>
                        <a:spcAft>
                          <a:spcPts val="600"/>
                        </a:spcAft>
                        <a:tabLst>
                          <a:tab pos="3048000" algn="r"/>
                        </a:tabLst>
                      </a:pPr>
                      <a:r>
                        <a:rPr lang="en-US" sz="2000">
                          <a:effectLst/>
                          <a:latin typeface="+mj-lt"/>
                        </a:rPr>
                        <a:t>89.283</a:t>
                      </a:r>
                      <a:endParaRPr lang="en-AU"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10000"/>
                        </a:lnSpc>
                        <a:spcBef>
                          <a:spcPts val="600"/>
                        </a:spcBef>
                        <a:spcAft>
                          <a:spcPts val="600"/>
                        </a:spcAft>
                        <a:tabLst>
                          <a:tab pos="3048000" algn="r"/>
                        </a:tabLst>
                      </a:pPr>
                      <a:r>
                        <a:rPr lang="en-US" sz="2000">
                          <a:effectLst/>
                          <a:latin typeface="+mj-lt"/>
                        </a:rPr>
                        <a:t>8,925</a:t>
                      </a:r>
                      <a:endParaRPr lang="en-AU"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10000"/>
                        </a:lnSpc>
                        <a:spcBef>
                          <a:spcPts val="600"/>
                        </a:spcBef>
                        <a:spcAft>
                          <a:spcPts val="600"/>
                        </a:spcAft>
                        <a:tabLst>
                          <a:tab pos="3048000" algn="r"/>
                        </a:tabLst>
                      </a:pPr>
                      <a:r>
                        <a:rPr lang="en-US" sz="2000">
                          <a:effectLst/>
                          <a:latin typeface="+mj-lt"/>
                        </a:rPr>
                        <a:t>77.717</a:t>
                      </a:r>
                      <a:endParaRPr lang="en-AU" sz="20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9140292"/>
                  </a:ext>
                </a:extLst>
              </a:tr>
              <a:tr h="394716">
                <a:tc>
                  <a:txBody>
                    <a:bodyPr/>
                    <a:lstStyle/>
                    <a:p>
                      <a:pPr algn="just">
                        <a:lnSpc>
                          <a:spcPct val="110000"/>
                        </a:lnSpc>
                        <a:spcBef>
                          <a:spcPts val="600"/>
                        </a:spcBef>
                        <a:spcAft>
                          <a:spcPts val="600"/>
                        </a:spcAft>
                        <a:tabLst>
                          <a:tab pos="3048000" algn="r"/>
                        </a:tabLst>
                      </a:pPr>
                      <a:r>
                        <a:rPr lang="en-US" sz="2000">
                          <a:effectLst/>
                          <a:latin typeface="+mj-lt"/>
                        </a:rPr>
                        <a:t>&lt;= 4 hours</a:t>
                      </a:r>
                      <a:endParaRPr lang="en-AU"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10000"/>
                        </a:lnSpc>
                        <a:spcBef>
                          <a:spcPts val="600"/>
                        </a:spcBef>
                        <a:spcAft>
                          <a:spcPts val="600"/>
                        </a:spcAft>
                        <a:tabLst>
                          <a:tab pos="3048000" algn="r"/>
                        </a:tabLst>
                      </a:pPr>
                      <a:r>
                        <a:rPr lang="en-US" sz="2000">
                          <a:effectLst/>
                          <a:latin typeface="+mj-lt"/>
                        </a:rPr>
                        <a:t>15,503</a:t>
                      </a:r>
                      <a:endParaRPr lang="en-AU"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10000"/>
                        </a:lnSpc>
                        <a:spcBef>
                          <a:spcPts val="600"/>
                        </a:spcBef>
                        <a:spcAft>
                          <a:spcPts val="600"/>
                        </a:spcAft>
                        <a:tabLst>
                          <a:tab pos="3048000" algn="r"/>
                        </a:tabLst>
                      </a:pPr>
                      <a:r>
                        <a:rPr lang="en-US" sz="2000">
                          <a:effectLst/>
                          <a:latin typeface="+mj-lt"/>
                        </a:rPr>
                        <a:t>96.430</a:t>
                      </a:r>
                      <a:endParaRPr lang="en-AU"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10000"/>
                        </a:lnSpc>
                        <a:spcBef>
                          <a:spcPts val="600"/>
                        </a:spcBef>
                        <a:spcAft>
                          <a:spcPts val="600"/>
                        </a:spcAft>
                        <a:tabLst>
                          <a:tab pos="3048000" algn="r"/>
                        </a:tabLst>
                      </a:pPr>
                      <a:r>
                        <a:rPr lang="en-US" sz="2000">
                          <a:effectLst/>
                          <a:latin typeface="+mj-lt"/>
                        </a:rPr>
                        <a:t>10,435</a:t>
                      </a:r>
                      <a:endParaRPr lang="en-AU"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10000"/>
                        </a:lnSpc>
                        <a:spcBef>
                          <a:spcPts val="600"/>
                        </a:spcBef>
                        <a:spcAft>
                          <a:spcPts val="600"/>
                        </a:spcAft>
                        <a:tabLst>
                          <a:tab pos="3048000" algn="r"/>
                        </a:tabLst>
                      </a:pPr>
                      <a:r>
                        <a:rPr lang="en-US" sz="2000">
                          <a:effectLst/>
                          <a:latin typeface="+mj-lt"/>
                        </a:rPr>
                        <a:t>90.866</a:t>
                      </a:r>
                      <a:endParaRPr lang="en-AU" sz="20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753"/>
                  </a:ext>
                </a:extLst>
              </a:tr>
              <a:tr h="394716">
                <a:tc>
                  <a:txBody>
                    <a:bodyPr/>
                    <a:lstStyle/>
                    <a:p>
                      <a:pPr algn="just">
                        <a:lnSpc>
                          <a:spcPct val="110000"/>
                        </a:lnSpc>
                        <a:spcBef>
                          <a:spcPts val="600"/>
                        </a:spcBef>
                        <a:spcAft>
                          <a:spcPts val="600"/>
                        </a:spcAft>
                        <a:tabLst>
                          <a:tab pos="3048000" algn="r"/>
                        </a:tabLst>
                      </a:pPr>
                      <a:r>
                        <a:rPr lang="en-US" sz="2000">
                          <a:effectLst/>
                          <a:latin typeface="+mj-lt"/>
                        </a:rPr>
                        <a:t>&lt;= 8 hours</a:t>
                      </a:r>
                      <a:endParaRPr lang="en-AU"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10000"/>
                        </a:lnSpc>
                        <a:spcBef>
                          <a:spcPts val="600"/>
                        </a:spcBef>
                        <a:spcAft>
                          <a:spcPts val="600"/>
                        </a:spcAft>
                        <a:tabLst>
                          <a:tab pos="3048000" algn="r"/>
                        </a:tabLst>
                      </a:pPr>
                      <a:r>
                        <a:rPr lang="en-US" sz="2000">
                          <a:effectLst/>
                          <a:latin typeface="+mj-lt"/>
                        </a:rPr>
                        <a:t>15,916</a:t>
                      </a:r>
                      <a:endParaRPr lang="en-AU"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10000"/>
                        </a:lnSpc>
                        <a:spcBef>
                          <a:spcPts val="600"/>
                        </a:spcBef>
                        <a:spcAft>
                          <a:spcPts val="600"/>
                        </a:spcAft>
                        <a:tabLst>
                          <a:tab pos="3048000" algn="r"/>
                        </a:tabLst>
                      </a:pPr>
                      <a:r>
                        <a:rPr lang="en-US" sz="2000">
                          <a:effectLst/>
                          <a:latin typeface="+mj-lt"/>
                        </a:rPr>
                        <a:t>98.999</a:t>
                      </a:r>
                      <a:endParaRPr lang="en-AU"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10000"/>
                        </a:lnSpc>
                        <a:spcBef>
                          <a:spcPts val="600"/>
                        </a:spcBef>
                        <a:spcAft>
                          <a:spcPts val="600"/>
                        </a:spcAft>
                        <a:tabLst>
                          <a:tab pos="3048000" algn="r"/>
                        </a:tabLst>
                      </a:pPr>
                      <a:r>
                        <a:rPr lang="en-US" sz="2000">
                          <a:effectLst/>
                          <a:latin typeface="+mj-lt"/>
                        </a:rPr>
                        <a:t>11,152</a:t>
                      </a:r>
                      <a:endParaRPr lang="en-AU"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10000"/>
                        </a:lnSpc>
                        <a:spcBef>
                          <a:spcPts val="600"/>
                        </a:spcBef>
                        <a:spcAft>
                          <a:spcPts val="600"/>
                        </a:spcAft>
                        <a:tabLst>
                          <a:tab pos="3048000" algn="r"/>
                        </a:tabLst>
                      </a:pPr>
                      <a:r>
                        <a:rPr lang="en-US" sz="2000">
                          <a:effectLst/>
                          <a:latin typeface="+mj-lt"/>
                        </a:rPr>
                        <a:t>97.109</a:t>
                      </a:r>
                      <a:endParaRPr lang="en-AU" sz="20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3917740"/>
                  </a:ext>
                </a:extLst>
              </a:tr>
              <a:tr h="394716">
                <a:tc>
                  <a:txBody>
                    <a:bodyPr/>
                    <a:lstStyle/>
                    <a:p>
                      <a:pPr algn="just">
                        <a:lnSpc>
                          <a:spcPct val="110000"/>
                        </a:lnSpc>
                        <a:spcBef>
                          <a:spcPts val="600"/>
                        </a:spcBef>
                        <a:spcAft>
                          <a:spcPts val="600"/>
                        </a:spcAft>
                        <a:tabLst>
                          <a:tab pos="3048000" algn="r"/>
                        </a:tabLst>
                      </a:pPr>
                      <a:r>
                        <a:rPr lang="en-US" sz="2000">
                          <a:effectLst/>
                          <a:latin typeface="+mj-lt"/>
                        </a:rPr>
                        <a:t>&lt;= 12 hours</a:t>
                      </a:r>
                      <a:endParaRPr lang="en-AU"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10000"/>
                        </a:lnSpc>
                        <a:spcBef>
                          <a:spcPts val="600"/>
                        </a:spcBef>
                        <a:spcAft>
                          <a:spcPts val="600"/>
                        </a:spcAft>
                        <a:tabLst>
                          <a:tab pos="3048000" algn="r"/>
                        </a:tabLst>
                      </a:pPr>
                      <a:r>
                        <a:rPr lang="en-US" sz="2000">
                          <a:effectLst/>
                          <a:latin typeface="+mj-lt"/>
                        </a:rPr>
                        <a:t>15,991</a:t>
                      </a:r>
                      <a:endParaRPr lang="en-AU"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10000"/>
                        </a:lnSpc>
                        <a:spcBef>
                          <a:spcPts val="600"/>
                        </a:spcBef>
                        <a:spcAft>
                          <a:spcPts val="600"/>
                        </a:spcAft>
                        <a:tabLst>
                          <a:tab pos="3048000" algn="r"/>
                        </a:tabLst>
                      </a:pPr>
                      <a:r>
                        <a:rPr lang="en-US" sz="2000">
                          <a:effectLst/>
                          <a:latin typeface="+mj-lt"/>
                        </a:rPr>
                        <a:t>99.465</a:t>
                      </a:r>
                      <a:endParaRPr lang="en-AU"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10000"/>
                        </a:lnSpc>
                        <a:spcBef>
                          <a:spcPts val="600"/>
                        </a:spcBef>
                        <a:spcAft>
                          <a:spcPts val="600"/>
                        </a:spcAft>
                        <a:tabLst>
                          <a:tab pos="3048000" algn="r"/>
                        </a:tabLst>
                      </a:pPr>
                      <a:r>
                        <a:rPr lang="en-US" sz="2000">
                          <a:effectLst/>
                          <a:latin typeface="+mj-lt"/>
                        </a:rPr>
                        <a:t>11,327</a:t>
                      </a:r>
                      <a:endParaRPr lang="en-AU"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10000"/>
                        </a:lnSpc>
                        <a:spcBef>
                          <a:spcPts val="600"/>
                        </a:spcBef>
                        <a:spcAft>
                          <a:spcPts val="600"/>
                        </a:spcAft>
                        <a:tabLst>
                          <a:tab pos="3048000" algn="r"/>
                        </a:tabLst>
                      </a:pPr>
                      <a:r>
                        <a:rPr lang="en-US" sz="2000" dirty="0">
                          <a:effectLst/>
                          <a:latin typeface="+mj-lt"/>
                        </a:rPr>
                        <a:t>98.633</a:t>
                      </a:r>
                      <a:endParaRPr lang="en-AU" sz="20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9286250"/>
                  </a:ext>
                </a:extLst>
              </a:tr>
              <a:tr h="394716">
                <a:tc>
                  <a:txBody>
                    <a:bodyPr/>
                    <a:lstStyle/>
                    <a:p>
                      <a:pPr algn="just">
                        <a:lnSpc>
                          <a:spcPct val="110000"/>
                        </a:lnSpc>
                        <a:spcBef>
                          <a:spcPts val="600"/>
                        </a:spcBef>
                        <a:spcAft>
                          <a:spcPts val="600"/>
                        </a:spcAft>
                        <a:tabLst>
                          <a:tab pos="3048000" algn="r"/>
                        </a:tabLst>
                      </a:pPr>
                      <a:r>
                        <a:rPr lang="en-US" sz="2000">
                          <a:effectLst/>
                          <a:latin typeface="+mj-lt"/>
                        </a:rPr>
                        <a:t>&lt;= 24 hours</a:t>
                      </a:r>
                      <a:endParaRPr lang="en-AU"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10000"/>
                        </a:lnSpc>
                        <a:spcBef>
                          <a:spcPts val="600"/>
                        </a:spcBef>
                        <a:spcAft>
                          <a:spcPts val="600"/>
                        </a:spcAft>
                        <a:tabLst>
                          <a:tab pos="3048000" algn="r"/>
                        </a:tabLst>
                      </a:pPr>
                      <a:r>
                        <a:rPr lang="en-US" sz="2000">
                          <a:effectLst/>
                          <a:latin typeface="+mj-lt"/>
                        </a:rPr>
                        <a:t>16,041</a:t>
                      </a:r>
                      <a:endParaRPr lang="en-AU"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10000"/>
                        </a:lnSpc>
                        <a:spcBef>
                          <a:spcPts val="600"/>
                        </a:spcBef>
                        <a:spcAft>
                          <a:spcPts val="600"/>
                        </a:spcAft>
                        <a:tabLst>
                          <a:tab pos="3048000" algn="r"/>
                        </a:tabLst>
                      </a:pPr>
                      <a:r>
                        <a:rPr lang="en-US" sz="2000">
                          <a:effectLst/>
                          <a:latin typeface="+mj-lt"/>
                        </a:rPr>
                        <a:t>99.776</a:t>
                      </a:r>
                      <a:endParaRPr lang="en-AU"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10000"/>
                        </a:lnSpc>
                        <a:spcBef>
                          <a:spcPts val="600"/>
                        </a:spcBef>
                        <a:spcAft>
                          <a:spcPts val="600"/>
                        </a:spcAft>
                        <a:tabLst>
                          <a:tab pos="3048000" algn="r"/>
                        </a:tabLst>
                      </a:pPr>
                      <a:r>
                        <a:rPr lang="en-US" sz="2000">
                          <a:effectLst/>
                          <a:latin typeface="+mj-lt"/>
                        </a:rPr>
                        <a:t>11,434</a:t>
                      </a:r>
                      <a:endParaRPr lang="en-AU"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10000"/>
                        </a:lnSpc>
                        <a:spcBef>
                          <a:spcPts val="600"/>
                        </a:spcBef>
                        <a:spcAft>
                          <a:spcPts val="600"/>
                        </a:spcAft>
                        <a:tabLst>
                          <a:tab pos="3048000" algn="r"/>
                        </a:tabLst>
                      </a:pPr>
                      <a:r>
                        <a:rPr lang="en-US" sz="2000">
                          <a:effectLst/>
                          <a:latin typeface="+mj-lt"/>
                        </a:rPr>
                        <a:t>99.565</a:t>
                      </a:r>
                      <a:endParaRPr lang="en-AU" sz="200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3707722"/>
                  </a:ext>
                </a:extLst>
              </a:tr>
              <a:tr h="394716">
                <a:tc>
                  <a:txBody>
                    <a:bodyPr/>
                    <a:lstStyle/>
                    <a:p>
                      <a:pPr algn="just">
                        <a:lnSpc>
                          <a:spcPct val="110000"/>
                        </a:lnSpc>
                        <a:spcBef>
                          <a:spcPts val="600"/>
                        </a:spcBef>
                        <a:spcAft>
                          <a:spcPts val="600"/>
                        </a:spcAft>
                        <a:tabLst>
                          <a:tab pos="3048000" algn="r"/>
                        </a:tabLst>
                      </a:pPr>
                      <a:r>
                        <a:rPr lang="en-US" sz="2000">
                          <a:effectLst/>
                          <a:latin typeface="+mj-lt"/>
                        </a:rPr>
                        <a:t>&gt; 24 hours</a:t>
                      </a:r>
                      <a:endParaRPr lang="en-AU"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10000"/>
                        </a:lnSpc>
                        <a:spcBef>
                          <a:spcPts val="600"/>
                        </a:spcBef>
                        <a:spcAft>
                          <a:spcPts val="600"/>
                        </a:spcAft>
                        <a:tabLst>
                          <a:tab pos="3048000" algn="r"/>
                        </a:tabLst>
                      </a:pPr>
                      <a:r>
                        <a:rPr lang="en-US" sz="2000" dirty="0">
                          <a:effectLst/>
                          <a:latin typeface="+mj-lt"/>
                        </a:rPr>
                        <a:t>36</a:t>
                      </a:r>
                      <a:endParaRPr lang="en-AU" sz="2000" dirty="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10000"/>
                        </a:lnSpc>
                        <a:spcBef>
                          <a:spcPts val="600"/>
                        </a:spcBef>
                        <a:spcAft>
                          <a:spcPts val="600"/>
                        </a:spcAft>
                        <a:tabLst>
                          <a:tab pos="3048000" algn="r"/>
                        </a:tabLst>
                      </a:pPr>
                      <a:r>
                        <a:rPr lang="en-US" sz="2000">
                          <a:effectLst/>
                          <a:latin typeface="+mj-lt"/>
                        </a:rPr>
                        <a:t>0.224</a:t>
                      </a:r>
                      <a:endParaRPr lang="en-AU"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10000"/>
                        </a:lnSpc>
                        <a:spcBef>
                          <a:spcPts val="600"/>
                        </a:spcBef>
                        <a:spcAft>
                          <a:spcPts val="600"/>
                        </a:spcAft>
                        <a:tabLst>
                          <a:tab pos="3048000" algn="r"/>
                        </a:tabLst>
                      </a:pPr>
                      <a:r>
                        <a:rPr lang="en-US" sz="2000">
                          <a:effectLst/>
                          <a:latin typeface="+mj-lt"/>
                        </a:rPr>
                        <a:t>50</a:t>
                      </a:r>
                      <a:endParaRPr lang="en-AU"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10000"/>
                        </a:lnSpc>
                        <a:spcBef>
                          <a:spcPts val="600"/>
                        </a:spcBef>
                        <a:spcAft>
                          <a:spcPts val="600"/>
                        </a:spcAft>
                        <a:tabLst>
                          <a:tab pos="3048000" algn="r"/>
                        </a:tabLst>
                      </a:pPr>
                      <a:r>
                        <a:rPr lang="en-US" sz="2000" dirty="0">
                          <a:effectLst/>
                          <a:latin typeface="+mj-lt"/>
                        </a:rPr>
                        <a:t>0.435</a:t>
                      </a:r>
                      <a:endParaRPr lang="en-AU" sz="20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8388867"/>
                  </a:ext>
                </a:extLst>
              </a:tr>
              <a:tr h="394716">
                <a:tc>
                  <a:txBody>
                    <a:bodyPr/>
                    <a:lstStyle/>
                    <a:p>
                      <a:pPr algn="just">
                        <a:lnSpc>
                          <a:spcPct val="110000"/>
                        </a:lnSpc>
                        <a:spcBef>
                          <a:spcPts val="600"/>
                        </a:spcBef>
                        <a:spcAft>
                          <a:spcPts val="600"/>
                        </a:spcAft>
                        <a:tabLst>
                          <a:tab pos="3048000" algn="r"/>
                        </a:tabLst>
                      </a:pPr>
                      <a:r>
                        <a:rPr lang="en-AU" sz="2000" b="1" dirty="0">
                          <a:effectLst/>
                          <a:latin typeface="+mj-lt"/>
                          <a:ea typeface="Calibri" panose="020F0502020204030204" pitchFamily="34" charset="0"/>
                          <a:cs typeface="Times New Roman" panose="02020603050405020304" pitchFamily="18" charset="0"/>
                        </a:rPr>
                        <a:t>TOTAL</a:t>
                      </a:r>
                    </a:p>
                  </a:txBody>
                  <a:tcPr marL="68580" marR="68580" marT="0" marB="0"/>
                </a:tc>
                <a:tc>
                  <a:txBody>
                    <a:bodyPr/>
                    <a:lstStyle/>
                    <a:p>
                      <a:pPr algn="r">
                        <a:lnSpc>
                          <a:spcPct val="110000"/>
                        </a:lnSpc>
                        <a:spcBef>
                          <a:spcPts val="600"/>
                        </a:spcBef>
                        <a:spcAft>
                          <a:spcPts val="600"/>
                        </a:spcAft>
                        <a:tabLst>
                          <a:tab pos="3048000" algn="r"/>
                        </a:tabLst>
                      </a:pPr>
                      <a:r>
                        <a:rPr lang="en-AU" sz="2000" b="1" dirty="0">
                          <a:effectLst/>
                          <a:latin typeface="+mj-lt"/>
                          <a:ea typeface="Calibri" panose="020F0502020204030204" pitchFamily="34" charset="0"/>
                          <a:cs typeface="Times New Roman" panose="02020603050405020304" pitchFamily="18" charset="0"/>
                        </a:rPr>
                        <a:t>16,077</a:t>
                      </a:r>
                    </a:p>
                  </a:txBody>
                  <a:tcPr marL="68580" marR="68580" marT="0" marB="0"/>
                </a:tc>
                <a:tc>
                  <a:txBody>
                    <a:bodyPr/>
                    <a:lstStyle/>
                    <a:p>
                      <a:pPr algn="r">
                        <a:lnSpc>
                          <a:spcPct val="110000"/>
                        </a:lnSpc>
                        <a:spcBef>
                          <a:spcPts val="600"/>
                        </a:spcBef>
                        <a:spcAft>
                          <a:spcPts val="600"/>
                        </a:spcAft>
                        <a:tabLst>
                          <a:tab pos="3048000" algn="r"/>
                        </a:tabLst>
                      </a:pPr>
                      <a:endParaRPr lang="en-AU" sz="2000">
                        <a:effectLst/>
                        <a:latin typeface="+mj-lt"/>
                        <a:ea typeface="Calibri" panose="020F0502020204030204" pitchFamily="34" charset="0"/>
                        <a:cs typeface="Times New Roman" panose="02020603050405020304" pitchFamily="18" charset="0"/>
                      </a:endParaRPr>
                    </a:p>
                  </a:txBody>
                  <a:tcPr marL="68580" marR="68580" marT="0" marB="0"/>
                </a:tc>
                <a:tc>
                  <a:txBody>
                    <a:bodyPr/>
                    <a:lstStyle/>
                    <a:p>
                      <a:pPr algn="r">
                        <a:lnSpc>
                          <a:spcPct val="110000"/>
                        </a:lnSpc>
                        <a:spcBef>
                          <a:spcPts val="600"/>
                        </a:spcBef>
                        <a:spcAft>
                          <a:spcPts val="600"/>
                        </a:spcAft>
                        <a:tabLst>
                          <a:tab pos="3048000" algn="r"/>
                        </a:tabLst>
                      </a:pPr>
                      <a:r>
                        <a:rPr lang="en-AU" sz="2000" b="1" dirty="0">
                          <a:effectLst/>
                          <a:latin typeface="+mj-lt"/>
                          <a:ea typeface="Calibri" panose="020F0502020204030204" pitchFamily="34" charset="0"/>
                          <a:cs typeface="Times New Roman" panose="02020603050405020304" pitchFamily="18" charset="0"/>
                        </a:rPr>
                        <a:t>11,484</a:t>
                      </a:r>
                    </a:p>
                  </a:txBody>
                  <a:tcPr marL="68580" marR="68580" marT="0" marB="0"/>
                </a:tc>
                <a:tc>
                  <a:txBody>
                    <a:bodyPr/>
                    <a:lstStyle/>
                    <a:p>
                      <a:pPr algn="r">
                        <a:lnSpc>
                          <a:spcPct val="110000"/>
                        </a:lnSpc>
                        <a:spcBef>
                          <a:spcPts val="600"/>
                        </a:spcBef>
                        <a:spcAft>
                          <a:spcPts val="600"/>
                        </a:spcAft>
                        <a:tabLst>
                          <a:tab pos="3048000" algn="r"/>
                        </a:tabLst>
                      </a:pPr>
                      <a:endParaRPr lang="en-AU" sz="20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0555301"/>
                  </a:ext>
                </a:extLst>
              </a:tr>
            </a:tbl>
          </a:graphicData>
        </a:graphic>
      </p:graphicFrame>
      <p:sp>
        <p:nvSpPr>
          <p:cNvPr id="3" name="TextBox 2">
            <a:extLst>
              <a:ext uri="{FF2B5EF4-FFF2-40B4-BE49-F238E27FC236}">
                <a16:creationId xmlns:a16="http://schemas.microsoft.com/office/drawing/2014/main" id="{1945EC30-9AEE-0DCE-7C37-03C6334CD6E5}"/>
              </a:ext>
            </a:extLst>
          </p:cNvPr>
          <p:cNvSpPr txBox="1"/>
          <p:nvPr/>
        </p:nvSpPr>
        <p:spPr>
          <a:xfrm>
            <a:off x="219672" y="336085"/>
            <a:ext cx="4319067" cy="646331"/>
          </a:xfrm>
          <a:prstGeom prst="rect">
            <a:avLst/>
          </a:prstGeom>
          <a:noFill/>
        </p:spPr>
        <p:txBody>
          <a:bodyPr wrap="none" rtlCol="0">
            <a:spAutoFit/>
          </a:bodyPr>
          <a:lstStyle/>
          <a:p>
            <a:r>
              <a:rPr lang="en-AU" sz="3600" b="1" dirty="0"/>
              <a:t>Performance Analysis</a:t>
            </a:r>
          </a:p>
        </p:txBody>
      </p:sp>
      <p:sp>
        <p:nvSpPr>
          <p:cNvPr id="4" name="TextBox 3">
            <a:extLst>
              <a:ext uri="{FF2B5EF4-FFF2-40B4-BE49-F238E27FC236}">
                <a16:creationId xmlns:a16="http://schemas.microsoft.com/office/drawing/2014/main" id="{D83C4726-1CB8-8264-0148-D04B16231C4F}"/>
              </a:ext>
            </a:extLst>
          </p:cNvPr>
          <p:cNvSpPr txBox="1"/>
          <p:nvPr/>
        </p:nvSpPr>
        <p:spPr>
          <a:xfrm>
            <a:off x="3616325" y="5505194"/>
            <a:ext cx="3814442" cy="461665"/>
          </a:xfrm>
          <a:prstGeom prst="rect">
            <a:avLst/>
          </a:prstGeom>
          <a:noFill/>
        </p:spPr>
        <p:txBody>
          <a:bodyPr wrap="none" rtlCol="0">
            <a:spAutoFit/>
          </a:bodyPr>
          <a:lstStyle/>
          <a:p>
            <a:r>
              <a:rPr lang="en-AU" sz="2400" dirty="0">
                <a:latin typeface="+mj-lt"/>
              </a:rPr>
              <a:t>From June 2020 to June 2023</a:t>
            </a:r>
          </a:p>
        </p:txBody>
      </p:sp>
    </p:spTree>
    <p:extLst>
      <p:ext uri="{BB962C8B-B14F-4D97-AF65-F5344CB8AC3E}">
        <p14:creationId xmlns:p14="http://schemas.microsoft.com/office/powerpoint/2010/main" val="316769512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495056D26818D418BE2CDE6D23015A6" ma:contentTypeVersion="12" ma:contentTypeDescription="Create a new document." ma:contentTypeScope="" ma:versionID="af0001220f7c15e13873ef619b704f5a">
  <xsd:schema xmlns:xsd="http://www.w3.org/2001/XMLSchema" xmlns:xs="http://www.w3.org/2001/XMLSchema" xmlns:p="http://schemas.microsoft.com/office/2006/metadata/properties" xmlns:ns2="5978e34c-76d3-4800-93fa-92ab755a06b9" xmlns:ns3="8e35b16f-773b-4fcc-af86-270d97aea5e4" targetNamespace="http://schemas.microsoft.com/office/2006/metadata/properties" ma:root="true" ma:fieldsID="3b73d8ab0009f70016962dcf61748534" ns2:_="" ns3:_="">
    <xsd:import namespace="5978e34c-76d3-4800-93fa-92ab755a06b9"/>
    <xsd:import namespace="8e35b16f-773b-4fcc-af86-270d97aea5e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78e34c-76d3-4800-93fa-92ab755a06b9" elementFormDefault="qualified">
    <xsd:import namespace="http://schemas.microsoft.com/office/2006/documentManagement/types"/>
    <xsd:import namespace="http://schemas.microsoft.com/office/infopath/2007/PartnerControls"/>
    <xsd:element name="MediaServiceMetadata" ma:index="5" nillable="true" ma:displayName="MediaServiceMetadata" ma:hidden="true" ma:internalName="MediaServiceMetadata" ma:readOnly="true">
      <xsd:simpleType>
        <xsd:restriction base="dms:Note"/>
      </xsd:simpleType>
    </xsd:element>
    <xsd:element name="MediaServiceFastMetadata" ma:index="6" nillable="true" ma:displayName="MediaServiceFastMetadata" ma:hidden="true" ma:internalName="MediaServiceFastMetadata" ma:readOnly="true">
      <xsd:simpleType>
        <xsd:restriction base="dms:Note"/>
      </xsd:simpleType>
    </xsd:element>
    <xsd:element name="MediaServiceAutoKeyPoints" ma:index="7" nillable="true" ma:displayName="MediaServiceAutoKeyPoints" ma:hidden="true" ma:internalName="MediaServiceAutoKeyPoints" ma:readOnly="true">
      <xsd:simpleType>
        <xsd:restriction base="dms:Note"/>
      </xsd:simpleType>
    </xsd:element>
    <xsd:element name="MediaServiceKeyPoints" ma:index="8" nillable="true" ma:displayName="KeyPoints" ma:internalName="MediaServiceKeyPoints" ma:readOnly="true">
      <xsd:simpleType>
        <xsd:restriction base="dms:Note">
          <xsd:maxLength value="255"/>
        </xsd:restriction>
      </xsd:simpleType>
    </xsd:element>
    <xsd:element name="MediaServiceAutoTags" ma:index="9" nillable="true" ma:displayName="Tags" ma:internalName="MediaServiceAutoTags" ma:readOnly="true">
      <xsd:simpleType>
        <xsd:restriction base="dms:Text"/>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35b16f-773b-4fcc-af86-270d97aea5e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B49A560-F57F-4C90-B4D3-AF4194D4F1E3}">
  <ds:schemaRefs>
    <ds:schemaRef ds:uri="http://schemas.microsoft.com/sharepoint/v3/contenttype/forms"/>
  </ds:schemaRefs>
</ds:datastoreItem>
</file>

<file path=customXml/itemProps2.xml><?xml version="1.0" encoding="utf-8"?>
<ds:datastoreItem xmlns:ds="http://schemas.openxmlformats.org/officeDocument/2006/customXml" ds:itemID="{2A085F94-1590-41B0-A449-9E023FB954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78e34c-76d3-4800-93fa-92ab755a06b9"/>
    <ds:schemaRef ds:uri="8e35b16f-773b-4fcc-af86-270d97aea5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D6E5BB8-8E79-4469-A738-756D4189ABA6}">
  <ds:schemaRefs>
    <ds:schemaRef ds:uri="fc04eae9-a1ed-46be-98a6-7fc421d2b69b"/>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b0b6296b-c968-4a08-a464-7d1918d01e94"/>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DDN 2020 Template Public</Template>
  <TotalTime>4487</TotalTime>
  <Words>2942</Words>
  <Application>Microsoft Office PowerPoint</Application>
  <PresentationFormat>Widescreen</PresentationFormat>
  <Paragraphs>230</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Linux Libertine</vt:lpstr>
      <vt:lpstr>Arial</vt:lpstr>
      <vt:lpstr>Calibri</vt:lpstr>
      <vt:lpstr>Calibri Light</vt:lpstr>
      <vt:lpstr>Cambria Math</vt:lpstr>
      <vt:lpstr>Lucida Console</vt:lpstr>
      <vt:lpstr>Wingdings</vt:lpstr>
      <vt:lpstr>Custom Design</vt:lpstr>
      <vt:lpstr>Report on Adaptable Open-Source Disaster Recovery Solution for Multi-Petabyte Storage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Chart Sample for five categories</dc:title>
  <dc:creator>hwleong</dc:creator>
  <cp:lastModifiedBy>Hon Wai Leong</cp:lastModifiedBy>
  <cp:revision>79</cp:revision>
  <dcterms:created xsi:type="dcterms:W3CDTF">2020-10-27T00:20:22Z</dcterms:created>
  <dcterms:modified xsi:type="dcterms:W3CDTF">2023-11-10T21:20:32Z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0x0101006495056D26818D418BE2CDE6D23015A6</vt:lpwstr>
  </property>
</Properties>
</file>