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d02bd4c4f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d02bd4c4f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7d02bd4c4f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d02bd4c4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d02bd4c4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d02bd4c4f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d02bd4c4f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7d02bd4c4f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d02bd4c4f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d02bd4c4f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7d02bd4c4f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d02bd4c4f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d02bd4c4f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7d02bd4c4f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d02bd4c4f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d02bd4c4f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7d02bd4c4f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d02bd4c4f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d02bd4c4f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7d02bd4c4f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d02bd4c4f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d02bd4c4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7d02bd4c4f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a258f6a9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a258f6a9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9a258f6a90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d02bd4c4f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7d02bd4c4f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7d02bd4c4f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d02bd4c4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7d02bd4c4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d02bd4c4f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d02bd4c4f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7d02bd4c4f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7d02bd4c4f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7d02bd4c4f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7d02bd4c4f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d02bd4c4f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d02bd4c4f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7d02bd4c4f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a258f6a9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9a258f6a9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9a258f6a90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7d02bd4c4f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7d02bd4c4f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7d02bd4c4f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d02bd4c4f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d02bd4c4f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7d02bd4c4f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d02bd4c4f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d02bd4c4f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7d02bd4c4f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d02bd4c4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7d02bd4c4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d02bd4c4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d02bd4c4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d02bd4c4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7d02bd4c4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a258f6a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a258f6a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9a258f6a9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d02bd4c4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d02bd4c4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7d02bd4c4f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d02bd4c4f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d02bd4c4f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7d02bd4c4f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d02bd4c4f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d02bd4c4f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7d02bd4c4f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Text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57200" y="1143000"/>
            <a:ext cx="82260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800"/>
              <a:buNone/>
              <a:defRPr b="1" i="0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57200" y="1508760"/>
            <a:ext cx="82260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>
                <a:solidFill>
                  <a:schemeClr val="dk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1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White_Visual Data">
  <p:cSld name="All White_Visual Dat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457200"/>
            <a:ext cx="8229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4396742"/>
            <a:ext cx="8229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i="0" sz="700">
                <a:solidFill>
                  <a:srgbClr val="A5A5A5"/>
                </a:solidFill>
              </a:defRPr>
            </a:lvl1pPr>
            <a:lvl2pPr indent="-2730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2pPr>
            <a:lvl3pPr indent="-2730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▪"/>
              <a:defRPr sz="700">
                <a:solidFill>
                  <a:srgbClr val="A5A5A5"/>
                </a:solidFill>
              </a:defRPr>
            </a:lvl3pPr>
            <a:lvl4pPr indent="-2730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4pPr>
            <a:lvl5pPr indent="-2730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</a:defRPr>
            </a:lvl5pPr>
            <a:lvl6pPr indent="-2730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/>
          <p:nvPr/>
        </p:nvSpPr>
        <p:spPr>
          <a:xfrm>
            <a:off x="-832136" y="0"/>
            <a:ext cx="565500" cy="565500"/>
          </a:xfrm>
          <a:prstGeom prst="rect">
            <a:avLst/>
          </a:prstGeom>
          <a:solidFill>
            <a:srgbClr val="0A19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-832136" y="999242"/>
            <a:ext cx="565500" cy="565500"/>
          </a:xfrm>
          <a:prstGeom prst="rect">
            <a:avLst/>
          </a:prstGeom>
          <a:solidFill>
            <a:srgbClr val="1A70B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-832136" y="2036191"/>
            <a:ext cx="565500" cy="565500"/>
          </a:xfrm>
          <a:prstGeom prst="rect">
            <a:avLst/>
          </a:prstGeom>
          <a:solidFill>
            <a:srgbClr val="00AA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-832136" y="3073140"/>
            <a:ext cx="565500" cy="565500"/>
          </a:xfrm>
          <a:prstGeom prst="rect">
            <a:avLst/>
          </a:prstGeom>
          <a:solidFill>
            <a:srgbClr val="FF912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-1784645" y="-715416"/>
            <a:ext cx="151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LANL-APPROVED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PALETTE 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-2109430" y="-2497"/>
            <a:ext cx="130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COLOR: ULTRAMARINE</a:t>
            </a:r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-2109430" y="987317"/>
            <a:ext cx="130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COLOR: BLUE</a:t>
            </a:r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-2109430" y="2033693"/>
            <a:ext cx="130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PALETTE: GREEN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-2109430" y="3080068"/>
            <a:ext cx="130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PALETTE: ORANGE</a:t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-832136" y="4156183"/>
            <a:ext cx="565500" cy="5655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-2109430" y="4163111"/>
            <a:ext cx="130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MONOCHROMATIC: GREY</a:t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xt Areas_White Background">
  <p:cSld name="2 Text Areas_White Background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143000"/>
            <a:ext cx="3840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800"/>
              <a:buNone/>
              <a:defRPr b="1" i="0">
                <a:solidFill>
                  <a:srgbClr val="000F7E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−"/>
              <a:defRPr b="1" sz="1800">
                <a:solidFill>
                  <a:srgbClr val="000F7E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Font typeface="Arial"/>
              <a:buChar char="▪"/>
              <a:defRPr b="1" sz="1800">
                <a:solidFill>
                  <a:srgbClr val="000F7E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−"/>
              <a:defRPr b="1" sz="1800">
                <a:solidFill>
                  <a:srgbClr val="000F7E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57200" y="457200"/>
            <a:ext cx="8229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5pPr>
            <a:lvl6pPr indent="-3810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4846320" y="1143000"/>
            <a:ext cx="3840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800"/>
              <a:buNone/>
              <a:defRPr b="1" i="0">
                <a:solidFill>
                  <a:srgbClr val="000F7E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−"/>
              <a:defRPr b="1" sz="1800">
                <a:solidFill>
                  <a:srgbClr val="000F7E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Font typeface="Arial"/>
              <a:buChar char="▪"/>
              <a:defRPr b="1" sz="1800">
                <a:solidFill>
                  <a:srgbClr val="000F7E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−"/>
              <a:defRPr b="1" sz="1800">
                <a:solidFill>
                  <a:srgbClr val="000F7E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800"/>
              <a:buChar char="•"/>
              <a:defRPr b="1" sz="18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4" type="body"/>
          </p:nvPr>
        </p:nvSpPr>
        <p:spPr>
          <a:xfrm>
            <a:off x="457200" y="1508760"/>
            <a:ext cx="38406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sz="1800">
                <a:solidFill>
                  <a:schemeClr val="dk1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5" type="body"/>
          </p:nvPr>
        </p:nvSpPr>
        <p:spPr>
          <a:xfrm>
            <a:off x="4846320" y="1508760"/>
            <a:ext cx="38406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sz="1800">
                <a:solidFill>
                  <a:schemeClr val="dk1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5" name="Google Shape;8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hotos and Text_White Background">
  <p:cSld name="2 Photos and Text_White Background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457200"/>
            <a:ext cx="8229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3520440"/>
            <a:ext cx="3684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−"/>
              <a:defRPr b="1" sz="1400">
                <a:solidFill>
                  <a:srgbClr val="000F7E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Font typeface="Arial"/>
              <a:buChar char="▪"/>
              <a:defRPr b="1">
                <a:solidFill>
                  <a:srgbClr val="000F7E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−"/>
              <a:defRPr b="1" sz="1400">
                <a:solidFill>
                  <a:srgbClr val="000F7E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>
                <a:solidFill>
                  <a:srgbClr val="000F7E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57200" y="3840480"/>
            <a:ext cx="3684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indent="-2984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  <a:defRPr sz="1100"/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2984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body"/>
          </p:nvPr>
        </p:nvSpPr>
        <p:spPr>
          <a:xfrm>
            <a:off x="457200" y="3246120"/>
            <a:ext cx="36849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i="0" sz="700">
                <a:solidFill>
                  <a:srgbClr val="A5A5A5"/>
                </a:solidFill>
              </a:defRPr>
            </a:lvl1pPr>
            <a:lvl2pPr indent="-2730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2pPr>
            <a:lvl3pPr indent="-2730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▪"/>
              <a:defRPr sz="700">
                <a:solidFill>
                  <a:srgbClr val="A5A5A5"/>
                </a:solidFill>
              </a:defRPr>
            </a:lvl3pPr>
            <a:lvl4pPr indent="-2730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4pPr>
            <a:lvl5pPr indent="-2730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</a:defRPr>
            </a:lvl5pPr>
            <a:lvl6pPr indent="-2730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4" type="body"/>
          </p:nvPr>
        </p:nvSpPr>
        <p:spPr>
          <a:xfrm>
            <a:off x="5001768" y="3520440"/>
            <a:ext cx="36849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−"/>
              <a:defRPr b="1" sz="1400">
                <a:solidFill>
                  <a:srgbClr val="000F7E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Font typeface="Arial"/>
              <a:buChar char="▪"/>
              <a:defRPr b="1">
                <a:solidFill>
                  <a:srgbClr val="000F7E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−"/>
              <a:defRPr b="1" sz="1400">
                <a:solidFill>
                  <a:srgbClr val="000F7E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>
                <a:solidFill>
                  <a:srgbClr val="000F7E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b="1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body"/>
          </p:nvPr>
        </p:nvSpPr>
        <p:spPr>
          <a:xfrm>
            <a:off x="5001768" y="3840480"/>
            <a:ext cx="3684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indent="-2984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  <a:defRPr sz="1100"/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2984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6" type="body"/>
          </p:nvPr>
        </p:nvSpPr>
        <p:spPr>
          <a:xfrm>
            <a:off x="5001768" y="3246120"/>
            <a:ext cx="36849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i="0" sz="700">
                <a:solidFill>
                  <a:srgbClr val="A5A5A5"/>
                </a:solidFill>
              </a:defRPr>
            </a:lvl1pPr>
            <a:lvl2pPr indent="-2730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2pPr>
            <a:lvl3pPr indent="-2730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▪"/>
              <a:defRPr sz="700">
                <a:solidFill>
                  <a:srgbClr val="A5A5A5"/>
                </a:solidFill>
              </a:defRPr>
            </a:lvl3pPr>
            <a:lvl4pPr indent="-2730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4pPr>
            <a:lvl5pPr indent="-2730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</a:defRPr>
            </a:lvl5pPr>
            <a:lvl6pPr indent="-2730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4" name="Google Shape;9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_White Background">
  <p:cSld name="3 Images_White Backgroun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3520440"/>
            <a:ext cx="24963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57200" y="3840480"/>
            <a:ext cx="2496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457200"/>
            <a:ext cx="8229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3" type="body"/>
          </p:nvPr>
        </p:nvSpPr>
        <p:spPr>
          <a:xfrm>
            <a:off x="457200" y="3246120"/>
            <a:ext cx="24963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4" type="body"/>
          </p:nvPr>
        </p:nvSpPr>
        <p:spPr>
          <a:xfrm>
            <a:off x="3335992" y="3520440"/>
            <a:ext cx="24963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5" type="body"/>
          </p:nvPr>
        </p:nvSpPr>
        <p:spPr>
          <a:xfrm>
            <a:off x="3335992" y="3840480"/>
            <a:ext cx="2496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6" type="body"/>
          </p:nvPr>
        </p:nvSpPr>
        <p:spPr>
          <a:xfrm>
            <a:off x="3335991" y="3246120"/>
            <a:ext cx="24963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7" type="body"/>
          </p:nvPr>
        </p:nvSpPr>
        <p:spPr>
          <a:xfrm>
            <a:off x="6198777" y="3520440"/>
            <a:ext cx="24963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98D"/>
              </a:buClr>
              <a:buSzPts val="1400"/>
              <a:buNone/>
              <a:defRPr b="1" i="0" sz="1400">
                <a:solidFill>
                  <a:srgbClr val="0919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8" type="body"/>
          </p:nvPr>
        </p:nvSpPr>
        <p:spPr>
          <a:xfrm>
            <a:off x="6199632" y="3840480"/>
            <a:ext cx="2496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9" type="body"/>
          </p:nvPr>
        </p:nvSpPr>
        <p:spPr>
          <a:xfrm>
            <a:off x="6198067" y="3246120"/>
            <a:ext cx="24963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1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6" name="Google Shape;10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6">
          <p15:clr>
            <a:srgbClr val="FBAE40"/>
          </p15:clr>
        </p15:guide>
        <p15:guide id="2" pos="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_White Background">
  <p:cSld name="4 Images_White Backgroun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57200" y="3520450"/>
            <a:ext cx="3597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−"/>
              <a:defRPr sz="1400">
                <a:solidFill>
                  <a:srgbClr val="000F7E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Font typeface="Arial"/>
              <a:buChar char="▪"/>
              <a:defRPr>
                <a:solidFill>
                  <a:srgbClr val="000F7E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−"/>
              <a:defRPr sz="1400">
                <a:solidFill>
                  <a:srgbClr val="000F7E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>
                <a:solidFill>
                  <a:srgbClr val="000F7E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1400"/>
              <a:buChar char="•"/>
              <a:defRPr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457200"/>
            <a:ext cx="8229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2600960" y="3520440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3" type="body"/>
          </p:nvPr>
        </p:nvSpPr>
        <p:spPr>
          <a:xfrm>
            <a:off x="2600960" y="384048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4" type="body"/>
          </p:nvPr>
        </p:nvSpPr>
        <p:spPr>
          <a:xfrm>
            <a:off x="2600960" y="3246120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4734560" y="3520440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6" type="body"/>
          </p:nvPr>
        </p:nvSpPr>
        <p:spPr>
          <a:xfrm>
            <a:off x="4734560" y="384048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4734560" y="3246120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8" type="body"/>
          </p:nvPr>
        </p:nvSpPr>
        <p:spPr>
          <a:xfrm>
            <a:off x="6858000" y="3520440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1400"/>
              <a:buNone/>
              <a:defRPr b="1" i="0" sz="1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6858000" y="384048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3" type="body"/>
          </p:nvPr>
        </p:nvSpPr>
        <p:spPr>
          <a:xfrm>
            <a:off x="6858000" y="3246120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457200" y="3840475"/>
            <a:ext cx="3789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indent="-2984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  <a:defRPr sz="1100"/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2984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5" type="body"/>
          </p:nvPr>
        </p:nvSpPr>
        <p:spPr>
          <a:xfrm>
            <a:off x="457200" y="3246125"/>
            <a:ext cx="3672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i="0" sz="700">
                <a:solidFill>
                  <a:srgbClr val="A5A5A5"/>
                </a:solidFill>
              </a:defRPr>
            </a:lvl1pPr>
            <a:lvl2pPr indent="-2730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2pPr>
            <a:lvl3pPr indent="-2730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▪"/>
              <a:defRPr sz="700">
                <a:solidFill>
                  <a:srgbClr val="A5A5A5"/>
                </a:solidFill>
              </a:defRPr>
            </a:lvl3pPr>
            <a:lvl4pPr indent="-2730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4pPr>
            <a:lvl5pPr indent="-2730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</a:defRPr>
            </a:lvl5pPr>
            <a:lvl6pPr indent="-2730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1" name="Google Shape;12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or Agenda">
  <p:cSld name="TOC or Agenda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8741134" y="4849122"/>
            <a:ext cx="220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457200"/>
            <a:ext cx="8229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73671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1897816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3311063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4751419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5" type="body"/>
          </p:nvPr>
        </p:nvSpPr>
        <p:spPr>
          <a:xfrm>
            <a:off x="6176589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6" type="body"/>
          </p:nvPr>
        </p:nvSpPr>
        <p:spPr>
          <a:xfrm>
            <a:off x="7603643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7" type="body"/>
          </p:nvPr>
        </p:nvSpPr>
        <p:spPr>
          <a:xfrm>
            <a:off x="473671" y="1589748"/>
            <a:ext cx="248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C3FF"/>
              </a:buClr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8" type="body"/>
          </p:nvPr>
        </p:nvSpPr>
        <p:spPr>
          <a:xfrm>
            <a:off x="1917717" y="1589748"/>
            <a:ext cx="248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C3FF"/>
              </a:buClr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9" type="body"/>
          </p:nvPr>
        </p:nvSpPr>
        <p:spPr>
          <a:xfrm>
            <a:off x="3321193" y="1589748"/>
            <a:ext cx="248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C3FF"/>
              </a:buClr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3" type="body"/>
          </p:nvPr>
        </p:nvSpPr>
        <p:spPr>
          <a:xfrm>
            <a:off x="4745412" y="1589748"/>
            <a:ext cx="248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C3FF"/>
              </a:buClr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4" type="body"/>
          </p:nvPr>
        </p:nvSpPr>
        <p:spPr>
          <a:xfrm>
            <a:off x="6200883" y="1589748"/>
            <a:ext cx="248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C3FF"/>
              </a:buClr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5" type="body"/>
          </p:nvPr>
        </p:nvSpPr>
        <p:spPr>
          <a:xfrm>
            <a:off x="7600235" y="1589748"/>
            <a:ext cx="248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C3FF"/>
              </a:buClr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6" type="body"/>
          </p:nvPr>
        </p:nvSpPr>
        <p:spPr>
          <a:xfrm>
            <a:off x="457519" y="3042072"/>
            <a:ext cx="10974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Char char="−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−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7" type="body"/>
          </p:nvPr>
        </p:nvSpPr>
        <p:spPr>
          <a:xfrm>
            <a:off x="1868606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Char char="−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−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8" type="body"/>
          </p:nvPr>
        </p:nvSpPr>
        <p:spPr>
          <a:xfrm>
            <a:off x="3298553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Char char="−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−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9" type="body"/>
          </p:nvPr>
        </p:nvSpPr>
        <p:spPr>
          <a:xfrm>
            <a:off x="4743305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Char char="−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−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20" type="body"/>
          </p:nvPr>
        </p:nvSpPr>
        <p:spPr>
          <a:xfrm>
            <a:off x="6172200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Char char="−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−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21" type="body"/>
          </p:nvPr>
        </p:nvSpPr>
        <p:spPr>
          <a:xfrm>
            <a:off x="7596233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Char char="−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−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2_TOC or Agenda">
  <p:cSld name="Blue Background 2_TOC or Agenda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96DC"/>
              </a:buClr>
              <a:buSzPts val="1800"/>
              <a:buAutoNum type="arabicPeriod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296DC"/>
              </a:buClr>
              <a:buSzPts val="1800"/>
              <a:buAutoNum type="arabicPeriod"/>
              <a:defRPr sz="1800"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296DC"/>
              </a:buClr>
              <a:buSzPts val="1800"/>
              <a:buFont typeface="Arial"/>
              <a:buAutoNum type="arabicPeriod"/>
              <a:defRPr sz="1800"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 or Agenda">
  <p:cSld name="TOC or Agenda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457200"/>
            <a:ext cx="8229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/>
        </p:nvSpPr>
        <p:spPr>
          <a:xfrm>
            <a:off x="8741134" y="4849122"/>
            <a:ext cx="220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73671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1897816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3311063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4" type="body"/>
          </p:nvPr>
        </p:nvSpPr>
        <p:spPr>
          <a:xfrm>
            <a:off x="4751419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5" type="body"/>
          </p:nvPr>
        </p:nvSpPr>
        <p:spPr>
          <a:xfrm>
            <a:off x="6176589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6" type="body"/>
          </p:nvPr>
        </p:nvSpPr>
        <p:spPr>
          <a:xfrm>
            <a:off x="7603643" y="2035380"/>
            <a:ext cx="109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7" type="body"/>
          </p:nvPr>
        </p:nvSpPr>
        <p:spPr>
          <a:xfrm>
            <a:off x="473673" y="1589750"/>
            <a:ext cx="7251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8" type="body"/>
          </p:nvPr>
        </p:nvSpPr>
        <p:spPr>
          <a:xfrm>
            <a:off x="1917751" y="1589750"/>
            <a:ext cx="5949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9" type="body"/>
          </p:nvPr>
        </p:nvSpPr>
        <p:spPr>
          <a:xfrm>
            <a:off x="3321213" y="1589750"/>
            <a:ext cx="7251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3" type="body"/>
          </p:nvPr>
        </p:nvSpPr>
        <p:spPr>
          <a:xfrm>
            <a:off x="4745378" y="1589750"/>
            <a:ext cx="7251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4" type="body"/>
          </p:nvPr>
        </p:nvSpPr>
        <p:spPr>
          <a:xfrm>
            <a:off x="6200860" y="1589750"/>
            <a:ext cx="7251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5" type="body"/>
          </p:nvPr>
        </p:nvSpPr>
        <p:spPr>
          <a:xfrm>
            <a:off x="7600202" y="1589750"/>
            <a:ext cx="801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69C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6" type="body"/>
          </p:nvPr>
        </p:nvSpPr>
        <p:spPr>
          <a:xfrm>
            <a:off x="457519" y="3042072"/>
            <a:ext cx="10974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7" type="body"/>
          </p:nvPr>
        </p:nvSpPr>
        <p:spPr>
          <a:xfrm>
            <a:off x="1868606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8" type="body"/>
          </p:nvPr>
        </p:nvSpPr>
        <p:spPr>
          <a:xfrm>
            <a:off x="3298553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9" type="body"/>
          </p:nvPr>
        </p:nvSpPr>
        <p:spPr>
          <a:xfrm>
            <a:off x="4743305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20" type="body"/>
          </p:nvPr>
        </p:nvSpPr>
        <p:spPr>
          <a:xfrm>
            <a:off x="6172200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21" type="body"/>
          </p:nvPr>
        </p:nvSpPr>
        <p:spPr>
          <a:xfrm>
            <a:off x="7596233" y="3044952"/>
            <a:ext cx="1130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2921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00"/>
              <a:buChar char="–"/>
              <a:defRPr sz="1000"/>
            </a:lvl2pPr>
            <a:lvl3pPr indent="-279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▪"/>
              <a:defRPr sz="800"/>
            </a:lvl3pPr>
            <a:lvl4pPr indent="-2794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–"/>
              <a:defRPr sz="800"/>
            </a:lvl4pPr>
            <a:lvl5pPr indent="-2794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Char char="❑"/>
              <a:defRPr sz="80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2_TOC or Agenda">
  <p:cSld name="Blue Background 2_TOC or A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296DC"/>
              </a:buClr>
              <a:buSzPts val="1800"/>
              <a:buFont typeface="Calibri"/>
              <a:buAutoNum type="arabicPeriod"/>
              <a:defRPr/>
            </a:lvl1pPr>
            <a:lvl2pPr indent="-3302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296DC"/>
              </a:buClr>
              <a:buSzPts val="1600"/>
              <a:buFont typeface="Calibri"/>
              <a:buAutoNum type="arabicPeriod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96DC"/>
              </a:buClr>
              <a:buSzPts val="1400"/>
              <a:buFont typeface="Calibri"/>
              <a:buAutoNum type="arabicPeriod"/>
              <a:defRPr/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Only-No Subhead">
  <p:cSld name="1_Text Only-No Subhead">
    <p:bg>
      <p:bgPr>
        <a:solidFill>
          <a:srgbClr val="000F7E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457200" y="457200"/>
            <a:ext cx="8229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2" type="body"/>
          </p:nvPr>
        </p:nvSpPr>
        <p:spPr>
          <a:xfrm>
            <a:off x="457200" y="1143000"/>
            <a:ext cx="124632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000F7E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8560" y="190440"/>
            <a:ext cx="8805441" cy="495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457375" y="1486400"/>
            <a:ext cx="444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457200" y="2671309"/>
            <a:ext cx="3830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8373"/>
            <a:ext cx="3331467" cy="152975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57200" y="3297125"/>
            <a:ext cx="42234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i="0"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200"/>
              <a:buChar char="−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 sz="12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400"/>
              <a:buChar char="−"/>
              <a:defRPr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8741134" y="4849122"/>
            <a:ext cx="220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457200" y="4140125"/>
            <a:ext cx="4349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>
                <a:solidFill>
                  <a:srgbClr val="A5A5A5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>
                <a:solidFill>
                  <a:srgbClr val="A5A5A5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  <a:defRPr sz="1000">
                <a:solidFill>
                  <a:srgbClr val="A5A5A5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>
                <a:solidFill>
                  <a:srgbClr val="A5A5A5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>
                <a:solidFill>
                  <a:srgbClr val="A5A5A5"/>
                </a:solidFill>
              </a:defRPr>
            </a:lvl5pPr>
            <a:lvl6pPr indent="-2921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000"/>
              <a:buChar char="•"/>
              <a:defRPr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000"/>
              <a:buChar char="•"/>
              <a:defRPr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000"/>
              <a:buChar char="•"/>
              <a:defRPr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000"/>
              <a:buChar char="•"/>
              <a:defRPr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401" y="4751400"/>
            <a:ext cx="598099" cy="27463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918682" y="4859907"/>
            <a:ext cx="3888300" cy="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Managed by Triad National Security, LLC., for the U.S. Department of Energy’s NNSA.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_Blue BG_Title and text only">
  <p:cSld name="LOGO_Blue BG_Title and text only">
    <p:bg>
      <p:bgPr>
        <a:solidFill>
          <a:srgbClr val="000F7E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8560" y="190440"/>
            <a:ext cx="8805441" cy="495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8741134" y="4846001"/>
            <a:ext cx="220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57200" y="457200"/>
            <a:ext cx="8229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" y="1143000"/>
            <a:ext cx="82296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❑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524" l="0" r="0" t="514"/>
          <a:stretch/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_TOC or Agenda Slide">
  <p:cSld name="Blue Background_TOC or Agenda Slid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302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TR"/>
              <a:buChar char="⁃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/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–"/>
              <a:defRPr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❑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-No Subhead">
  <p:cSld name="Text Only-No Subhead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457200"/>
            <a:ext cx="8229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5pPr>
            <a:lvl6pPr indent="-3810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57200" y="1143000"/>
            <a:ext cx="82296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sz="1800">
                <a:solidFill>
                  <a:schemeClr val="dk1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_w logo wtrmrk">
  <p:cSld name="Text Only_w logo wtrm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747700" y="4758050"/>
            <a:ext cx="894600" cy="2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5pPr>
            <a:lvl6pPr indent="-3810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57200" y="1142999"/>
            <a:ext cx="8226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sz="1800">
                <a:solidFill>
                  <a:schemeClr val="dk1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-99" l="0" r="0" t="100"/>
          <a:stretch/>
        </p:blipFill>
        <p:spPr>
          <a:xfrm>
            <a:off x="4689873" y="471289"/>
            <a:ext cx="4461172" cy="468275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/>
        </p:nvSpPr>
        <p:spPr>
          <a:xfrm>
            <a:off x="8741134" y="4846001"/>
            <a:ext cx="220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8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 Statement_White Background">
  <p:cSld name="Text and Photo Statement_White Backgroun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457200"/>
            <a:ext cx="45264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5pPr>
            <a:lvl6pPr indent="-3810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3871575" y="4420825"/>
            <a:ext cx="3895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i="0" sz="700">
                <a:solidFill>
                  <a:srgbClr val="A5A5A5"/>
                </a:solidFill>
              </a:defRPr>
            </a:lvl1pPr>
            <a:lvl2pPr indent="-2730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2pPr>
            <a:lvl3pPr indent="-2730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▪"/>
              <a:defRPr sz="700">
                <a:solidFill>
                  <a:srgbClr val="A5A5A5"/>
                </a:solidFill>
              </a:defRPr>
            </a:lvl3pPr>
            <a:lvl4pPr indent="-2730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4pPr>
            <a:lvl5pPr indent="-2730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</a:defRPr>
            </a:lvl5pPr>
            <a:lvl6pPr indent="-2730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57200" y="1143000"/>
            <a:ext cx="45261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sz="1800">
                <a:solidFill>
                  <a:schemeClr val="dk1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solidFill>
                  <a:schemeClr val="dk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White_BLANK">
  <p:cSld name="All White_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cent with Text and 1 Photo">
  <p:cSld name="Accent with Text and 1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0" y="0"/>
            <a:ext cx="5376600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457200"/>
            <a:ext cx="45234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>
                <a:solidFill>
                  <a:srgbClr val="FFFFFF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>
                <a:solidFill>
                  <a:srgbClr val="FFFFFF"/>
                </a:solidFill>
              </a:defRPr>
            </a:lvl5pPr>
            <a:lvl6pPr indent="-3810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3871588" y="4420825"/>
            <a:ext cx="3528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i="0" sz="700">
                <a:solidFill>
                  <a:srgbClr val="A5A5A5"/>
                </a:solidFill>
              </a:defRPr>
            </a:lvl1pPr>
            <a:lvl2pPr indent="-2730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2pPr>
            <a:lvl3pPr indent="-2730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▪"/>
              <a:defRPr sz="700">
                <a:solidFill>
                  <a:srgbClr val="A5A5A5"/>
                </a:solidFill>
              </a:defRPr>
            </a:lvl3pPr>
            <a:lvl4pPr indent="-2730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4pPr>
            <a:lvl5pPr indent="-2730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</a:defRPr>
            </a:lvl5pPr>
            <a:lvl6pPr indent="-2730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457200" y="1143000"/>
            <a:ext cx="45261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800"/>
              <a:buChar char="−"/>
              <a:defRPr sz="1800">
                <a:solidFill>
                  <a:srgbClr val="FFFFFF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  <a:defRPr sz="1800">
                <a:solidFill>
                  <a:srgbClr val="FFFFFF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800"/>
              <a:buChar char="−"/>
              <a:defRPr sz="1800">
                <a:solidFill>
                  <a:srgbClr val="FFFFFF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>
                <a:solidFill>
                  <a:srgbClr val="FFFFFF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524" l="0" r="0" t="514"/>
          <a:stretch/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2 Photos_White Background">
  <p:cSld name="Text and 2 Photos_White Background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457200"/>
            <a:ext cx="45234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>
                <a:solidFill>
                  <a:srgbClr val="000F7E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  <a:defRPr b="1" i="0" sz="2400">
                <a:solidFill>
                  <a:srgbClr val="000F7E"/>
                </a:solidFill>
              </a:defRPr>
            </a:lvl5pPr>
            <a:lvl6pPr indent="-3810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F7E"/>
              </a:buClr>
              <a:buSzPts val="2400"/>
              <a:buChar char="•"/>
              <a:defRPr b="1" sz="2400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3871585" y="4420825"/>
            <a:ext cx="40710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i="0" sz="700">
                <a:solidFill>
                  <a:srgbClr val="A5A5A5"/>
                </a:solidFill>
              </a:defRPr>
            </a:lvl1pPr>
            <a:lvl2pPr indent="-2730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2pPr>
            <a:lvl3pPr indent="-2730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Font typeface="Arial"/>
              <a:buChar char="▪"/>
              <a:defRPr sz="700">
                <a:solidFill>
                  <a:srgbClr val="A5A5A5"/>
                </a:solidFill>
              </a:defRPr>
            </a:lvl3pPr>
            <a:lvl4pPr indent="-2730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−"/>
              <a:defRPr sz="700">
                <a:solidFill>
                  <a:srgbClr val="A5A5A5"/>
                </a:solidFill>
              </a:defRPr>
            </a:lvl4pPr>
            <a:lvl5pPr indent="-2730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</a:defRPr>
            </a:lvl5pPr>
            <a:lvl6pPr indent="-2730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700"/>
              <a:buChar char="•"/>
              <a:defRPr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57200" y="1143000"/>
            <a:ext cx="45261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sz="1800"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cent with 2 Photos and Blue Background">
  <p:cSld name="Accent with 2 Photos and Blue Background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0" y="0"/>
            <a:ext cx="5376600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457200"/>
            <a:ext cx="45234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871609" y="4420821"/>
            <a:ext cx="1505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700"/>
              <a:buNone/>
              <a:defRPr b="0" i="0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57200" y="1143000"/>
            <a:ext cx="45261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−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524" l="0" r="0" t="514"/>
          <a:stretch/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457200"/>
            <a:ext cx="82296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143000"/>
            <a:ext cx="82296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i="0" u="none" cap="none" strike="noStrike">
                <a:solidFill>
                  <a:schemeClr val="dk1"/>
                </a:solidFill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u="none" cap="none" strike="noStrike">
                <a:solidFill>
                  <a:schemeClr val="dk1"/>
                </a:solidFill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u="none" cap="none" strike="noStrike">
                <a:solidFill>
                  <a:schemeClr val="dk1"/>
                </a:solidFill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u="none" cap="none" strike="noStrike">
                <a:solidFill>
                  <a:schemeClr val="dk1"/>
                </a:solidFill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u="none" cap="none" strike="noStrike">
                <a:solidFill>
                  <a:schemeClr val="dk1"/>
                </a:solidFill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8561" y="4738426"/>
            <a:ext cx="256077" cy="25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8741134" y="4846001"/>
            <a:ext cx="220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F7E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8741134" y="4849122"/>
            <a:ext cx="220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457200"/>
            <a:ext cx="7886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1143000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TR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TR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1">
            <a:alphaModFix/>
          </a:blip>
          <a:srcRect b="524" l="0" r="0" t="514"/>
          <a:stretch/>
        </p:blipFill>
        <p:spPr>
          <a:xfrm>
            <a:off x="327400" y="4727150"/>
            <a:ext cx="1376150" cy="272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ctrTitle"/>
          </p:nvPr>
        </p:nvSpPr>
        <p:spPr>
          <a:xfrm>
            <a:off x="457375" y="1486400"/>
            <a:ext cx="38898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Heterogeneous Syslog Analysis: There is Hope</a:t>
            </a:r>
            <a:endParaRPr/>
          </a:p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457200" y="2671300"/>
            <a:ext cx="5941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Andres Quan (Presenter), Leah Howell, Hugh Greenberg</a:t>
            </a:r>
            <a:endParaRPr/>
          </a:p>
        </p:txBody>
      </p:sp>
      <p:sp>
        <p:nvSpPr>
          <p:cNvPr id="194" name="Google Shape;194;p24"/>
          <p:cNvSpPr txBox="1"/>
          <p:nvPr>
            <p:ph idx="2" type="body"/>
          </p:nvPr>
        </p:nvSpPr>
        <p:spPr>
          <a:xfrm>
            <a:off x="457200" y="3297125"/>
            <a:ext cx="42234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2250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12 November 2023</a:t>
            </a:r>
            <a:endParaRPr/>
          </a:p>
        </p:txBody>
      </p:sp>
      <p:sp>
        <p:nvSpPr>
          <p:cNvPr id="195" name="Google Shape;195;p24"/>
          <p:cNvSpPr txBox="1"/>
          <p:nvPr>
            <p:ph idx="3" type="body"/>
          </p:nvPr>
        </p:nvSpPr>
        <p:spPr>
          <a:xfrm>
            <a:off x="457200" y="4140125"/>
            <a:ext cx="4349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2250" lvl="0" marL="2301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r>
              <a:rPr lang="en-US" sz="11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LA-UR-23-30557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Dataset Overview: Consists of around 196,000 unique messages collected over a year, initially classified using a Levenshtein distance-based metric with a distance threshold of 7 for message similarity.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Exemplar Messages: Only about 3,415 messages served as exemplars for specific "buckets," greatly reducing the manual classification effort.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Bucketing Approach: Remaining messages were categorized based on their similarity to these pre-classified bucket exemplars, streamlining the classification process.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Traditional Methods Results</a:t>
            </a:r>
            <a:endParaRPr/>
          </a:p>
        </p:txBody>
      </p:sp>
      <p:sp>
        <p:nvSpPr>
          <p:cNvPr id="266" name="Google Shape;266;p34"/>
          <p:cNvSpPr txBox="1"/>
          <p:nvPr>
            <p:ph idx="2" type="body"/>
          </p:nvPr>
        </p:nvSpPr>
        <p:spPr>
          <a:xfrm>
            <a:off x="457200" y="1143000"/>
            <a:ext cx="82296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Traditional NLP Performance: High weighted F-1 scores were observed across models, with Random Forest reaching up to 0.9995. K-Nearest Neighbors had the quickest training time, while Linear SVC had the slowest. Complement Naive Bayes excelled in testing time.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Impact of 'Unimportant' Category: This category was often misclassified, but removing it from the dataset improved F-1 scores and reduced both training and testing times, most notably for Linear SVC..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Directions: The confusion in the "Unimportant" category suggests that a pre-processing step could be beneficial. This could involve using minimum edit distance techniques with adjusted thresholds to better filter out specific types of messages.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Methods Results</a:t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24" y="1114650"/>
            <a:ext cx="5738900" cy="3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Methods Confusion Matrices</a:t>
            </a:r>
            <a:endParaRPr/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263" y="1020875"/>
            <a:ext cx="4755876" cy="3963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Methods Confusion Matrices</a:t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50" y="2839454"/>
            <a:ext cx="2883888" cy="177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061" y="2839461"/>
            <a:ext cx="2883888" cy="177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000" y="1064750"/>
            <a:ext cx="2883876" cy="17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6850" y="1064750"/>
            <a:ext cx="2883900" cy="17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8863" y="2839454"/>
            <a:ext cx="2883888" cy="177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151" y="1064762"/>
            <a:ext cx="2883888" cy="1774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 Methods Results</a:t>
            </a:r>
            <a:endParaRPr/>
          </a:p>
        </p:txBody>
      </p:sp>
      <p:sp>
        <p:nvSpPr>
          <p:cNvPr id="299" name="Google Shape;299;p38"/>
          <p:cNvSpPr txBox="1"/>
          <p:nvPr>
            <p:ph idx="2" type="body"/>
          </p:nvPr>
        </p:nvSpPr>
        <p:spPr>
          <a:xfrm>
            <a:off x="457200" y="1142999"/>
            <a:ext cx="82260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Large Language Model Limitations: Initial optimism about performance was tempered by issues like inaccurate "generated classifications" and excessive output, including unsolicited justifications and fictional scenarios.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Choices: Falcon-40B and Falcon-7B were selected for evaluation. Both models displayed similar issues of over-generation and misalignment with the given categories, despite specific instructions.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Token Limitation &amp; Prompt Structure: Resolved some issues by limiting the number of new tokens generated. The most successful prompt included an introduction, potential categories, TF-IDF generated words for each category, and a specification of the output format.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 runtime performance on (4x A100 GPUs) </a:t>
            </a:r>
            <a:endParaRPr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50" y="1952698"/>
            <a:ext cx="6905000" cy="1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 Excessive Generation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00" y="852000"/>
            <a:ext cx="8760792" cy="371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40"/>
          <p:cNvCxnSpPr/>
          <p:nvPr/>
        </p:nvCxnSpPr>
        <p:spPr>
          <a:xfrm flipH="1" rot="10800000">
            <a:off x="404850" y="4189050"/>
            <a:ext cx="8657100" cy="21300"/>
          </a:xfrm>
          <a:prstGeom prst="straightConnector1">
            <a:avLst/>
          </a:prstGeom>
          <a:noFill/>
          <a:ln cap="flat" cmpd="sng" w="28575">
            <a:solidFill>
              <a:srgbClr val="EB0F1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0"/>
          <p:cNvSpPr txBox="1"/>
          <p:nvPr/>
        </p:nvSpPr>
        <p:spPr>
          <a:xfrm>
            <a:off x="5622750" y="1840725"/>
            <a:ext cx="2114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B0F1E"/>
                </a:solidFill>
              </a:rPr>
              <a:t>Prompt</a:t>
            </a:r>
            <a:endParaRPr sz="2500">
              <a:solidFill>
                <a:srgbClr val="EB0F1E"/>
              </a:solidFill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5622750" y="4189050"/>
            <a:ext cx="2114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B0F1E"/>
                </a:solidFill>
              </a:rPr>
              <a:t>Generation</a:t>
            </a:r>
            <a:endParaRPr sz="2500">
              <a:solidFill>
                <a:srgbClr val="EB0F1E"/>
              </a:solidFill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2429425" y="4474200"/>
            <a:ext cx="30804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EB0F1E"/>
                </a:solidFill>
              </a:rPr>
              <a:t>Correct classification</a:t>
            </a:r>
            <a:endParaRPr sz="1500">
              <a:solidFill>
                <a:srgbClr val="EB0F1E"/>
              </a:solidFill>
            </a:endParaRPr>
          </a:p>
        </p:txBody>
      </p:sp>
      <p:cxnSp>
        <p:nvCxnSpPr>
          <p:cNvPr id="318" name="Google Shape;318;p40"/>
          <p:cNvCxnSpPr/>
          <p:nvPr/>
        </p:nvCxnSpPr>
        <p:spPr>
          <a:xfrm rot="10800000">
            <a:off x="1852525" y="4402900"/>
            <a:ext cx="576900" cy="187800"/>
          </a:xfrm>
          <a:prstGeom prst="straightConnector1">
            <a:avLst/>
          </a:prstGeom>
          <a:noFill/>
          <a:ln cap="flat" cmpd="sng" w="28575">
            <a:solidFill>
              <a:srgbClr val="EB0F1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wait! There’s More!</a:t>
            </a:r>
            <a:endParaRPr/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650" y="992350"/>
            <a:ext cx="28479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 Excessive Generation</a:t>
            </a:r>
            <a:endParaRPr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2025"/>
            <a:ext cx="8839199" cy="307573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4506925" y="788400"/>
            <a:ext cx="4123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B0F1E"/>
                </a:solidFill>
              </a:rPr>
              <a:t>Generation continued</a:t>
            </a:r>
            <a:endParaRPr sz="2500">
              <a:solidFill>
                <a:srgbClr val="EB0F1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01" name="Google Shape;201;p25"/>
          <p:cNvSpPr txBox="1"/>
          <p:nvPr>
            <p:ph idx="2" type="body"/>
          </p:nvPr>
        </p:nvSpPr>
        <p:spPr>
          <a:xfrm>
            <a:off x="457200" y="1143000"/>
            <a:ext cx="82296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Challenges in Monitoring Syslog Data: High data volume and system heterogeneity make currently used techniques inefficient.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Previous Solutions: Minimum Edit Distance based techniques and commercial tools like Splunk used, but not universally accessible.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Role of Large Language Models: Open-source models offer a new, promising avenue for syslog data analysis</a:t>
            </a:r>
            <a:r>
              <a:rPr lang="en-US"/>
              <a:t>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Research Findings: Comparison of traditional NLP and large language models reveal trade-offs in classification performance, explainability and runtime.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 Excessive Generation</a:t>
            </a:r>
            <a:endParaRPr/>
          </a:p>
        </p:txBody>
      </p:sp>
      <p:pic>
        <p:nvPicPr>
          <p:cNvPr id="340" name="Google Shape;3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266650"/>
            <a:ext cx="6875275" cy="33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3"/>
          <p:cNvSpPr txBox="1"/>
          <p:nvPr/>
        </p:nvSpPr>
        <p:spPr>
          <a:xfrm>
            <a:off x="4572000" y="714000"/>
            <a:ext cx="4123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B0F1E"/>
                </a:solidFill>
              </a:rPr>
              <a:t>Generation continued</a:t>
            </a:r>
            <a:endParaRPr sz="2500">
              <a:solidFill>
                <a:srgbClr val="EB0F1E"/>
              </a:solidFill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5327150" y="2528925"/>
            <a:ext cx="30804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EB0F1E"/>
                </a:solidFill>
              </a:rPr>
              <a:t>Generated Artificial Syslog messages?</a:t>
            </a:r>
            <a:endParaRPr sz="1500">
              <a:solidFill>
                <a:srgbClr val="EB0F1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LLM Methods Results</a:t>
            </a:r>
            <a:endParaRPr/>
          </a:p>
        </p:txBody>
      </p:sp>
      <p:sp>
        <p:nvSpPr>
          <p:cNvPr id="349" name="Google Shape;349;p44"/>
          <p:cNvSpPr txBox="1"/>
          <p:nvPr>
            <p:ph idx="2" type="body"/>
          </p:nvPr>
        </p:nvSpPr>
        <p:spPr>
          <a:xfrm>
            <a:off x="457200" y="1142999"/>
            <a:ext cx="82260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Computational Costs &amp; Alternatives: The computational expense makes large language models currently infeasible for real-time classification. Zero-shot text classification offers a promising, less computationally intensive alternative with better </a:t>
            </a:r>
            <a:r>
              <a:rPr lang="en-US"/>
              <a:t>constraints</a:t>
            </a:r>
            <a:r>
              <a:rPr lang="en-US"/>
              <a:t>, but lacks the granularity offered by open-ended prompts.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Exploration: Despite their computational costs, the ability of large language models to provide human-readable explanations presents an avenue for future research.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56" name="Google Shape;356;p45"/>
          <p:cNvSpPr txBox="1"/>
          <p:nvPr>
            <p:ph idx="2" type="body"/>
          </p:nvPr>
        </p:nvSpPr>
        <p:spPr>
          <a:xfrm>
            <a:off x="457200" y="1142999"/>
            <a:ext cx="82260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Traditional Methods Effective: High-performance syslog classification achieved with traditional NLP and ML techniques.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Computational Limits: Large language models too resource-intensive for real-time classification in smaller clusters using only a single node.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'Unimportant' Category: Needs pre-filtering for more accurate classification.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Throughput: Traditional methods offer faster real-time classification compared to large language models.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Future Challenges: For anyone to tackle</a:t>
            </a:r>
            <a:endParaRPr/>
          </a:p>
        </p:txBody>
      </p:sp>
      <p:sp>
        <p:nvSpPr>
          <p:cNvPr id="363" name="Google Shape;363;p46"/>
          <p:cNvSpPr/>
          <p:nvPr/>
        </p:nvSpPr>
        <p:spPr>
          <a:xfrm>
            <a:off x="511025" y="1008725"/>
            <a:ext cx="2575800" cy="1328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a well-balanced heterogeneous training dataset</a:t>
            </a: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3373350" y="1008725"/>
            <a:ext cx="2575800" cy="132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Summarization: How do we continuously update a report containing a synthesis of system state?</a:t>
            </a:r>
            <a:endParaRPr/>
          </a:p>
        </p:txBody>
      </p:sp>
      <p:sp>
        <p:nvSpPr>
          <p:cNvPr id="365" name="Google Shape;365;p46"/>
          <p:cNvSpPr/>
          <p:nvPr/>
        </p:nvSpPr>
        <p:spPr>
          <a:xfrm>
            <a:off x="511025" y="2556325"/>
            <a:ext cx="2575800" cy="132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a good benchmark suite for syslog / system state analysis</a:t>
            </a:r>
            <a:endParaRPr/>
          </a:p>
        </p:txBody>
      </p:sp>
      <p:sp>
        <p:nvSpPr>
          <p:cNvPr id="366" name="Google Shape;366;p46"/>
          <p:cNvSpPr/>
          <p:nvPr/>
        </p:nvSpPr>
        <p:spPr>
          <a:xfrm>
            <a:off x="3373350" y="2556325"/>
            <a:ext cx="2575800" cy="1328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Suggestion Systems:</a:t>
            </a:r>
            <a:br>
              <a:rPr lang="en-US"/>
            </a:br>
            <a:r>
              <a:rPr lang="en-US"/>
              <a:t>Suggested Diagnosis / Suggested Resolution Plans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Immediate Future Work</a:t>
            </a:r>
            <a:endParaRPr/>
          </a:p>
        </p:txBody>
      </p:sp>
      <p:sp>
        <p:nvSpPr>
          <p:cNvPr id="373" name="Google Shape;373;p47"/>
          <p:cNvSpPr txBox="1"/>
          <p:nvPr>
            <p:ph idx="2" type="body"/>
          </p:nvPr>
        </p:nvSpPr>
        <p:spPr>
          <a:xfrm>
            <a:off x="457200" y="1142999"/>
            <a:ext cx="82260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Deploy Trained Models: Immediate focus on applying trained models to new data for enhanced system monitoring.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Testbed Environment Adaptability: Interested in how well current techniques adapt to changes in the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LLM Use-Cases: Despite current limitations, large language models could still have roles in summarizing system status, explaining syslog messages, or aiding in admin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Low-Frequency Tasks: Large language models show promise in handling unstructured text for tasks that don't require real-time processing.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380" name="Google Shape;380;p48"/>
          <p:cNvSpPr txBox="1"/>
          <p:nvPr>
            <p:ph idx="2" type="body"/>
          </p:nvPr>
        </p:nvSpPr>
        <p:spPr>
          <a:xfrm>
            <a:off x="457200" y="1142999"/>
            <a:ext cx="82260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Dave Rich (PI on the DevOps and Testbed team at Los Alamos National Laboratory) - Helped to classify initial dataset based on minimum edit distance based technique.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Wesley Mason (Team member on DevOps and Testbed team) - Helped to get the networking setup on our data collection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ChatGPT (GPT-4, Advanced Data Analysis) - Summarized the human written paper into nice bullet points to use for this presentation.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733500" y="1923725"/>
            <a:ext cx="8226000" cy="6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Questions, Comments, Suggestions?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07" name="Google Shape;207;p26"/>
          <p:cNvSpPr txBox="1"/>
          <p:nvPr>
            <p:ph idx="2" type="body"/>
          </p:nvPr>
        </p:nvSpPr>
        <p:spPr>
          <a:xfrm>
            <a:off x="457200" y="1143000"/>
            <a:ext cx="82296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Darwin Testbed Experience: Used minimum edit distance metrics like Levenshtein and Hamming distance to classify syslog messages into issue categories (e.g., "Thermal," "Memory"). Triggered email notifications for new issues.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Challenges Over Time: Firmware updates and changing systems led to evolving message syntax and semantics, requiring continuous reclassification and admin time.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LogAn Tool: Separate effort that identified and reported anomalous syslog messages through a Grafana interface. Effective for homogeneous systems but not robust to changes in Darwin's heterogeneous environment.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for Robust System: A solution that can adapt to changes in syslog messages over time is required.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57200" y="457200"/>
            <a:ext cx="8226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F7E"/>
              </a:buClr>
              <a:buSzPts val="2400"/>
              <a:buNone/>
            </a:pPr>
            <a:r>
              <a:rPr lang="en-US"/>
              <a:t>Defining Categories</a:t>
            </a:r>
            <a:endParaRPr/>
          </a:p>
        </p:txBody>
      </p:sp>
      <p:sp>
        <p:nvSpPr>
          <p:cNvPr id="213" name="Google Shape;213;p27"/>
          <p:cNvSpPr txBox="1"/>
          <p:nvPr>
            <p:ph idx="2" type="body"/>
          </p:nvPr>
        </p:nvSpPr>
        <p:spPr>
          <a:xfrm>
            <a:off x="457200" y="1143000"/>
            <a:ext cx="82296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Generalized Classification: Over-specification of problem types is avoided. Syslog messages serve as initial problem indicators, not definitive diagnostics, requiring only general categories for actionable steps.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 Scenario: Errors related to memory allocation are classified under a broad "Memory Issues" category, which is sufficient to prompt system administrators to take the next steps, such as running diagnostics.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 Classification Scheme: Categories include "Hardware Issue," "Intrusion Detection," "Memory Issue," "SSH-Connection," "Slurm Issues," "Thermal Issue," "USB-Device," and "Unimportant."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Infrastructure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Data Storage &amp; Search System: Built "Tivan" using OpenSearch on 8 Dell R530 servers with 128GB of DRAM and 4TB storage each. Fluentd collects data, and Grafana visualizes it, handling over 30 million log records a month.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Hardware Specifications: Inference timings were collected on a system with four A100 SXM4 Nvidia GPUs with 40GB of VRAM each, connected via NVLink to two AMD EPYC 7742 Rome processors.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Software Architecture: Utilizes open-source components. OpenSearch for database support, Fluentd for data collection and translation, and Grafana for data analysis and dashboard. Data forwarding is managed by rsyslogd.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ML Libraries: Traditional machine learning models are implemented using Scikit-Learn. Large language models are tested using the Xformers library from Meta.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Infrastructure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75" y="912850"/>
            <a:ext cx="4527656" cy="369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9"/>
          <p:cNvCxnSpPr/>
          <p:nvPr/>
        </p:nvCxnSpPr>
        <p:spPr>
          <a:xfrm flipH="1">
            <a:off x="2317875" y="1489825"/>
            <a:ext cx="3273000" cy="1200900"/>
          </a:xfrm>
          <a:prstGeom prst="straightConnector1">
            <a:avLst/>
          </a:prstGeom>
          <a:noFill/>
          <a:ln cap="flat" cmpd="sng" w="38100">
            <a:solidFill>
              <a:srgbClr val="EB0F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/>
          <p:nvPr/>
        </p:nvCxnSpPr>
        <p:spPr>
          <a:xfrm flipH="1">
            <a:off x="2438325" y="1500450"/>
            <a:ext cx="3141900" cy="1523400"/>
          </a:xfrm>
          <a:prstGeom prst="straightConnector1">
            <a:avLst/>
          </a:prstGeom>
          <a:noFill/>
          <a:ln cap="flat" cmpd="sng" w="38100">
            <a:solidFill>
              <a:srgbClr val="EB0F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/>
          <p:nvPr/>
        </p:nvCxnSpPr>
        <p:spPr>
          <a:xfrm flipH="1">
            <a:off x="3324100" y="1500450"/>
            <a:ext cx="2245500" cy="1351500"/>
          </a:xfrm>
          <a:prstGeom prst="straightConnector1">
            <a:avLst/>
          </a:prstGeom>
          <a:noFill/>
          <a:ln cap="flat" cmpd="sng" w="38100">
            <a:solidFill>
              <a:srgbClr val="EB0F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9"/>
          <p:cNvCxnSpPr/>
          <p:nvPr/>
        </p:nvCxnSpPr>
        <p:spPr>
          <a:xfrm flipH="1">
            <a:off x="3083375" y="1489825"/>
            <a:ext cx="2475600" cy="1078800"/>
          </a:xfrm>
          <a:prstGeom prst="straightConnector1">
            <a:avLst/>
          </a:prstGeom>
          <a:noFill/>
          <a:ln cap="flat" cmpd="sng" w="38100">
            <a:solidFill>
              <a:srgbClr val="EB0F1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5590875" y="1317400"/>
            <a:ext cx="29034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4 x A100 GPUs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Approximately </a:t>
            </a:r>
            <a:br>
              <a:rPr lang="en-US"/>
            </a:br>
            <a:r>
              <a:rPr lang="en-US">
                <a:solidFill>
                  <a:srgbClr val="EB0F1E"/>
                </a:solidFill>
              </a:rPr>
              <a:t>$10,000 - $15,000</a:t>
            </a:r>
            <a:r>
              <a:rPr lang="en-US"/>
              <a:t> per GPU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Due to the non-stop nature of syslog, dedicated resources are required to continuously analyze data.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we justify holding down a </a:t>
            </a:r>
            <a:r>
              <a:rPr lang="en-US">
                <a:solidFill>
                  <a:srgbClr val="EB0F1E"/>
                </a:solidFill>
              </a:rPr>
              <a:t>50k</a:t>
            </a:r>
            <a:r>
              <a:rPr lang="en-US"/>
              <a:t> node for this?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we run a cheaper model?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3059950" y="4671175"/>
            <a:ext cx="17037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Image credit: servethehome.com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 and Feature Engineering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-325755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Challenge in Message Grouping: Messages within the same category may differ in syntax, making techniques like Levenshtein distance inefficient and requiring constant retraining.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TF-IDF Technique: Utilized Term Frequency Inverse Document Frequency (TF-IDF) to identify the most relevant words within categories. The technique is used to overcome limitations of previous methods like Levenshtein distance.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Feature Extraction: Words identified through TF-IDF are used as features in the input vectors for machine learning models. This aids in better classification and requires less manual intervention.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Explainability &amp; Future Work: The identified words not only serve as features but also provide a degree of explainability. Plans to introduce these words into large language model prompts for more efficient encoding of syslog messages.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TF-IDF Feature Extraction Results</a:t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525" y="1143000"/>
            <a:ext cx="3971400" cy="33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ctr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Lemmatization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457200" y="1143000"/>
            <a:ext cx="82296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3432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Addressing Syntax Variability: Lemmatization is used to handle differences in the parts of speech used by various vendors to describe the same issue.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What is Lemmatization: The process converts different forms of a word into its root form, or "lemma," to standardize the language across different messages.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Example: Words in sentences like "The system has failed," "There was a failure in the system," and "The system is failing" are all reduced to the root lemma "fail" through lemmatization.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Implementation: Utilizes NLTK's WordNet Lemmatizer for this preprocessing step, standardizing the language and aiding in more effective message classification.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1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C1"/>
      </a:accent1>
      <a:accent2>
        <a:srgbClr val="FF9128"/>
      </a:accent2>
      <a:accent3>
        <a:srgbClr val="CCD0E1"/>
      </a:accent3>
      <a:accent4>
        <a:srgbClr val="00A963"/>
      </a:accent4>
      <a:accent5>
        <a:srgbClr val="69C3FF"/>
      </a:accent5>
      <a:accent6>
        <a:srgbClr val="EB0E1D"/>
      </a:accent6>
      <a:hlink>
        <a:srgbClr val="69C3F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i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