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3871" autoAdjust="0"/>
  </p:normalViewPr>
  <p:slideViewPr>
    <p:cSldViewPr>
      <p:cViewPr>
        <p:scale>
          <a:sx n="95" d="100"/>
          <a:sy n="95" d="100"/>
        </p:scale>
        <p:origin x="-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BAD13-19B0-40DD-A050-1D2A7F4F8D28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C30FB-3605-4A5D-915D-1B55DA6F6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2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C30FB-3605-4A5D-915D-1B55DA6F633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C30FB-3605-4A5D-915D-1B55DA6F633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942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50EB29-2F7E-4D1D-BDC4-2AF5CCF9ABF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2CC6E6-AE7D-4E86-A646-36D6A3C3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50EB29-2F7E-4D1D-BDC4-2AF5CCF9ABF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2CC6E6-AE7D-4E86-A646-36D6A3C3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50EB29-2F7E-4D1D-BDC4-2AF5CCF9ABF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2CC6E6-AE7D-4E86-A646-36D6A3C3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50EB29-2F7E-4D1D-BDC4-2AF5CCF9ABF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2CC6E6-AE7D-4E86-A646-36D6A3C350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50EB29-2F7E-4D1D-BDC4-2AF5CCF9ABF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2CC6E6-AE7D-4E86-A646-36D6A3C350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50EB29-2F7E-4D1D-BDC4-2AF5CCF9ABF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2CC6E6-AE7D-4E86-A646-36D6A3C350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50EB29-2F7E-4D1D-BDC4-2AF5CCF9ABF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2CC6E6-AE7D-4E86-A646-36D6A3C3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50EB29-2F7E-4D1D-BDC4-2AF5CCF9ABF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2CC6E6-AE7D-4E86-A646-36D6A3C350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50EB29-2F7E-4D1D-BDC4-2AF5CCF9ABF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2CC6E6-AE7D-4E86-A646-36D6A3C3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750EB29-2F7E-4D1D-BDC4-2AF5CCF9ABF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2CC6E6-AE7D-4E86-A646-36D6A3C3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50EB29-2F7E-4D1D-BDC4-2AF5CCF9ABF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2CC6E6-AE7D-4E86-A646-36D6A3C350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750EB29-2F7E-4D1D-BDC4-2AF5CCF9ABF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B2CC6E6-AE7D-4E86-A646-36D6A3C3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altLang="zh-CN" dirty="0" smtClean="0"/>
              <a:t>isease cluster and mapping with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6096000"/>
            <a:ext cx="29718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Huibo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8138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SMR: Observed/Expected </a:t>
            </a:r>
          </a:p>
          <a:p>
            <a:endParaRPr lang="en-US" dirty="0" smtClean="0"/>
          </a:p>
          <a:p>
            <a:r>
              <a:rPr lang="en-US" dirty="0" smtClean="0"/>
              <a:t>RR: Smooth results(</a:t>
            </a:r>
            <a:r>
              <a:rPr lang="en-US" altLang="zh-CN" dirty="0" smtClean="0"/>
              <a:t>empirical </a:t>
            </a:r>
            <a:r>
              <a:rPr lang="en-US" altLang="zh-CN" dirty="0" err="1" smtClean="0"/>
              <a:t>Bayes</a:t>
            </a:r>
            <a:r>
              <a:rPr lang="en-US" altLang="zh-CN" dirty="0" smtClean="0"/>
              <a:t> estimates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 </a:t>
            </a:r>
          </a:p>
          <a:p>
            <a:r>
              <a:rPr lang="en-US" dirty="0" err="1" smtClean="0"/>
              <a:t>RRmed</a:t>
            </a:r>
            <a:r>
              <a:rPr lang="en-US" dirty="0" smtClean="0"/>
              <a:t>: </a:t>
            </a:r>
            <a:r>
              <a:rPr lang="en-US" dirty="0" smtClean="0"/>
              <a:t>Smooth </a:t>
            </a:r>
            <a:r>
              <a:rPr lang="en-US" dirty="0" smtClean="0"/>
              <a:t>results(gamma model)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Disease mapping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312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Disease cluster</a:t>
            </a:r>
          </a:p>
          <a:p>
            <a:r>
              <a:rPr lang="en-US" dirty="0" smtClean="0"/>
              <a:t>Methods </a:t>
            </a:r>
            <a:r>
              <a:rPr lang="en-US" dirty="0" smtClean="0"/>
              <a:t>(</a:t>
            </a:r>
            <a:r>
              <a:rPr lang="en-US" dirty="0" smtClean="0"/>
              <a:t>Disease cluster)</a:t>
            </a:r>
            <a:endParaRPr lang="en-US" dirty="0" smtClean="0"/>
          </a:p>
          <a:p>
            <a:r>
              <a:rPr lang="en-US" dirty="0" smtClean="0"/>
              <a:t>Disease mapping</a:t>
            </a:r>
          </a:p>
          <a:p>
            <a:r>
              <a:rPr lang="en-US" dirty="0" smtClean="0"/>
              <a:t>Demo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</a:t>
            </a:r>
            <a:r>
              <a:rPr lang="en-US" altLang="zh-CN" dirty="0" smtClean="0"/>
              <a:t>e</a:t>
            </a:r>
            <a:r>
              <a:rPr lang="en-US" dirty="0" smtClean="0"/>
              <a:t>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075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</a:p>
          <a:p>
            <a:pPr lvl="1"/>
            <a:r>
              <a:rPr lang="en-US" dirty="0" smtClean="0"/>
              <a:t>longitude, latitude</a:t>
            </a:r>
          </a:p>
          <a:p>
            <a:pPr lvl="1"/>
            <a:r>
              <a:rPr lang="en-US" dirty="0" smtClean="0"/>
              <a:t>Case, population</a:t>
            </a:r>
          </a:p>
          <a:p>
            <a:pPr lvl="1"/>
            <a:r>
              <a:rPr lang="en-US" dirty="0" smtClean="0"/>
              <a:t>Method, alpha</a:t>
            </a:r>
          </a:p>
          <a:p>
            <a:r>
              <a:rPr lang="en-US" dirty="0" smtClean="0"/>
              <a:t>Output data</a:t>
            </a:r>
          </a:p>
          <a:p>
            <a:pPr lvl="1"/>
            <a:r>
              <a:rPr lang="en-US" dirty="0" smtClean="0"/>
              <a:t>Cluster information</a:t>
            </a:r>
          </a:p>
          <a:p>
            <a:pPr lvl="1"/>
            <a:r>
              <a:rPr lang="en-US" dirty="0" err="1" smtClean="0"/>
              <a:t>lat</a:t>
            </a:r>
            <a:r>
              <a:rPr lang="en-US" dirty="0" smtClean="0"/>
              <a:t>, </a:t>
            </a:r>
            <a:r>
              <a:rPr lang="en-US" dirty="0" err="1" smtClean="0"/>
              <a:t>lon</a:t>
            </a:r>
            <a:r>
              <a:rPr lang="en-US" dirty="0" smtClean="0"/>
              <a:t>, cluster, </a:t>
            </a:r>
            <a:r>
              <a:rPr lang="en-US" dirty="0" err="1" smtClean="0"/>
              <a:t>pvalue</a:t>
            </a:r>
            <a:r>
              <a:rPr lang="en-US" dirty="0" smtClean="0"/>
              <a:t>, statistic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71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Package: </a:t>
            </a:r>
            <a:r>
              <a:rPr lang="en-US" dirty="0" err="1" smtClean="0"/>
              <a:t>Dcluster</a:t>
            </a:r>
            <a:r>
              <a:rPr lang="en-US" dirty="0" smtClean="0"/>
              <a:t>, rpy2(</a:t>
            </a:r>
            <a:r>
              <a:rPr lang="en-US" dirty="0" err="1" smtClean="0"/>
              <a:t>linux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Python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449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methods</a:t>
            </a:r>
          </a:p>
          <a:p>
            <a:pPr lvl="1"/>
            <a:r>
              <a:rPr lang="en-US" dirty="0" err="1" smtClean="0"/>
              <a:t>Openshaw’s</a:t>
            </a:r>
            <a:r>
              <a:rPr lang="en-US" dirty="0" smtClean="0"/>
              <a:t> </a:t>
            </a:r>
            <a:r>
              <a:rPr lang="en-US" dirty="0" smtClean="0"/>
              <a:t>GAM </a:t>
            </a:r>
            <a:r>
              <a:rPr lang="en-US" altLang="zh-CN" dirty="0" smtClean="0"/>
              <a:t>method</a:t>
            </a:r>
            <a:r>
              <a:rPr lang="en-US" dirty="0" smtClean="0"/>
              <a:t> (</a:t>
            </a:r>
            <a:r>
              <a:rPr lang="en-US" dirty="0" err="1" smtClean="0"/>
              <a:t>Opgam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Besag</a:t>
            </a:r>
            <a:r>
              <a:rPr lang="en-US" dirty="0" smtClean="0"/>
              <a:t> &amp; </a:t>
            </a:r>
            <a:r>
              <a:rPr lang="en-US" dirty="0" smtClean="0"/>
              <a:t>Newell </a:t>
            </a:r>
            <a:r>
              <a:rPr lang="en-US" altLang="zh-CN" dirty="0" smtClean="0"/>
              <a:t>method</a:t>
            </a:r>
            <a:r>
              <a:rPr lang="en-US" dirty="0" smtClean="0"/>
              <a:t> (</a:t>
            </a:r>
            <a:r>
              <a:rPr lang="en-US" dirty="0" smtClean="0"/>
              <a:t>BN)</a:t>
            </a:r>
          </a:p>
          <a:p>
            <a:pPr lvl="1"/>
            <a:r>
              <a:rPr lang="en-US" dirty="0" err="1" smtClean="0"/>
              <a:t>Kulldorﬀ</a:t>
            </a:r>
            <a:r>
              <a:rPr lang="en-US" dirty="0" smtClean="0"/>
              <a:t> &amp; </a:t>
            </a:r>
            <a:r>
              <a:rPr lang="en-US" dirty="0" err="1" smtClean="0"/>
              <a:t>Nagarwalla</a:t>
            </a:r>
            <a:r>
              <a:rPr lang="en-US" dirty="0" smtClean="0"/>
              <a:t> </a:t>
            </a:r>
            <a:r>
              <a:rPr lang="en-US" altLang="zh-CN" dirty="0" smtClean="0"/>
              <a:t>method</a:t>
            </a:r>
            <a:r>
              <a:rPr lang="en-US" altLang="zh-CN" dirty="0" smtClean="0"/>
              <a:t> </a:t>
            </a:r>
            <a:r>
              <a:rPr lang="en-US" dirty="0" smtClean="0"/>
              <a:t>(KN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946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 err="1" smtClean="0">
                <a:latin typeface="+mj-lt"/>
              </a:rPr>
              <a:t>Openshaw’s</a:t>
            </a:r>
            <a:r>
              <a:rPr lang="en-US" sz="4400" dirty="0" smtClean="0">
                <a:latin typeface="+mj-lt"/>
              </a:rPr>
              <a:t> GAM(</a:t>
            </a:r>
            <a:r>
              <a:rPr lang="en-US" sz="4400" dirty="0" err="1" smtClean="0">
                <a:latin typeface="+mj-lt"/>
              </a:rPr>
              <a:t>Opgam</a:t>
            </a:r>
            <a:r>
              <a:rPr lang="en-US" sz="4400" dirty="0" smtClean="0">
                <a:latin typeface="+mj-lt"/>
              </a:rPr>
              <a:t>)</a:t>
            </a:r>
            <a:br>
              <a:rPr lang="en-US" sz="4400" dirty="0" smtClean="0">
                <a:latin typeface="+mj-lt"/>
              </a:rPr>
            </a:br>
            <a:endParaRPr lang="en-US" sz="4400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596265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63269" y="2068115"/>
            <a:ext cx="2209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Arguments: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step of the grid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radius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b="1" dirty="0" smtClean="0"/>
              <a:t>Disadvantage:</a:t>
            </a:r>
          </a:p>
          <a:p>
            <a:r>
              <a:rPr lang="en-US" dirty="0" smtClean="0"/>
              <a:t>1.Circles of the same size can refer to different-sized population </a:t>
            </a:r>
          </a:p>
          <a:p>
            <a:r>
              <a:rPr lang="en-US" dirty="0" smtClean="0"/>
              <a:t>2. It </a:t>
            </a:r>
            <a:r>
              <a:rPr lang="en-US" dirty="0"/>
              <a:t>does not </a:t>
            </a:r>
            <a:r>
              <a:rPr lang="en-US" dirty="0" smtClean="0"/>
              <a:t>account for </a:t>
            </a:r>
            <a:r>
              <a:rPr lang="en-US" dirty="0"/>
              <a:t>multiple testing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3886200" y="2743200"/>
            <a:ext cx="1295400" cy="1219200"/>
            <a:chOff x="3886200" y="2743200"/>
            <a:chExt cx="1295400" cy="1219200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3886200" y="2743200"/>
              <a:ext cx="533400" cy="533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3962400" y="2743200"/>
              <a:ext cx="762000" cy="76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4038600" y="2895600"/>
              <a:ext cx="838200" cy="838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4191000" y="3048000"/>
              <a:ext cx="838200" cy="838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4419600" y="3276600"/>
              <a:ext cx="685800" cy="6858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267200" y="2743200"/>
              <a:ext cx="838200" cy="838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114800" y="2895600"/>
              <a:ext cx="838200" cy="838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962400" y="3124200"/>
              <a:ext cx="838200" cy="838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648200" y="2743200"/>
              <a:ext cx="533400" cy="533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886200" y="3352800"/>
              <a:ext cx="609600" cy="6096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4216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400" dirty="0" err="1" smtClean="0">
                <a:latin typeface="+mj-lt"/>
              </a:rPr>
              <a:t>Besag</a:t>
            </a:r>
            <a:r>
              <a:rPr lang="en-US" sz="4400" dirty="0" smtClean="0">
                <a:latin typeface="+mj-lt"/>
              </a:rPr>
              <a:t> &amp; Newell(BN)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8600" y="1828800"/>
            <a:ext cx="5943600" cy="3602725"/>
            <a:chOff x="282054" y="1591270"/>
            <a:chExt cx="6648450" cy="384025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54" y="1602475"/>
              <a:ext cx="6648450" cy="3829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3733800" y="1591270"/>
              <a:ext cx="2743200" cy="1380530"/>
              <a:chOff x="3733800" y="1591270"/>
              <a:chExt cx="2743200" cy="138053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733800" y="2057400"/>
                <a:ext cx="914400" cy="9144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4495800" y="1591270"/>
                <a:ext cx="1981200" cy="646331"/>
                <a:chOff x="4495800" y="1591270"/>
                <a:chExt cx="1981200" cy="646331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4495800" y="1905000"/>
                  <a:ext cx="533400" cy="3048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4953000" y="1591270"/>
                  <a:ext cx="1524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K cases in  each clusters</a:t>
                  </a:r>
                  <a:endParaRPr lang="en-US" dirty="0"/>
                </a:p>
              </p:txBody>
            </p:sp>
          </p:grpSp>
        </p:grpSp>
      </p:grpSp>
      <p:sp>
        <p:nvSpPr>
          <p:cNvPr id="14" name="TextBox 13"/>
          <p:cNvSpPr txBox="1"/>
          <p:nvPr/>
        </p:nvSpPr>
        <p:spPr>
          <a:xfrm>
            <a:off x="6400800" y="2362200"/>
            <a:ext cx="220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Arguments:</a:t>
            </a:r>
          </a:p>
          <a:p>
            <a:r>
              <a:rPr lang="en-US" dirty="0" smtClean="0"/>
              <a:t>  Size </a:t>
            </a:r>
            <a:r>
              <a:rPr lang="en-US" dirty="0"/>
              <a:t>of the </a:t>
            </a:r>
            <a:r>
              <a:rPr lang="en-US" dirty="0" smtClean="0"/>
              <a:t>cluster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Disadvantage:</a:t>
            </a:r>
          </a:p>
          <a:p>
            <a:r>
              <a:rPr lang="en-US" dirty="0" smtClean="0"/>
              <a:t> The a </a:t>
            </a:r>
            <a:r>
              <a:rPr lang="en-US" dirty="0"/>
              <a:t>priori</a:t>
            </a:r>
          </a:p>
          <a:p>
            <a:r>
              <a:rPr lang="en-US" dirty="0"/>
              <a:t>choice </a:t>
            </a:r>
            <a:r>
              <a:rPr lang="en-US" dirty="0" smtClean="0"/>
              <a:t>of </a:t>
            </a:r>
            <a:r>
              <a:rPr lang="en-US" dirty="0"/>
              <a:t>cluster </a:t>
            </a:r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422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Kulldorﬀ</a:t>
            </a:r>
            <a:r>
              <a:rPr lang="en-US" dirty="0" smtClean="0"/>
              <a:t> &amp; </a:t>
            </a:r>
            <a:r>
              <a:rPr lang="en-US" dirty="0" err="1" smtClean="0"/>
              <a:t>Nagarwalla</a:t>
            </a:r>
            <a:r>
              <a:rPr lang="en-US" dirty="0" smtClean="0"/>
              <a:t>(KN)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499089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9800" y="2471678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Arguments: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8080" y="2424752"/>
            <a:ext cx="2995240" cy="6096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5486400" y="3962400"/>
            <a:ext cx="342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Maximum fraction of the total population used when creating the balls.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7846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data</a:t>
            </a:r>
          </a:p>
          <a:p>
            <a:pPr lvl="1"/>
            <a:r>
              <a:rPr lang="en-US" dirty="0" smtClean="0"/>
              <a:t>longitude, latitude</a:t>
            </a:r>
          </a:p>
          <a:p>
            <a:pPr lvl="1"/>
            <a:r>
              <a:rPr lang="en-US" dirty="0" smtClean="0"/>
              <a:t>Case, population</a:t>
            </a:r>
          </a:p>
          <a:p>
            <a:r>
              <a:rPr lang="en-US" dirty="0" smtClean="0"/>
              <a:t>Output data</a:t>
            </a:r>
          </a:p>
          <a:p>
            <a:pPr lvl="1"/>
            <a:r>
              <a:rPr lang="en-US" dirty="0" err="1" smtClean="0"/>
              <a:t>Lon,lat,RR,Rrmed,SMR</a:t>
            </a:r>
            <a:endParaRPr lang="en-US" dirty="0"/>
          </a:p>
          <a:p>
            <a:r>
              <a:rPr lang="en-US" dirty="0" smtClean="0"/>
              <a:t>R package </a:t>
            </a:r>
            <a:r>
              <a:rPr lang="en-US" dirty="0" err="1" smtClean="0"/>
              <a:t>SpatialEpi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Disease mapping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4130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1870</TotalTime>
  <Words>187</Words>
  <Application>Microsoft Office PowerPoint</Application>
  <PresentationFormat>全屏显示(4:3)</PresentationFormat>
  <Paragraphs>69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Concourse</vt:lpstr>
      <vt:lpstr>Disease cluster and mapping with R</vt:lpstr>
      <vt:lpstr>Content</vt:lpstr>
      <vt:lpstr>Disease Cluster</vt:lpstr>
      <vt:lpstr>Disease Cluster</vt:lpstr>
      <vt:lpstr>Method</vt:lpstr>
      <vt:lpstr>Openshaw’s GAM(Opgam) </vt:lpstr>
      <vt:lpstr>Besag &amp; Newell(BN) </vt:lpstr>
      <vt:lpstr>Kulldorﬀ &amp; Nagarwalla(KN)</vt:lpstr>
      <vt:lpstr>Disease mapping </vt:lpstr>
      <vt:lpstr>Disease mapping 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cluster and mapping with R</dc:title>
  <dc:creator>whb</dc:creator>
  <cp:lastModifiedBy>wanghuibo</cp:lastModifiedBy>
  <cp:revision>36</cp:revision>
  <dcterms:created xsi:type="dcterms:W3CDTF">2013-01-17T20:01:55Z</dcterms:created>
  <dcterms:modified xsi:type="dcterms:W3CDTF">2013-01-21T23:15:43Z</dcterms:modified>
</cp:coreProperties>
</file>