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64" r:id="rId18"/>
    <p:sldId id="261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43" autoAdjust="0"/>
  </p:normalViewPr>
  <p:slideViewPr>
    <p:cSldViewPr>
      <p:cViewPr>
        <p:scale>
          <a:sx n="90" d="100"/>
          <a:sy n="90" d="100"/>
        </p:scale>
        <p:origin x="-10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1AAA-8AE1-470C-BDF4-E1ABD7C24E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1DFA-47D0-4ED8-A478-C259678F75A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1AAA-8AE1-470C-BDF4-E1ABD7C24E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1DFA-47D0-4ED8-A478-C259678F75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1AAA-8AE1-470C-BDF4-E1ABD7C24E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1DFA-47D0-4ED8-A478-C259678F75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1AAA-8AE1-470C-BDF4-E1ABD7C24E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1DFA-47D0-4ED8-A478-C259678F75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1AAA-8AE1-470C-BDF4-E1ABD7C24E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1DFA-47D0-4ED8-A478-C259678F75A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1AAA-8AE1-470C-BDF4-E1ABD7C24E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1DFA-47D0-4ED8-A478-C259678F75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1AAA-8AE1-470C-BDF4-E1ABD7C24E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1DFA-47D0-4ED8-A478-C259678F75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1AAA-8AE1-470C-BDF4-E1ABD7C24E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1DFA-47D0-4ED8-A478-C259678F75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1AAA-8AE1-470C-BDF4-E1ABD7C24E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1DFA-47D0-4ED8-A478-C259678F75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1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1AAA-8AE1-470C-BDF4-E1ABD7C24E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1DFA-47D0-4ED8-A478-C259678F75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1AAA-8AE1-470C-BDF4-E1ABD7C24E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D0641DFA-47D0-4ED8-A478-C259678F75A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991AAA-8AE1-470C-BDF4-E1ABD7C24E03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641DFA-47D0-4ED8-A478-C259678F75A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S-Tree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/>
              <a:t>Huibo</a:t>
            </a:r>
            <a:endParaRPr lang="en-US" sz="2400" dirty="0"/>
          </a:p>
          <a:p>
            <a:pPr algn="ctr"/>
            <a:r>
              <a:rPr lang="en-US" sz="2400" dirty="0" smtClean="0"/>
              <a:t>July 2013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1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S-Tree </a:t>
            </a:r>
            <a:r>
              <a:rPr lang="en-US" dirty="0" smtClean="0"/>
              <a:t>Operations -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Insert an object O(</a:t>
            </a:r>
            <a:r>
              <a:rPr lang="en-US" sz="2800" b="1" dirty="0" err="1"/>
              <a:t>X,Y,ObjID</a:t>
            </a:r>
            <a:r>
              <a:rPr lang="en-US" sz="2800" b="1" dirty="0"/>
              <a:t>) into S-Tree:</a:t>
            </a:r>
          </a:p>
          <a:p>
            <a:pPr marL="468630" marR="0" indent="-51435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/>
              <a:t>If the Level 0 is empty, choose </a:t>
            </a:r>
            <a:r>
              <a:rPr lang="en-US" sz="2800" dirty="0" smtClean="0"/>
              <a:t>L=0</a:t>
            </a:r>
            <a:endParaRPr lang="en-US" sz="2800" dirty="0"/>
          </a:p>
          <a:p>
            <a:pPr marL="468630" marR="0" indent="-51435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/>
              <a:t>Using </a:t>
            </a:r>
            <a:r>
              <a:rPr lang="en-US" sz="2800" dirty="0" smtClean="0"/>
              <a:t>hash </a:t>
            </a:r>
            <a:r>
              <a:rPr lang="en-US" sz="2800" dirty="0"/>
              <a:t>table search, find the leaf </a:t>
            </a:r>
            <a:r>
              <a:rPr lang="en-US" sz="2800" dirty="0" smtClean="0"/>
              <a:t>cell </a:t>
            </a:r>
            <a:r>
              <a:rPr lang="en-US" sz="2800" dirty="0"/>
              <a:t>that should store the point (X,Y</a:t>
            </a:r>
            <a:r>
              <a:rPr lang="en-US" sz="2800" dirty="0" smtClean="0"/>
              <a:t>)</a:t>
            </a:r>
          </a:p>
          <a:p>
            <a:pPr marL="468630" marR="0" indent="-51435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smtClean="0"/>
              <a:t>Determine </a:t>
            </a:r>
            <a:r>
              <a:rPr lang="en-US" sz="2800" dirty="0"/>
              <a:t>the number of objects N in the same </a:t>
            </a:r>
            <a:r>
              <a:rPr lang="en-US" sz="2800" dirty="0" smtClean="0"/>
              <a:t>cell</a:t>
            </a:r>
          </a:p>
          <a:p>
            <a:pPr marL="468630" marR="0" indent="-51435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smtClean="0"/>
              <a:t>If </a:t>
            </a:r>
            <a:r>
              <a:rPr lang="en-US" sz="2800" dirty="0"/>
              <a:t>N &lt; </a:t>
            </a:r>
            <a:r>
              <a:rPr lang="en-US" sz="2800" dirty="0" err="1"/>
              <a:t>MaxCell</a:t>
            </a:r>
            <a:r>
              <a:rPr lang="en-US" sz="2800" dirty="0"/>
              <a:t> or L is a cell at the maximum tree level, insert the binary </a:t>
            </a:r>
            <a:r>
              <a:rPr lang="en-US" sz="2800" dirty="0" smtClean="0"/>
              <a:t>fact </a:t>
            </a:r>
            <a:r>
              <a:rPr lang="en-US" sz="2800" dirty="0"/>
              <a:t>into the hash table. If N = 0, add the fact  </a:t>
            </a:r>
            <a:r>
              <a:rPr lang="en-US" sz="2800" dirty="0" smtClean="0"/>
              <a:t>to indicate the parent-child node relationship</a:t>
            </a:r>
          </a:p>
          <a:p>
            <a:pPr marL="468630" marR="0" indent="-51435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smtClean="0"/>
              <a:t>If </a:t>
            </a:r>
            <a:r>
              <a:rPr lang="en-US" sz="2800" dirty="0"/>
              <a:t>N </a:t>
            </a:r>
            <a:r>
              <a:rPr lang="en-US" sz="2800" dirty="0">
                <a:sym typeface="Symbol"/>
              </a:rPr>
              <a:t></a:t>
            </a:r>
            <a:r>
              <a:rPr lang="en-US" sz="2800" dirty="0"/>
              <a:t> </a:t>
            </a:r>
            <a:r>
              <a:rPr lang="en-US" sz="2800" dirty="0" err="1"/>
              <a:t>MaxCell</a:t>
            </a:r>
            <a:r>
              <a:rPr lang="en-US" sz="2800" dirty="0"/>
              <a:t>, move all facts from the level to a set of its children cells  at the level L+1 and add facts  for the non-empty cells  (add leaf pointers and grow S-Tree). Replace the fact </a:t>
            </a:r>
            <a:r>
              <a:rPr lang="en-US" sz="2800" dirty="0" smtClean="0"/>
              <a:t>with </a:t>
            </a:r>
            <a:r>
              <a:rPr lang="en-US" sz="2800" dirty="0"/>
              <a:t>the fact </a:t>
            </a:r>
            <a:r>
              <a:rPr lang="en-US" sz="2800" dirty="0" smtClean="0"/>
              <a:t>(</a:t>
            </a:r>
            <a:r>
              <a:rPr lang="en-US" sz="2800" dirty="0"/>
              <a:t>replace the leaf pointer with non-leaf pointer). Let L := L+1 and repeat from the step 1.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S-Tree </a:t>
            </a:r>
            <a:r>
              <a:rPr lang="en-US" dirty="0" smtClean="0"/>
              <a:t>Operations -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Delete the object O(</a:t>
            </a:r>
            <a:r>
              <a:rPr lang="en-US" b="1" i="1" dirty="0" err="1"/>
              <a:t>X,Y</a:t>
            </a:r>
            <a:r>
              <a:rPr lang="en-US" b="1" dirty="0" err="1"/>
              <a:t>,</a:t>
            </a:r>
            <a:r>
              <a:rPr lang="en-US" b="1" i="1" dirty="0" err="1"/>
              <a:t>ObjID</a:t>
            </a:r>
            <a:r>
              <a:rPr lang="en-US" b="1" dirty="0"/>
              <a:t>) from S-Tree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Delete the fact 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Determine </a:t>
            </a:r>
            <a:r>
              <a:rPr lang="en-US" dirty="0"/>
              <a:t>the number of objects </a:t>
            </a:r>
            <a:r>
              <a:rPr lang="en-US" i="1" dirty="0"/>
              <a:t>N</a:t>
            </a:r>
            <a:r>
              <a:rPr lang="en-US" dirty="0"/>
              <a:t> at the cell of level </a:t>
            </a:r>
            <a:r>
              <a:rPr lang="en-US" i="1" dirty="0"/>
              <a:t>L-1</a:t>
            </a:r>
            <a:r>
              <a:rPr lang="en-US" dirty="0"/>
              <a:t> that contains the </a:t>
            </a:r>
            <a:r>
              <a:rPr lang="en-US" dirty="0" smtClean="0"/>
              <a:t>cell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If N &lt; </a:t>
            </a:r>
            <a:r>
              <a:rPr lang="en-US" i="1" dirty="0" err="1"/>
              <a:t>MinCell</a:t>
            </a:r>
            <a:r>
              <a:rPr lang="en-US" dirty="0"/>
              <a:t>, move all facts from the cells  into  (trim the S-Tree) and delete all pointers to the former leaf cells at the level </a:t>
            </a:r>
            <a:r>
              <a:rPr lang="en-US" i="1" dirty="0" smtClean="0"/>
              <a:t>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9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S-Tree </a:t>
            </a:r>
            <a:r>
              <a:rPr lang="en-US" dirty="0" smtClean="0"/>
              <a:t>Operations -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Search</a:t>
            </a:r>
            <a:r>
              <a:rPr lang="en-US" dirty="0" smtClean="0"/>
              <a:t>: </a:t>
            </a:r>
            <a:r>
              <a:rPr lang="en-US" dirty="0"/>
              <a:t>Given a </a:t>
            </a:r>
            <a:r>
              <a:rPr lang="en-US" dirty="0" smtClean="0"/>
              <a:t>rectangle R[X1, Y1, X2, Y2], find </a:t>
            </a:r>
            <a:r>
              <a:rPr lang="en-US" dirty="0"/>
              <a:t>all objects O(</a:t>
            </a:r>
            <a:r>
              <a:rPr lang="en-US" i="1" dirty="0"/>
              <a:t>X,Y, </a:t>
            </a:r>
            <a:r>
              <a:rPr lang="en-US" i="1" dirty="0" err="1"/>
              <a:t>ObjID</a:t>
            </a:r>
            <a:r>
              <a:rPr lang="en-US" dirty="0"/>
              <a:t>) such </a:t>
            </a:r>
            <a:r>
              <a:rPr lang="en-US" dirty="0" smtClean="0"/>
              <a:t>that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X1≤X&lt;X2 </a:t>
            </a:r>
            <a:r>
              <a:rPr lang="en-US" dirty="0"/>
              <a:t>and Y1 ≤ </a:t>
            </a:r>
            <a:r>
              <a:rPr lang="en-US" dirty="0" smtClean="0"/>
              <a:t>Y&lt;Y2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4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S-Tree </a:t>
            </a:r>
            <a:r>
              <a:rPr lang="en-US" dirty="0" smtClean="0"/>
              <a:t>Operations -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Determine the maximum level </a:t>
            </a:r>
            <a:r>
              <a:rPr lang="en-US" i="1" dirty="0"/>
              <a:t>L</a:t>
            </a:r>
            <a:r>
              <a:rPr lang="en-US" dirty="0"/>
              <a:t> such that </a:t>
            </a:r>
            <a:r>
              <a:rPr lang="en-US" dirty="0" smtClean="0"/>
              <a:t>the searching area is in one cell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Using a hash table, try to find a </a:t>
            </a:r>
            <a:r>
              <a:rPr lang="en-US" dirty="0" smtClean="0"/>
              <a:t>fact related with the cell. If </a:t>
            </a:r>
            <a:r>
              <a:rPr lang="en-US" dirty="0"/>
              <a:t>no facts found, this means that either the cell </a:t>
            </a:r>
            <a:r>
              <a:rPr lang="en-US" dirty="0" smtClean="0"/>
              <a:t>is </a:t>
            </a:r>
            <a:r>
              <a:rPr lang="en-US" dirty="0"/>
              <a:t>below the tree leaf or the </a:t>
            </a:r>
            <a:r>
              <a:rPr lang="en-US" dirty="0" smtClean="0"/>
              <a:t>cell </a:t>
            </a:r>
            <a:r>
              <a:rPr lang="en-US" dirty="0"/>
              <a:t>is </a:t>
            </a:r>
            <a:r>
              <a:rPr lang="en-US" dirty="0" smtClean="0"/>
              <a:t>empty.</a:t>
            </a:r>
            <a:r>
              <a:rPr lang="en-US" dirty="0"/>
              <a:t> Find the largest </a:t>
            </a:r>
            <a:r>
              <a:rPr lang="en-US" dirty="0" smtClean="0"/>
              <a:t>L’ </a:t>
            </a:r>
            <a:r>
              <a:rPr lang="en-US" dirty="0"/>
              <a:t>smaller than </a:t>
            </a:r>
            <a:r>
              <a:rPr lang="en-US" i="1" dirty="0"/>
              <a:t>L</a:t>
            </a:r>
            <a:r>
              <a:rPr lang="en-US" dirty="0"/>
              <a:t> in step 1 such that the </a:t>
            </a:r>
            <a:r>
              <a:rPr lang="en-US" dirty="0" smtClean="0"/>
              <a:t>cell </a:t>
            </a:r>
            <a:r>
              <a:rPr lang="en-US" dirty="0"/>
              <a:t>is not </a:t>
            </a:r>
            <a:r>
              <a:rPr lang="en-US" dirty="0" smtClean="0"/>
              <a:t>empty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Recursively traverse S-Tree from the </a:t>
            </a:r>
            <a:r>
              <a:rPr lang="en-US" dirty="0" smtClean="0"/>
              <a:t>cell </a:t>
            </a:r>
            <a:r>
              <a:rPr lang="en-US" dirty="0"/>
              <a:t>to the leaf nodes, excluding the cells that lie outside the </a:t>
            </a:r>
            <a:r>
              <a:rPr lang="en-US" dirty="0" smtClean="0"/>
              <a:t>rectangle. </a:t>
            </a:r>
            <a:r>
              <a:rPr lang="en-US" dirty="0"/>
              <a:t>For each object in the leaf cells, verify that the object belongs to R[X1, Y1, X2, Y2</a:t>
            </a:r>
            <a:r>
              <a:rPr lang="en-US" dirty="0" smtClean="0"/>
              <a:t>] </a:t>
            </a:r>
            <a:r>
              <a:rPr lang="en-US" dirty="0"/>
              <a:t>and return it as a query result</a:t>
            </a:r>
          </a:p>
        </p:txBody>
      </p:sp>
    </p:spTree>
    <p:extLst>
      <p:ext uri="{BB962C8B-B14F-4D97-AF65-F5344CB8AC3E}">
        <p14:creationId xmlns:p14="http://schemas.microsoft.com/office/powerpoint/2010/main" val="102711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earch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dirty="0" smtClean="0"/>
              <a:t>Little worse than </a:t>
            </a:r>
            <a:r>
              <a:rPr lang="en-US" dirty="0"/>
              <a:t>hash table performance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dirty="0" smtClean="0"/>
              <a:t>O(1) &lt; O &lt; O(log(n))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58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086600" cy="4884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88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80553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04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Services based </a:t>
            </a:r>
            <a:r>
              <a:rPr lang="en-US" dirty="0"/>
              <a:t>on </a:t>
            </a:r>
            <a:r>
              <a:rPr lang="en-US" dirty="0" smtClean="0"/>
              <a:t>S-Tree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Geocoding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ddress -&gt; coordinate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Coordinate -&gt; nearest street, city, county, etc.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Everything in RAM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Implemented in 32-bit </a:t>
            </a:r>
            <a:r>
              <a:rPr lang="en-US" dirty="0" smtClean="0"/>
              <a:t>Pascal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4GB memory limit</a:t>
            </a:r>
          </a:p>
          <a:p>
            <a:pPr>
              <a:lnSpc>
                <a:spcPct val="150000"/>
              </a:lnSpc>
            </a:pPr>
            <a:r>
              <a:rPr lang="en-US" dirty="0"/>
              <a:t>Too much workaround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Especially for 32-bit limit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Hard to upgrade to </a:t>
            </a:r>
            <a:r>
              <a:rPr lang="en-US" dirty="0" smtClean="0"/>
              <a:t>64-bit even though 64-bit compiler is available now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2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2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S-Tree cell design</a:t>
            </a:r>
          </a:p>
          <a:p>
            <a:r>
              <a:rPr lang="en-US" dirty="0" smtClean="0"/>
              <a:t>S-Tree storage structure</a:t>
            </a:r>
          </a:p>
          <a:p>
            <a:r>
              <a:rPr lang="en-US" dirty="0" smtClean="0"/>
              <a:t>S-Tree Operations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/>
              <a:t>Applications based on </a:t>
            </a:r>
            <a:r>
              <a:rPr lang="en-US" dirty="0" smtClean="0"/>
              <a:t>S-Tree</a:t>
            </a:r>
          </a:p>
          <a:p>
            <a:r>
              <a:rPr lang="en-US" dirty="0" smtClean="0"/>
              <a:t>Restrictions</a:t>
            </a:r>
          </a:p>
        </p:txBody>
      </p:sp>
    </p:spTree>
    <p:extLst>
      <p:ext uri="{BB962C8B-B14F-4D97-AF65-F5344CB8AC3E}">
        <p14:creationId xmlns:p14="http://schemas.microsoft.com/office/powerpoint/2010/main" val="213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Spatio</a:t>
            </a:r>
            <a:r>
              <a:rPr lang="en-US" dirty="0"/>
              <a:t>-temporal databases are becoming increasingly </a:t>
            </a:r>
            <a:r>
              <a:rPr lang="en-US" dirty="0" smtClean="0"/>
              <a:t>popular </a:t>
            </a:r>
            <a:r>
              <a:rPr lang="en-US" dirty="0"/>
              <a:t>as the number of mobile devices equipped with </a:t>
            </a:r>
            <a:r>
              <a:rPr lang="en-US" dirty="0" smtClean="0"/>
              <a:t>GPS </a:t>
            </a:r>
            <a:r>
              <a:rPr lang="en-US" dirty="0"/>
              <a:t>and Internet accesses </a:t>
            </a:r>
            <a:r>
              <a:rPr lang="en-US" dirty="0" smtClean="0"/>
              <a:t>grows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Relational database and some approaches proposed by others[5,9,10,12,13,14,15,17] are not fast enough for query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S-Tree is a structure that has high </a:t>
            </a:r>
            <a:r>
              <a:rPr lang="en-US" b="1" dirty="0" smtClean="0"/>
              <a:t>query efficiency </a:t>
            </a:r>
            <a:r>
              <a:rPr lang="en-US" dirty="0" smtClean="0"/>
              <a:t>while it cannot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S-Tree: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Is a hybrid </a:t>
            </a:r>
            <a:r>
              <a:rPr lang="en-US" dirty="0"/>
              <a:t>structure that uses the quad-tree style space decomposition and a hash table for </a:t>
            </a:r>
            <a:r>
              <a:rPr lang="en-US" dirty="0" smtClean="0"/>
              <a:t>searching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Is very compact</a:t>
            </a:r>
            <a:r>
              <a:rPr lang="en-US" dirty="0"/>
              <a:t>, allowing large spatial indexes to be stored in the main memory</a:t>
            </a:r>
          </a:p>
        </p:txBody>
      </p:sp>
    </p:spTree>
    <p:extLst>
      <p:ext uri="{BB962C8B-B14F-4D97-AF65-F5344CB8AC3E}">
        <p14:creationId xmlns:p14="http://schemas.microsoft.com/office/powerpoint/2010/main" val="35835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S-Tree Cell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get the cell’s level and location by the number</a:t>
            </a:r>
          </a:p>
          <a:p>
            <a:r>
              <a:rPr lang="en-US" dirty="0" smtClean="0"/>
              <a:t>Easy to compute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8" y="2133600"/>
            <a:ext cx="810705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0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S-Tree storage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b="1" dirty="0"/>
              <a:t>tree structure </a:t>
            </a:r>
            <a:r>
              <a:rPr lang="en-US" dirty="0"/>
              <a:t>maintained, </a:t>
            </a:r>
            <a:r>
              <a:rPr lang="en-US" b="1" dirty="0"/>
              <a:t>no pointers </a:t>
            </a:r>
            <a:r>
              <a:rPr lang="en-US" dirty="0"/>
              <a:t>used</a:t>
            </a:r>
          </a:p>
          <a:p>
            <a:pPr>
              <a:lnSpc>
                <a:spcPct val="150000"/>
              </a:lnSpc>
            </a:pPr>
            <a:r>
              <a:rPr lang="en-US" dirty="0"/>
              <a:t>Store two kinds of information in a </a:t>
            </a:r>
            <a:r>
              <a:rPr lang="en-US" b="1" dirty="0"/>
              <a:t>hash table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Node relationship: parent node and child node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Object </a:t>
            </a:r>
            <a:r>
              <a:rPr lang="en-US" dirty="0" smtClean="0"/>
              <a:t>location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S-Tree storage </a:t>
            </a:r>
            <a:r>
              <a:rPr lang="en-US" dirty="0" smtClean="0"/>
              <a:t>structure - example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3357"/>
            <a:ext cx="8458200" cy="419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5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S-Tree storage </a:t>
            </a:r>
            <a:r>
              <a:rPr lang="en-US" dirty="0" smtClean="0"/>
              <a:t>structure -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256" y="1495649"/>
            <a:ext cx="5715000" cy="4648200"/>
          </a:xfrm>
        </p:spPr>
        <p:txBody>
          <a:bodyPr/>
          <a:lstStyle/>
          <a:p>
            <a:r>
              <a:rPr lang="en-US" dirty="0" smtClean="0"/>
              <a:t>Since no tree structure is maintained, we have to store the following information instead: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99417"/>
              </p:ext>
            </p:extLst>
          </p:nvPr>
        </p:nvGraphicFramePr>
        <p:xfrm>
          <a:off x="3276600" y="2819400"/>
          <a:ext cx="50292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  <a:gridCol w="1257300"/>
                <a:gridCol w="1257300"/>
              </a:tblGrid>
              <a:tr h="3759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Node</a:t>
                      </a:r>
                      <a:r>
                        <a:rPr lang="en-US" sz="1900" baseline="0" dirty="0" smtClean="0"/>
                        <a:t>  relationship</a:t>
                      </a:r>
                      <a:endParaRPr lang="en-US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Object location</a:t>
                      </a:r>
                      <a:endParaRPr lang="en-US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/>
                        <a:t>Parent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/>
                        <a:t>Child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/>
                        <a:t>Node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/>
                        <a:t>Object</a:t>
                      </a:r>
                      <a:endParaRPr lang="en-US" sz="1900" b="1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3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13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/>
                        <a:t>Obj</a:t>
                      </a:r>
                      <a:r>
                        <a:rPr lang="en-US" sz="1900" dirty="0" smtClean="0"/>
                        <a:t> 0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3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13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13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/>
                        <a:t>Obj</a:t>
                      </a:r>
                      <a:r>
                        <a:rPr lang="en-US" sz="1900" dirty="0" smtClean="0"/>
                        <a:t> 1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3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13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/>
                        <a:t>Obj</a:t>
                      </a:r>
                      <a:r>
                        <a:rPr lang="en-US" sz="1900" dirty="0" smtClean="0"/>
                        <a:t> 2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3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/>
                        <a:t>Obj</a:t>
                      </a:r>
                      <a:r>
                        <a:rPr lang="en-US" sz="1900" dirty="0" smtClean="0"/>
                        <a:t> 3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/>
                        <a:t>Obj</a:t>
                      </a:r>
                      <a:r>
                        <a:rPr lang="en-US" sz="1900" dirty="0" smtClean="0"/>
                        <a:t> 4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/>
                        <a:t>Obj</a:t>
                      </a:r>
                      <a:r>
                        <a:rPr lang="en-US" sz="1900" dirty="0" smtClean="0"/>
                        <a:t> 5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/>
                        <a:t>Obj</a:t>
                      </a:r>
                      <a:r>
                        <a:rPr lang="en-US" sz="1900" dirty="0" smtClean="0"/>
                        <a:t> 6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/>
                        <a:t>Obj</a:t>
                      </a:r>
                      <a:r>
                        <a:rPr lang="en-US" sz="1900" dirty="0" smtClean="0"/>
                        <a:t> 7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98" y="1524001"/>
            <a:ext cx="2743200" cy="521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8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S-Tree storage structure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information in the table in the previous slide are stored in the hash table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Key is the left column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Value is the right column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Each pair is called a </a:t>
            </a:r>
            <a:r>
              <a:rPr lang="en-US" b="1" dirty="0" smtClean="0"/>
              <a:t>fact </a:t>
            </a:r>
            <a:r>
              <a:rPr lang="en-US" dirty="0" smtClean="0"/>
              <a:t>or</a:t>
            </a:r>
            <a:r>
              <a:rPr lang="en-US" b="1" dirty="0" smtClean="0"/>
              <a:t> binary fact</a:t>
            </a:r>
            <a:r>
              <a:rPr lang="en-US" dirty="0" smtClean="0"/>
              <a:t> in the following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2118</TotalTime>
  <Words>694</Words>
  <Application>Microsoft Office PowerPoint</Application>
  <PresentationFormat>On-screen Show (4:3)</PresentationFormat>
  <Paragraphs>110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Introduction to S-Tree</vt:lpstr>
      <vt:lpstr>content</vt:lpstr>
      <vt:lpstr>Abstract</vt:lpstr>
      <vt:lpstr>Introduction</vt:lpstr>
      <vt:lpstr>S-Tree Cell design</vt:lpstr>
      <vt:lpstr>S-Tree storage structure</vt:lpstr>
      <vt:lpstr>S-Tree storage structure - example</vt:lpstr>
      <vt:lpstr>S-Tree storage structure - example</vt:lpstr>
      <vt:lpstr>S-Tree storage structure - example</vt:lpstr>
      <vt:lpstr>S-Tree Operations - Insert</vt:lpstr>
      <vt:lpstr>S-Tree Operations - Delete</vt:lpstr>
      <vt:lpstr>S-Tree Operations - Search</vt:lpstr>
      <vt:lpstr>S-Tree Operations - Search</vt:lpstr>
      <vt:lpstr>Performance</vt:lpstr>
      <vt:lpstr>Performance</vt:lpstr>
      <vt:lpstr>Performance</vt:lpstr>
      <vt:lpstr>Services based on S-Tree</vt:lpstr>
      <vt:lpstr>Restrictions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Yudong Guang</dc:creator>
  <cp:lastModifiedBy>Yudong Guang</cp:lastModifiedBy>
  <cp:revision>60</cp:revision>
  <dcterms:created xsi:type="dcterms:W3CDTF">2013-07-22T16:50:14Z</dcterms:created>
  <dcterms:modified xsi:type="dcterms:W3CDTF">2013-08-19T13:50:42Z</dcterms:modified>
</cp:coreProperties>
</file>