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75" r:id="rId3"/>
    <p:sldId id="303" r:id="rId4"/>
    <p:sldId id="381" r:id="rId5"/>
    <p:sldId id="379" r:id="rId6"/>
    <p:sldId id="306" r:id="rId7"/>
    <p:sldId id="373" r:id="rId8"/>
    <p:sldId id="376" r:id="rId9"/>
    <p:sldId id="377" r:id="rId10"/>
    <p:sldId id="378" r:id="rId11"/>
    <p:sldId id="380" r:id="rId12"/>
    <p:sldId id="382" r:id="rId13"/>
    <p:sldId id="372" r:id="rId14"/>
    <p:sldId id="386" r:id="rId15"/>
    <p:sldId id="387" r:id="rId16"/>
    <p:sldId id="391" r:id="rId17"/>
    <p:sldId id="392" r:id="rId18"/>
    <p:sldId id="393" r:id="rId19"/>
    <p:sldId id="384" r:id="rId20"/>
    <p:sldId id="388" r:id="rId21"/>
    <p:sldId id="389" r:id="rId22"/>
    <p:sldId id="385" r:id="rId23"/>
    <p:sldId id="390" r:id="rId24"/>
    <p:sldId id="321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1301"/>
  </p:normalViewPr>
  <p:slideViewPr>
    <p:cSldViewPr snapToObjects="1" showGuides="1">
      <p:cViewPr varScale="1">
        <p:scale>
          <a:sx n="139" d="100"/>
          <a:sy n="139" d="100"/>
        </p:scale>
        <p:origin x="192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54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30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44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46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35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overloading#overloading.cp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template#template.cp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virtual#virtual.c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copymove#copymove.cpp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mystring#mystring.cp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types#types.cp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pointers#pointers.cp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rherbrich/const#const.c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 (PT++1)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Funktionen</a:t>
            </a:r>
            <a:r>
              <a:rPr lang="de-DE" altLang="en-DE" dirty="0">
                <a:ea typeface="ＭＳ Ｐゴシック" panose="020B0600070205080204" pitchFamily="34" charset="-128"/>
              </a:rPr>
              <a:t> werden genauso deklariert wie in C</a:t>
            </a: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-type&gt; &lt;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function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-name&gt;(&lt;type1&gt; &lt;arg1&gt;, &lt;type2&gt; &lt;args2&gt;, …) {…}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Drei neue Erweiterungen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Argumente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Standardwerte</a:t>
            </a:r>
            <a:r>
              <a:rPr lang="de-DE" altLang="en-DE" sz="1200" dirty="0">
                <a:ea typeface="ＭＳ Ｐゴシック" panose="020B0600070205080204" pitchFamily="34" charset="-128"/>
              </a:rPr>
              <a:t> haben (mit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</a:t>
            </a:r>
            <a:r>
              <a:rPr lang="de-DE" altLang="en-DE" sz="1200" dirty="0">
                <a:ea typeface="ＭＳ Ｐゴシック" panose="020B0600070205080204" pitchFamily="34" charset="-128"/>
              </a:rPr>
              <a:t> bei Deklaration angeben)</a:t>
            </a:r>
          </a:p>
          <a:p>
            <a:pPr marL="538162" lvl="2" indent="0">
              <a:buNone/>
            </a:pP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my_print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*s,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width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=80) { … }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Funktionen können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überladen</a:t>
            </a:r>
            <a:r>
              <a:rPr lang="de-DE" altLang="en-DE" sz="1200" dirty="0">
                <a:ea typeface="ＭＳ Ｐゴシック" panose="020B0600070205080204" pitchFamily="34" charset="-128"/>
              </a:rPr>
              <a:t>, wenn die Argumenttypen sich unterscheiden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(x +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f(double x, double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x * 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 } 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f(2,3)    	//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5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f(2.0,3.0) 	//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returns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6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marL="611187" lvl="1" indent="-342900">
              <a:buFont typeface="+mj-lt"/>
              <a:buAutoNum type="arabicPeriod" startAt="3"/>
            </a:pPr>
            <a:r>
              <a:rPr lang="de-DE" altLang="en-DE" sz="1200" dirty="0">
                <a:ea typeface="ＭＳ Ｐゴシック" panose="020B0600070205080204" pitchFamily="34" charset="-128"/>
              </a:rPr>
              <a:t>Alle C++ Operatoren (z.B. Addition, Multiplikation) können auch überladen werden</a:t>
            </a:r>
          </a:p>
          <a:p>
            <a:pPr marL="268287" lvl="1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operator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a,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MyType</a:t>
            </a:r>
            <a:r>
              <a:rPr lang="de-DE" altLang="en-DE" sz="12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b) { …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Funktionen &amp; (Operator)-</a:t>
            </a:r>
            <a:r>
              <a:rPr lang="en-US" altLang="en-DE" dirty="0">
                <a:ea typeface="ＭＳ Ｐゴシック" panose="020B0600070205080204" pitchFamily="34" charset="-128"/>
              </a:rPr>
              <a:t>Overloading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616945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https://replit.com/@rherbrich/overloading#overloading.cpp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84020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Oft wollen wir uns bei der Implementierung von Funktionen und Strukturen </a:t>
            </a:r>
            <a:r>
              <a:rPr lang="de-DE" altLang="en-DE" b="1" dirty="0">
                <a:ea typeface="ＭＳ Ｐゴシック" panose="020B0600070205080204" pitchFamily="34" charset="-128"/>
              </a:rPr>
              <a:t>noch nicht auf </a:t>
            </a:r>
            <a:r>
              <a:rPr lang="de-DE" altLang="en-DE" dirty="0">
                <a:ea typeface="ＭＳ Ｐゴシック" panose="020B0600070205080204" pitchFamily="34" charset="-128"/>
              </a:rPr>
              <a:t>Argument- oder </a:t>
            </a:r>
            <a:r>
              <a:rPr lang="de-DE" altLang="en-DE" i="1" dirty="0">
                <a:ea typeface="ＭＳ Ｐゴシック" panose="020B0600070205080204" pitchFamily="34" charset="-128"/>
              </a:rPr>
              <a:t>Member</a:t>
            </a:r>
            <a:r>
              <a:rPr lang="de-DE" altLang="en-DE" dirty="0">
                <a:ea typeface="ＭＳ Ｐゴシック" panose="020B0600070205080204" pitchFamily="34" charset="-128"/>
              </a:rPr>
              <a:t>-</a:t>
            </a:r>
            <a:r>
              <a:rPr lang="de-DE" altLang="en-DE" b="1" dirty="0">
                <a:ea typeface="ＭＳ Ｐゴシック" panose="020B0600070205080204" pitchFamily="34" charset="-128"/>
              </a:rPr>
              <a:t>Typen festlegen</a:t>
            </a:r>
            <a:r>
              <a:rPr lang="de-DE" altLang="en-DE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Verkettete Liste (von beliebigen Wertetypen!)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Nullstellverfahren (alle Typen, die Addition und Multiplikation unterstützen)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C++ bietet Templates an, mit denen man </a:t>
            </a:r>
            <a:r>
              <a:rPr lang="de-DE" altLang="en-DE" b="1" dirty="0">
                <a:ea typeface="ＭＳ Ｐゴシック" panose="020B0600070205080204" pitchFamily="34" charset="-128"/>
              </a:rPr>
              <a:t>Typvariablen</a:t>
            </a:r>
            <a:r>
              <a:rPr lang="de-DE" altLang="en-DE" dirty="0">
                <a:ea typeface="ＭＳ Ｐゴシック" panose="020B0600070205080204" pitchFamily="34" charset="-128"/>
              </a:rPr>
              <a:t> definieren kann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template &lt;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typename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T&gt;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Anstelle des eigentlichen Typs wird dann die Typvariable </a:t>
            </a:r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de-DE" altLang="en-DE" dirty="0">
                <a:ea typeface="ＭＳ Ｐゴシック" panose="020B0600070205080204" pitchFamily="34" charset="-128"/>
              </a:rPr>
              <a:t> benutzt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List&lt;T&gt;*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(const List&lt;T&gt;* head, const T value) { … }</a:t>
            </a:r>
          </a:p>
          <a:p>
            <a:r>
              <a:rPr lang="de-DE" altLang="en-DE" dirty="0">
                <a:ea typeface="ＭＳ Ｐゴシック" panose="020B0600070205080204" pitchFamily="34" charset="-128"/>
              </a:rPr>
              <a:t>Bei jeder Benutzung der Funktion oder des Typs während der </a:t>
            </a:r>
            <a:r>
              <a:rPr lang="en-US" altLang="en-DE" dirty="0" err="1">
                <a:ea typeface="ＭＳ Ｐゴシック" panose="020B0600070205080204" pitchFamily="34" charset="-128"/>
              </a:rPr>
              <a:t>Compilierung</a:t>
            </a:r>
            <a:r>
              <a:rPr lang="de-DE" altLang="en-DE" dirty="0">
                <a:ea typeface="ＭＳ Ｐゴシック" panose="020B0600070205080204" pitchFamily="34" charset="-128"/>
              </a:rPr>
              <a:t> generiert der Compiler dann </a:t>
            </a:r>
            <a:r>
              <a:rPr lang="de-DE" altLang="en-DE" b="1" dirty="0">
                <a:ea typeface="ＭＳ Ｐゴシック" panose="020B0600070205080204" pitchFamily="34" charset="-128"/>
              </a:rPr>
              <a:t>den speziellen Code </a:t>
            </a:r>
            <a:r>
              <a:rPr lang="de-DE" altLang="en-DE" dirty="0">
                <a:ea typeface="ＭＳ Ｐゴシック" panose="020B0600070205080204" pitchFamily="34" charset="-128"/>
              </a:rPr>
              <a:t>für den eigentlichen Typ</a:t>
            </a:r>
          </a:p>
          <a:p>
            <a:pPr marL="538162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 List&lt;int&gt;*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NULL;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add_element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i_list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42);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ea typeface="ＭＳ Ｐゴシック" panose="020B0600070205080204" pitchFamily="34" charset="-128"/>
              </a:rPr>
              <a:t>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2393-7A6F-64E5-F5E0-87E027B8145D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https://replit.com/@rherbrich/template#template.cpp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721585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32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Datentyp</a:t>
            </a:r>
            <a:r>
              <a:rPr lang="de-DE" altLang="en-US" dirty="0">
                <a:ea typeface="ＭＳ Ｐゴシック" panose="020B0600070205080204" pitchFamily="34" charset="-128"/>
              </a:rPr>
              <a:t>: Eine Mengen von Daten</a:t>
            </a:r>
            <a:r>
              <a:rPr lang="de-DE" altLang="en-US" b="1" dirty="0">
                <a:ea typeface="ＭＳ Ｐゴシック" panose="020B0600070205080204" pitchFamily="34" charset="-128"/>
              </a:rPr>
              <a:t> </a:t>
            </a:r>
            <a:r>
              <a:rPr lang="de-DE" altLang="en-US" dirty="0">
                <a:ea typeface="ＭＳ Ｐゴシック" panose="020B0600070205080204" pitchFamily="34" charset="-128"/>
              </a:rPr>
              <a:t>zusammen mit einer Familie von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Abstrakter Datentyp</a:t>
            </a:r>
            <a:r>
              <a:rPr lang="de-DE" altLang="en-US" dirty="0">
                <a:ea typeface="ＭＳ Ｐゴシック" panose="020B0600070205080204" pitchFamily="34" charset="-128"/>
              </a:rPr>
              <a:t>: Beschrieben wird die Menge und die Semantik der Operationen, nicht aber die interne Repräsentation der Daten oder die Implementierung der Operationen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Klasse</a:t>
            </a:r>
            <a:r>
              <a:rPr lang="de-DE" altLang="en-US" dirty="0">
                <a:ea typeface="ＭＳ Ｐゴシック" panose="020B0600070205080204" pitchFamily="34" charset="-128"/>
              </a:rPr>
              <a:t>:	 Beschreibung von Strukturen mit gleichen Eigenschaften. Sie zeichnet sich durch zwei Merkmale aus: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eine Menge von Daten </a:t>
            </a:r>
          </a:p>
          <a:p>
            <a:pPr marL="879475" lvl="2" indent="-342900">
              <a:buFont typeface="+mj-lt"/>
              <a:buAutoNum type="arabicPeriod"/>
            </a:pPr>
            <a:r>
              <a:rPr lang="de-DE" altLang="en-US" dirty="0">
                <a:ea typeface="ＭＳ Ｐゴシック" panose="020B0600070205080204" pitchFamily="34" charset="-128"/>
              </a:rPr>
              <a:t>Definiert Handlungen auf Daten in Form von Methoden (Funktionen, die der Klasse angehören)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Instanz (einer Klasse)</a:t>
            </a:r>
            <a:r>
              <a:rPr lang="de-DE" altLang="en-US" dirty="0">
                <a:ea typeface="ＭＳ Ｐゴシック" panose="020B0600070205080204" pitchFamily="34" charset="-128"/>
              </a:rPr>
              <a:t>: eine Variable „vom Typ Klasse“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Objekt</a:t>
            </a:r>
            <a:r>
              <a:rPr lang="de-DE" altLang="en-US" dirty="0">
                <a:ea typeface="ＭＳ Ｐゴシック" panose="020B0600070205080204" pitchFamily="34" charset="-128"/>
              </a:rPr>
              <a:t>: Instanz einer Klasse; eine Menge von Daten (definiert in der Klasse) mit den Eigenschaften (Funktionen, Zugriffsrechte...) der Klasse, der es angehört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Abstrakte Datentypen &amp; Objekte</a:t>
            </a:r>
            <a:endParaRPr lang="en-DE" dirty="0"/>
          </a:p>
        </p:txBody>
      </p:sp>
      <p:pic>
        <p:nvPicPr>
          <p:cNvPr id="2" name="Picture 4" descr="Motlle_crespellines represent the class and object relationship">
            <a:extLst>
              <a:ext uri="{FF2B5EF4-FFF2-40B4-BE49-F238E27FC236}">
                <a16:creationId xmlns:a16="http://schemas.microsoft.com/office/drawing/2014/main" id="{5A8B622B-6B9C-F993-E5F8-DD3120CD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0312" y="1595466"/>
            <a:ext cx="1326420" cy="1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0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</a:rPr>
              <a:t>Klassendefinition</a:t>
            </a:r>
            <a:r>
              <a:rPr lang="de-DE" altLang="en-US" dirty="0">
                <a:ea typeface="ＭＳ Ｐゴシック" panose="020B0600070205080204" pitchFamily="34" charset="-128"/>
              </a:rPr>
              <a:t>: In C++ gibt es zwei Möglichkeiten, Klassen zu definieren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de-DE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className</a:t>
            </a:r>
            <a:r>
              <a:rPr lang="de-DE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{}</a:t>
            </a:r>
            <a:r>
              <a:rPr lang="de-DE" altLang="en-US" sz="1200" dirty="0">
                <a:ea typeface="ＭＳ Ｐゴシック" panose="020B0600070205080204" pitchFamily="34" charset="-128"/>
              </a:rPr>
              <a:t>: Alle Daten und Methoden sind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Sichtbarkeit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bei jedem Objekt direkt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private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aufrufbar</a:t>
            </a:r>
          </a:p>
          <a:p>
            <a:pPr lvl="1"/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protected</a:t>
            </a:r>
            <a:r>
              <a:rPr lang="de-DE" altLang="en-US" sz="1200" dirty="0">
                <a:ea typeface="ＭＳ Ｐゴシック" panose="020B0600070205080204" pitchFamily="34" charset="-128"/>
              </a:rPr>
              <a:t>: Daten &amp; Methoden sind nur innerhalb der Klasse und aller abgeleiteten Klassen aufrufbar</a:t>
            </a:r>
          </a:p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b="1" dirty="0">
                <a:ea typeface="ＭＳ Ｐゴシック" panose="020B0600070205080204" pitchFamily="34" charset="-128"/>
              </a:rPr>
              <a:t> Methoden</a:t>
            </a:r>
            <a:r>
              <a:rPr lang="de-DE" altLang="en-US" dirty="0">
                <a:ea typeface="ＭＳ Ｐゴシック" panose="020B0600070205080204" pitchFamily="34" charset="-128"/>
              </a:rPr>
              <a:t>: Ein Methode, die als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dirty="0">
                <a:ea typeface="ＭＳ Ｐゴシック" panose="020B0600070205080204" pitchFamily="34" charset="-128"/>
              </a:rPr>
              <a:t> deklariert ist, ändert keine Daten des Klasse während der Ausführung</a:t>
            </a:r>
          </a:p>
          <a:p>
            <a:pPr marL="538162" lvl="2" indent="0">
              <a:buNone/>
            </a:pP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i;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(i); 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Klassen in C++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42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36C5-5462-98B1-3A84-BC5AECA64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Es gibt zwei spezielle Methoden die mit der </a:t>
            </a:r>
            <a:r>
              <a:rPr lang="de-DE" altLang="en-US" b="1" dirty="0">
                <a:ea typeface="ＭＳ Ｐゴシック" panose="020B0600070205080204" pitchFamily="34" charset="-128"/>
              </a:rPr>
              <a:t>Lebensdauer eines Objektes</a:t>
            </a:r>
            <a:r>
              <a:rPr lang="de-DE" altLang="en-US" dirty="0">
                <a:ea typeface="ＭＳ Ｐゴシック" panose="020B0600070205080204" pitchFamily="34" charset="-128"/>
              </a:rPr>
              <a:t> zusammenhängen: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Erzeugung 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constructor</a:t>
            </a:r>
            <a:r>
              <a:rPr lang="de-DE" altLang="en-US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aufgerufen, wenn ein Objekt erzeugt wird (entweder als lokale Variable, Funktionsargument, oder auf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US" sz="1200" b="1" dirty="0">
                <a:ea typeface="ＭＳ Ｐゴシック" panose="020B0600070205080204" pitchFamily="34" charset="-128"/>
              </a:rPr>
              <a:t>Zerstörung 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(</a:t>
            </a:r>
            <a:r>
              <a:rPr lang="en-US" altLang="en-US" sz="1200" b="1" i="1" dirty="0">
                <a:ea typeface="ＭＳ Ｐゴシック" panose="020B0600070205080204" pitchFamily="34" charset="-128"/>
              </a:rPr>
              <a:t>destructor</a:t>
            </a:r>
            <a:r>
              <a:rPr lang="de-DE" altLang="en-US" sz="1200" b="1" i="1" dirty="0">
                <a:ea typeface="ＭＳ Ｐゴシック" panose="020B0600070205080204" pitchFamily="34" charset="-128"/>
              </a:rPr>
              <a:t>)</a:t>
            </a:r>
            <a:r>
              <a:rPr lang="de-DE" altLang="en-US" sz="1200" dirty="0">
                <a:ea typeface="ＭＳ Ｐゴシック" panose="020B0600070205080204" pitchFamily="34" charset="-128"/>
              </a:rPr>
              <a:t>: Wird (implizit) aufgerufen, wenn ein Objekt aus dem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Scope</a:t>
            </a:r>
            <a:r>
              <a:rPr lang="de-DE" altLang="en-US" sz="1200" dirty="0">
                <a:ea typeface="ＭＳ Ｐゴシック" panose="020B0600070205080204" pitchFamily="34" charset="-128"/>
              </a:rPr>
              <a:t> verschwindet oder explizit vom 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heap</a:t>
            </a:r>
            <a:r>
              <a:rPr lang="de-DE" altLang="en-US" sz="1200" dirty="0">
                <a:ea typeface="ＭＳ Ｐゴシック" panose="020B0600070205080204" pitchFamily="34" charset="-128"/>
              </a:rPr>
              <a:t> wenn </a:t>
            </a:r>
            <a:r>
              <a:rPr lang="en-US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US" sz="1200" dirty="0">
                <a:ea typeface="ＭＳ Ｐゴシック" panose="020B0600070205080204" pitchFamily="34" charset="-128"/>
              </a:rPr>
              <a:t> benutzt wird.</a:t>
            </a:r>
          </a:p>
          <a:p>
            <a:r>
              <a:rPr lang="de-DE" altLang="en-US" dirty="0">
                <a:ea typeface="ＭＳ Ｐゴシック" panose="020B0600070205080204" pitchFamily="34" charset="-128"/>
              </a:rPr>
              <a:t>Beide Methoden haben keinen Ergebnistyp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Konstruktoren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</a:t>
            </a:r>
          </a:p>
          <a:p>
            <a:pPr lvl="1"/>
            <a:r>
              <a:rPr lang="de-DE" altLang="en-US" sz="1200" b="1" dirty="0">
                <a:ea typeface="ＭＳ Ｐゴシック" panose="020B0600070205080204" pitchFamily="34" charset="-128"/>
              </a:rPr>
              <a:t>Destruktor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: Haben den gleichen Namen wie die Klasse/Struktur mit vorgestellter Tilde (</a:t>
            </a:r>
            <a:r>
              <a:rPr lang="en-US" altLang="en-US" sz="1200" i="1" dirty="0">
                <a:ea typeface="ＭＳ Ｐゴシック" panose="020B0600070205080204" pitchFamily="34" charset="-128"/>
              </a:rPr>
              <a:t>„not“ constructor</a:t>
            </a:r>
            <a:r>
              <a:rPr lang="de-DE" altLang="en-US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Beispiel</a:t>
            </a:r>
            <a:r>
              <a:rPr lang="de-DE" altLang="en-US" dirty="0">
                <a:ea typeface="ＭＳ Ｐゴシック" panose="020B0600070205080204" pitchFamily="34" charset="-128"/>
              </a:rPr>
              <a:t>:</a:t>
            </a:r>
          </a:p>
          <a:p>
            <a:pPr marL="538162" lvl="2" indent="0">
              <a:buNone/>
            </a:pP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v=0) { 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value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v; 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~</a:t>
            </a:r>
            <a:r>
              <a:rPr lang="de-DE" altLang="en-US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MyInt</a:t>
            </a: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() {}</a:t>
            </a:r>
            <a:b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de-DE" altLang="en-US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8494-1D68-F33B-6939-8C94CA0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ＭＳ Ｐゴシック" panose="020B0600070205080204" pitchFamily="34" charset="-128"/>
              </a:rPr>
              <a:t>Objektlebensdauer: </a:t>
            </a:r>
            <a:r>
              <a:rPr lang="de-DE" altLang="en-DE" dirty="0"/>
              <a:t>Konstruktoren &amp; Destruktoren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8405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b="1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78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432E2-E02C-C081-F919-E78BB58BC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2628057"/>
          </a:xfrm>
        </p:spPr>
        <p:txBody>
          <a:bodyPr/>
          <a:lstStyle/>
          <a:p>
            <a:r>
              <a:rPr lang="de-DE" dirty="0"/>
              <a:t>Klassen haben oft Überlapp von Daten &amp; Methoden miteinander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</a:t>
            </a:r>
          </a:p>
          <a:p>
            <a:pPr lvl="2"/>
            <a:r>
              <a:rPr lang="de-DE" sz="1200" dirty="0"/>
              <a:t>Zahlentypen unterstützen arithmetische Operationen </a:t>
            </a:r>
            <a:r>
              <a:rPr lang="de-DE" sz="1200" i="1" dirty="0"/>
              <a:t>(</a:t>
            </a:r>
            <a:r>
              <a:rPr lang="en-US" sz="1200" i="1" dirty="0"/>
              <a:t>methods</a:t>
            </a:r>
            <a:r>
              <a:rPr lang="de-DE" sz="1200" i="1" dirty="0"/>
              <a:t>)</a:t>
            </a:r>
          </a:p>
          <a:p>
            <a:pPr lvl="2"/>
            <a:r>
              <a:rPr lang="de-DE" sz="1200" dirty="0"/>
              <a:t>Graphische Objekte haben immer eine Größe und Position </a:t>
            </a:r>
            <a:r>
              <a:rPr lang="de-DE" sz="1200" i="1" dirty="0"/>
              <a:t>(</a:t>
            </a:r>
            <a:r>
              <a:rPr lang="en-US" sz="1200" i="1" dirty="0"/>
              <a:t>members</a:t>
            </a:r>
            <a:r>
              <a:rPr lang="de-DE" sz="1200" i="1" dirty="0"/>
              <a:t>)</a:t>
            </a:r>
          </a:p>
          <a:p>
            <a:r>
              <a:rPr lang="de-DE" dirty="0"/>
              <a:t>Wenn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</a:t>
            </a:r>
            <a:r>
              <a:rPr lang="de-DE" b="1" dirty="0"/>
              <a:t>mehr/speziellere</a:t>
            </a:r>
            <a:r>
              <a:rPr lang="de-DE" dirty="0"/>
              <a:t> Daten &amp; Methoden als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hat, dann ist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eine abgeleitete Klasse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(</a:t>
            </a:r>
            <a:r>
              <a:rPr lang="en-US" i="1" dirty="0"/>
              <a:t>derived class</a:t>
            </a:r>
            <a:r>
              <a:rPr lang="de-DE" dirty="0"/>
              <a:t>)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die Basisklasse (</a:t>
            </a:r>
            <a:r>
              <a:rPr lang="en-US" i="1" dirty="0"/>
              <a:t>base class</a:t>
            </a:r>
            <a:r>
              <a:rPr lang="de-DE" dirty="0"/>
              <a:t>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1200" dirty="0">
                <a:cs typeface="Courier New" panose="02070309020205020404" pitchFamily="49" charset="0"/>
              </a:rPr>
              <a:t>C++ erlaubt sowohl mehrere abgeleitete Klassen als auch Basisklassen</a:t>
            </a:r>
          </a:p>
          <a:p>
            <a:r>
              <a:rPr lang="de-DE" dirty="0">
                <a:cs typeface="Courier New" panose="02070309020205020404" pitchFamily="49" charset="0"/>
              </a:rPr>
              <a:t>Bei der Klassendeklaration kann man die Basistypen hinter einem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cs typeface="Courier New" panose="02070309020205020404" pitchFamily="49" charset="0"/>
              </a:rPr>
              <a:t> angeben (zusammen mit der Sichtbarkeit der Methoden &amp; Daten des Basisklasse)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5649F-30DA-8924-B38A-5BCB5C82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Klassenhierarchien: Vererbung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D8A8-AAD7-1636-E46F-4E1346A61D07}"/>
              </a:ext>
            </a:extLst>
          </p:cNvPr>
          <p:cNvSpPr txBox="1"/>
          <p:nvPr/>
        </p:nvSpPr>
        <p:spPr bwMode="gray">
          <a:xfrm>
            <a:off x="683568" y="3651870"/>
            <a:ext cx="1800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5A87-DEB4-8318-0A8E-938C7BACA424}"/>
              </a:ext>
            </a:extLst>
          </p:cNvPr>
          <p:cNvSpPr txBox="1"/>
          <p:nvPr/>
        </p:nvSpPr>
        <p:spPr bwMode="gray">
          <a:xfrm>
            <a:off x="2196492" y="3651870"/>
            <a:ext cx="25915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1;  //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2;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3;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ED49-5AE9-AB3E-894F-A9D9E1AC06E1}"/>
              </a:ext>
            </a:extLst>
          </p:cNvPr>
          <p:cNvSpPr txBox="1"/>
          <p:nvPr/>
        </p:nvSpPr>
        <p:spPr bwMode="gray">
          <a:xfrm>
            <a:off x="4356263" y="3651869"/>
            <a:ext cx="2591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A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B() { c = 3; }</a:t>
            </a: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8162" lvl="2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2" lvl="2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8162" lvl="2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3FA5B-0C0A-C590-B17B-540DCB86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489454"/>
            <a:ext cx="2607049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0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06B0A-607B-7088-651A-597A7F85B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Konstruktoren </a:t>
            </a:r>
            <a:r>
              <a:rPr lang="de-DE" dirty="0"/>
              <a:t>werden erst in den Basisklassen aufgerufen und als letztes in der abgeleiteten Klasse (</a:t>
            </a:r>
            <a:r>
              <a:rPr lang="de-DE" b="1" dirty="0"/>
              <a:t>Destruktoren</a:t>
            </a:r>
            <a:r>
              <a:rPr lang="de-DE" dirty="0"/>
              <a:t> genau andersherum!)</a:t>
            </a:r>
          </a:p>
          <a:p>
            <a:pPr lvl="1"/>
            <a:r>
              <a:rPr lang="de-DE" sz="1200" dirty="0"/>
              <a:t>Man kann in der abgeleiteten Klasse explizit einen </a:t>
            </a:r>
            <a:r>
              <a:rPr lang="de-DE" sz="1200" dirty="0" err="1"/>
              <a:t>Basiskonstruktor</a:t>
            </a:r>
            <a:r>
              <a:rPr lang="de-DE" sz="1200" dirty="0"/>
              <a:t> aufrufen</a:t>
            </a:r>
          </a:p>
          <a:p>
            <a:pPr marL="536575" lvl="2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i) : </a:t>
            </a:r>
            <a:r>
              <a:rPr lang="de-DE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(i) { … }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b="1" dirty="0"/>
              <a:t>Zeiger</a:t>
            </a:r>
            <a:r>
              <a:rPr lang="de-DE" dirty="0"/>
              <a:t> eines Basistyps können immer auf eine Instanz eines abgeleiteten Typs zeigen, da alle Daten &amp; Methoden auch Teil des abgeleiteten Typs sind</a:t>
            </a:r>
          </a:p>
          <a:p>
            <a:pPr lvl="1"/>
            <a:r>
              <a:rPr lang="de-DE" sz="1200" b="1" dirty="0"/>
              <a:t>Aber</a:t>
            </a:r>
            <a:r>
              <a:rPr lang="de-DE" sz="1200" dirty="0"/>
              <a:t>: Damit die richtige Funktion zur Laufzeit benutzt wird, muss eine Methode mit dem Schlüsselwort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1200" dirty="0"/>
              <a:t> versehen werden!</a:t>
            </a:r>
          </a:p>
          <a:p>
            <a:pPr lvl="1"/>
            <a:r>
              <a:rPr lang="de-DE" sz="1200" dirty="0"/>
              <a:t>Beachte: </a:t>
            </a:r>
            <a:r>
              <a:rPr lang="de-DE" sz="1200" b="1" dirty="0"/>
              <a:t>Virtuelle Funktionen </a:t>
            </a:r>
            <a:r>
              <a:rPr lang="de-DE" sz="1200" dirty="0"/>
              <a:t>sind immer </a:t>
            </a:r>
            <a:r>
              <a:rPr lang="de-DE" sz="1200" b="1" dirty="0"/>
              <a:t>langsamer</a:t>
            </a:r>
            <a:r>
              <a:rPr lang="de-DE" sz="1200" dirty="0"/>
              <a:t>, da sie über Funktionszeiger implementiert werden müssen.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A504D-FA78-8132-5D88-D3A63288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ctd</a:t>
            </a:r>
            <a:r>
              <a:rPr lang="de-D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EBDF-2D9D-A0F8-1459-C4A35A6672F6}"/>
              </a:ext>
            </a:extLst>
          </p:cNvPr>
          <p:cNvSpPr txBox="1"/>
          <p:nvPr/>
        </p:nvSpPr>
        <p:spPr bwMode="gray">
          <a:xfrm>
            <a:off x="179512" y="4434443"/>
            <a:ext cx="6877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replit.com</a:t>
            </a:r>
            <a:r>
              <a:rPr lang="en-US" b="1" dirty="0">
                <a:hlinkClick r:id="rId2"/>
              </a:rPr>
              <a:t>/@</a:t>
            </a:r>
            <a:r>
              <a:rPr lang="en-US" b="1" dirty="0" err="1">
                <a:hlinkClick r:id="rId2"/>
              </a:rPr>
              <a:t>rherbrich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virtual#virtual.cpp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601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b="1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696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87906-7620-AE31-FFF6-9AD6F8405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US" dirty="0">
                <a:ea typeface="ＭＳ Ｐゴシック" panose="020B0600070205080204" pitchFamily="34" charset="-128"/>
              </a:rPr>
              <a:t>Entwickelt in den 1980ern von </a:t>
            </a:r>
            <a:r>
              <a:rPr lang="en-US" altLang="en-US" dirty="0">
                <a:ea typeface="ＭＳ Ｐゴシック" panose="020B0600070205080204" pitchFamily="34" charset="-128"/>
              </a:rPr>
              <a:t>Bjarne </a:t>
            </a:r>
            <a:r>
              <a:rPr lang="en-US" altLang="en-US" dirty="0" err="1">
                <a:ea typeface="ＭＳ Ｐゴシック" panose="020B0600070205080204" pitchFamily="34" charset="-128"/>
              </a:rPr>
              <a:t>Stroustrup</a:t>
            </a:r>
            <a:r>
              <a:rPr lang="de-DE" altLang="en-US" dirty="0">
                <a:ea typeface="ＭＳ Ｐゴシック" panose="020B0600070205080204" pitchFamily="34" charset="-128"/>
              </a:rPr>
              <a:t>, AT&amp;T Bell Labs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Ursprünglich „</a:t>
            </a:r>
            <a:r>
              <a:rPr lang="en-US" altLang="en-US" dirty="0">
                <a:ea typeface="ＭＳ Ｐゴシック" panose="020B0600070205080204" pitchFamily="34" charset="-128"/>
              </a:rPr>
              <a:t>C with Classes</a:t>
            </a:r>
            <a:r>
              <a:rPr lang="ja-JP" altLang="de-DE">
                <a:ea typeface="ＭＳ Ｐゴシック" panose="020B0600070205080204" pitchFamily="34" charset="-128"/>
              </a:rPr>
              <a:t>“</a:t>
            </a:r>
            <a:r>
              <a:rPr lang="de-DE" altLang="ja-JP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cfront</a:t>
            </a:r>
            <a:r>
              <a:rPr lang="de-DE" altLang="en-US" dirty="0">
                <a:ea typeface="ＭＳ Ｐゴシック" panose="020B0600070205080204" pitchFamily="34" charset="-128"/>
              </a:rPr>
              <a:t>: Übersetzer von C++ nach C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Ziel</a:t>
            </a:r>
            <a:r>
              <a:rPr lang="de-DE" altLang="en-US" dirty="0">
                <a:ea typeface="ＭＳ Ｐゴシック" panose="020B0600070205080204" pitchFamily="34" charset="-128"/>
              </a:rPr>
              <a:t>: Objektorientierte Programmierung in C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Klassen, Methoden, Mehrfachvererbung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später auch Templates, Ausnahmebehandlung, Namespaces </a:t>
            </a:r>
          </a:p>
          <a:p>
            <a:r>
              <a:rPr lang="de-DE" altLang="en-US" b="1" dirty="0">
                <a:ea typeface="ＭＳ Ｐゴシック" panose="020B0600070205080204" pitchFamily="34" charset="-128"/>
              </a:rPr>
              <a:t>Standardisierung</a:t>
            </a:r>
            <a:r>
              <a:rPr lang="de-DE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1998: ISO/IEC 14882:1998 (C++98)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2011: ISO/IEC 14882:2011 (C++11) </a:t>
            </a:r>
          </a:p>
          <a:p>
            <a:pPr lvl="1"/>
            <a:r>
              <a:rPr lang="de-DE" altLang="en-US" dirty="0">
                <a:ea typeface="ＭＳ Ｐゴシック" panose="020B0600070205080204" pitchFamily="34" charset="-128"/>
              </a:rPr>
              <a:t>2017: ISO/IEC 14882:2017 (C++17)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6B489-DDCD-BC3F-5691-4122596C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C++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F0A74A-9465-EB4D-4393-42D6CF42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8503" y="1187946"/>
            <a:ext cx="1055444" cy="138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48CC49-23E4-C52D-69A2-E13DE6F43E35}"/>
              </a:ext>
            </a:extLst>
          </p:cNvPr>
          <p:cNvSpPr txBox="1"/>
          <p:nvPr/>
        </p:nvSpPr>
        <p:spPr bwMode="gray">
          <a:xfrm>
            <a:off x="7681936" y="2571750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Bjarne </a:t>
            </a:r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Stroustrup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(1950 – 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35554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73520-0094-E33C-4244-306369EC6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Objekte werden entweder </a:t>
            </a:r>
            <a:r>
              <a:rPr lang="en-DE" b="1" dirty="0"/>
              <a:t>kopiert</a:t>
            </a:r>
            <a:r>
              <a:rPr lang="en-DE" dirty="0"/>
              <a:t> (</a:t>
            </a:r>
            <a:r>
              <a:rPr lang="en-DE" i="1" dirty="0"/>
              <a:t>copy</a:t>
            </a:r>
            <a:r>
              <a:rPr lang="en-DE" dirty="0"/>
              <a:t>) oder </a:t>
            </a:r>
            <a:r>
              <a:rPr lang="en-DE" b="1" dirty="0"/>
              <a:t>verschoben</a:t>
            </a:r>
            <a:r>
              <a:rPr lang="en-DE" dirty="0"/>
              <a:t> (</a:t>
            </a:r>
            <a:r>
              <a:rPr lang="en-DE" i="1" dirty="0"/>
              <a:t>move</a:t>
            </a:r>
            <a:r>
              <a:rPr lang="en-DE" dirty="0"/>
              <a:t>)</a:t>
            </a:r>
          </a:p>
          <a:p>
            <a:r>
              <a:rPr lang="en-DE" dirty="0"/>
              <a:t>Verschieben für große Datenmengen kann Zeiger kopieren (Effizienz!)</a:t>
            </a:r>
          </a:p>
          <a:p>
            <a:r>
              <a:rPr lang="en-DE" b="1" dirty="0"/>
              <a:t>Kopieren</a:t>
            </a:r>
            <a:endParaRPr lang="en-DE" dirty="0"/>
          </a:p>
          <a:p>
            <a:pPr lvl="1">
              <a:buFont typeface="+mj-lt"/>
              <a:buAutoNum type="arabicPeriod"/>
            </a:pPr>
            <a:r>
              <a:rPr lang="en-DE" sz="1200" dirty="0"/>
              <a:t>Konstruktor mit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T&amp;) { …}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{ t1 };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DE" sz="1200" dirty="0"/>
              <a:t>Zuweisung auf ein bereits exisitierendes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operator=(const T&amp;) { …}</a:t>
            </a:r>
          </a:p>
          <a:p>
            <a:pPr lvl="2"/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t2; t2 = t1;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b="1" dirty="0"/>
              <a:t>Verschieben</a:t>
            </a:r>
            <a:endParaRPr lang="en-DE" dirty="0"/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Konstruktor mit Objekt der gleichen Klasse: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T(const T&amp;&amp;) { …}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 t2 (std::move(t1));</a:t>
            </a:r>
            <a:endParaRPr lang="en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+mj-lt"/>
              <a:buAutoNum type="arabicPeriod" startAt="3"/>
            </a:pPr>
            <a:r>
              <a:rPr lang="en-DE" sz="1200" dirty="0"/>
              <a:t>Zuweisung eines Rückgabewerts einer Funktion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operator=(const T&amp;&amp;) { …}</a:t>
            </a:r>
          </a:p>
          <a:p>
            <a:pPr lvl="2">
              <a:buFont typeface="+mj-lt"/>
              <a:buAutoNum type="arabicPeriod"/>
            </a:pPr>
            <a:r>
              <a:rPr lang="en-DE" sz="1200" b="1" dirty="0"/>
              <a:t>Beispiel</a:t>
            </a:r>
            <a:r>
              <a:rPr lang="en-DE" sz="1200" dirty="0"/>
              <a:t>: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t1; t1 = f();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04C4D-81F1-39F6-0F9A-ECDF17EC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Spezielle Konstruktoren: </a:t>
            </a:r>
            <a:r>
              <a:rPr lang="en-DE" i="1" dirty="0"/>
              <a:t>Copy</a:t>
            </a:r>
            <a:r>
              <a:rPr lang="en-DE" dirty="0"/>
              <a:t> </a:t>
            </a:r>
            <a:r>
              <a:rPr lang="de-DE" dirty="0"/>
              <a:t>und</a:t>
            </a:r>
            <a:r>
              <a:rPr lang="en-DE" dirty="0"/>
              <a:t> </a:t>
            </a:r>
            <a:r>
              <a:rPr lang="en-DE" i="1" dirty="0"/>
              <a:t>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1B3E3-3445-D2A0-0EB0-A1FE09911324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https://replit.com/@rherbrich/copymove - copymove.cpp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46389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E4403-9ED9-72FC-5E90-6A8B71EF7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C-Zeichenketten</a:t>
            </a:r>
            <a:r>
              <a:rPr lang="de-DE" dirty="0"/>
              <a:t>: Zeiger auf Speicher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(endet bei Nullzeichen)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200" b="1" dirty="0"/>
              <a:t>Vorteile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Kann direkt verkürzt werden.</a:t>
            </a:r>
          </a:p>
          <a:p>
            <a:pPr lvl="2"/>
            <a:r>
              <a:rPr lang="de-DE" sz="1200" dirty="0"/>
              <a:t>Nur ein Byte extra; egal wie lang die Zeichenkette ist</a:t>
            </a:r>
          </a:p>
          <a:p>
            <a:pPr lvl="1"/>
            <a:r>
              <a:rPr lang="de-DE" sz="1200" b="1" dirty="0"/>
              <a:t>Nachteile</a:t>
            </a:r>
            <a:r>
              <a:rPr lang="de-DE" sz="1200" dirty="0"/>
              <a:t>:</a:t>
            </a:r>
          </a:p>
          <a:p>
            <a:pPr lvl="2"/>
            <a:r>
              <a:rPr lang="de-DE" sz="1200" dirty="0"/>
              <a:t>Länge bestimmen braucht linearen Zeitaufwand!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de-DE" b="1" dirty="0"/>
              <a:t> Klasse</a:t>
            </a:r>
            <a:r>
              <a:rPr lang="de-DE" dirty="0"/>
              <a:t>: Zeiger auf Speicher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/>
              <a:t> und explizite Länge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60115-E44D-075F-E0C4-CE6256E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DE" dirty="0"/>
              <a:t> Klasse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60A3BEC-69C1-834B-3E9B-3F57627E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FB6BF5B-75B4-66EC-942F-61E36709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7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8213F9-5A80-012E-F900-9A2C4E37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8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FAA042-A95B-92E1-87AC-77D8C13F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85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9526DDF3-AB8F-346C-883C-F7C2F4D2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17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9" name="Rechteck 5">
            <a:extLst>
              <a:ext uri="{FF2B5EF4-FFF2-40B4-BE49-F238E27FC236}">
                <a16:creationId xmlns:a16="http://schemas.microsoft.com/office/drawing/2014/main" id="{E2E4C7F2-BE24-F11A-FF2C-D5F6D079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9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A6111E4-E111-9890-33FF-EEF24C86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21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1AECF7AE-383C-D23C-3B35-1C44EC0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43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36A115D6-C0CF-50E7-C769-A6163FF3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67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3" name="Rechteck 5">
            <a:extLst>
              <a:ext uri="{FF2B5EF4-FFF2-40B4-BE49-F238E27FC236}">
                <a16:creationId xmlns:a16="http://schemas.microsoft.com/office/drawing/2014/main" id="{5EB63E44-A6B9-F3C3-D7FF-DB8B936D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91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C0E4C75-8F1A-FBA3-5338-B8CDBD03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5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Rechteck 5">
            <a:extLst>
              <a:ext uri="{FF2B5EF4-FFF2-40B4-BE49-F238E27FC236}">
                <a16:creationId xmlns:a16="http://schemas.microsoft.com/office/drawing/2014/main" id="{0D92FA97-CF15-24E0-892C-BBFCAAB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339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hteck 5">
            <a:extLst>
              <a:ext uri="{FF2B5EF4-FFF2-40B4-BE49-F238E27FC236}">
                <a16:creationId xmlns:a16="http://schemas.microsoft.com/office/drawing/2014/main" id="{0607A0CF-ABF4-85F7-FE5D-D78A3C2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635646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8FDD-43DB-9479-522F-1DD2F11BB1B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 bwMode="gray">
          <a:xfrm>
            <a:off x="2033240" y="1791600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7BAB01-7B40-8DB1-9753-5DEE5CB790E3}"/>
              </a:ext>
            </a:extLst>
          </p:cNvPr>
          <p:cNvSpPr txBox="1"/>
          <p:nvPr/>
        </p:nvSpPr>
        <p:spPr bwMode="gray">
          <a:xfrm>
            <a:off x="1817226" y="1647584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2" name="Rechteck 5">
            <a:extLst>
              <a:ext uri="{FF2B5EF4-FFF2-40B4-BE49-F238E27FC236}">
                <a16:creationId xmlns:a16="http://schemas.microsoft.com/office/drawing/2014/main" id="{25D15813-18F2-F360-5A91-2C78F3C8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23" name="Rechteck 5">
            <a:extLst>
              <a:ext uri="{FF2B5EF4-FFF2-40B4-BE49-F238E27FC236}">
                <a16:creationId xmlns:a16="http://schemas.microsoft.com/office/drawing/2014/main" id="{1D01CAA9-3606-1FDC-4FD0-4834E212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4" name="Rechteck 5">
            <a:extLst>
              <a:ext uri="{FF2B5EF4-FFF2-40B4-BE49-F238E27FC236}">
                <a16:creationId xmlns:a16="http://schemas.microsoft.com/office/drawing/2014/main" id="{10D1839C-BD08-E4C7-7A6D-1522554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49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5" name="Rechteck 5">
            <a:extLst>
              <a:ext uri="{FF2B5EF4-FFF2-40B4-BE49-F238E27FC236}">
                <a16:creationId xmlns:a16="http://schemas.microsoft.com/office/drawing/2014/main" id="{B8D1CFC4-E64F-5F29-7935-E27DD356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6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2E94783D-EA94-BF23-5BDC-202A4EB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8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27" name="Rechteck 5">
            <a:extLst>
              <a:ext uri="{FF2B5EF4-FFF2-40B4-BE49-F238E27FC236}">
                <a16:creationId xmlns:a16="http://schemas.microsoft.com/office/drawing/2014/main" id="{4FA8F122-212B-1A84-02A3-99DAC53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20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BD0CF132-FCAC-3A3E-2ABD-98BFE916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3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29" name="Rechteck 5">
            <a:extLst>
              <a:ext uri="{FF2B5EF4-FFF2-40B4-BE49-F238E27FC236}">
                <a16:creationId xmlns:a16="http://schemas.microsoft.com/office/drawing/2014/main" id="{7DF268A7-96A4-B2EA-1867-4133C9F2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5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30" name="Rechteck 5">
            <a:extLst>
              <a:ext uri="{FF2B5EF4-FFF2-40B4-BE49-F238E27FC236}">
                <a16:creationId xmlns:a16="http://schemas.microsoft.com/office/drawing/2014/main" id="{32C9A205-7745-9CEB-796C-03F0BA9A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79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" name="Rechteck 5">
            <a:extLst>
              <a:ext uri="{FF2B5EF4-FFF2-40B4-BE49-F238E27FC236}">
                <a16:creationId xmlns:a16="http://schemas.microsoft.com/office/drawing/2014/main" id="{F54B7DFD-D85C-D029-A317-1434D5BF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303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352FC67E-BE3F-F1E2-9834-9A26CC9C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27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3" name="Rechteck 5">
            <a:extLst>
              <a:ext uri="{FF2B5EF4-FFF2-40B4-BE49-F238E27FC236}">
                <a16:creationId xmlns:a16="http://schemas.microsoft.com/office/drawing/2014/main" id="{E9728FBC-940B-A13D-3256-F479B24E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51" y="393990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34" name="Rechteck 5">
            <a:extLst>
              <a:ext uri="{FF2B5EF4-FFF2-40B4-BE49-F238E27FC236}">
                <a16:creationId xmlns:a16="http://schemas.microsoft.com/office/drawing/2014/main" id="{F59727B8-B5BD-58EE-F1BA-FCD0901D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75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B26490-FBA0-3ED2-1E56-6B0BA78E65DD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 bwMode="gray">
          <a:xfrm>
            <a:off x="2141252" y="4095856"/>
            <a:ext cx="378415" cy="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34EB12-EC7E-8C37-E9FE-EDA8F7614B32}"/>
              </a:ext>
            </a:extLst>
          </p:cNvPr>
          <p:cNvSpPr txBox="1"/>
          <p:nvPr/>
        </p:nvSpPr>
        <p:spPr bwMode="gray">
          <a:xfrm>
            <a:off x="1925238" y="3951840"/>
            <a:ext cx="21601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7" name="Rechteck 5">
            <a:extLst>
              <a:ext uri="{FF2B5EF4-FFF2-40B4-BE49-F238E27FC236}">
                <a16:creationId xmlns:a16="http://schemas.microsoft.com/office/drawing/2014/main" id="{8DF7BC72-9F9F-A2C8-8417-4E100605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9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hteck 5">
            <a:extLst>
              <a:ext uri="{FF2B5EF4-FFF2-40B4-BE49-F238E27FC236}">
                <a16:creationId xmlns:a16="http://schemas.microsoft.com/office/drawing/2014/main" id="{EFA49934-6D10-904F-AA45-03946454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79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15195062-7250-47A1-9B66-870D5221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03" y="4260212"/>
            <a:ext cx="216024" cy="322262"/>
          </a:xfrm>
          <a:prstGeom prst="rect">
            <a:avLst/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8D9DD-56E7-A958-C5B3-2E9EAB16F5A6}"/>
              </a:ext>
            </a:extLst>
          </p:cNvPr>
          <p:cNvSpPr txBox="1"/>
          <p:nvPr/>
        </p:nvSpPr>
        <p:spPr bwMode="gray">
          <a:xfrm>
            <a:off x="467544" y="4587974"/>
            <a:ext cx="734481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b="1" dirty="0">
                <a:hlinkClick r:id="rId2"/>
              </a:rPr>
              <a:t>https://replit.com/@rherbrich/mystring - mystring.cpp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43446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b="1" dirty="0"/>
              <a:t>Standard Template Library</a:t>
            </a:r>
            <a:endParaRPr lang="de-DE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C027-A709-01ED-8EED-335B64475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den 1980er Jahren entwickelte von Hewlett Packard</a:t>
            </a:r>
          </a:p>
          <a:p>
            <a:pPr lvl="1"/>
            <a:r>
              <a:rPr lang="de-DE" sz="1200" dirty="0"/>
              <a:t>Schwerpunkt Datenstrukturen und Algorithmen</a:t>
            </a:r>
          </a:p>
          <a:p>
            <a:pPr lvl="1"/>
            <a:r>
              <a:rPr lang="de-DE" sz="1200" dirty="0"/>
              <a:t>Generische Funktionen mit Templates (Typvariablen)</a:t>
            </a:r>
          </a:p>
          <a:p>
            <a:r>
              <a:rPr lang="de-DE" dirty="0"/>
              <a:t>Bestandteile (auszugsweise)</a:t>
            </a:r>
          </a:p>
          <a:p>
            <a:pPr lvl="1"/>
            <a:r>
              <a:rPr lang="de-DE" sz="1200" dirty="0"/>
              <a:t>Container (Behälterklassen)</a:t>
            </a:r>
          </a:p>
          <a:p>
            <a:pPr lvl="1"/>
            <a:r>
              <a:rPr lang="de-DE" sz="1200" dirty="0"/>
              <a:t>Iteratoren</a:t>
            </a:r>
          </a:p>
          <a:p>
            <a:pPr lvl="1"/>
            <a:r>
              <a:rPr lang="de-DE" sz="1200" dirty="0"/>
              <a:t>Algorithmen</a:t>
            </a:r>
          </a:p>
          <a:p>
            <a:pPr lvl="1"/>
            <a:r>
              <a:rPr lang="de-DE" sz="1200" dirty="0"/>
              <a:t>Zeichenketten</a:t>
            </a:r>
          </a:p>
          <a:p>
            <a:pPr lvl="1"/>
            <a:r>
              <a:rPr lang="de-DE" sz="1200" dirty="0"/>
              <a:t>Eingabe und Ausgabe</a:t>
            </a:r>
          </a:p>
          <a:p>
            <a:pPr lvl="1"/>
            <a:r>
              <a:rPr lang="de-DE" sz="1200" dirty="0"/>
              <a:t>Numerik</a:t>
            </a:r>
          </a:p>
          <a:p>
            <a:pPr lvl="1"/>
            <a:r>
              <a:rPr lang="de-DE" sz="1200" dirty="0"/>
              <a:t>Zufallszahlengeneratoren und Transformatoren für Wahrscheinlichkeitsverteilungen</a:t>
            </a:r>
          </a:p>
          <a:p>
            <a:pPr lvl="1"/>
            <a:r>
              <a:rPr lang="de-DE" sz="1200" dirty="0"/>
              <a:t>Werkzeuge für Multithreading </a:t>
            </a:r>
          </a:p>
          <a:p>
            <a:pPr lvl="1"/>
            <a:r>
              <a:rPr lang="de-DE" sz="1200" dirty="0"/>
              <a:t>Reguläre Ausdrücke</a:t>
            </a:r>
          </a:p>
          <a:p>
            <a:pPr lvl="1"/>
            <a:r>
              <a:rPr lang="de-DE" sz="1200" dirty="0"/>
              <a:t>Werkzeuge zur Zeitmessung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78D01-E1EC-6E8B-2492-7CB408D3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Standard Template Library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7DA39-8358-F287-CB26-E8910550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0" y="1239837"/>
            <a:ext cx="1010144" cy="13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3584F-4B88-843C-B7DF-C4C906965CA3}"/>
              </a:ext>
            </a:extLst>
          </p:cNvPr>
          <p:cNvSpPr txBox="1"/>
          <p:nvPr/>
        </p:nvSpPr>
        <p:spPr bwMode="gray">
          <a:xfrm>
            <a:off x="7775080" y="2643758"/>
            <a:ext cx="101014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/>
              <a:t>Alexander </a:t>
            </a:r>
            <a:r>
              <a:rPr lang="en-GB" sz="800" b="1" dirty="0" err="1"/>
              <a:t>Stepanow</a:t>
            </a:r>
            <a:br>
              <a:rPr lang="en-GB" sz="800" b="1" dirty="0"/>
            </a:br>
            <a:r>
              <a:rPr lang="en-GB" sz="800" b="1" dirty="0"/>
              <a:t>(1950 – )</a:t>
            </a:r>
            <a:endParaRPr lang="en-DE" sz="800" b="1" dirty="0" err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997074-E559-7536-1AA8-572108FB64FD}"/>
              </a:ext>
            </a:extLst>
          </p:cNvPr>
          <p:cNvSpPr/>
          <p:nvPr/>
        </p:nvSpPr>
        <p:spPr bwMode="gray">
          <a:xfrm>
            <a:off x="899592" y="2337730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AEFC4F-B045-AAAC-93FA-A9DB4BFCE658}"/>
              </a:ext>
            </a:extLst>
          </p:cNvPr>
          <p:cNvSpPr/>
          <p:nvPr/>
        </p:nvSpPr>
        <p:spPr bwMode="gray">
          <a:xfrm>
            <a:off x="899592" y="2841786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FE04B-6DEA-C034-334F-4132A997DE44}"/>
              </a:ext>
            </a:extLst>
          </p:cNvPr>
          <p:cNvSpPr/>
          <p:nvPr/>
        </p:nvSpPr>
        <p:spPr bwMode="gray">
          <a:xfrm>
            <a:off x="899592" y="3597635"/>
            <a:ext cx="2088232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D4BAE-8D2E-433A-BAB3-B8D61735A213}"/>
              </a:ext>
            </a:extLst>
          </p:cNvPr>
          <p:cNvSpPr/>
          <p:nvPr/>
        </p:nvSpPr>
        <p:spPr bwMode="gray">
          <a:xfrm>
            <a:off x="899592" y="3903663"/>
            <a:ext cx="6120680" cy="306028"/>
          </a:xfrm>
          <a:prstGeom prst="roundRect">
            <a:avLst/>
          </a:prstGeom>
          <a:solidFill>
            <a:srgbClr val="B1063A">
              <a:alpha val="20000"/>
            </a:srgb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6B41C-02F4-4D39-A0CB-3DAA3EFEAF9B}"/>
              </a:ext>
            </a:extLst>
          </p:cNvPr>
          <p:cNvSpPr txBox="1"/>
          <p:nvPr/>
        </p:nvSpPr>
        <p:spPr bwMode="gray">
          <a:xfrm>
            <a:off x="3186100" y="235572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(erste Hälfte)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2D339-4323-28B5-3FB3-244ACEF6606C}"/>
              </a:ext>
            </a:extLst>
          </p:cNvPr>
          <p:cNvSpPr txBox="1"/>
          <p:nvPr/>
        </p:nvSpPr>
        <p:spPr bwMode="gray">
          <a:xfrm>
            <a:off x="3186100" y="284078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PT 2 (zweite Hälfte)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1669-7775-4910-E957-937374072DDE}"/>
              </a:ext>
            </a:extLst>
          </p:cNvPr>
          <p:cNvSpPr txBox="1"/>
          <p:nvPr/>
        </p:nvSpPr>
        <p:spPr bwMode="gray">
          <a:xfrm>
            <a:off x="3186100" y="3587639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AE866-023B-024A-1FD4-0252E11570D4}"/>
              </a:ext>
            </a:extLst>
          </p:cNvPr>
          <p:cNvSpPr txBox="1"/>
          <p:nvPr/>
        </p:nvSpPr>
        <p:spPr bwMode="gray">
          <a:xfrm>
            <a:off x="6660232" y="4215446"/>
            <a:ext cx="1547664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b="1" dirty="0"/>
              <a:t>Mathe III</a:t>
            </a:r>
          </a:p>
        </p:txBody>
      </p:sp>
    </p:spTree>
    <p:extLst>
      <p:ext uri="{BB962C8B-B14F-4D97-AF65-F5344CB8AC3E}">
        <p14:creationId xmlns:p14="http://schemas.microsoft.com/office/powerpoint/2010/main" val="3844079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sz="1200" dirty="0"/>
              <a:t>Speicherverwaltung mit </a:t>
            </a:r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en-DE" sz="1200" dirty="0"/>
              <a:t> and </a:t>
            </a:r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614125" lvl="1" indent="-342900"/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en-DE" sz="1200" dirty="0"/>
              <a:t> Datentyp für Wahrheitswerte</a:t>
            </a:r>
          </a:p>
          <a:p>
            <a:pPr marL="614125" lvl="1" indent="-342900"/>
            <a:r>
              <a:rPr lang="de-DE" altLang="en-DE" sz="1200" dirty="0"/>
              <a:t>Referenzen sind Zeiger, die nur einmal initialisiert werden</a:t>
            </a:r>
          </a:p>
          <a:p>
            <a:pPr marL="614125" lvl="1" indent="-342900"/>
            <a:r>
              <a:rPr lang="en-US" alt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sz="1200" dirty="0"/>
              <a:t> </a:t>
            </a:r>
            <a:r>
              <a:rPr lang="de-DE" altLang="en-DE" sz="1200" dirty="0"/>
              <a:t>Operator ist zentral für Korrektheit und Effizienz in C++</a:t>
            </a:r>
          </a:p>
          <a:p>
            <a:pPr marL="614125" lvl="1" indent="-342900"/>
            <a:r>
              <a:rPr lang="de-DE" altLang="en-DE" sz="1200" dirty="0"/>
              <a:t>Funktionen können </a:t>
            </a:r>
            <a:r>
              <a:rPr lang="en-DE" altLang="en-DE" sz="1200" dirty="0"/>
              <a:t>überladen werden (auch Operatoren!)</a:t>
            </a:r>
            <a:endParaRPr lang="de-DE" altLang="en-DE" sz="1200" dirty="0"/>
          </a:p>
          <a:p>
            <a:pPr marL="614125" lvl="1" indent="-342900"/>
            <a:r>
              <a:rPr lang="de-DE" altLang="en-DE" sz="1200" dirty="0"/>
              <a:t>Templates erlauben Typen zu Variablen zur </a:t>
            </a:r>
            <a:r>
              <a:rPr lang="de-DE" altLang="en-DE" sz="1200" dirty="0" err="1"/>
              <a:t>Compilezeit</a:t>
            </a:r>
            <a:r>
              <a:rPr lang="de-DE" altLang="en-DE" sz="1200" dirty="0"/>
              <a:t> zu machen</a:t>
            </a:r>
          </a:p>
          <a:p>
            <a:pPr marL="342900" indent="-342900"/>
            <a:r>
              <a:rPr lang="de-DE" altLang="en-DE" b="1" dirty="0"/>
              <a:t>Abstrakte Datentypen &amp; Klassen in C++</a:t>
            </a:r>
          </a:p>
          <a:p>
            <a:pPr marL="614125" lvl="1" indent="-342900"/>
            <a:r>
              <a:rPr lang="de-DE" altLang="en-DE" sz="1200" dirty="0"/>
              <a:t>Klassen verbinden Daten und Methoden, die diese Daten ändern</a:t>
            </a:r>
          </a:p>
          <a:p>
            <a:pPr marL="614125" lvl="1" indent="-342900"/>
            <a:r>
              <a:rPr lang="de-DE" altLang="en-DE" sz="1200" dirty="0"/>
              <a:t>Sichtbarkeiten erlauben Kapselung von Implementierungsdetails</a:t>
            </a:r>
          </a:p>
          <a:p>
            <a:pPr marL="614125" lvl="1" indent="-342900"/>
            <a:r>
              <a:rPr lang="de-DE" altLang="en-DE" sz="1200" dirty="0"/>
              <a:t>Konstruktoren und Destruktoren sind spezielle Methoden</a:t>
            </a:r>
          </a:p>
          <a:p>
            <a:pPr marL="345838" indent="-342900"/>
            <a:r>
              <a:rPr lang="de-DE" altLang="en-DE" b="1" dirty="0"/>
              <a:t>Standard Template Library</a:t>
            </a:r>
            <a:endParaRPr lang="de-DE" b="1" dirty="0"/>
          </a:p>
          <a:p>
            <a:pPr lvl="1"/>
            <a:r>
              <a:rPr lang="en-DE" sz="1200" dirty="0"/>
              <a:t>Im Rest der Vorlesung lernen wir alle Algorithmen und Datenstrukturen direkt kennen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/>
              <a:t> </a:t>
            </a:r>
            <a:r>
              <a:rPr lang="de-DE" altLang="en-DE" dirty="0"/>
              <a:t>Operator</a:t>
            </a:r>
          </a:p>
          <a:p>
            <a:pPr marL="614125" lvl="1" indent="-342900"/>
            <a:r>
              <a:rPr lang="de-DE" altLang="en-DE" dirty="0"/>
              <a:t>Funktionen &amp; (Operator)-</a:t>
            </a:r>
            <a:r>
              <a:rPr lang="en-US" altLang="en-DE" dirty="0"/>
              <a:t>Overloading</a:t>
            </a:r>
            <a:endParaRPr lang="de-DE" altLang="en-DE" dirty="0"/>
          </a:p>
          <a:p>
            <a:pPr marL="614125" lvl="1" indent="-342900"/>
            <a:r>
              <a:rPr lang="de-DE" altLang="en-DE" dirty="0"/>
              <a:t>Templates</a:t>
            </a:r>
          </a:p>
          <a:p>
            <a:pPr marL="342900" indent="-342900"/>
            <a:r>
              <a:rPr lang="de-DE" altLang="en-DE" dirty="0"/>
              <a:t>Abstrakte Datentypen &amp; Klassen in C++</a:t>
            </a:r>
          </a:p>
          <a:p>
            <a:pPr marL="614125" lvl="1" indent="-342900"/>
            <a:r>
              <a:rPr lang="de-DE" altLang="en-DE" dirty="0"/>
              <a:t>Vererbung</a:t>
            </a:r>
          </a:p>
          <a:p>
            <a:pPr marL="614125" lvl="1" indent="-342900"/>
            <a:r>
              <a:rPr lang="de-DE" altLang="en-DE" dirty="0"/>
              <a:t>Spezielle Konstruktoren</a:t>
            </a:r>
          </a:p>
          <a:p>
            <a:pPr marL="342900" indent="-342900"/>
            <a:r>
              <a:rPr lang="de-DE" altLang="en-DE" dirty="0"/>
              <a:t>Standard Template Library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239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Kommentare</a:t>
            </a:r>
            <a:r>
              <a:rPr lang="de-DE" altLang="en-DE" dirty="0">
                <a:ea typeface="ＭＳ Ｐゴシック" panose="020B0600070205080204" pitchFamily="34" charset="-128"/>
              </a:rPr>
              <a:t>: Es gibt zwei Arten, Kommentare ins Programm einzufügen</a:t>
            </a:r>
          </a:p>
          <a:p>
            <a:pPr lvl="1"/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/*...*/</a:t>
            </a:r>
            <a:r>
              <a:rPr lang="de-DE" altLang="en-DE" dirty="0">
                <a:ea typeface="ＭＳ Ｐゴシック" panose="020B0600070205080204" pitchFamily="34" charset="-128"/>
              </a:rPr>
              <a:t> Kommentare, die sich über mehrere Zeilen erstrecken (wie C)</a:t>
            </a:r>
          </a:p>
          <a:p>
            <a:pPr lvl="1"/>
            <a:r>
              <a:rPr lang="de-DE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//... </a:t>
            </a:r>
            <a:r>
              <a:rPr lang="de-DE" altLang="en-DE" dirty="0">
                <a:ea typeface="ＭＳ Ｐゴシック" panose="020B0600070205080204" pitchFamily="34" charset="-128"/>
              </a:rPr>
              <a:t>Kommentare, so dass der Compiler den Rest der Zeile ignoriert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Initialisierungen </a:t>
            </a:r>
            <a:r>
              <a:rPr lang="de-DE" altLang="en-DE" dirty="0">
                <a:ea typeface="ＭＳ Ｐゴシック" panose="020B0600070205080204" pitchFamily="34" charset="-128"/>
              </a:rPr>
              <a:t>bei Deklaration haben eine zusätzliche Syntax, die verlustvolle Typkonversationen erkennen und explizite Zuweisung verhindern: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{ value }</a:t>
            </a:r>
            <a:r>
              <a:rPr lang="de-DE" altLang="en-DE" dirty="0">
                <a:ea typeface="ＭＳ Ｐゴシック" panose="020B0600070205080204" pitchFamily="34" charset="-128"/>
              </a:rPr>
              <a:t> anstatt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 variable = { value } </a:t>
            </a:r>
            <a:endParaRPr lang="de-DE" altLang="en-DE" b="1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7.2;    //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warning is generated but compiles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{ 7.2 };  //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compile time type error in C++</a:t>
            </a: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(Dynamische) Speicherverwaltung </a:t>
            </a:r>
            <a:r>
              <a:rPr lang="de-DE" altLang="en-DE" dirty="0">
                <a:ea typeface="ＭＳ Ｐゴシック" panose="020B0600070205080204" pitchFamily="34" charset="-128"/>
              </a:rPr>
              <a:t>ist Teil der Sprache mit den beiden Schlüsselworten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</a:t>
            </a:r>
            <a:r>
              <a:rPr lang="de-DE" altLang="en-DE" dirty="0">
                <a:ea typeface="ＭＳ Ｐゴシック" panose="020B0600070205080204" pitchFamily="34" charset="-128"/>
              </a:rPr>
              <a:t> (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new[]</a:t>
            </a:r>
            <a:r>
              <a:rPr lang="de-DE" altLang="en-DE" dirty="0">
                <a:ea typeface="ＭＳ Ｐゴシック" panose="020B0600070205080204" pitchFamily="34" charset="-128"/>
              </a:rPr>
              <a:t> und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</a:t>
            </a:r>
            <a:r>
              <a:rPr lang="de-DE" altLang="en-DE" dirty="0">
                <a:ea typeface="ＭＳ Ｐゴシック" panose="020B0600070205080204" pitchFamily="34" charset="-128"/>
              </a:rPr>
              <a:t> für Felder)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int*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[10]; </a:t>
            </a:r>
          </a:p>
          <a:p>
            <a:pPr lvl="2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delete[]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  <a:endParaRPr lang="en-US" altLang="en-DE" sz="12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sz="1100" dirty="0"/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Kommentare, Initialisierungen, Speicherverwaltung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70848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Primitive Datentypen sind ähnlich zu C mit einer Ausnahme!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 (mögliche Werte: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false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char</a:t>
            </a:r>
            <a:r>
              <a:rPr lang="de-DE" altLang="en-DE" sz="1200" dirty="0">
                <a:ea typeface="ＭＳ Ｐゴシック" panose="020B0600070205080204" pitchFamily="34" charset="-128"/>
              </a:rPr>
              <a:t>: 1 Byte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(mit möglichen Qualifizierern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short</a:t>
            </a:r>
            <a:r>
              <a:rPr lang="de-DE" altLang="en-DE" sz="1200" dirty="0">
                <a:ea typeface="ＭＳ Ｐゴシック" panose="020B0600070205080204" pitchFamily="34" charset="-128"/>
              </a:rPr>
              <a:t>,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 und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 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</a:t>
            </a:r>
            <a:r>
              <a:rPr lang="de-DE" altLang="en-DE" sz="1200" dirty="0">
                <a:ea typeface="ＭＳ Ｐゴシック" panose="020B0600070205080204" pitchFamily="34" charset="-128"/>
              </a:rPr>
              <a:t>: 4 Bytes 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double</a:t>
            </a:r>
            <a:r>
              <a:rPr lang="de-DE" altLang="en-DE" sz="1200" dirty="0">
                <a:ea typeface="ＭＳ Ｐゴシック" panose="020B0600070205080204" pitchFamily="34" charset="-128"/>
              </a:rPr>
              <a:t>: 8 Bytes (mit möglichem Qualifizierer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long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Automatische Typinferenz (C++11)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C++ ist eine statisch getypte Sprache (d.h. Typ aller Variablen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zur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Compilezeit</a:t>
            </a:r>
            <a:r>
              <a:rPr lang="de-DE" altLang="en-DE" sz="1200" dirty="0">
                <a:ea typeface="ＭＳ Ｐゴシック" panose="020B0600070205080204" pitchFamily="34" charset="-128"/>
              </a:rPr>
              <a:t> ermittelt werden können)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Wenn der Typ automatisch bestimmt werden kann vom Compiler, dann immer das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ea typeface="ＭＳ Ｐゴシック" panose="020B0600070205080204" pitchFamily="34" charset="-128"/>
              </a:rPr>
              <a:t> Schlüsselwort benutzen.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x = 3 + 4;</a:t>
            </a:r>
          </a:p>
          <a:p>
            <a:pPr lvl="2"/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de-DE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auto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 = 0; i &lt; 100; i++) { … }</a:t>
            </a:r>
          </a:p>
          <a:p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C++ Primitive Datentypen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BD82-F6BD-382D-EA0C-37E3E60B4D5B}"/>
              </a:ext>
            </a:extLst>
          </p:cNvPr>
          <p:cNvSpPr txBox="1"/>
          <p:nvPr/>
        </p:nvSpPr>
        <p:spPr bwMode="gray">
          <a:xfrm>
            <a:off x="1724513" y="4780692"/>
            <a:ext cx="5694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FF0000"/>
                </a:solidFill>
                <a:hlinkClick r:id="rId2"/>
              </a:rPr>
              <a:t>https://replit.com/@rherbrich/types#types.cpp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DE" dirty="0">
                <a:ea typeface="ＭＳ Ｐゴシック" panose="020B0600070205080204" pitchFamily="34" charset="-128"/>
              </a:rPr>
              <a:t>Zeiger und Referenzen</a:t>
            </a:r>
            <a:endParaRPr lang="en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 </a:t>
            </a:r>
            <a:r>
              <a:rPr lang="de-DE" altLang="en-DE" b="1" i="1" dirty="0">
                <a:ea typeface="ＭＳ Ｐゴシック" panose="020B0600070205080204" pitchFamily="34" charset="-128"/>
              </a:rPr>
              <a:t>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pointer</a:t>
            </a:r>
            <a:r>
              <a:rPr lang="de-DE" altLang="en-DE" b="1" i="1" dirty="0">
                <a:ea typeface="ＭＳ Ｐゴシック" panose="020B0600070205080204" pitchFamily="34" charset="-128"/>
              </a:rPr>
              <a:t>)</a:t>
            </a:r>
            <a:r>
              <a:rPr lang="de-DE" altLang="en-DE" b="1" dirty="0">
                <a:ea typeface="ＭＳ Ｐゴシック" panose="020B0600070205080204" pitchFamily="34" charset="-128"/>
              </a:rPr>
              <a:t> funktionieren in C++ genauso wie in C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T*</a:t>
            </a:r>
            <a:r>
              <a:rPr lang="de-DE" altLang="en-DE" sz="1200" dirty="0">
                <a:ea typeface="ＭＳ Ｐゴシック" panose="020B0600070205080204" pitchFamily="34" charset="-128"/>
              </a:rPr>
              <a:t>: Zeiger auf ein Objekt des Typs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beliebig zur Laufzeit verändert werden (Zeigerarithmetik und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Speicheradressen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kann mit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Muss nicht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immer Speicherplatz, die der Größe des Adressraums entspricht (z.B. 32 </a:t>
            </a:r>
            <a:r>
              <a:rPr lang="de-DE" altLang="en-DE" sz="1200" dirty="0" err="1">
                <a:ea typeface="ＭＳ Ｐゴシック" panose="020B0600070205080204" pitchFamily="34" charset="-128"/>
              </a:rPr>
              <a:t>bit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marL="536575" lvl="2" indent="0">
              <a:buNone/>
            </a:pP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2CC7-E1D0-2C52-2052-1891D1866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494110" cy="3563938"/>
          </a:xfrm>
        </p:spPr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Referenzen (</a:t>
            </a:r>
            <a:r>
              <a:rPr lang="en-US" altLang="en-DE" b="1" i="1" dirty="0">
                <a:ea typeface="ＭＳ Ｐゴシック" panose="020B0600070205080204" pitchFamily="34" charset="-128"/>
              </a:rPr>
              <a:t>reference</a:t>
            </a:r>
            <a:r>
              <a:rPr lang="de-DE" altLang="en-DE" b="1" dirty="0">
                <a:ea typeface="ＭＳ Ｐゴシック" panose="020B0600070205080204" pitchFamily="34" charset="-128"/>
              </a:rPr>
              <a:t>) sind wie einmalig </a:t>
            </a:r>
            <a:r>
              <a:rPr lang="de-DE" altLang="en-DE" b="1" dirty="0" err="1">
                <a:ea typeface="ＭＳ Ｐゴシック" panose="020B0600070205080204" pitchFamily="34" charset="-128"/>
              </a:rPr>
              <a:t>intialisierte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 (C++)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: Referenz auf ein Objekt des Typs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endParaRPr lang="de-DE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Kann nicht Laufzeit verändert werden (keine Zeigerarithmetik und </a:t>
            </a: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&amp;</a:t>
            </a:r>
            <a:r>
              <a:rPr lang="de-DE" altLang="en-DE" sz="1200" dirty="0">
                <a:ea typeface="ＭＳ Ｐゴシック" panose="020B0600070205080204" pitchFamily="34" charset="-128"/>
              </a:rPr>
              <a:t>-Operator)</a:t>
            </a:r>
            <a:endParaRPr lang="de-DE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de-DE" altLang="en-DE" sz="1200" dirty="0">
                <a:ea typeface="ＭＳ Ｐゴシック" panose="020B0600070205080204" pitchFamily="34" charset="-128"/>
              </a:rPr>
              <a:t> Operator vergleicht referenzierte Objekte 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Inhalt des Speichers wird direkt mit dem Variablennamen gelesen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rvalue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 und geschrieben (</a:t>
            </a:r>
            <a:r>
              <a:rPr lang="en-US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Muss</a:t>
            </a:r>
            <a:r>
              <a:rPr lang="de-DE" altLang="en-DE" sz="1200" dirty="0">
                <a:ea typeface="ＭＳ Ｐゴシック" panose="020B0600070205080204" pitchFamily="34" charset="-128"/>
              </a:rPr>
              <a:t> initialisiert werden</a:t>
            </a:r>
          </a:p>
          <a:p>
            <a:pPr lvl="1"/>
            <a:r>
              <a:rPr lang="de-DE" altLang="en-DE" sz="1200" dirty="0">
                <a:ea typeface="ＭＳ Ｐゴシック" panose="020B0600070205080204" pitchFamily="34" charset="-128"/>
              </a:rPr>
              <a:t>Belegt nicht notwendigerweise Speicherplatz (Compiler darf Referenz durch die eigentliche referenzierte Variable ersetzen)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2589F-27D8-C1B4-3BE2-39B1A5494C97}"/>
              </a:ext>
            </a:extLst>
          </p:cNvPr>
          <p:cNvSpPr txBox="1"/>
          <p:nvPr/>
        </p:nvSpPr>
        <p:spPr bwMode="gray">
          <a:xfrm>
            <a:off x="358777" y="4687031"/>
            <a:ext cx="738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replit.com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/@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rherbrich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/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pointers#pointers.cpp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spielt eine </a:t>
            </a:r>
            <a:r>
              <a:rPr lang="de-DE" altLang="en-DE" b="1" dirty="0">
                <a:ea typeface="ＭＳ Ｐゴシック" panose="020B0600070205080204" pitchFamily="34" charset="-128"/>
              </a:rPr>
              <a:t>zentrale Rolle</a:t>
            </a:r>
            <a:r>
              <a:rPr lang="de-DE" altLang="en-DE" dirty="0">
                <a:ea typeface="ＭＳ Ｐゴシック" panose="020B0600070205080204" pitchFamily="34" charset="-128"/>
              </a:rPr>
              <a:t> in C++ aus zwei Gründen: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Der Compiler kann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-Ausdrücke optimieren (Register, Konstanten)!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dirty="0">
                <a:ea typeface="ＭＳ Ｐゴシック" panose="020B0600070205080204" pitchFamily="34" charset="-128"/>
              </a:rPr>
              <a:t>Korrektheit von Programmsemantik (</a:t>
            </a:r>
            <a:r>
              <a:rPr lang="en-US" altLang="en-DE" i="1" dirty="0">
                <a:ea typeface="ＭＳ Ｐゴシック" panose="020B0600070205080204" pitchFamily="34" charset="-128"/>
              </a:rPr>
              <a:t>const correctness</a:t>
            </a:r>
            <a:r>
              <a:rPr lang="de-DE" altLang="en-DE" dirty="0">
                <a:ea typeface="ＭＳ Ｐゴシック" panose="020B0600070205080204" pitchFamily="34" charset="-128"/>
              </a:rPr>
              <a:t>)</a:t>
            </a:r>
          </a:p>
          <a:p>
            <a:pPr marL="611187" lvl="1" indent="-342900">
              <a:buFont typeface="+mj-lt"/>
              <a:buAutoNum type="arabicPeriod"/>
            </a:pP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Primitiver Datentyp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bezieht sich auf den Typ direkt dahinter. </a:t>
            </a: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Variablen müssen initialisiert werden und können kein </a:t>
            </a:r>
            <a:r>
              <a:rPr lang="de-DE" altLang="en-DE" sz="1200" i="1" dirty="0" err="1">
                <a:ea typeface="ＭＳ Ｐゴシック" panose="020B0600070205080204" pitchFamily="34" charset="-128"/>
              </a:rPr>
              <a:t>lvalue</a:t>
            </a:r>
            <a:r>
              <a:rPr lang="de-DE" altLang="en-DE" sz="1200" dirty="0">
                <a:ea typeface="ＭＳ Ｐゴシック" panose="020B0600070205080204" pitchFamily="34" charset="-128"/>
              </a:rPr>
              <a:t> sein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x = 1;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x = 2; 			// would be a compile time error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const int y = x + 2;	// this is ok; it’s a </a:t>
            </a:r>
            <a:r>
              <a:rPr lang="en-US" altLang="en-DE" sz="12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rvalue</a:t>
            </a:r>
            <a:endParaRPr lang="en-US" altLang="en-DE" sz="1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Argumente dürfen nicht in der Funktion verändert werden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 f(const int x) {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  x = 2; 			// would be a compile time error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250595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DCB6-8AB0-C907-D556-23D8C03BE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en-DE" b="1" dirty="0">
                <a:ea typeface="ＭＳ Ｐゴシック" panose="020B0600070205080204" pitchFamily="34" charset="-128"/>
              </a:rPr>
              <a:t>Zeiger</a:t>
            </a:r>
            <a:r>
              <a:rPr lang="de-DE" altLang="en-DE" dirty="0">
                <a:ea typeface="ＭＳ Ｐゴシック" panose="020B0600070205080204" pitchFamily="34" charset="-128"/>
              </a:rPr>
              <a:t>:</a:t>
            </a:r>
            <a:r>
              <a:rPr lang="de-DE" altLang="en-DE" b="1" dirty="0">
                <a:ea typeface="ＭＳ Ｐゴシック" panose="020B0600070205080204" pitchFamily="34" charset="-128"/>
              </a:rPr>
              <a:t> </a:t>
            </a:r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des Zeigers bezieht sich auf den Zeigertyp direkt davor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 x { 42 }, y { 12 };</a:t>
            </a:r>
            <a:b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</a:b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int* const p { &amp;x };</a:t>
            </a:r>
          </a:p>
          <a:p>
            <a:pPr marL="536575" lvl="2" indent="0">
              <a:buNone/>
            </a:pP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p = &amp;y;		// this is a compile time error	</a:t>
            </a:r>
            <a:endParaRPr lang="en-US" altLang="en-DE" sz="1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dürfen ihre Adresse nicht ändern aber der Inhalt des Speichers, auf den der Zeiger zeigt, ist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nicht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! </a:t>
            </a:r>
          </a:p>
          <a:p>
            <a:pPr lvl="1"/>
            <a:r>
              <a:rPr lang="de-DE" altLang="en-DE" sz="1200" b="1" dirty="0">
                <a:ea typeface="ＭＳ Ｐゴシック" panose="020B0600070205080204" pitchFamily="34" charset="-128"/>
              </a:rPr>
              <a:t>Beispiel (</a:t>
            </a:r>
            <a:r>
              <a:rPr lang="en-US" altLang="en-DE" sz="1200" b="1" dirty="0" err="1">
                <a:ea typeface="ＭＳ Ｐゴシック" panose="020B0600070205080204" pitchFamily="34" charset="-128"/>
              </a:rPr>
              <a:t>ctd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)</a:t>
            </a:r>
            <a:r>
              <a:rPr lang="de-DE" altLang="en-DE" sz="1200" dirty="0">
                <a:ea typeface="ＭＳ Ｐゴシック" panose="020B0600070205080204" pitchFamily="34" charset="-128"/>
              </a:rPr>
              <a:t>:</a:t>
            </a:r>
          </a:p>
          <a:p>
            <a:pPr marL="536575" lvl="2" indent="0">
              <a:buNone/>
            </a:pPr>
            <a:r>
              <a:rPr lang="de-DE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*p += 1;		//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but this is ok!</a:t>
            </a:r>
            <a:endParaRPr lang="de-DE" altLang="en-DE" dirty="0">
              <a:ea typeface="ＭＳ Ｐゴシック" panose="020B0600070205080204" pitchFamily="34" charset="-128"/>
            </a:endParaRPr>
          </a:p>
          <a:p>
            <a:r>
              <a:rPr lang="de-DE" altLang="en-DE" b="1" dirty="0">
                <a:ea typeface="ＭＳ Ｐゴシック" panose="020B0600070205080204" pitchFamily="34" charset="-128"/>
              </a:rPr>
              <a:t>Referenzen vs. </a:t>
            </a:r>
            <a:r>
              <a:rPr lang="en-US" altLang="en-DE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b="1" dirty="0">
                <a:ea typeface="ＭＳ Ｐゴシック" panose="020B0600070205080204" pitchFamily="34" charset="-128"/>
              </a:rPr>
              <a:t> Zeiger: Unterschiede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kann auf </a:t>
            </a:r>
            <a:r>
              <a:rPr lang="de-DE" altLang="en-DE" sz="1200" b="1" dirty="0">
                <a:ea typeface="ＭＳ Ｐゴシック" panose="020B0600070205080204" pitchFamily="34" charset="-128"/>
              </a:rPr>
              <a:t>NULL </a:t>
            </a:r>
            <a:r>
              <a:rPr lang="de-DE" altLang="en-DE" sz="1200" dirty="0">
                <a:ea typeface="ＭＳ Ｐゴシック" panose="020B0600070205080204" pitchFamily="34" charset="-128"/>
              </a:rPr>
              <a:t>zeigen; eine Referenz nicht.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Ein </a:t>
            </a:r>
            <a:r>
              <a:rPr lang="en-US" altLang="en-DE" sz="12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sz="1200" dirty="0">
                <a:ea typeface="ＭＳ Ｐゴシック" panose="020B0600070205080204" pitchFamily="34" charset="-128"/>
              </a:rPr>
              <a:t> Zeiger belegt Speicher und hat seine eigene Adresse.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altLang="en-DE" sz="1200" dirty="0">
                <a:ea typeface="ＭＳ Ｐゴシック" panose="020B0600070205080204" pitchFamily="34" charset="-128"/>
              </a:rPr>
              <a:t>Ansonsten sind die beiden Konzepte gleich!</a:t>
            </a:r>
          </a:p>
          <a:p>
            <a:pPr marL="0" indent="0">
              <a:buNone/>
            </a:pP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76D61-828E-2BE1-D331-D2305FF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DE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de-DE" altLang="en-DE" dirty="0">
                <a:ea typeface="ＭＳ Ｐゴシック" panose="020B0600070205080204" pitchFamily="34" charset="-128"/>
              </a:rPr>
              <a:t> Operator: Zeiger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C80CD-019D-D9B4-3CC4-A4D297E5822D}"/>
              </a:ext>
            </a:extLst>
          </p:cNvPr>
          <p:cNvSpPr txBox="1"/>
          <p:nvPr/>
        </p:nvSpPr>
        <p:spPr bwMode="gray">
          <a:xfrm>
            <a:off x="1187624" y="4616945"/>
            <a:ext cx="662473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DE" b="1" dirty="0">
                <a:hlinkClick r:id="rId2"/>
              </a:rPr>
              <a:t>https://replit.com/@rherbrich/const#const.cpp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03213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3620</TotalTime>
  <Words>2537</Words>
  <Application>Microsoft Macintosh PowerPoint</Application>
  <PresentationFormat>On-screen Show (16:9)</PresentationFormat>
  <Paragraphs>331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Open Sans</vt:lpstr>
      <vt:lpstr>Verdana</vt:lpstr>
      <vt:lpstr>TEMPLATE DEF Faculty v2022</vt:lpstr>
      <vt:lpstr>Programmiertechnik II (PT++1)</vt:lpstr>
      <vt:lpstr>C++</vt:lpstr>
      <vt:lpstr>Überblick</vt:lpstr>
      <vt:lpstr>Überblick</vt:lpstr>
      <vt:lpstr>C++ Kommentare, Initialisierungen, Speicherverwaltung</vt:lpstr>
      <vt:lpstr>C++ Primitive Datentypen</vt:lpstr>
      <vt:lpstr>Zeiger und Referenzen</vt:lpstr>
      <vt:lpstr>const Operator</vt:lpstr>
      <vt:lpstr>const Operator: Zeiger</vt:lpstr>
      <vt:lpstr>Funktionen &amp; (Operator)-Overloading</vt:lpstr>
      <vt:lpstr>Templates</vt:lpstr>
      <vt:lpstr>Überblick</vt:lpstr>
      <vt:lpstr>Abstrakte Datentypen &amp; Objekte</vt:lpstr>
      <vt:lpstr>Klassen in C++</vt:lpstr>
      <vt:lpstr>Objektlebensdauer: Konstruktoren &amp; Destruktoren</vt:lpstr>
      <vt:lpstr>Überblick</vt:lpstr>
      <vt:lpstr>Klassenhierarchien: Vererbung</vt:lpstr>
      <vt:lpstr>Vererbung (ctd)</vt:lpstr>
      <vt:lpstr>Überblick</vt:lpstr>
      <vt:lpstr>Spezielle Konstruktoren: Copy und Move</vt:lpstr>
      <vt:lpstr>Beispiel: MyString Klasse</vt:lpstr>
      <vt:lpstr>Überblick</vt:lpstr>
      <vt:lpstr>Standard Template Library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78</cp:revision>
  <cp:lastPrinted>2014-05-07T12:19:03Z</cp:lastPrinted>
  <dcterms:created xsi:type="dcterms:W3CDTF">2022-08-10T08:10:37Z</dcterms:created>
  <dcterms:modified xsi:type="dcterms:W3CDTF">2023-04-20T19:40:20Z</dcterms:modified>
</cp:coreProperties>
</file>