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75" r:id="rId3"/>
    <p:sldId id="303" r:id="rId4"/>
    <p:sldId id="381" r:id="rId5"/>
    <p:sldId id="379" r:id="rId6"/>
    <p:sldId id="306" r:id="rId7"/>
    <p:sldId id="373" r:id="rId8"/>
    <p:sldId id="376" r:id="rId9"/>
    <p:sldId id="377" r:id="rId10"/>
    <p:sldId id="378" r:id="rId11"/>
    <p:sldId id="380" r:id="rId12"/>
    <p:sldId id="382" r:id="rId13"/>
    <p:sldId id="372" r:id="rId14"/>
    <p:sldId id="386" r:id="rId15"/>
    <p:sldId id="387" r:id="rId16"/>
    <p:sldId id="391" r:id="rId17"/>
    <p:sldId id="392" r:id="rId18"/>
    <p:sldId id="393" r:id="rId19"/>
    <p:sldId id="384" r:id="rId20"/>
    <p:sldId id="388" r:id="rId21"/>
    <p:sldId id="389" r:id="rId22"/>
    <p:sldId id="385" r:id="rId23"/>
    <p:sldId id="390" r:id="rId24"/>
    <p:sldId id="32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293"/>
  </p:normalViewPr>
  <p:slideViewPr>
    <p:cSldViewPr snapToObjects="1" showGuides="1">
      <p:cViewPr varScale="1">
        <p:scale>
          <a:sx n="155" d="100"/>
          <a:sy n="155" d="100"/>
        </p:scale>
        <p:origin x="97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4/28/23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4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overloading#overloading.cp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emplate#templat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virtual#virtual.c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pymove#copymove.cp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mystring#mystring.cp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ypes#types.c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pointers#pointers.cp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nst#const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 (PT++1)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Funktionen</a:t>
            </a:r>
            <a:r>
              <a:rPr lang="de-DE" altLang="en-DE" dirty="0">
                <a:ea typeface="ＭＳ Ｐゴシック" panose="020B0600070205080204" pitchFamily="34" charset="-128"/>
              </a:rPr>
              <a:t> werden genauso deklariert wie in C</a:t>
            </a: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-type&gt; 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function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-name&gt;(&lt;type1&gt; &lt;arg1&gt;, &lt;type2&gt; &lt;args2&gt;, …) {…}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Drei neue Erweiterungen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Argumente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Standardwerte</a:t>
            </a:r>
            <a:r>
              <a:rPr lang="de-DE" altLang="en-DE" sz="1200" dirty="0">
                <a:ea typeface="ＭＳ Ｐゴシック" panose="020B0600070205080204" pitchFamily="34" charset="-128"/>
              </a:rPr>
              <a:t> haben (mit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de-DE" altLang="en-DE" sz="1200" dirty="0">
                <a:ea typeface="ＭＳ Ｐゴシック" panose="020B0600070205080204" pitchFamily="34" charset="-128"/>
              </a:rPr>
              <a:t> bei Deklaration angeben)</a:t>
            </a:r>
          </a:p>
          <a:p>
            <a:pPr marL="538162" lvl="2" indent="0">
              <a:buNone/>
            </a:pP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my_print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*s,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width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=80) { … }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Funktionen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überladen</a:t>
            </a:r>
            <a:r>
              <a:rPr lang="de-DE" altLang="en-DE" sz="1200" dirty="0">
                <a:ea typeface="ＭＳ Ｐゴシック" panose="020B0600070205080204" pitchFamily="34" charset="-128"/>
              </a:rPr>
              <a:t>, wenn die Argumenttypen sich unterscheiden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(x +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f(double x, double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x * 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 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f(2,3)   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5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f(2.0,3.0)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6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marL="611187" lvl="1" indent="-342900">
              <a:buFont typeface="+mj-lt"/>
              <a:buAutoNum type="arabicPeriod" startAt="3"/>
            </a:pPr>
            <a:r>
              <a:rPr lang="de-DE" altLang="en-DE" sz="1200" dirty="0">
                <a:ea typeface="ＭＳ Ｐゴシック" panose="020B0600070205080204" pitchFamily="34" charset="-128"/>
              </a:rPr>
              <a:t>Alle C++ Operatoren (z.B. Addition, Multiplikation) können auch überladen werden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operator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a,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b) { …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Funktionen &amp; (Operator)-</a:t>
            </a:r>
            <a:r>
              <a:rPr lang="en-US" altLang="en-DE" dirty="0">
                <a:ea typeface="ＭＳ Ｐゴシック" panose="020B0600070205080204" pitchFamily="34" charset="-128"/>
              </a:rPr>
              <a:t>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616945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https://replit.com/@rherbrich/overloading#overloading.cpp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84020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Oft wollen wir uns bei der Implementierung von Funktionen und Strukturen </a:t>
            </a:r>
            <a:r>
              <a:rPr lang="de-DE" altLang="en-DE" b="1" dirty="0">
                <a:ea typeface="ＭＳ Ｐゴシック" panose="020B0600070205080204" pitchFamily="34" charset="-128"/>
              </a:rPr>
              <a:t>noch nicht auf </a:t>
            </a:r>
            <a:r>
              <a:rPr lang="de-DE" altLang="en-DE" dirty="0">
                <a:ea typeface="ＭＳ Ｐゴシック" panose="020B0600070205080204" pitchFamily="34" charset="-128"/>
              </a:rPr>
              <a:t>Argument- oder </a:t>
            </a:r>
            <a:r>
              <a:rPr lang="de-DE" altLang="en-DE" i="1" dirty="0">
                <a:ea typeface="ＭＳ Ｐゴシック" panose="020B0600070205080204" pitchFamily="34" charset="-128"/>
              </a:rPr>
              <a:t>Member</a:t>
            </a:r>
            <a:r>
              <a:rPr lang="de-DE" altLang="en-DE" dirty="0">
                <a:ea typeface="ＭＳ Ｐゴシック" panose="020B0600070205080204" pitchFamily="34" charset="-128"/>
              </a:rPr>
              <a:t>-</a:t>
            </a:r>
            <a:r>
              <a:rPr lang="de-DE" altLang="en-DE" b="1" dirty="0">
                <a:ea typeface="ＭＳ Ｐゴシック" panose="020B0600070205080204" pitchFamily="34" charset="-128"/>
              </a:rPr>
              <a:t>Typen festlegen</a:t>
            </a:r>
            <a:r>
              <a:rPr lang="de-DE" altLang="en-DE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Verkettete Liste (von beliebigen Wertetypen!)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Nullstellverfahren (alle Typen, die Addition und Multiplikation unterstützen)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C++ bietet Templates an, mit denen man </a:t>
            </a:r>
            <a:r>
              <a:rPr lang="de-DE" altLang="en-DE" b="1" dirty="0">
                <a:ea typeface="ＭＳ Ｐゴシック" panose="020B0600070205080204" pitchFamily="34" charset="-128"/>
              </a:rPr>
              <a:t>Typvariablen</a:t>
            </a:r>
            <a:r>
              <a:rPr lang="de-DE" altLang="en-DE" dirty="0">
                <a:ea typeface="ＭＳ Ｐゴシック" panose="020B0600070205080204" pitchFamily="34" charset="-128"/>
              </a:rPr>
              <a:t> definieren kann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template &lt;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typename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T&gt;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Anstelle des eigentlichen Typs wird dann die Typvariable </a:t>
            </a:r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de-DE" altLang="en-DE" dirty="0">
                <a:ea typeface="ＭＳ Ｐゴシック" panose="020B0600070205080204" pitchFamily="34" charset="-128"/>
              </a:rPr>
              <a:t> benutzt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List&lt;T&gt;*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(const List&lt;T&gt;* head, const T value) { … }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Bei jeder Benutzung der Funktion oder des Typs während der </a:t>
            </a:r>
            <a:r>
              <a:rPr lang="en-US" altLang="en-DE" dirty="0" err="1">
                <a:ea typeface="ＭＳ Ｐゴシック" panose="020B0600070205080204" pitchFamily="34" charset="-128"/>
              </a:rPr>
              <a:t>Compilierung</a:t>
            </a:r>
            <a:r>
              <a:rPr lang="de-DE" altLang="en-DE" dirty="0">
                <a:ea typeface="ＭＳ Ｐゴシック" panose="020B0600070205080204" pitchFamily="34" charset="-128"/>
              </a:rPr>
              <a:t> generiert der Compiler dann </a:t>
            </a:r>
            <a:r>
              <a:rPr lang="de-DE" altLang="en-DE" b="1" dirty="0">
                <a:ea typeface="ＭＳ Ｐゴシック" panose="020B0600070205080204" pitchFamily="34" charset="-128"/>
              </a:rPr>
              <a:t>den speziellen Code </a:t>
            </a:r>
            <a:r>
              <a:rPr lang="de-DE" altLang="en-DE" dirty="0">
                <a:ea typeface="ＭＳ Ｐゴシック" panose="020B0600070205080204" pitchFamily="34" charset="-128"/>
              </a:rPr>
              <a:t>für den eigentlichen Typ</a:t>
            </a:r>
          </a:p>
          <a:p>
            <a:pPr marL="538162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 List&lt;int&gt;*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NULL;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42);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ea typeface="ＭＳ Ｐゴシック" panose="020B0600070205080204" pitchFamily="34" charset="-128"/>
              </a:rPr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https://replit.com/@rherbrich/template#template.cpp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21585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Mengen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 Methode, die als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v;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hat, dann ist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eine abgeleitete Klasse (</a:t>
            </a:r>
            <a:r>
              <a:rPr lang="en-US" i="1" dirty="0"/>
              <a:t>derived class</a:t>
            </a:r>
            <a:r>
              <a:rPr lang="de-DE" dirty="0"/>
              <a:t>)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replit.com</a:t>
            </a:r>
            <a:r>
              <a:rPr lang="en-US" b="1" dirty="0">
                <a:hlinkClick r:id="rId2"/>
              </a:rPr>
              <a:t>/@</a:t>
            </a:r>
            <a:r>
              <a:rPr lang="en-US" b="1" dirty="0" err="1">
                <a:hlinkClick r:id="rId2"/>
              </a:rPr>
              <a:t>rherbrich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virtual#virtual.cpp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87906-7620-AE31-FFF6-9AD6F8405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Entwickelt in den 1980ern von </a:t>
            </a:r>
            <a:r>
              <a:rPr lang="en-US" altLang="en-US" dirty="0">
                <a:ea typeface="ＭＳ Ｐゴシック" panose="020B0600070205080204" pitchFamily="34" charset="-128"/>
              </a:rPr>
              <a:t>Bjarne </a:t>
            </a:r>
            <a:r>
              <a:rPr lang="en-US" altLang="en-US" dirty="0" err="1">
                <a:ea typeface="ＭＳ Ｐゴシック" panose="020B0600070205080204" pitchFamily="34" charset="-128"/>
              </a:rPr>
              <a:t>Stroustrup</a:t>
            </a:r>
            <a:r>
              <a:rPr lang="de-DE" altLang="en-US" dirty="0">
                <a:ea typeface="ＭＳ Ｐゴシック" panose="020B0600070205080204" pitchFamily="34" charset="-128"/>
              </a:rPr>
              <a:t>, AT&amp;T Bell Labs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Ursprünglich „</a:t>
            </a:r>
            <a:r>
              <a:rPr lang="en-US" altLang="en-US" dirty="0">
                <a:ea typeface="ＭＳ Ｐゴシック" panose="020B0600070205080204" pitchFamily="34" charset="-128"/>
              </a:rPr>
              <a:t>C with Classes</a:t>
            </a:r>
            <a:r>
              <a:rPr lang="ja-JP" altLang="de-DE">
                <a:ea typeface="ＭＳ Ｐゴシック" panose="020B0600070205080204" pitchFamily="34" charset="-128"/>
              </a:rPr>
              <a:t>“</a:t>
            </a:r>
            <a:r>
              <a:rPr lang="de-DE" altLang="ja-JP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cfront</a:t>
            </a:r>
            <a:r>
              <a:rPr lang="de-DE" altLang="en-US" dirty="0">
                <a:ea typeface="ＭＳ Ｐゴシック" panose="020B0600070205080204" pitchFamily="34" charset="-128"/>
              </a:rPr>
              <a:t>: Übersetzer von C++ nach C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Ziel</a:t>
            </a:r>
            <a:r>
              <a:rPr lang="de-DE" altLang="en-US" dirty="0">
                <a:ea typeface="ＭＳ Ｐゴシック" panose="020B0600070205080204" pitchFamily="34" charset="-128"/>
              </a:rPr>
              <a:t>: Objektorientierte Programmierung in C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Klassen, Methoden, Mehrfachvererbung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später auch Templates, Ausnahmebehandlung, Namespaces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Standardisierung</a:t>
            </a:r>
            <a:r>
              <a:rPr lang="de-DE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1998: ISO/IEC 14882:1998 (C++98)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2011: ISO/IEC 14882:2011 (C++11)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2017: ISO/IEC 14882:2017 (C++17)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6B489-DDCD-BC3F-5691-4122596C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C++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0A74A-9465-EB4D-4393-42D6CF42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8503" y="1187946"/>
            <a:ext cx="1055444" cy="138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8CC49-23E4-C52D-69A2-E13DE6F43E35}"/>
              </a:ext>
            </a:extLst>
          </p:cNvPr>
          <p:cNvSpPr txBox="1"/>
          <p:nvPr/>
        </p:nvSpPr>
        <p:spPr bwMode="gray">
          <a:xfrm>
            <a:off x="7681936" y="2571750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Bjarne </a:t>
            </a:r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Stroustrup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(1950 – 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35554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operator=(const T&amp;) 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 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https://replit.com/@rherbrich/copymove - copymove.cpp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https://replit.com/@rherbrich/mystring - mystring.cpp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239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Kommentare</a:t>
            </a:r>
            <a:r>
              <a:rPr lang="de-DE" altLang="en-DE" dirty="0">
                <a:ea typeface="ＭＳ Ｐゴシック" panose="020B0600070205080204" pitchFamily="34" charset="-128"/>
              </a:rPr>
              <a:t>: Es gibt zwei Arten, Kommentare ins Programm einzufügen</a:t>
            </a: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/*...*/</a:t>
            </a:r>
            <a:r>
              <a:rPr lang="de-DE" altLang="en-DE" sz="1200" dirty="0">
                <a:ea typeface="ＭＳ Ｐゴシック" panose="020B0600070205080204" pitchFamily="34" charset="-128"/>
              </a:rPr>
              <a:t> Kommentare, die sich über mehrere Zeilen erstrecken (wie C)</a:t>
            </a: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//... </a:t>
            </a:r>
            <a:r>
              <a:rPr lang="de-DE" altLang="en-DE" sz="1200" dirty="0">
                <a:ea typeface="ＭＳ Ｐゴシック" panose="020B0600070205080204" pitchFamily="34" charset="-128"/>
              </a:rPr>
              <a:t>Kommentare, so dass der Compiler den Rest der Zeile ignoriert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Initialisierungen </a:t>
            </a:r>
            <a:r>
              <a:rPr lang="de-DE" altLang="en-DE" dirty="0">
                <a:ea typeface="ＭＳ Ｐゴシック" panose="020B0600070205080204" pitchFamily="34" charset="-128"/>
              </a:rPr>
              <a:t>bei Deklaration haben eine zusätzliche Syntax, die verlustvolle Typkonvertierungen erkennen und explizite Zuweisung verhindern: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{ value }</a:t>
            </a:r>
            <a:r>
              <a:rPr lang="de-DE" altLang="en-DE" dirty="0">
                <a:ea typeface="ＭＳ Ｐゴシック" panose="020B0600070205080204" pitchFamily="34" charset="-128"/>
              </a:rPr>
              <a:t> anstatt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{ value }</a:t>
            </a:r>
            <a:r>
              <a:rPr lang="de-DE" altLang="en-DE" dirty="0">
                <a:ea typeface="ＭＳ Ｐゴシック" panose="020B0600070205080204" pitchFamily="34" charset="-128"/>
              </a:rPr>
              <a:t> oder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value 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7.2;  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warning is generated but compiles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{ 7.2 };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compile time type error in C++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(Dynamische) Speicherverwaltung </a:t>
            </a:r>
            <a:r>
              <a:rPr lang="de-DE" altLang="en-DE" dirty="0">
                <a:ea typeface="ＭＳ Ｐゴシック" panose="020B0600070205080204" pitchFamily="34" charset="-128"/>
              </a:rPr>
              <a:t>ist Teil der Sprache mit den beiden Schlüsselworten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DE" dirty="0">
                <a:ea typeface="ＭＳ Ｐゴシック" panose="020B0600070205080204" pitchFamily="34" charset="-128"/>
              </a:rPr>
              <a:t> (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new[]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</a:t>
            </a:r>
            <a:r>
              <a:rPr lang="de-DE" altLang="en-DE" dirty="0">
                <a:ea typeface="ＭＳ Ｐゴシック" panose="020B0600070205080204" pitchFamily="34" charset="-128"/>
              </a:rPr>
              <a:t> für Felder)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int*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[10]; 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endParaRPr lang="en-US" altLang="en-DE" sz="1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sz="1100" dirty="0"/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Kommentare, Initialisierungen, Speicherverwaltung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0848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Primitive Datentypen sind ähnlich zu C mit einer Ausnahme!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 (mögliche Werte: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(mit möglichen Qualifizierern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short</a:t>
            </a:r>
            <a:r>
              <a:rPr lang="de-DE" altLang="en-DE" sz="1200" dirty="0">
                <a:ea typeface="ＭＳ Ｐゴシック" panose="020B0600070205080204" pitchFamily="34" charset="-128"/>
              </a:rPr>
              <a:t>,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 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double</a:t>
            </a:r>
            <a:r>
              <a:rPr lang="de-DE" altLang="en-DE" sz="1200" dirty="0">
                <a:ea typeface="ＭＳ Ｐゴシック" panose="020B0600070205080204" pitchFamily="34" charset="-128"/>
              </a:rPr>
              <a:t>: 8 Bytes (mit möglichem Qualifizierer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Automatische Typinferenz (C++11)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C++ ist eine statisch getypte Sprache (d.h. Typ aller Variablen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zur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Compilezeit</a:t>
            </a:r>
            <a:r>
              <a:rPr lang="de-DE" altLang="en-DE" sz="1200" dirty="0">
                <a:ea typeface="ＭＳ Ｐゴシック" panose="020B0600070205080204" pitchFamily="34" charset="-128"/>
              </a:rPr>
              <a:t> ermittelt werden können)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Wenn der Typ automatisch bestimmt werden kann vom Compiler, dann immer das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ea typeface="ＭＳ Ｐゴシック" panose="020B0600070205080204" pitchFamily="34" charset="-128"/>
              </a:rPr>
              <a:t> Schlüsselwort benutzen.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= 3 + 4;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0; i &lt; 100; i++) { … }</a:t>
            </a:r>
          </a:p>
          <a:p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Primitive Datentypen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D82-F6BD-382D-EA0C-37E3E60B4D5B}"/>
              </a:ext>
            </a:extLst>
          </p:cNvPr>
          <p:cNvSpPr txBox="1"/>
          <p:nvPr/>
        </p:nvSpPr>
        <p:spPr bwMode="gray">
          <a:xfrm>
            <a:off x="1724513" y="4780692"/>
            <a:ext cx="5694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FF0000"/>
                </a:solidFill>
                <a:hlinkClick r:id="rId2"/>
              </a:rPr>
              <a:t>https://replit.com/@rherbrich/types#types.cpp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Zeiger und Referenzen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 </a:t>
            </a:r>
            <a:r>
              <a:rPr lang="de-DE" altLang="en-DE" b="1" i="1" dirty="0">
                <a:ea typeface="ＭＳ Ｐゴシック" panose="020B0600070205080204" pitchFamily="34" charset="-128"/>
              </a:rPr>
              <a:t>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pointer</a:t>
            </a:r>
            <a:r>
              <a:rPr lang="de-DE" altLang="en-DE" b="1" i="1" dirty="0">
                <a:ea typeface="ＭＳ Ｐゴシック" panose="020B0600070205080204" pitchFamily="34" charset="-128"/>
              </a:rPr>
              <a:t>)</a:t>
            </a:r>
            <a:r>
              <a:rPr lang="de-DE" altLang="en-DE" b="1" dirty="0">
                <a:ea typeface="ＭＳ Ｐゴシック" panose="020B0600070205080204" pitchFamily="34" charset="-128"/>
              </a:rPr>
              <a:t> funktionieren in C++ genauso wie in C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T*</a:t>
            </a:r>
            <a:r>
              <a:rPr lang="de-DE" altLang="en-DE" sz="1200" dirty="0">
                <a:ea typeface="ＭＳ Ｐゴシック" panose="020B0600070205080204" pitchFamily="34" charset="-128"/>
              </a:rPr>
              <a:t>: Zeiger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beliebig zur Laufzeit verändert werden (Zeigerarithmetik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Speicheradressen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kann 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Muss nicht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immer Speicherplatz, die der Größe des Adressraums entspricht (z.B. 32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bit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marL="536575" lvl="2" indent="0">
              <a:buNone/>
            </a:pP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2CC7-E1D0-2C52-2052-1891D1866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494110" cy="3563938"/>
          </a:xfrm>
        </p:spPr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Referenzen 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reference</a:t>
            </a:r>
            <a:r>
              <a:rPr lang="de-DE" altLang="en-DE" b="1" dirty="0">
                <a:ea typeface="ＭＳ Ｐゴシック" panose="020B0600070205080204" pitchFamily="34" charset="-128"/>
              </a:rPr>
              <a:t>) sind wie einmalig </a:t>
            </a:r>
            <a:r>
              <a:rPr lang="de-DE" altLang="en-DE" b="1" dirty="0" err="1">
                <a:ea typeface="ＭＳ Ｐゴシック" panose="020B0600070205080204" pitchFamily="34" charset="-128"/>
              </a:rPr>
              <a:t>intialisierte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 (C++)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: Referenz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nicht Laufzeit verändert werden (keine 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referenzierte Objekte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wird direkt mit dem Variablennamen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nicht notwendigerweise Speicherplatz (Compiler darf Referenz durch die eigentliche referenzierte Variable ersetzen)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2589F-27D8-C1B4-3BE2-39B1A5494C97}"/>
              </a:ext>
            </a:extLst>
          </p:cNvPr>
          <p:cNvSpPr txBox="1"/>
          <p:nvPr/>
        </p:nvSpPr>
        <p:spPr bwMode="gray">
          <a:xfrm>
            <a:off x="358777" y="4687031"/>
            <a:ext cx="738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replit.com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/@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rherbrich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pointers#pointers.cpp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spielt eine </a:t>
            </a:r>
            <a:r>
              <a:rPr lang="de-DE" altLang="en-DE" b="1" dirty="0">
                <a:ea typeface="ＭＳ Ｐゴシック" panose="020B0600070205080204" pitchFamily="34" charset="-128"/>
              </a:rPr>
              <a:t>zentrale Rolle</a:t>
            </a:r>
            <a:r>
              <a:rPr lang="de-DE" altLang="en-DE" dirty="0">
                <a:ea typeface="ＭＳ Ｐゴシック" panose="020B0600070205080204" pitchFamily="34" charset="-128"/>
              </a:rPr>
              <a:t> in C++ aus zwei Gründen: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Der Compiler kann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-Ausdrücke optimieren (Register, Konstanten)!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Korrektheit von Programmsemantik (</a:t>
            </a:r>
            <a:r>
              <a:rPr lang="en-US" altLang="en-DE" i="1" dirty="0">
                <a:ea typeface="ＭＳ Ｐゴシック" panose="020B0600070205080204" pitchFamily="34" charset="-128"/>
              </a:rPr>
              <a:t>const correctness</a:t>
            </a:r>
            <a:r>
              <a:rPr lang="de-DE" altLang="en-DE" dirty="0">
                <a:ea typeface="ＭＳ Ｐゴシック" panose="020B0600070205080204" pitchFamily="34" charset="-128"/>
              </a:rPr>
              <a:t>)</a:t>
            </a:r>
          </a:p>
          <a:p>
            <a:pPr marL="611187" lvl="1" indent="-342900">
              <a:buFont typeface="+mj-lt"/>
              <a:buAutoNum type="arabicPeriod"/>
            </a:pP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Primitiver Datentyp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bezieht sich auf den Typ direkt dahinter.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Variablen müssen initialisiert werden und können kein </a:t>
            </a:r>
            <a:r>
              <a:rPr lang="de-DE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sein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x = 1;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2; 			// would be a compile time error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y = x + 2;	// this is ok; it’s a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rvalue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Argumente dürfen nicht in der Funktion verändert werden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 f(const int x) {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x = 2; 			// would be a compile time error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250595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des Zeigers bezieht sich auf den Zeigertyp direkt davor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x { 42 }, y { 12 };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int* const p { &amp;x };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 = &amp;y;		// this is a compile time error	</a:t>
            </a:r>
            <a:endParaRPr lang="en-US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dürfen ihre Adresse nicht ändern aber der Inhalt des Speichers, auf den der Zeiger zeigt, ist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nicht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! 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 (</a:t>
            </a:r>
            <a:r>
              <a:rPr lang="en-US" altLang="en-DE" sz="1200" b="1" i="1" dirty="0" err="1">
                <a:ea typeface="ＭＳ Ｐゴシック" panose="020B0600070205080204" pitchFamily="34" charset="-128"/>
              </a:rPr>
              <a:t>ctd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*p += 1;		//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but this is ok!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Referenzen vs.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Zeiger: Unterschiede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kann auf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NULL </a:t>
            </a:r>
            <a:r>
              <a:rPr lang="de-DE" altLang="en-DE" sz="1200" dirty="0">
                <a:ea typeface="ＭＳ Ｐゴシック" panose="020B0600070205080204" pitchFamily="34" charset="-128"/>
              </a:rPr>
              <a:t>zeigen; eine Referenz nicht.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belegt Speicher und hat seine eigene Adresse.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Ansonsten sind die beiden Konzepte gleich!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Operator: Zeiger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C80CD-019D-D9B4-3CC4-A4D297E5822D}"/>
              </a:ext>
            </a:extLst>
          </p:cNvPr>
          <p:cNvSpPr txBox="1"/>
          <p:nvPr/>
        </p:nvSpPr>
        <p:spPr bwMode="gray">
          <a:xfrm>
            <a:off x="1187624" y="4616945"/>
            <a:ext cx="662473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DE" b="1" dirty="0">
                <a:hlinkClick r:id="rId2"/>
              </a:rPr>
              <a:t>https://replit.com/@rherbrich/const#const.cpp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0321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3625</TotalTime>
  <Words>2542</Words>
  <Application>Microsoft Macintosh PowerPoint</Application>
  <PresentationFormat>On-screen Show (16:9)</PresentationFormat>
  <Paragraphs>331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Open Sans</vt:lpstr>
      <vt:lpstr>Verdana</vt:lpstr>
      <vt:lpstr>TEMPLATE DEF Faculty v2022</vt:lpstr>
      <vt:lpstr>Programmiertechnik II (PT++1)</vt:lpstr>
      <vt:lpstr>C++</vt:lpstr>
      <vt:lpstr>Überblick</vt:lpstr>
      <vt:lpstr>Überblick</vt:lpstr>
      <vt:lpstr>C++ Kommentare, Initialisierungen, Speicherverwaltung</vt:lpstr>
      <vt:lpstr>C++ Primitive Datentypen</vt:lpstr>
      <vt:lpstr>Zeiger und Referenzen</vt:lpstr>
      <vt:lpstr>const Operator</vt:lpstr>
      <vt:lpstr>const Operator: Zeiger</vt:lpstr>
      <vt:lpstr>Funktionen &amp; (Operator)-Overloading</vt:lpstr>
      <vt:lpstr>Templates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79</cp:revision>
  <cp:lastPrinted>2014-05-07T12:19:03Z</cp:lastPrinted>
  <dcterms:created xsi:type="dcterms:W3CDTF">2022-08-10T08:10:37Z</dcterms:created>
  <dcterms:modified xsi:type="dcterms:W3CDTF">2023-04-28T13:18:23Z</dcterms:modified>
</cp:coreProperties>
</file>