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1" r:id="rId2"/>
    <p:sldId id="303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5" r:id="rId11"/>
    <p:sldId id="312" r:id="rId12"/>
    <p:sldId id="313" r:id="rId13"/>
    <p:sldId id="314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04" r:id="rId26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323232"/>
    <a:srgbClr val="B1063A"/>
    <a:srgbClr val="C00000"/>
    <a:srgbClr val="000000"/>
    <a:srgbClr val="FFFFFF"/>
    <a:srgbClr val="FFFF00"/>
    <a:srgbClr val="FBFCFC"/>
    <a:srgbClr val="FCFCFC"/>
    <a:srgbClr val="FC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19"/>
    <p:restoredTop sz="93994"/>
  </p:normalViewPr>
  <p:slideViewPr>
    <p:cSldViewPr snapToObjects="1" showGuides="1">
      <p:cViewPr varScale="1">
        <p:scale>
          <a:sx n="144" d="100"/>
          <a:sy n="144" d="100"/>
        </p:scale>
        <p:origin x="536" y="19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6/24/23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6/24/23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762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7464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9535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011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2560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316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9a – Ungerichtete Graphen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/>
              <a:t>/31</a:t>
            </a:r>
            <a:endParaRPr lang="de-DE" sz="700" noProof="0" dirty="0"/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programmiertechnik-ii/blob/main/unit9/symbol_graph.h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programmiertechnik-ii/blob/main/unit9/dfs.h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programmiertechnik-ii/blob/main/unit9/cc.h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9/bfs.h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oracleofbacon.org/how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HPI-Artificial-Intelligence-Teaching/programmiertechnik-ii/blob/main/unit9/degree_of_separation.cpp" TargetMode="Externa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HPI-Artificial-Intelligence-Teaching/programmiertechnik-ii/blob/main/unit9/graph.h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de-DE" dirty="0"/>
              <a:t>Ungerichtete Graphen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932B54A-ABB9-30CF-BA87-39D26DEE2C0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61391"/>
              </a:xfrm>
            </p:spPr>
            <p:txBody>
              <a:bodyPr/>
              <a:lstStyle/>
              <a:p>
                <a:r>
                  <a:rPr lang="de-DE" b="1" dirty="0"/>
                  <a:t>Problem</a:t>
                </a:r>
                <a:r>
                  <a:rPr lang="de-DE" dirty="0"/>
                  <a:t>: Wie stellen wir Graphen da, bei denen die Knoten Zeichenketten als Namen haben?</a:t>
                </a:r>
              </a:p>
              <a:p>
                <a:pPr lvl="1"/>
                <a:r>
                  <a:rPr lang="de-DE" sz="1200" dirty="0"/>
                  <a:t>Der Typ </a:t>
                </a:r>
                <a:r>
                  <a:rPr lang="de-DE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Graph</a:t>
                </a:r>
                <a:r>
                  <a:rPr lang="de-DE" sz="1200" dirty="0"/>
                  <a:t> geht davon aus, dass alle Knoten von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0,…,</m:t>
                    </m:r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200" dirty="0"/>
                  <a:t> nummeriert sind</a:t>
                </a:r>
              </a:p>
              <a:p>
                <a:r>
                  <a:rPr lang="de-DE" b="1" dirty="0"/>
                  <a:t>Lösung</a:t>
                </a:r>
                <a:r>
                  <a:rPr lang="de-DE" dirty="0"/>
                  <a:t>: Wir benutzen Symboltabellen, um eineindeutige Abbildungen zwischen den Zahlen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0,…,</m:t>
                    </m:r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und den Knotennamen zu speichern!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932B54A-ABB9-30CF-BA87-39D26DEE2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61391"/>
              </a:xfrm>
              <a:blipFill>
                <a:blip r:embed="rId2"/>
                <a:stretch>
                  <a:fillRect t="-92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AADB2AE-8829-2DFD-CA9C-3FBEA0AD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Graphen mit Knotennamen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693BA69-ED2A-72DA-A5E2-7B24972D8700}"/>
              </a:ext>
            </a:extLst>
          </p:cNvPr>
          <p:cNvGrpSpPr/>
          <p:nvPr/>
        </p:nvGrpSpPr>
        <p:grpSpPr>
          <a:xfrm>
            <a:off x="841213" y="2907963"/>
            <a:ext cx="1053116" cy="1117700"/>
            <a:chOff x="841213" y="2907963"/>
            <a:chExt cx="1053116" cy="11177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851CA16-DDB0-B070-8725-B37F702966F5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 bwMode="gray">
            <a:xfrm>
              <a:off x="999129" y="3123987"/>
              <a:ext cx="93906" cy="1248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F53D26C-07BB-7D82-1F2A-42C55EFFFABA}"/>
                </a:ext>
              </a:extLst>
            </p:cNvPr>
            <p:cNvCxnSpPr>
              <a:cxnSpLocks/>
              <a:stCxn id="12" idx="5"/>
              <a:endCxn id="15" idx="1"/>
            </p:cNvCxnSpPr>
            <p:nvPr/>
          </p:nvCxnSpPr>
          <p:spPr bwMode="gray">
            <a:xfrm>
              <a:off x="1075505" y="3092351"/>
              <a:ext cx="272179" cy="1352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8FF206A-9C5E-F0FA-84A6-2838D1497205}"/>
                </a:ext>
              </a:extLst>
            </p:cNvPr>
            <p:cNvCxnSpPr>
              <a:cxnSpLocks/>
              <a:stCxn id="16" idx="7"/>
              <a:endCxn id="14" idx="3"/>
            </p:cNvCxnSpPr>
            <p:nvPr/>
          </p:nvCxnSpPr>
          <p:spPr bwMode="gray">
            <a:xfrm flipV="1">
              <a:off x="1025601" y="3706577"/>
              <a:ext cx="63272" cy="1346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64CC966-9F3E-6E7E-40A5-38676A9DD2FD}"/>
                </a:ext>
              </a:extLst>
            </p:cNvPr>
            <p:cNvCxnSpPr>
              <a:cxnSpLocks/>
              <a:stCxn id="16" idx="6"/>
              <a:endCxn id="18" idx="3"/>
            </p:cNvCxnSpPr>
            <p:nvPr/>
          </p:nvCxnSpPr>
          <p:spPr bwMode="gray">
            <a:xfrm flipV="1">
              <a:off x="1057237" y="3814589"/>
              <a:ext cx="356334" cy="103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276FA7-A38A-C97F-2723-27112851908B}"/>
                </a:ext>
              </a:extLst>
            </p:cNvPr>
            <p:cNvCxnSpPr>
              <a:cxnSpLocks/>
              <a:stCxn id="12" idx="3"/>
              <a:endCxn id="16" idx="0"/>
            </p:cNvCxnSpPr>
            <p:nvPr/>
          </p:nvCxnSpPr>
          <p:spPr bwMode="gray">
            <a:xfrm>
              <a:off x="922753" y="3092351"/>
              <a:ext cx="26472" cy="71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B34CF2C-4003-5623-5D07-6EA80F7E7A45}"/>
                </a:ext>
              </a:extLst>
            </p:cNvPr>
            <p:cNvCxnSpPr>
              <a:cxnSpLocks/>
              <a:stCxn id="12" idx="6"/>
              <a:endCxn id="17" idx="1"/>
            </p:cNvCxnSpPr>
            <p:nvPr/>
          </p:nvCxnSpPr>
          <p:spPr bwMode="gray">
            <a:xfrm flipV="1">
              <a:off x="1107141" y="3003798"/>
              <a:ext cx="602800" cy="121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69415A-9A65-C3A8-943B-977A52B7A204}"/>
                </a:ext>
              </a:extLst>
            </p:cNvPr>
            <p:cNvCxnSpPr>
              <a:cxnSpLocks/>
              <a:stCxn id="17" idx="4"/>
              <a:endCxn id="18" idx="7"/>
            </p:cNvCxnSpPr>
            <p:nvPr/>
          </p:nvCxnSpPr>
          <p:spPr bwMode="gray">
            <a:xfrm flipH="1">
              <a:off x="1566323" y="3188186"/>
              <a:ext cx="219994" cy="4736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3E9730E-0253-7D5C-E4DE-885032865E74}"/>
                </a:ext>
              </a:extLst>
            </p:cNvPr>
            <p:cNvCxnSpPr>
              <a:cxnSpLocks/>
              <a:stCxn id="14" idx="6"/>
              <a:endCxn id="18" idx="1"/>
            </p:cNvCxnSpPr>
            <p:nvPr/>
          </p:nvCxnSpPr>
          <p:spPr bwMode="gray">
            <a:xfrm>
              <a:off x="1273261" y="3630201"/>
              <a:ext cx="140310" cy="31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8894184-F0F3-B7F2-78FF-F42E63A6A373}"/>
                </a:ext>
              </a:extLst>
            </p:cNvPr>
            <p:cNvSpPr/>
            <p:nvPr/>
          </p:nvSpPr>
          <p:spPr bwMode="gray">
            <a:xfrm>
              <a:off x="891117" y="290796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ACD3C4-BEC0-96BA-496D-F8B3B6D116C8}"/>
                </a:ext>
              </a:extLst>
            </p:cNvPr>
            <p:cNvSpPr/>
            <p:nvPr/>
          </p:nvSpPr>
          <p:spPr bwMode="gray">
            <a:xfrm>
              <a:off x="985023" y="324887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F4AC0-9946-AF1D-73B3-628E60296814}"/>
                </a:ext>
              </a:extLst>
            </p:cNvPr>
            <p:cNvSpPr/>
            <p:nvPr/>
          </p:nvSpPr>
          <p:spPr bwMode="gray">
            <a:xfrm>
              <a:off x="1057237" y="352218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B787890-B43E-74BE-F436-03F8BA1B7C85}"/>
                </a:ext>
              </a:extLst>
            </p:cNvPr>
            <p:cNvSpPr/>
            <p:nvPr/>
          </p:nvSpPr>
          <p:spPr bwMode="gray">
            <a:xfrm>
              <a:off x="1316048" y="319599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CA89AC-13C8-03BC-75B3-8552CF3B566B}"/>
                </a:ext>
              </a:extLst>
            </p:cNvPr>
            <p:cNvSpPr/>
            <p:nvPr/>
          </p:nvSpPr>
          <p:spPr bwMode="gray">
            <a:xfrm>
              <a:off x="841213" y="380963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3693216-38C2-D121-4D3F-6886DBC4D84A}"/>
                </a:ext>
              </a:extLst>
            </p:cNvPr>
            <p:cNvSpPr/>
            <p:nvPr/>
          </p:nvSpPr>
          <p:spPr bwMode="gray">
            <a:xfrm>
              <a:off x="1678305" y="29721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2158A2-BF24-8F84-32B6-7D360DD977AF}"/>
                </a:ext>
              </a:extLst>
            </p:cNvPr>
            <p:cNvSpPr/>
            <p:nvPr/>
          </p:nvSpPr>
          <p:spPr bwMode="gray">
            <a:xfrm>
              <a:off x="1381935" y="363020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60E185A-BDE7-4238-53D8-3C6EAE72D99D}"/>
              </a:ext>
            </a:extLst>
          </p:cNvPr>
          <p:cNvGrpSpPr/>
          <p:nvPr/>
        </p:nvGrpSpPr>
        <p:grpSpPr>
          <a:xfrm>
            <a:off x="2641494" y="2947408"/>
            <a:ext cx="1053116" cy="1117700"/>
            <a:chOff x="2641494" y="2947408"/>
            <a:chExt cx="1053116" cy="11177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6BB1451-37FB-01BF-DA50-6EEE42F08E9E}"/>
                </a:ext>
              </a:extLst>
            </p:cNvPr>
            <p:cNvCxnSpPr>
              <a:cxnSpLocks/>
              <a:stCxn id="27" idx="4"/>
              <a:endCxn id="28" idx="0"/>
            </p:cNvCxnSpPr>
            <p:nvPr/>
          </p:nvCxnSpPr>
          <p:spPr bwMode="gray">
            <a:xfrm>
              <a:off x="2799410" y="3163432"/>
              <a:ext cx="93906" cy="1248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552D5E-FFBB-18E2-4FFC-9F32A1EB3EF6}"/>
                </a:ext>
              </a:extLst>
            </p:cNvPr>
            <p:cNvCxnSpPr>
              <a:cxnSpLocks/>
              <a:stCxn id="27" idx="5"/>
              <a:endCxn id="30" idx="1"/>
            </p:cNvCxnSpPr>
            <p:nvPr/>
          </p:nvCxnSpPr>
          <p:spPr bwMode="gray">
            <a:xfrm>
              <a:off x="2875786" y="3131796"/>
              <a:ext cx="272179" cy="1352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ABD13-3399-CE20-A5C1-A0960CF8B539}"/>
                </a:ext>
              </a:extLst>
            </p:cNvPr>
            <p:cNvCxnSpPr>
              <a:cxnSpLocks/>
              <a:stCxn id="31" idx="7"/>
              <a:endCxn id="29" idx="3"/>
            </p:cNvCxnSpPr>
            <p:nvPr/>
          </p:nvCxnSpPr>
          <p:spPr bwMode="gray">
            <a:xfrm flipV="1">
              <a:off x="2825882" y="3746022"/>
              <a:ext cx="63272" cy="1346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D17345-EEB8-9D5F-626F-46AD40FD7E54}"/>
                </a:ext>
              </a:extLst>
            </p:cNvPr>
            <p:cNvCxnSpPr>
              <a:cxnSpLocks/>
              <a:stCxn id="31" idx="6"/>
              <a:endCxn id="33" idx="3"/>
            </p:cNvCxnSpPr>
            <p:nvPr/>
          </p:nvCxnSpPr>
          <p:spPr bwMode="gray">
            <a:xfrm flipV="1">
              <a:off x="2857518" y="3854034"/>
              <a:ext cx="356334" cy="103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17E967E-F7AD-FBC5-B28F-31AE7F2BD729}"/>
                </a:ext>
              </a:extLst>
            </p:cNvPr>
            <p:cNvCxnSpPr>
              <a:cxnSpLocks/>
              <a:stCxn id="27" idx="3"/>
              <a:endCxn id="31" idx="0"/>
            </p:cNvCxnSpPr>
            <p:nvPr/>
          </p:nvCxnSpPr>
          <p:spPr bwMode="gray">
            <a:xfrm>
              <a:off x="2723034" y="3131796"/>
              <a:ext cx="26472" cy="71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BEAC3D-E3FC-E3BD-8CC1-F266A5455498}"/>
                </a:ext>
              </a:extLst>
            </p:cNvPr>
            <p:cNvCxnSpPr>
              <a:cxnSpLocks/>
              <a:stCxn id="27" idx="6"/>
              <a:endCxn id="32" idx="1"/>
            </p:cNvCxnSpPr>
            <p:nvPr/>
          </p:nvCxnSpPr>
          <p:spPr bwMode="gray">
            <a:xfrm flipV="1">
              <a:off x="2907422" y="3043243"/>
              <a:ext cx="602800" cy="121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92FF7-6EFB-7663-B26E-74F147E40B89}"/>
                </a:ext>
              </a:extLst>
            </p:cNvPr>
            <p:cNvCxnSpPr>
              <a:cxnSpLocks/>
              <a:stCxn id="32" idx="4"/>
              <a:endCxn id="33" idx="7"/>
            </p:cNvCxnSpPr>
            <p:nvPr/>
          </p:nvCxnSpPr>
          <p:spPr bwMode="gray">
            <a:xfrm flipH="1">
              <a:off x="3366604" y="3227631"/>
              <a:ext cx="219994" cy="4736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753E02-AAF2-896C-274C-1D0E98FFDDA6}"/>
                </a:ext>
              </a:extLst>
            </p:cNvPr>
            <p:cNvCxnSpPr>
              <a:cxnSpLocks/>
              <a:stCxn id="29" idx="6"/>
              <a:endCxn id="33" idx="1"/>
            </p:cNvCxnSpPr>
            <p:nvPr/>
          </p:nvCxnSpPr>
          <p:spPr bwMode="gray">
            <a:xfrm>
              <a:off x="3073542" y="3669646"/>
              <a:ext cx="140310" cy="31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62C989-CF5B-14FA-005D-3A887CBA3E75}"/>
                </a:ext>
              </a:extLst>
            </p:cNvPr>
            <p:cNvSpPr/>
            <p:nvPr/>
          </p:nvSpPr>
          <p:spPr bwMode="gray">
            <a:xfrm>
              <a:off x="2691398" y="294740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DCF7F8-A81C-18F2-08E1-024543926D68}"/>
                </a:ext>
              </a:extLst>
            </p:cNvPr>
            <p:cNvSpPr/>
            <p:nvPr/>
          </p:nvSpPr>
          <p:spPr bwMode="gray">
            <a:xfrm>
              <a:off x="2785304" y="328832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B7D33CD-4ABE-4209-2636-31A40FECB3BC}"/>
                </a:ext>
              </a:extLst>
            </p:cNvPr>
            <p:cNvSpPr/>
            <p:nvPr/>
          </p:nvSpPr>
          <p:spPr bwMode="gray">
            <a:xfrm>
              <a:off x="2857518" y="356163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CD6DFAF-0F27-CE4A-9F5F-5BA2B0B894D0}"/>
                </a:ext>
              </a:extLst>
            </p:cNvPr>
            <p:cNvSpPr/>
            <p:nvPr/>
          </p:nvSpPr>
          <p:spPr bwMode="gray">
            <a:xfrm>
              <a:off x="3116329" y="323544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1829EED-5DD2-C9FA-3590-D363742D596A}"/>
                </a:ext>
              </a:extLst>
            </p:cNvPr>
            <p:cNvSpPr/>
            <p:nvPr/>
          </p:nvSpPr>
          <p:spPr bwMode="gray">
            <a:xfrm>
              <a:off x="2641494" y="384908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D250D53-AF30-5D98-CEAB-3A8C487F5237}"/>
                </a:ext>
              </a:extLst>
            </p:cNvPr>
            <p:cNvSpPr/>
            <p:nvPr/>
          </p:nvSpPr>
          <p:spPr bwMode="gray">
            <a:xfrm>
              <a:off x="3478586" y="301160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C3AB5B3-AA1D-3700-9C3F-339F4EB2BA46}"/>
                </a:ext>
              </a:extLst>
            </p:cNvPr>
            <p:cNvSpPr/>
            <p:nvPr/>
          </p:nvSpPr>
          <p:spPr bwMode="gray">
            <a:xfrm>
              <a:off x="3182216" y="366964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10565E-8B71-234E-3657-F8D70B0ED1B9}"/>
              </a:ext>
            </a:extLst>
          </p:cNvPr>
          <p:cNvGrpSpPr/>
          <p:nvPr/>
        </p:nvGrpSpPr>
        <p:grpSpPr>
          <a:xfrm>
            <a:off x="4283859" y="2835955"/>
            <a:ext cx="432157" cy="1361391"/>
            <a:chOff x="4283859" y="2835955"/>
            <a:chExt cx="432157" cy="136139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23D2A73-676A-C3CF-57F6-AC6043181FB0}"/>
                </a:ext>
              </a:extLst>
            </p:cNvPr>
            <p:cNvSpPr/>
            <p:nvPr/>
          </p:nvSpPr>
          <p:spPr bwMode="gray">
            <a:xfrm>
              <a:off x="4509885" y="2835955"/>
              <a:ext cx="206131" cy="1950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663729-56E0-E2A5-FDDE-1EBE6B650996}"/>
                </a:ext>
              </a:extLst>
            </p:cNvPr>
            <p:cNvSpPr/>
            <p:nvPr/>
          </p:nvSpPr>
          <p:spPr bwMode="gray">
            <a:xfrm>
              <a:off x="4509885" y="3031004"/>
              <a:ext cx="206131" cy="1950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52ED65A-6539-5623-B1F1-577A4327924A}"/>
                </a:ext>
              </a:extLst>
            </p:cNvPr>
            <p:cNvSpPr/>
            <p:nvPr/>
          </p:nvSpPr>
          <p:spPr bwMode="gray">
            <a:xfrm>
              <a:off x="4509885" y="3226053"/>
              <a:ext cx="206131" cy="1950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F68CC5-77FF-0DD4-842D-68888877E20F}"/>
                </a:ext>
              </a:extLst>
            </p:cNvPr>
            <p:cNvSpPr/>
            <p:nvPr/>
          </p:nvSpPr>
          <p:spPr bwMode="gray">
            <a:xfrm>
              <a:off x="4509885" y="3421103"/>
              <a:ext cx="206131" cy="1950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AAFCC7C-CFF4-506D-E285-DDFA9FE31BE6}"/>
                </a:ext>
              </a:extLst>
            </p:cNvPr>
            <p:cNvSpPr/>
            <p:nvPr/>
          </p:nvSpPr>
          <p:spPr bwMode="gray">
            <a:xfrm>
              <a:off x="4509885" y="3612198"/>
              <a:ext cx="206131" cy="1950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A9DBDC1-6965-60CA-9C49-0FEAA7C03600}"/>
                </a:ext>
              </a:extLst>
            </p:cNvPr>
            <p:cNvSpPr/>
            <p:nvPr/>
          </p:nvSpPr>
          <p:spPr bwMode="gray">
            <a:xfrm>
              <a:off x="4509885" y="3807248"/>
              <a:ext cx="206131" cy="1950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B8E78D5-AC82-916C-2D64-6385A717393E}"/>
                </a:ext>
              </a:extLst>
            </p:cNvPr>
            <p:cNvSpPr/>
            <p:nvPr/>
          </p:nvSpPr>
          <p:spPr bwMode="gray">
            <a:xfrm>
              <a:off x="4509885" y="4002297"/>
              <a:ext cx="206131" cy="1950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8E90172-0467-08B9-8B87-DD2503B82757}"/>
                </a:ext>
              </a:extLst>
            </p:cNvPr>
            <p:cNvSpPr/>
            <p:nvPr/>
          </p:nvSpPr>
          <p:spPr bwMode="gray">
            <a:xfrm>
              <a:off x="4283859" y="2835955"/>
              <a:ext cx="206131" cy="19504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DA9BB02-0964-BCB3-925F-747D85439465}"/>
                </a:ext>
              </a:extLst>
            </p:cNvPr>
            <p:cNvSpPr/>
            <p:nvPr/>
          </p:nvSpPr>
          <p:spPr bwMode="gray">
            <a:xfrm>
              <a:off x="4283859" y="3031004"/>
              <a:ext cx="206131" cy="19504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9150F23-1E38-4687-C5E0-0B4769D80E02}"/>
                </a:ext>
              </a:extLst>
            </p:cNvPr>
            <p:cNvSpPr/>
            <p:nvPr/>
          </p:nvSpPr>
          <p:spPr bwMode="gray">
            <a:xfrm>
              <a:off x="4283859" y="3226053"/>
              <a:ext cx="206131" cy="19504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4B933C-219C-30CD-E514-833B22BAF2FE}"/>
                </a:ext>
              </a:extLst>
            </p:cNvPr>
            <p:cNvSpPr/>
            <p:nvPr/>
          </p:nvSpPr>
          <p:spPr bwMode="gray">
            <a:xfrm>
              <a:off x="4283859" y="3421103"/>
              <a:ext cx="206131" cy="19504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6549D74-1102-E1F5-5A6D-1CC94F9B2448}"/>
                </a:ext>
              </a:extLst>
            </p:cNvPr>
            <p:cNvSpPr/>
            <p:nvPr/>
          </p:nvSpPr>
          <p:spPr bwMode="gray">
            <a:xfrm>
              <a:off x="4283859" y="3612198"/>
              <a:ext cx="206131" cy="19504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7B25322-420B-B567-9A08-A5D6B77A599E}"/>
                </a:ext>
              </a:extLst>
            </p:cNvPr>
            <p:cNvSpPr/>
            <p:nvPr/>
          </p:nvSpPr>
          <p:spPr bwMode="gray">
            <a:xfrm>
              <a:off x="4283859" y="3807248"/>
              <a:ext cx="206131" cy="19504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95C5C4D-7AAC-705E-B736-D1D18E9E2D33}"/>
                </a:ext>
              </a:extLst>
            </p:cNvPr>
            <p:cNvSpPr/>
            <p:nvPr/>
          </p:nvSpPr>
          <p:spPr bwMode="gray">
            <a:xfrm>
              <a:off x="4283859" y="4002297"/>
              <a:ext cx="206131" cy="19504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650927A0-CC65-AB65-C8B9-04A4827304DB}"/>
              </a:ext>
            </a:extLst>
          </p:cNvPr>
          <p:cNvSpPr/>
          <p:nvPr/>
        </p:nvSpPr>
        <p:spPr bwMode="gray">
          <a:xfrm>
            <a:off x="4139952" y="2628404"/>
            <a:ext cx="892934" cy="195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*keys</a:t>
            </a:r>
            <a:endParaRPr lang="en-DE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CA32B9E-FC4A-3B04-1E19-4642D0445E28}"/>
              </a:ext>
            </a:extLst>
          </p:cNvPr>
          <p:cNvGrpSpPr/>
          <p:nvPr/>
        </p:nvGrpSpPr>
        <p:grpSpPr>
          <a:xfrm>
            <a:off x="5580003" y="2835955"/>
            <a:ext cx="432157" cy="1361391"/>
            <a:chOff x="5384921" y="2835955"/>
            <a:chExt cx="432157" cy="136139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2778CD8-6A6A-EAAB-42BC-59EBA34C7682}"/>
                </a:ext>
              </a:extLst>
            </p:cNvPr>
            <p:cNvSpPr/>
            <p:nvPr/>
          </p:nvSpPr>
          <p:spPr bwMode="gray">
            <a:xfrm>
              <a:off x="5610947" y="2835955"/>
              <a:ext cx="206131" cy="1950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58FFC5C-86F3-9612-01E2-7FB42A1B9411}"/>
                </a:ext>
              </a:extLst>
            </p:cNvPr>
            <p:cNvSpPr/>
            <p:nvPr/>
          </p:nvSpPr>
          <p:spPr bwMode="gray">
            <a:xfrm>
              <a:off x="5610947" y="3031004"/>
              <a:ext cx="206131" cy="1950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B89981A-E944-20ED-603B-3BC750019CDB}"/>
                </a:ext>
              </a:extLst>
            </p:cNvPr>
            <p:cNvSpPr/>
            <p:nvPr/>
          </p:nvSpPr>
          <p:spPr bwMode="gray">
            <a:xfrm>
              <a:off x="5610947" y="3226053"/>
              <a:ext cx="206131" cy="1950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E4001BC-51F2-0334-0671-1FEE9CEA579C}"/>
                </a:ext>
              </a:extLst>
            </p:cNvPr>
            <p:cNvSpPr/>
            <p:nvPr/>
          </p:nvSpPr>
          <p:spPr bwMode="gray">
            <a:xfrm>
              <a:off x="5610947" y="3421103"/>
              <a:ext cx="206131" cy="1950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6B9219-2970-423E-6666-03D433B4E23B}"/>
                </a:ext>
              </a:extLst>
            </p:cNvPr>
            <p:cNvSpPr/>
            <p:nvPr/>
          </p:nvSpPr>
          <p:spPr bwMode="gray">
            <a:xfrm>
              <a:off x="5610947" y="3612198"/>
              <a:ext cx="206131" cy="1950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4340D75-F2F5-1F70-0F6C-FAFF7DEA0944}"/>
                </a:ext>
              </a:extLst>
            </p:cNvPr>
            <p:cNvSpPr/>
            <p:nvPr/>
          </p:nvSpPr>
          <p:spPr bwMode="gray">
            <a:xfrm>
              <a:off x="5610947" y="3807248"/>
              <a:ext cx="206131" cy="1950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EA1FB3-F0B2-FEA3-49B4-C9C5491E81EC}"/>
                </a:ext>
              </a:extLst>
            </p:cNvPr>
            <p:cNvSpPr/>
            <p:nvPr/>
          </p:nvSpPr>
          <p:spPr bwMode="gray">
            <a:xfrm>
              <a:off x="5610947" y="4002297"/>
              <a:ext cx="206131" cy="1950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CC044A5-D423-DE18-F791-56160036BFFE}"/>
                </a:ext>
              </a:extLst>
            </p:cNvPr>
            <p:cNvSpPr/>
            <p:nvPr/>
          </p:nvSpPr>
          <p:spPr bwMode="gray">
            <a:xfrm>
              <a:off x="5384921" y="2835955"/>
              <a:ext cx="206131" cy="19504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A82A5FE-7FAC-F693-BA2F-2323624272E4}"/>
                </a:ext>
              </a:extLst>
            </p:cNvPr>
            <p:cNvSpPr/>
            <p:nvPr/>
          </p:nvSpPr>
          <p:spPr bwMode="gray">
            <a:xfrm>
              <a:off x="5384921" y="3031004"/>
              <a:ext cx="206131" cy="19504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227D1A-7C5B-5CDE-2D8F-AA368DAC4EF9}"/>
                </a:ext>
              </a:extLst>
            </p:cNvPr>
            <p:cNvSpPr/>
            <p:nvPr/>
          </p:nvSpPr>
          <p:spPr bwMode="gray">
            <a:xfrm>
              <a:off x="5384921" y="3226053"/>
              <a:ext cx="206131" cy="19504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7DAF0E3-3B9F-1C36-5FC1-8B1F5D6892FF}"/>
                </a:ext>
              </a:extLst>
            </p:cNvPr>
            <p:cNvSpPr/>
            <p:nvPr/>
          </p:nvSpPr>
          <p:spPr bwMode="gray">
            <a:xfrm>
              <a:off x="5384921" y="3421103"/>
              <a:ext cx="206131" cy="19504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9859C0A-61B7-143A-9CF9-10B33F45334A}"/>
                </a:ext>
              </a:extLst>
            </p:cNvPr>
            <p:cNvSpPr/>
            <p:nvPr/>
          </p:nvSpPr>
          <p:spPr bwMode="gray">
            <a:xfrm>
              <a:off x="5384921" y="3612198"/>
              <a:ext cx="206131" cy="19504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C4F7C4D-2748-867C-7F07-527BC8D299A1}"/>
                </a:ext>
              </a:extLst>
            </p:cNvPr>
            <p:cNvSpPr/>
            <p:nvPr/>
          </p:nvSpPr>
          <p:spPr bwMode="gray">
            <a:xfrm>
              <a:off x="5384921" y="3807248"/>
              <a:ext cx="206131" cy="19504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39D46E7-A3C7-31D8-446B-136EBEDF7C4B}"/>
                </a:ext>
              </a:extLst>
            </p:cNvPr>
            <p:cNvSpPr/>
            <p:nvPr/>
          </p:nvSpPr>
          <p:spPr bwMode="gray">
            <a:xfrm>
              <a:off x="5384921" y="4002297"/>
              <a:ext cx="206131" cy="19504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18CFE202-7A90-BC6D-D5FE-3AE41874EBD7}"/>
              </a:ext>
            </a:extLst>
          </p:cNvPr>
          <p:cNvSpPr/>
          <p:nvPr/>
        </p:nvSpPr>
        <p:spPr bwMode="gray">
          <a:xfrm>
            <a:off x="5074132" y="2628404"/>
            <a:ext cx="1656184" cy="1950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RedBlackBST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&gt;* </a:t>
            </a:r>
            <a:r>
              <a:rPr lang="en-US" sz="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endParaRPr lang="en-DE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0E94AE70-C856-228A-EDC9-8BFE1E4CBF7E}"/>
              </a:ext>
            </a:extLst>
          </p:cNvPr>
          <p:cNvSpPr/>
          <p:nvPr/>
        </p:nvSpPr>
        <p:spPr bwMode="gray">
          <a:xfrm>
            <a:off x="1894329" y="3230346"/>
            <a:ext cx="661447" cy="420767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8" name="Plus 77">
            <a:extLst>
              <a:ext uri="{FF2B5EF4-FFF2-40B4-BE49-F238E27FC236}">
                <a16:creationId xmlns:a16="http://schemas.microsoft.com/office/drawing/2014/main" id="{C9D254C8-7097-E292-212F-510AD43915B8}"/>
              </a:ext>
            </a:extLst>
          </p:cNvPr>
          <p:cNvSpPr/>
          <p:nvPr/>
        </p:nvSpPr>
        <p:spPr bwMode="gray">
          <a:xfrm>
            <a:off x="3763516" y="3223626"/>
            <a:ext cx="430983" cy="434206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9" name="Plus 78">
            <a:extLst>
              <a:ext uri="{FF2B5EF4-FFF2-40B4-BE49-F238E27FC236}">
                <a16:creationId xmlns:a16="http://schemas.microsoft.com/office/drawing/2014/main" id="{DB5F7BEE-B276-F4DA-F69F-0070195B764A}"/>
              </a:ext>
            </a:extLst>
          </p:cNvPr>
          <p:cNvSpPr/>
          <p:nvPr/>
        </p:nvSpPr>
        <p:spPr bwMode="gray">
          <a:xfrm>
            <a:off x="5079841" y="3223626"/>
            <a:ext cx="430983" cy="434206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EE80CD6F-7E12-D500-B6AC-36B5CA57A1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084" y="2010414"/>
            <a:ext cx="2235058" cy="1659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751DC1F-44A1-49C9-312C-1696851FFA19}"/>
              </a:ext>
            </a:extLst>
          </p:cNvPr>
          <p:cNvSpPr/>
          <p:nvPr/>
        </p:nvSpPr>
        <p:spPr bwMode="gray">
          <a:xfrm>
            <a:off x="2723034" y="2628404"/>
            <a:ext cx="892934" cy="195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 *graph</a:t>
            </a:r>
            <a:endParaRPr lang="en-DE" sz="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1AA1CE-7100-D1FC-4C84-6155E9C005A0}"/>
              </a:ext>
            </a:extLst>
          </p:cNvPr>
          <p:cNvSpPr txBox="1"/>
          <p:nvPr/>
        </p:nvSpPr>
        <p:spPr bwMode="gray">
          <a:xfrm>
            <a:off x="7364650" y="1520017"/>
            <a:ext cx="1455822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symbol_graph.h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9848373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76" grpId="0"/>
      <p:bldP spid="77" grpId="0" animBg="1"/>
      <p:bldP spid="78" grpId="0" animBg="1"/>
      <p:bldP spid="79" grpId="0" animBg="1"/>
      <p:bldP spid="85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dirty="0"/>
              <a:t>Repräsentationen</a:t>
            </a:r>
          </a:p>
          <a:p>
            <a:r>
              <a:rPr lang="de-DE" b="1" dirty="0"/>
              <a:t>Tiefensuche</a:t>
            </a:r>
          </a:p>
          <a:p>
            <a:pPr lvl="1"/>
            <a:r>
              <a:rPr lang="de-DE" dirty="0"/>
              <a:t>Zusammenhangskomponenten</a:t>
            </a:r>
          </a:p>
          <a:p>
            <a:r>
              <a:rPr lang="de-DE" dirty="0"/>
              <a:t>Breitensuche</a:t>
            </a:r>
          </a:p>
          <a:p>
            <a:pPr lvl="1"/>
            <a:r>
              <a:rPr lang="de-DE" dirty="0"/>
              <a:t>Kevin-Bacon Zahl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75237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6F355-5586-075E-2B60-6F030380B8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4641378" cy="3492153"/>
          </a:xfrm>
        </p:spPr>
        <p:txBody>
          <a:bodyPr/>
          <a:lstStyle/>
          <a:p>
            <a:r>
              <a:rPr lang="en-DE" b="1" dirty="0"/>
              <a:t>Problem</a:t>
            </a:r>
            <a:r>
              <a:rPr lang="en-DE" dirty="0"/>
              <a:t>: Weg in einem Labyrinth finden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b="1" dirty="0"/>
              <a:t>Theseus’s</a:t>
            </a:r>
            <a:r>
              <a:rPr lang="en-DE" dirty="0"/>
              <a:t> Algorithmus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b="1" dirty="0"/>
              <a:t>Beginne </a:t>
            </a:r>
            <a:r>
              <a:rPr lang="en-DE" sz="1200" dirty="0"/>
              <a:t>an Startpunkt im Labyrinth und gehe den rechtesten Weg mit einem Pfaden auf dem Boden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b="1" dirty="0"/>
              <a:t>Markiere</a:t>
            </a:r>
            <a:r>
              <a:rPr lang="en-DE" sz="1200" dirty="0"/>
              <a:t> jede Verzweigung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b="1" dirty="0"/>
              <a:t>Wenn </a:t>
            </a:r>
            <a:r>
              <a:rPr lang="en-DE" sz="1200" dirty="0"/>
              <a:t>man an einer Verzweigung ankommt, die schon markiert ist, geh den Faden zurück bis zur letzten Verzweigung, die noch einen Weg hat, der nicht besucht wurde</a:t>
            </a:r>
            <a:endParaRPr lang="en-DE" sz="1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073CC8-095E-5B3E-665D-D21A5AF8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Aufwärmbeispiel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E6D4C-7134-38B7-64E4-FBEDE37B99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1660257"/>
            <a:ext cx="1572154" cy="1566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E66D29-2E2F-2A97-30D9-F0BD02CEDCC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4311" y="1660257"/>
            <a:ext cx="1572155" cy="1597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2154CB-B167-2D3B-35B9-EA2192E3ACD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9031" y="1676108"/>
            <a:ext cx="1572154" cy="1551115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E23B7442-B082-566A-4DD8-EECBB57803D9}"/>
              </a:ext>
            </a:extLst>
          </p:cNvPr>
          <p:cNvSpPr/>
          <p:nvPr/>
        </p:nvSpPr>
        <p:spPr bwMode="gray">
          <a:xfrm>
            <a:off x="1014663" y="1777392"/>
            <a:ext cx="1343684" cy="1371600"/>
          </a:xfrm>
          <a:custGeom>
            <a:avLst/>
            <a:gdLst>
              <a:gd name="connsiteX0" fmla="*/ 0 w 1343684"/>
              <a:gd name="connsiteY0" fmla="*/ 1255295 h 1371600"/>
              <a:gd name="connsiteX1" fmla="*/ 0 w 1343684"/>
              <a:gd name="connsiteY1" fmla="*/ 1255295 h 1371600"/>
              <a:gd name="connsiteX2" fmla="*/ 8021 w 1343684"/>
              <a:gd name="connsiteY2" fmla="*/ 1199148 h 1371600"/>
              <a:gd name="connsiteX3" fmla="*/ 12032 w 1343684"/>
              <a:gd name="connsiteY3" fmla="*/ 1183106 h 1371600"/>
              <a:gd name="connsiteX4" fmla="*/ 24063 w 1343684"/>
              <a:gd name="connsiteY4" fmla="*/ 1175085 h 1371600"/>
              <a:gd name="connsiteX5" fmla="*/ 64169 w 1343684"/>
              <a:gd name="connsiteY5" fmla="*/ 1187116 h 1371600"/>
              <a:gd name="connsiteX6" fmla="*/ 84221 w 1343684"/>
              <a:gd name="connsiteY6" fmla="*/ 1219200 h 1371600"/>
              <a:gd name="connsiteX7" fmla="*/ 92242 w 1343684"/>
              <a:gd name="connsiteY7" fmla="*/ 1231232 h 1371600"/>
              <a:gd name="connsiteX8" fmla="*/ 104274 w 1343684"/>
              <a:gd name="connsiteY8" fmla="*/ 1235243 h 1371600"/>
              <a:gd name="connsiteX9" fmla="*/ 120316 w 1343684"/>
              <a:gd name="connsiteY9" fmla="*/ 1243264 h 1371600"/>
              <a:gd name="connsiteX10" fmla="*/ 144379 w 1343684"/>
              <a:gd name="connsiteY10" fmla="*/ 1259306 h 1371600"/>
              <a:gd name="connsiteX11" fmla="*/ 152400 w 1343684"/>
              <a:gd name="connsiteY11" fmla="*/ 1271337 h 1371600"/>
              <a:gd name="connsiteX12" fmla="*/ 164432 w 1343684"/>
              <a:gd name="connsiteY12" fmla="*/ 1279358 h 1371600"/>
              <a:gd name="connsiteX13" fmla="*/ 192505 w 1343684"/>
              <a:gd name="connsiteY13" fmla="*/ 1311443 h 1371600"/>
              <a:gd name="connsiteX14" fmla="*/ 208548 w 1343684"/>
              <a:gd name="connsiteY14" fmla="*/ 1327485 h 1371600"/>
              <a:gd name="connsiteX15" fmla="*/ 216569 w 1343684"/>
              <a:gd name="connsiteY15" fmla="*/ 1339516 h 1371600"/>
              <a:gd name="connsiteX16" fmla="*/ 240632 w 1343684"/>
              <a:gd name="connsiteY16" fmla="*/ 1347537 h 1371600"/>
              <a:gd name="connsiteX17" fmla="*/ 264695 w 1343684"/>
              <a:gd name="connsiteY17" fmla="*/ 1331495 h 1371600"/>
              <a:gd name="connsiteX18" fmla="*/ 272716 w 1343684"/>
              <a:gd name="connsiteY18" fmla="*/ 1307432 h 1371600"/>
              <a:gd name="connsiteX19" fmla="*/ 272716 w 1343684"/>
              <a:gd name="connsiteY19" fmla="*/ 1203158 h 1371600"/>
              <a:gd name="connsiteX20" fmla="*/ 268705 w 1343684"/>
              <a:gd name="connsiteY20" fmla="*/ 1191127 h 1371600"/>
              <a:gd name="connsiteX21" fmla="*/ 244642 w 1343684"/>
              <a:gd name="connsiteY21" fmla="*/ 1183106 h 1371600"/>
              <a:gd name="connsiteX22" fmla="*/ 232611 w 1343684"/>
              <a:gd name="connsiteY22" fmla="*/ 1179095 h 1371600"/>
              <a:gd name="connsiteX23" fmla="*/ 220579 w 1343684"/>
              <a:gd name="connsiteY23" fmla="*/ 1175085 h 1371600"/>
              <a:gd name="connsiteX24" fmla="*/ 208548 w 1343684"/>
              <a:gd name="connsiteY24" fmla="*/ 1167064 h 1371600"/>
              <a:gd name="connsiteX25" fmla="*/ 196516 w 1343684"/>
              <a:gd name="connsiteY25" fmla="*/ 1126958 h 1371600"/>
              <a:gd name="connsiteX26" fmla="*/ 208548 w 1343684"/>
              <a:gd name="connsiteY26" fmla="*/ 1106906 h 1371600"/>
              <a:gd name="connsiteX27" fmla="*/ 232611 w 1343684"/>
              <a:gd name="connsiteY27" fmla="*/ 1098885 h 1371600"/>
              <a:gd name="connsiteX28" fmla="*/ 244642 w 1343684"/>
              <a:gd name="connsiteY28" fmla="*/ 1090864 h 1371600"/>
              <a:gd name="connsiteX29" fmla="*/ 256674 w 1343684"/>
              <a:gd name="connsiteY29" fmla="*/ 1066800 h 1371600"/>
              <a:gd name="connsiteX30" fmla="*/ 252663 w 1343684"/>
              <a:gd name="connsiteY30" fmla="*/ 1010653 h 1371600"/>
              <a:gd name="connsiteX31" fmla="*/ 232611 w 1343684"/>
              <a:gd name="connsiteY31" fmla="*/ 994611 h 1371600"/>
              <a:gd name="connsiteX32" fmla="*/ 208548 w 1343684"/>
              <a:gd name="connsiteY32" fmla="*/ 982579 h 1371600"/>
              <a:gd name="connsiteX33" fmla="*/ 188495 w 1343684"/>
              <a:gd name="connsiteY33" fmla="*/ 966537 h 1371600"/>
              <a:gd name="connsiteX34" fmla="*/ 168442 w 1343684"/>
              <a:gd name="connsiteY34" fmla="*/ 942474 h 1371600"/>
              <a:gd name="connsiteX35" fmla="*/ 156411 w 1343684"/>
              <a:gd name="connsiteY35" fmla="*/ 934453 h 1371600"/>
              <a:gd name="connsiteX36" fmla="*/ 136358 w 1343684"/>
              <a:gd name="connsiteY36" fmla="*/ 910390 h 1371600"/>
              <a:gd name="connsiteX37" fmla="*/ 112295 w 1343684"/>
              <a:gd name="connsiteY37" fmla="*/ 898358 h 1371600"/>
              <a:gd name="connsiteX38" fmla="*/ 92242 w 1343684"/>
              <a:gd name="connsiteY38" fmla="*/ 902369 h 1371600"/>
              <a:gd name="connsiteX39" fmla="*/ 76200 w 1343684"/>
              <a:gd name="connsiteY39" fmla="*/ 926432 h 1371600"/>
              <a:gd name="connsiteX40" fmla="*/ 56148 w 1343684"/>
              <a:gd name="connsiteY40" fmla="*/ 1030706 h 1371600"/>
              <a:gd name="connsiteX41" fmla="*/ 28074 w 1343684"/>
              <a:gd name="connsiteY41" fmla="*/ 1026695 h 1371600"/>
              <a:gd name="connsiteX42" fmla="*/ 20053 w 1343684"/>
              <a:gd name="connsiteY42" fmla="*/ 1014664 h 1371600"/>
              <a:gd name="connsiteX43" fmla="*/ 16042 w 1343684"/>
              <a:gd name="connsiteY43" fmla="*/ 1002632 h 1371600"/>
              <a:gd name="connsiteX44" fmla="*/ 20053 w 1343684"/>
              <a:gd name="connsiteY44" fmla="*/ 894348 h 1371600"/>
              <a:gd name="connsiteX45" fmla="*/ 24063 w 1343684"/>
              <a:gd name="connsiteY45" fmla="*/ 846222 h 1371600"/>
              <a:gd name="connsiteX46" fmla="*/ 28074 w 1343684"/>
              <a:gd name="connsiteY46" fmla="*/ 737937 h 1371600"/>
              <a:gd name="connsiteX47" fmla="*/ 52137 w 1343684"/>
              <a:gd name="connsiteY47" fmla="*/ 725906 h 1371600"/>
              <a:gd name="connsiteX48" fmla="*/ 88232 w 1343684"/>
              <a:gd name="connsiteY48" fmla="*/ 721895 h 1371600"/>
              <a:gd name="connsiteX49" fmla="*/ 92242 w 1343684"/>
              <a:gd name="connsiteY49" fmla="*/ 709864 h 1371600"/>
              <a:gd name="connsiteX50" fmla="*/ 96253 w 1343684"/>
              <a:gd name="connsiteY50" fmla="*/ 669758 h 1371600"/>
              <a:gd name="connsiteX51" fmla="*/ 108284 w 1343684"/>
              <a:gd name="connsiteY51" fmla="*/ 665748 h 1371600"/>
              <a:gd name="connsiteX52" fmla="*/ 176463 w 1343684"/>
              <a:gd name="connsiteY52" fmla="*/ 661737 h 1371600"/>
              <a:gd name="connsiteX53" fmla="*/ 200526 w 1343684"/>
              <a:gd name="connsiteY53" fmla="*/ 653716 h 1371600"/>
              <a:gd name="connsiteX54" fmla="*/ 212558 w 1343684"/>
              <a:gd name="connsiteY54" fmla="*/ 649706 h 1371600"/>
              <a:gd name="connsiteX55" fmla="*/ 296779 w 1343684"/>
              <a:gd name="connsiteY55" fmla="*/ 653716 h 1371600"/>
              <a:gd name="connsiteX56" fmla="*/ 292769 w 1343684"/>
              <a:gd name="connsiteY56" fmla="*/ 665748 h 1371600"/>
              <a:gd name="connsiteX57" fmla="*/ 280737 w 1343684"/>
              <a:gd name="connsiteY57" fmla="*/ 693822 h 1371600"/>
              <a:gd name="connsiteX58" fmla="*/ 292769 w 1343684"/>
              <a:gd name="connsiteY58" fmla="*/ 697832 h 1371600"/>
              <a:gd name="connsiteX59" fmla="*/ 401053 w 1343684"/>
              <a:gd name="connsiteY59" fmla="*/ 705853 h 1371600"/>
              <a:gd name="connsiteX60" fmla="*/ 521369 w 1343684"/>
              <a:gd name="connsiteY60" fmla="*/ 705853 h 1371600"/>
              <a:gd name="connsiteX61" fmla="*/ 517358 w 1343684"/>
              <a:gd name="connsiteY61" fmla="*/ 625643 h 1371600"/>
              <a:gd name="connsiteX62" fmla="*/ 485274 w 1343684"/>
              <a:gd name="connsiteY62" fmla="*/ 617622 h 1371600"/>
              <a:gd name="connsiteX63" fmla="*/ 393032 w 1343684"/>
              <a:gd name="connsiteY63" fmla="*/ 609600 h 1371600"/>
              <a:gd name="connsiteX64" fmla="*/ 368969 w 1343684"/>
              <a:gd name="connsiteY64" fmla="*/ 597569 h 1371600"/>
              <a:gd name="connsiteX65" fmla="*/ 356937 w 1343684"/>
              <a:gd name="connsiteY65" fmla="*/ 585537 h 1371600"/>
              <a:gd name="connsiteX66" fmla="*/ 340895 w 1343684"/>
              <a:gd name="connsiteY66" fmla="*/ 577516 h 1371600"/>
              <a:gd name="connsiteX67" fmla="*/ 324853 w 1343684"/>
              <a:gd name="connsiteY67" fmla="*/ 565485 h 1371600"/>
              <a:gd name="connsiteX68" fmla="*/ 248653 w 1343684"/>
              <a:gd name="connsiteY68" fmla="*/ 553453 h 1371600"/>
              <a:gd name="connsiteX69" fmla="*/ 220579 w 1343684"/>
              <a:gd name="connsiteY69" fmla="*/ 549443 h 1371600"/>
              <a:gd name="connsiteX70" fmla="*/ 188495 w 1343684"/>
              <a:gd name="connsiteY70" fmla="*/ 541422 h 1371600"/>
              <a:gd name="connsiteX71" fmla="*/ 128337 w 1343684"/>
              <a:gd name="connsiteY71" fmla="*/ 537411 h 1371600"/>
              <a:gd name="connsiteX72" fmla="*/ 104274 w 1343684"/>
              <a:gd name="connsiteY72" fmla="*/ 529390 h 1371600"/>
              <a:gd name="connsiteX73" fmla="*/ 88232 w 1343684"/>
              <a:gd name="connsiteY73" fmla="*/ 505327 h 1371600"/>
              <a:gd name="connsiteX74" fmla="*/ 96253 w 1343684"/>
              <a:gd name="connsiteY74" fmla="*/ 477253 h 1371600"/>
              <a:gd name="connsiteX75" fmla="*/ 96253 w 1343684"/>
              <a:gd name="connsiteY75" fmla="*/ 477253 h 1371600"/>
              <a:gd name="connsiteX76" fmla="*/ 124326 w 1343684"/>
              <a:gd name="connsiteY76" fmla="*/ 457200 h 1371600"/>
              <a:gd name="connsiteX77" fmla="*/ 140369 w 1343684"/>
              <a:gd name="connsiteY77" fmla="*/ 453190 h 1371600"/>
              <a:gd name="connsiteX78" fmla="*/ 164432 w 1343684"/>
              <a:gd name="connsiteY78" fmla="*/ 441158 h 1371600"/>
              <a:gd name="connsiteX79" fmla="*/ 180474 w 1343684"/>
              <a:gd name="connsiteY79" fmla="*/ 417095 h 1371600"/>
              <a:gd name="connsiteX80" fmla="*/ 188495 w 1343684"/>
              <a:gd name="connsiteY80" fmla="*/ 405064 h 1371600"/>
              <a:gd name="connsiteX81" fmla="*/ 200526 w 1343684"/>
              <a:gd name="connsiteY81" fmla="*/ 397043 h 1371600"/>
              <a:gd name="connsiteX82" fmla="*/ 208548 w 1343684"/>
              <a:gd name="connsiteY82" fmla="*/ 389022 h 1371600"/>
              <a:gd name="connsiteX83" fmla="*/ 376990 w 1343684"/>
              <a:gd name="connsiteY83" fmla="*/ 385011 h 1371600"/>
              <a:gd name="connsiteX84" fmla="*/ 397042 w 1343684"/>
              <a:gd name="connsiteY84" fmla="*/ 381000 h 1371600"/>
              <a:gd name="connsiteX85" fmla="*/ 409074 w 1343684"/>
              <a:gd name="connsiteY85" fmla="*/ 376990 h 1371600"/>
              <a:gd name="connsiteX86" fmla="*/ 413084 w 1343684"/>
              <a:gd name="connsiteY86" fmla="*/ 364958 h 1371600"/>
              <a:gd name="connsiteX87" fmla="*/ 429126 w 1343684"/>
              <a:gd name="connsiteY87" fmla="*/ 336885 h 1371600"/>
              <a:gd name="connsiteX88" fmla="*/ 429126 w 1343684"/>
              <a:gd name="connsiteY88" fmla="*/ 292769 h 1371600"/>
              <a:gd name="connsiteX89" fmla="*/ 429126 w 1343684"/>
              <a:gd name="connsiteY89" fmla="*/ 292769 h 1371600"/>
              <a:gd name="connsiteX90" fmla="*/ 401053 w 1343684"/>
              <a:gd name="connsiteY90" fmla="*/ 252664 h 1371600"/>
              <a:gd name="connsiteX91" fmla="*/ 385011 w 1343684"/>
              <a:gd name="connsiteY91" fmla="*/ 196516 h 1371600"/>
              <a:gd name="connsiteX92" fmla="*/ 381000 w 1343684"/>
              <a:gd name="connsiteY92" fmla="*/ 180474 h 1371600"/>
              <a:gd name="connsiteX93" fmla="*/ 376990 w 1343684"/>
              <a:gd name="connsiteY93" fmla="*/ 164432 h 1371600"/>
              <a:gd name="connsiteX94" fmla="*/ 381000 w 1343684"/>
              <a:gd name="connsiteY94" fmla="*/ 40106 h 1371600"/>
              <a:gd name="connsiteX95" fmla="*/ 397042 w 1343684"/>
              <a:gd name="connsiteY95" fmla="*/ 4011 h 1371600"/>
              <a:gd name="connsiteX96" fmla="*/ 409074 w 1343684"/>
              <a:gd name="connsiteY96" fmla="*/ 0 h 1371600"/>
              <a:gd name="connsiteX97" fmla="*/ 485274 w 1343684"/>
              <a:gd name="connsiteY97" fmla="*/ 4011 h 1371600"/>
              <a:gd name="connsiteX98" fmla="*/ 501316 w 1343684"/>
              <a:gd name="connsiteY98" fmla="*/ 8022 h 1371600"/>
              <a:gd name="connsiteX99" fmla="*/ 505326 w 1343684"/>
              <a:gd name="connsiteY99" fmla="*/ 20053 h 1371600"/>
              <a:gd name="connsiteX100" fmla="*/ 509337 w 1343684"/>
              <a:gd name="connsiteY100" fmla="*/ 36095 h 1371600"/>
              <a:gd name="connsiteX101" fmla="*/ 517358 w 1343684"/>
              <a:gd name="connsiteY101" fmla="*/ 60158 h 1371600"/>
              <a:gd name="connsiteX102" fmla="*/ 521369 w 1343684"/>
              <a:gd name="connsiteY102" fmla="*/ 72190 h 1371600"/>
              <a:gd name="connsiteX103" fmla="*/ 529390 w 1343684"/>
              <a:gd name="connsiteY103" fmla="*/ 116306 h 1371600"/>
              <a:gd name="connsiteX104" fmla="*/ 533400 w 1343684"/>
              <a:gd name="connsiteY104" fmla="*/ 136358 h 1371600"/>
              <a:gd name="connsiteX105" fmla="*/ 537411 w 1343684"/>
              <a:gd name="connsiteY105" fmla="*/ 224590 h 1371600"/>
              <a:gd name="connsiteX106" fmla="*/ 533400 w 1343684"/>
              <a:gd name="connsiteY106" fmla="*/ 364958 h 1371600"/>
              <a:gd name="connsiteX107" fmla="*/ 529390 w 1343684"/>
              <a:gd name="connsiteY107" fmla="*/ 437148 h 1371600"/>
              <a:gd name="connsiteX108" fmla="*/ 529390 w 1343684"/>
              <a:gd name="connsiteY108" fmla="*/ 437148 h 1371600"/>
              <a:gd name="connsiteX109" fmla="*/ 489284 w 1343684"/>
              <a:gd name="connsiteY109" fmla="*/ 461211 h 1371600"/>
              <a:gd name="connsiteX110" fmla="*/ 481263 w 1343684"/>
              <a:gd name="connsiteY110" fmla="*/ 485274 h 1371600"/>
              <a:gd name="connsiteX111" fmla="*/ 485274 w 1343684"/>
              <a:gd name="connsiteY111" fmla="*/ 529390 h 1371600"/>
              <a:gd name="connsiteX112" fmla="*/ 521369 w 1343684"/>
              <a:gd name="connsiteY112" fmla="*/ 541422 h 1371600"/>
              <a:gd name="connsiteX113" fmla="*/ 545432 w 1343684"/>
              <a:gd name="connsiteY113" fmla="*/ 549443 h 1371600"/>
              <a:gd name="connsiteX114" fmla="*/ 557463 w 1343684"/>
              <a:gd name="connsiteY114" fmla="*/ 553453 h 1371600"/>
              <a:gd name="connsiteX115" fmla="*/ 569495 w 1343684"/>
              <a:gd name="connsiteY115" fmla="*/ 557464 h 1371600"/>
              <a:gd name="connsiteX116" fmla="*/ 581526 w 1343684"/>
              <a:gd name="connsiteY116" fmla="*/ 565485 h 1371600"/>
              <a:gd name="connsiteX117" fmla="*/ 617621 w 1343684"/>
              <a:gd name="connsiteY117" fmla="*/ 577516 h 1371600"/>
              <a:gd name="connsiteX118" fmla="*/ 629653 w 1343684"/>
              <a:gd name="connsiteY118" fmla="*/ 581527 h 1371600"/>
              <a:gd name="connsiteX119" fmla="*/ 641684 w 1343684"/>
              <a:gd name="connsiteY119" fmla="*/ 585537 h 1371600"/>
              <a:gd name="connsiteX120" fmla="*/ 653716 w 1343684"/>
              <a:gd name="connsiteY120" fmla="*/ 593558 h 1371600"/>
              <a:gd name="connsiteX121" fmla="*/ 677779 w 1343684"/>
              <a:gd name="connsiteY121" fmla="*/ 601579 h 1371600"/>
              <a:gd name="connsiteX122" fmla="*/ 713874 w 1343684"/>
              <a:gd name="connsiteY122" fmla="*/ 613611 h 1371600"/>
              <a:gd name="connsiteX123" fmla="*/ 725905 w 1343684"/>
              <a:gd name="connsiteY123" fmla="*/ 617622 h 1371600"/>
              <a:gd name="connsiteX124" fmla="*/ 737937 w 1343684"/>
              <a:gd name="connsiteY124" fmla="*/ 621632 h 1371600"/>
              <a:gd name="connsiteX125" fmla="*/ 753979 w 1343684"/>
              <a:gd name="connsiteY125" fmla="*/ 629653 h 1371600"/>
              <a:gd name="connsiteX126" fmla="*/ 782053 w 1343684"/>
              <a:gd name="connsiteY126" fmla="*/ 637674 h 1371600"/>
              <a:gd name="connsiteX127" fmla="*/ 806116 w 1343684"/>
              <a:gd name="connsiteY127" fmla="*/ 645695 h 1371600"/>
              <a:gd name="connsiteX128" fmla="*/ 858253 w 1343684"/>
              <a:gd name="connsiteY128" fmla="*/ 653716 h 1371600"/>
              <a:gd name="connsiteX129" fmla="*/ 906379 w 1343684"/>
              <a:gd name="connsiteY129" fmla="*/ 649706 h 1371600"/>
              <a:gd name="connsiteX130" fmla="*/ 914400 w 1343684"/>
              <a:gd name="connsiteY130" fmla="*/ 637674 h 1371600"/>
              <a:gd name="connsiteX131" fmla="*/ 918411 w 1343684"/>
              <a:gd name="connsiteY131" fmla="*/ 549443 h 1371600"/>
              <a:gd name="connsiteX132" fmla="*/ 914400 w 1343684"/>
              <a:gd name="connsiteY132" fmla="*/ 372979 h 1371600"/>
              <a:gd name="connsiteX133" fmla="*/ 914400 w 1343684"/>
              <a:gd name="connsiteY133" fmla="*/ 372979 h 1371600"/>
              <a:gd name="connsiteX134" fmla="*/ 974558 w 1343684"/>
              <a:gd name="connsiteY134" fmla="*/ 360948 h 1371600"/>
              <a:gd name="connsiteX135" fmla="*/ 978569 w 1343684"/>
              <a:gd name="connsiteY135" fmla="*/ 372979 h 1371600"/>
              <a:gd name="connsiteX136" fmla="*/ 986590 w 1343684"/>
              <a:gd name="connsiteY136" fmla="*/ 413085 h 1371600"/>
              <a:gd name="connsiteX137" fmla="*/ 990600 w 1343684"/>
              <a:gd name="connsiteY137" fmla="*/ 425116 h 1371600"/>
              <a:gd name="connsiteX138" fmla="*/ 1014663 w 1343684"/>
              <a:gd name="connsiteY138" fmla="*/ 445169 h 1371600"/>
              <a:gd name="connsiteX139" fmla="*/ 1026695 w 1343684"/>
              <a:gd name="connsiteY139" fmla="*/ 449179 h 1371600"/>
              <a:gd name="connsiteX140" fmla="*/ 1151021 w 1343684"/>
              <a:gd name="connsiteY140" fmla="*/ 453190 h 1371600"/>
              <a:gd name="connsiteX141" fmla="*/ 1159042 w 1343684"/>
              <a:gd name="connsiteY141" fmla="*/ 441158 h 1371600"/>
              <a:gd name="connsiteX142" fmla="*/ 1167063 w 1343684"/>
              <a:gd name="connsiteY142" fmla="*/ 417095 h 1371600"/>
              <a:gd name="connsiteX143" fmla="*/ 1163053 w 1343684"/>
              <a:gd name="connsiteY143" fmla="*/ 389022 h 1371600"/>
              <a:gd name="connsiteX144" fmla="*/ 1114926 w 1343684"/>
              <a:gd name="connsiteY144" fmla="*/ 376990 h 1371600"/>
              <a:gd name="connsiteX145" fmla="*/ 1094874 w 1343684"/>
              <a:gd name="connsiteY145" fmla="*/ 356937 h 1371600"/>
              <a:gd name="connsiteX146" fmla="*/ 1086853 w 1343684"/>
              <a:gd name="connsiteY146" fmla="*/ 332874 h 1371600"/>
              <a:gd name="connsiteX147" fmla="*/ 1090863 w 1343684"/>
              <a:gd name="connsiteY147" fmla="*/ 312822 h 1371600"/>
              <a:gd name="connsiteX148" fmla="*/ 1094874 w 1343684"/>
              <a:gd name="connsiteY148" fmla="*/ 300790 h 1371600"/>
              <a:gd name="connsiteX149" fmla="*/ 1118937 w 1343684"/>
              <a:gd name="connsiteY149" fmla="*/ 284748 h 1371600"/>
              <a:gd name="connsiteX150" fmla="*/ 1130969 w 1343684"/>
              <a:gd name="connsiteY150" fmla="*/ 276727 h 1371600"/>
              <a:gd name="connsiteX151" fmla="*/ 1130969 w 1343684"/>
              <a:gd name="connsiteY151" fmla="*/ 276727 h 1371600"/>
              <a:gd name="connsiteX152" fmla="*/ 1151021 w 1343684"/>
              <a:gd name="connsiteY152" fmla="*/ 248653 h 1371600"/>
              <a:gd name="connsiteX153" fmla="*/ 1171074 w 1343684"/>
              <a:gd name="connsiteY153" fmla="*/ 228600 h 1371600"/>
              <a:gd name="connsiteX154" fmla="*/ 1175084 w 1343684"/>
              <a:gd name="connsiteY154" fmla="*/ 216569 h 1371600"/>
              <a:gd name="connsiteX155" fmla="*/ 1187116 w 1343684"/>
              <a:gd name="connsiteY155" fmla="*/ 208548 h 1371600"/>
              <a:gd name="connsiteX156" fmla="*/ 1243263 w 1343684"/>
              <a:gd name="connsiteY156" fmla="*/ 196516 h 1371600"/>
              <a:gd name="connsiteX157" fmla="*/ 1259305 w 1343684"/>
              <a:gd name="connsiteY157" fmla="*/ 192506 h 1371600"/>
              <a:gd name="connsiteX158" fmla="*/ 1311442 w 1343684"/>
              <a:gd name="connsiteY158" fmla="*/ 188495 h 1371600"/>
              <a:gd name="connsiteX159" fmla="*/ 1323474 w 1343684"/>
              <a:gd name="connsiteY159" fmla="*/ 184485 h 1371600"/>
              <a:gd name="connsiteX160" fmla="*/ 1327484 w 1343684"/>
              <a:gd name="connsiteY160" fmla="*/ 172453 h 1371600"/>
              <a:gd name="connsiteX161" fmla="*/ 1327484 w 1343684"/>
              <a:gd name="connsiteY161" fmla="*/ 172453 h 1371600"/>
              <a:gd name="connsiteX162" fmla="*/ 1335505 w 1343684"/>
              <a:gd name="connsiteY162" fmla="*/ 208548 h 1371600"/>
              <a:gd name="connsiteX163" fmla="*/ 1339516 w 1343684"/>
              <a:gd name="connsiteY163" fmla="*/ 220579 h 1371600"/>
              <a:gd name="connsiteX164" fmla="*/ 1343526 w 1343684"/>
              <a:gd name="connsiteY164" fmla="*/ 236622 h 1371600"/>
              <a:gd name="connsiteX165" fmla="*/ 1339516 w 1343684"/>
              <a:gd name="connsiteY165" fmla="*/ 256674 h 1371600"/>
              <a:gd name="connsiteX166" fmla="*/ 1335505 w 1343684"/>
              <a:gd name="connsiteY166" fmla="*/ 268706 h 1371600"/>
              <a:gd name="connsiteX167" fmla="*/ 1299411 w 1343684"/>
              <a:gd name="connsiteY167" fmla="*/ 288758 h 1371600"/>
              <a:gd name="connsiteX168" fmla="*/ 1287379 w 1343684"/>
              <a:gd name="connsiteY168" fmla="*/ 300790 h 1371600"/>
              <a:gd name="connsiteX169" fmla="*/ 1283369 w 1343684"/>
              <a:gd name="connsiteY169" fmla="*/ 312822 h 1371600"/>
              <a:gd name="connsiteX170" fmla="*/ 1275348 w 1343684"/>
              <a:gd name="connsiteY170" fmla="*/ 324853 h 1371600"/>
              <a:gd name="connsiteX171" fmla="*/ 1267326 w 1343684"/>
              <a:gd name="connsiteY171" fmla="*/ 364958 h 1371600"/>
              <a:gd name="connsiteX172" fmla="*/ 1271337 w 1343684"/>
              <a:gd name="connsiteY172" fmla="*/ 445169 h 1371600"/>
              <a:gd name="connsiteX173" fmla="*/ 1279358 w 1343684"/>
              <a:gd name="connsiteY173" fmla="*/ 457200 h 1371600"/>
              <a:gd name="connsiteX174" fmla="*/ 1291390 w 1343684"/>
              <a:gd name="connsiteY174" fmla="*/ 461211 h 1371600"/>
              <a:gd name="connsiteX175" fmla="*/ 1303421 w 1343684"/>
              <a:gd name="connsiteY175" fmla="*/ 469232 h 1371600"/>
              <a:gd name="connsiteX176" fmla="*/ 1327484 w 1343684"/>
              <a:gd name="connsiteY176" fmla="*/ 481264 h 1371600"/>
              <a:gd name="connsiteX177" fmla="*/ 1335505 w 1343684"/>
              <a:gd name="connsiteY177" fmla="*/ 505327 h 1371600"/>
              <a:gd name="connsiteX178" fmla="*/ 1339516 w 1343684"/>
              <a:gd name="connsiteY178" fmla="*/ 517358 h 1371600"/>
              <a:gd name="connsiteX179" fmla="*/ 1339516 w 1343684"/>
              <a:gd name="connsiteY179" fmla="*/ 521369 h 1371600"/>
              <a:gd name="connsiteX180" fmla="*/ 1343526 w 1343684"/>
              <a:gd name="connsiteY180" fmla="*/ 774032 h 1371600"/>
              <a:gd name="connsiteX181" fmla="*/ 1343526 w 1343684"/>
              <a:gd name="connsiteY181" fmla="*/ 774032 h 1371600"/>
              <a:gd name="connsiteX182" fmla="*/ 1339516 w 1343684"/>
              <a:gd name="connsiteY182" fmla="*/ 918411 h 1371600"/>
              <a:gd name="connsiteX183" fmla="*/ 1331495 w 1343684"/>
              <a:gd name="connsiteY183" fmla="*/ 978569 h 1371600"/>
              <a:gd name="connsiteX184" fmla="*/ 1335505 w 1343684"/>
              <a:gd name="connsiteY184" fmla="*/ 1022685 h 1371600"/>
              <a:gd name="connsiteX185" fmla="*/ 1343526 w 1343684"/>
              <a:gd name="connsiteY185" fmla="*/ 1050758 h 1371600"/>
              <a:gd name="connsiteX186" fmla="*/ 1339516 w 1343684"/>
              <a:gd name="connsiteY186" fmla="*/ 1138990 h 1371600"/>
              <a:gd name="connsiteX187" fmla="*/ 1335505 w 1343684"/>
              <a:gd name="connsiteY187" fmla="*/ 1151022 h 1371600"/>
              <a:gd name="connsiteX188" fmla="*/ 1311442 w 1343684"/>
              <a:gd name="connsiteY188" fmla="*/ 1171074 h 1371600"/>
              <a:gd name="connsiteX189" fmla="*/ 1291390 w 1343684"/>
              <a:gd name="connsiteY189" fmla="*/ 1191127 h 1371600"/>
              <a:gd name="connsiteX190" fmla="*/ 1283369 w 1343684"/>
              <a:gd name="connsiteY190" fmla="*/ 1203158 h 1371600"/>
              <a:gd name="connsiteX191" fmla="*/ 1271337 w 1343684"/>
              <a:gd name="connsiteY191" fmla="*/ 1207169 h 1371600"/>
              <a:gd name="connsiteX192" fmla="*/ 1247274 w 1343684"/>
              <a:gd name="connsiteY192" fmla="*/ 1223211 h 1371600"/>
              <a:gd name="connsiteX193" fmla="*/ 1235242 w 1343684"/>
              <a:gd name="connsiteY193" fmla="*/ 1227222 h 1371600"/>
              <a:gd name="connsiteX194" fmla="*/ 1211179 w 1343684"/>
              <a:gd name="connsiteY194" fmla="*/ 1239253 h 1371600"/>
              <a:gd name="connsiteX195" fmla="*/ 1199148 w 1343684"/>
              <a:gd name="connsiteY195" fmla="*/ 1247274 h 1371600"/>
              <a:gd name="connsiteX196" fmla="*/ 1191126 w 1343684"/>
              <a:gd name="connsiteY196" fmla="*/ 1255295 h 1371600"/>
              <a:gd name="connsiteX197" fmla="*/ 1167063 w 1343684"/>
              <a:gd name="connsiteY197" fmla="*/ 1263316 h 1371600"/>
              <a:gd name="connsiteX198" fmla="*/ 1130969 w 1343684"/>
              <a:gd name="connsiteY198" fmla="*/ 1275348 h 1371600"/>
              <a:gd name="connsiteX199" fmla="*/ 1118937 w 1343684"/>
              <a:gd name="connsiteY199" fmla="*/ 1279358 h 1371600"/>
              <a:gd name="connsiteX200" fmla="*/ 1086853 w 1343684"/>
              <a:gd name="connsiteY200" fmla="*/ 1283369 h 1371600"/>
              <a:gd name="connsiteX201" fmla="*/ 1074821 w 1343684"/>
              <a:gd name="connsiteY201" fmla="*/ 1287379 h 1371600"/>
              <a:gd name="connsiteX202" fmla="*/ 1058779 w 1343684"/>
              <a:gd name="connsiteY202" fmla="*/ 1311443 h 1371600"/>
              <a:gd name="connsiteX203" fmla="*/ 1050758 w 1343684"/>
              <a:gd name="connsiteY203" fmla="*/ 1335506 h 1371600"/>
              <a:gd name="connsiteX204" fmla="*/ 1038726 w 1343684"/>
              <a:gd name="connsiteY204" fmla="*/ 1355558 h 1371600"/>
              <a:gd name="connsiteX205" fmla="*/ 1026695 w 1343684"/>
              <a:gd name="connsiteY205" fmla="*/ 1363579 h 1371600"/>
              <a:gd name="connsiteX206" fmla="*/ 1002632 w 1343684"/>
              <a:gd name="connsiteY206" fmla="*/ 1371600 h 1371600"/>
              <a:gd name="connsiteX207" fmla="*/ 958516 w 1343684"/>
              <a:gd name="connsiteY207" fmla="*/ 1367590 h 1371600"/>
              <a:gd name="connsiteX208" fmla="*/ 918411 w 1343684"/>
              <a:gd name="connsiteY208" fmla="*/ 1355558 h 1371600"/>
              <a:gd name="connsiteX209" fmla="*/ 846221 w 1343684"/>
              <a:gd name="connsiteY209" fmla="*/ 1351548 h 1371600"/>
              <a:gd name="connsiteX210" fmla="*/ 822158 w 1343684"/>
              <a:gd name="connsiteY210" fmla="*/ 1335506 h 1371600"/>
              <a:gd name="connsiteX211" fmla="*/ 806116 w 1343684"/>
              <a:gd name="connsiteY211" fmla="*/ 1311443 h 1371600"/>
              <a:gd name="connsiteX212" fmla="*/ 810126 w 1343684"/>
              <a:gd name="connsiteY212" fmla="*/ 1267327 h 1371600"/>
              <a:gd name="connsiteX213" fmla="*/ 822158 w 1343684"/>
              <a:gd name="connsiteY213" fmla="*/ 1263316 h 1371600"/>
              <a:gd name="connsiteX214" fmla="*/ 898358 w 1343684"/>
              <a:gd name="connsiteY214" fmla="*/ 1267327 h 1371600"/>
              <a:gd name="connsiteX215" fmla="*/ 934453 w 1343684"/>
              <a:gd name="connsiteY215" fmla="*/ 1263316 h 1371600"/>
              <a:gd name="connsiteX216" fmla="*/ 946484 w 1343684"/>
              <a:gd name="connsiteY216" fmla="*/ 1259306 h 1371600"/>
              <a:gd name="connsiteX217" fmla="*/ 954505 w 1343684"/>
              <a:gd name="connsiteY217" fmla="*/ 1247274 h 1371600"/>
              <a:gd name="connsiteX218" fmla="*/ 962526 w 1343684"/>
              <a:gd name="connsiteY218" fmla="*/ 1219200 h 1371600"/>
              <a:gd name="connsiteX219" fmla="*/ 958516 w 1343684"/>
              <a:gd name="connsiteY219" fmla="*/ 1179095 h 1371600"/>
              <a:gd name="connsiteX220" fmla="*/ 926432 w 1343684"/>
              <a:gd name="connsiteY220" fmla="*/ 1171074 h 1371600"/>
              <a:gd name="connsiteX221" fmla="*/ 685800 w 1343684"/>
              <a:gd name="connsiteY221" fmla="*/ 1175085 h 1371600"/>
              <a:gd name="connsiteX222" fmla="*/ 661737 w 1343684"/>
              <a:gd name="connsiteY222" fmla="*/ 1183106 h 1371600"/>
              <a:gd name="connsiteX223" fmla="*/ 645695 w 1343684"/>
              <a:gd name="connsiteY223" fmla="*/ 1183106 h 1371600"/>
              <a:gd name="connsiteX224" fmla="*/ 645695 w 1343684"/>
              <a:gd name="connsiteY224" fmla="*/ 1183106 h 1371600"/>
              <a:gd name="connsiteX225" fmla="*/ 621632 w 1343684"/>
              <a:gd name="connsiteY225" fmla="*/ 1211179 h 1371600"/>
              <a:gd name="connsiteX226" fmla="*/ 617621 w 1343684"/>
              <a:gd name="connsiteY226" fmla="*/ 1223211 h 1371600"/>
              <a:gd name="connsiteX227" fmla="*/ 581526 w 1343684"/>
              <a:gd name="connsiteY227" fmla="*/ 1251285 h 1371600"/>
              <a:gd name="connsiteX228" fmla="*/ 557463 w 1343684"/>
              <a:gd name="connsiteY228" fmla="*/ 1255295 h 1371600"/>
              <a:gd name="connsiteX229" fmla="*/ 509337 w 1343684"/>
              <a:gd name="connsiteY229" fmla="*/ 1271337 h 1371600"/>
              <a:gd name="connsiteX230" fmla="*/ 485274 w 1343684"/>
              <a:gd name="connsiteY230" fmla="*/ 1279358 h 1371600"/>
              <a:gd name="connsiteX231" fmla="*/ 449179 w 1343684"/>
              <a:gd name="connsiteY231" fmla="*/ 1283369 h 1371600"/>
              <a:gd name="connsiteX232" fmla="*/ 433137 w 1343684"/>
              <a:gd name="connsiteY232" fmla="*/ 1319464 h 1371600"/>
              <a:gd name="connsiteX233" fmla="*/ 429126 w 1343684"/>
              <a:gd name="connsiteY233" fmla="*/ 1331495 h 1371600"/>
              <a:gd name="connsiteX234" fmla="*/ 405063 w 1343684"/>
              <a:gd name="connsiteY234" fmla="*/ 1351548 h 1371600"/>
              <a:gd name="connsiteX235" fmla="*/ 393032 w 1343684"/>
              <a:gd name="connsiteY235" fmla="*/ 1347537 h 1371600"/>
              <a:gd name="connsiteX236" fmla="*/ 385011 w 1343684"/>
              <a:gd name="connsiteY236" fmla="*/ 1323474 h 1371600"/>
              <a:gd name="connsiteX237" fmla="*/ 381000 w 1343684"/>
              <a:gd name="connsiteY237" fmla="*/ 1171074 h 1371600"/>
              <a:gd name="connsiteX238" fmla="*/ 381000 w 1343684"/>
              <a:gd name="connsiteY238" fmla="*/ 1082843 h 1371600"/>
              <a:gd name="connsiteX239" fmla="*/ 661737 w 1343684"/>
              <a:gd name="connsiteY239" fmla="*/ 1078832 h 1371600"/>
              <a:gd name="connsiteX240" fmla="*/ 677779 w 1343684"/>
              <a:gd name="connsiteY240" fmla="*/ 1074822 h 1371600"/>
              <a:gd name="connsiteX241" fmla="*/ 689811 w 1343684"/>
              <a:gd name="connsiteY241" fmla="*/ 1070811 h 1371600"/>
              <a:gd name="connsiteX242" fmla="*/ 693821 w 1343684"/>
              <a:gd name="connsiteY242" fmla="*/ 1042737 h 1371600"/>
              <a:gd name="connsiteX243" fmla="*/ 693821 w 1343684"/>
              <a:gd name="connsiteY243" fmla="*/ 1042737 h 1371600"/>
              <a:gd name="connsiteX244" fmla="*/ 689811 w 1343684"/>
              <a:gd name="connsiteY244" fmla="*/ 1006643 h 1371600"/>
              <a:gd name="connsiteX245" fmla="*/ 657726 w 1343684"/>
              <a:gd name="connsiteY245" fmla="*/ 994611 h 1371600"/>
              <a:gd name="connsiteX246" fmla="*/ 661737 w 1343684"/>
              <a:gd name="connsiteY246" fmla="*/ 910390 h 1371600"/>
              <a:gd name="connsiteX247" fmla="*/ 745958 w 1343684"/>
              <a:gd name="connsiteY247" fmla="*/ 906379 h 1371600"/>
              <a:gd name="connsiteX248" fmla="*/ 786063 w 1343684"/>
              <a:gd name="connsiteY248" fmla="*/ 890337 h 1371600"/>
              <a:gd name="connsiteX249" fmla="*/ 798095 w 1343684"/>
              <a:gd name="connsiteY249" fmla="*/ 878306 h 1371600"/>
              <a:gd name="connsiteX250" fmla="*/ 802105 w 1343684"/>
              <a:gd name="connsiteY250" fmla="*/ 749969 h 1371600"/>
              <a:gd name="connsiteX251" fmla="*/ 802105 w 1343684"/>
              <a:gd name="connsiteY251" fmla="*/ 749969 h 1371600"/>
              <a:gd name="connsiteX252" fmla="*/ 770021 w 1343684"/>
              <a:gd name="connsiteY252" fmla="*/ 737937 h 1371600"/>
              <a:gd name="connsiteX253" fmla="*/ 669758 w 1343684"/>
              <a:gd name="connsiteY253" fmla="*/ 733927 h 1371600"/>
              <a:gd name="connsiteX254" fmla="*/ 669758 w 1343684"/>
              <a:gd name="connsiteY254" fmla="*/ 733927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343684" h="1371600">
                <a:moveTo>
                  <a:pt x="0" y="1255295"/>
                </a:moveTo>
                <a:lnTo>
                  <a:pt x="0" y="1255295"/>
                </a:lnTo>
                <a:cubicBezTo>
                  <a:pt x="3502" y="1223777"/>
                  <a:pt x="2347" y="1224679"/>
                  <a:pt x="8021" y="1199148"/>
                </a:cubicBezTo>
                <a:cubicBezTo>
                  <a:pt x="9217" y="1193767"/>
                  <a:pt x="8975" y="1187692"/>
                  <a:pt x="12032" y="1183106"/>
                </a:cubicBezTo>
                <a:cubicBezTo>
                  <a:pt x="14706" y="1179096"/>
                  <a:pt x="20053" y="1177759"/>
                  <a:pt x="24063" y="1175085"/>
                </a:cubicBezTo>
                <a:cubicBezTo>
                  <a:pt x="31915" y="1176206"/>
                  <a:pt x="57016" y="1175672"/>
                  <a:pt x="64169" y="1187116"/>
                </a:cubicBezTo>
                <a:cubicBezTo>
                  <a:pt x="88033" y="1225298"/>
                  <a:pt x="56992" y="1201047"/>
                  <a:pt x="84221" y="1219200"/>
                </a:cubicBezTo>
                <a:cubicBezTo>
                  <a:pt x="86895" y="1223211"/>
                  <a:pt x="88478" y="1228221"/>
                  <a:pt x="92242" y="1231232"/>
                </a:cubicBezTo>
                <a:cubicBezTo>
                  <a:pt x="95543" y="1233873"/>
                  <a:pt x="100388" y="1233578"/>
                  <a:pt x="104274" y="1235243"/>
                </a:cubicBezTo>
                <a:cubicBezTo>
                  <a:pt x="109769" y="1237598"/>
                  <a:pt x="115189" y="1240188"/>
                  <a:pt x="120316" y="1243264"/>
                </a:cubicBezTo>
                <a:cubicBezTo>
                  <a:pt x="128582" y="1248224"/>
                  <a:pt x="144379" y="1259306"/>
                  <a:pt x="144379" y="1259306"/>
                </a:cubicBezTo>
                <a:cubicBezTo>
                  <a:pt x="147053" y="1263316"/>
                  <a:pt x="148992" y="1267929"/>
                  <a:pt x="152400" y="1271337"/>
                </a:cubicBezTo>
                <a:cubicBezTo>
                  <a:pt x="155808" y="1274745"/>
                  <a:pt x="161258" y="1275730"/>
                  <a:pt x="164432" y="1279358"/>
                </a:cubicBezTo>
                <a:cubicBezTo>
                  <a:pt x="197186" y="1316792"/>
                  <a:pt x="165434" y="1293395"/>
                  <a:pt x="192505" y="1311443"/>
                </a:cubicBezTo>
                <a:cubicBezTo>
                  <a:pt x="201256" y="1337692"/>
                  <a:pt x="189102" y="1311929"/>
                  <a:pt x="208548" y="1327485"/>
                </a:cubicBezTo>
                <a:cubicBezTo>
                  <a:pt x="212312" y="1330496"/>
                  <a:pt x="212482" y="1336962"/>
                  <a:pt x="216569" y="1339516"/>
                </a:cubicBezTo>
                <a:cubicBezTo>
                  <a:pt x="223739" y="1343997"/>
                  <a:pt x="240632" y="1347537"/>
                  <a:pt x="240632" y="1347537"/>
                </a:cubicBezTo>
                <a:cubicBezTo>
                  <a:pt x="256600" y="1343545"/>
                  <a:pt x="257771" y="1347075"/>
                  <a:pt x="264695" y="1331495"/>
                </a:cubicBezTo>
                <a:cubicBezTo>
                  <a:pt x="268129" y="1323769"/>
                  <a:pt x="272716" y="1307432"/>
                  <a:pt x="272716" y="1307432"/>
                </a:cubicBezTo>
                <a:cubicBezTo>
                  <a:pt x="278879" y="1258119"/>
                  <a:pt x="279192" y="1271159"/>
                  <a:pt x="272716" y="1203158"/>
                </a:cubicBezTo>
                <a:cubicBezTo>
                  <a:pt x="272315" y="1198950"/>
                  <a:pt x="272145" y="1193584"/>
                  <a:pt x="268705" y="1191127"/>
                </a:cubicBezTo>
                <a:cubicBezTo>
                  <a:pt x="261825" y="1186213"/>
                  <a:pt x="252663" y="1185780"/>
                  <a:pt x="244642" y="1183106"/>
                </a:cubicBezTo>
                <a:lnTo>
                  <a:pt x="232611" y="1179095"/>
                </a:lnTo>
                <a:lnTo>
                  <a:pt x="220579" y="1175085"/>
                </a:lnTo>
                <a:cubicBezTo>
                  <a:pt x="216569" y="1172411"/>
                  <a:pt x="211103" y="1171151"/>
                  <a:pt x="208548" y="1167064"/>
                </a:cubicBezTo>
                <a:cubicBezTo>
                  <a:pt x="204477" y="1160550"/>
                  <a:pt x="198865" y="1136353"/>
                  <a:pt x="196516" y="1126958"/>
                </a:cubicBezTo>
                <a:cubicBezTo>
                  <a:pt x="199261" y="1118724"/>
                  <a:pt x="199738" y="1111311"/>
                  <a:pt x="208548" y="1106906"/>
                </a:cubicBezTo>
                <a:cubicBezTo>
                  <a:pt x="216110" y="1103125"/>
                  <a:pt x="232611" y="1098885"/>
                  <a:pt x="232611" y="1098885"/>
                </a:cubicBezTo>
                <a:cubicBezTo>
                  <a:pt x="236621" y="1096211"/>
                  <a:pt x="241234" y="1094272"/>
                  <a:pt x="244642" y="1090864"/>
                </a:cubicBezTo>
                <a:cubicBezTo>
                  <a:pt x="252416" y="1083090"/>
                  <a:pt x="253412" y="1076585"/>
                  <a:pt x="256674" y="1066800"/>
                </a:cubicBezTo>
                <a:cubicBezTo>
                  <a:pt x="255337" y="1048084"/>
                  <a:pt x="255924" y="1029131"/>
                  <a:pt x="252663" y="1010653"/>
                </a:cubicBezTo>
                <a:cubicBezTo>
                  <a:pt x="250046" y="995825"/>
                  <a:pt x="242418" y="999515"/>
                  <a:pt x="232611" y="994611"/>
                </a:cubicBezTo>
                <a:cubicBezTo>
                  <a:pt x="201513" y="979062"/>
                  <a:pt x="238788" y="992661"/>
                  <a:pt x="208548" y="982579"/>
                </a:cubicBezTo>
                <a:cubicBezTo>
                  <a:pt x="185207" y="959240"/>
                  <a:pt x="218855" y="991836"/>
                  <a:pt x="188495" y="966537"/>
                </a:cubicBezTo>
                <a:cubicBezTo>
                  <a:pt x="149079" y="933691"/>
                  <a:pt x="199985" y="974018"/>
                  <a:pt x="168442" y="942474"/>
                </a:cubicBezTo>
                <a:cubicBezTo>
                  <a:pt x="165034" y="939066"/>
                  <a:pt x="160114" y="937539"/>
                  <a:pt x="156411" y="934453"/>
                </a:cubicBezTo>
                <a:cubicBezTo>
                  <a:pt x="116984" y="901598"/>
                  <a:pt x="167910" y="941942"/>
                  <a:pt x="136358" y="910390"/>
                </a:cubicBezTo>
                <a:cubicBezTo>
                  <a:pt x="128585" y="902617"/>
                  <a:pt x="122079" y="901620"/>
                  <a:pt x="112295" y="898358"/>
                </a:cubicBezTo>
                <a:cubicBezTo>
                  <a:pt x="105611" y="899695"/>
                  <a:pt x="98339" y="899320"/>
                  <a:pt x="92242" y="902369"/>
                </a:cubicBezTo>
                <a:cubicBezTo>
                  <a:pt x="80226" y="908377"/>
                  <a:pt x="79765" y="915738"/>
                  <a:pt x="76200" y="926432"/>
                </a:cubicBezTo>
                <a:cubicBezTo>
                  <a:pt x="74912" y="958630"/>
                  <a:pt x="104154" y="1030706"/>
                  <a:pt x="56148" y="1030706"/>
                </a:cubicBezTo>
                <a:cubicBezTo>
                  <a:pt x="46695" y="1030706"/>
                  <a:pt x="37432" y="1028032"/>
                  <a:pt x="28074" y="1026695"/>
                </a:cubicBezTo>
                <a:cubicBezTo>
                  <a:pt x="25400" y="1022685"/>
                  <a:pt x="22209" y="1018975"/>
                  <a:pt x="20053" y="1014664"/>
                </a:cubicBezTo>
                <a:cubicBezTo>
                  <a:pt x="18162" y="1010883"/>
                  <a:pt x="16042" y="1006860"/>
                  <a:pt x="16042" y="1002632"/>
                </a:cubicBezTo>
                <a:cubicBezTo>
                  <a:pt x="16042" y="966513"/>
                  <a:pt x="18203" y="930420"/>
                  <a:pt x="20053" y="894348"/>
                </a:cubicBezTo>
                <a:cubicBezTo>
                  <a:pt x="20877" y="878272"/>
                  <a:pt x="22726" y="862264"/>
                  <a:pt x="24063" y="846222"/>
                </a:cubicBezTo>
                <a:cubicBezTo>
                  <a:pt x="25400" y="810127"/>
                  <a:pt x="23139" y="773718"/>
                  <a:pt x="28074" y="737937"/>
                </a:cubicBezTo>
                <a:cubicBezTo>
                  <a:pt x="28726" y="733208"/>
                  <a:pt x="48598" y="726496"/>
                  <a:pt x="52137" y="725906"/>
                </a:cubicBezTo>
                <a:cubicBezTo>
                  <a:pt x="64078" y="723916"/>
                  <a:pt x="76200" y="723232"/>
                  <a:pt x="88232" y="721895"/>
                </a:cubicBezTo>
                <a:cubicBezTo>
                  <a:pt x="89569" y="717885"/>
                  <a:pt x="91599" y="714042"/>
                  <a:pt x="92242" y="709864"/>
                </a:cubicBezTo>
                <a:cubicBezTo>
                  <a:pt x="94285" y="696585"/>
                  <a:pt x="91662" y="682384"/>
                  <a:pt x="96253" y="669758"/>
                </a:cubicBezTo>
                <a:cubicBezTo>
                  <a:pt x="97698" y="665785"/>
                  <a:pt x="104078" y="666169"/>
                  <a:pt x="108284" y="665748"/>
                </a:cubicBezTo>
                <a:cubicBezTo>
                  <a:pt x="130937" y="663483"/>
                  <a:pt x="153737" y="663074"/>
                  <a:pt x="176463" y="661737"/>
                </a:cubicBezTo>
                <a:lnTo>
                  <a:pt x="200526" y="653716"/>
                </a:lnTo>
                <a:lnTo>
                  <a:pt x="212558" y="649706"/>
                </a:lnTo>
                <a:cubicBezTo>
                  <a:pt x="240632" y="651043"/>
                  <a:pt x="269219" y="648204"/>
                  <a:pt x="296779" y="653716"/>
                </a:cubicBezTo>
                <a:cubicBezTo>
                  <a:pt x="300924" y="654545"/>
                  <a:pt x="294434" y="661862"/>
                  <a:pt x="292769" y="665748"/>
                </a:cubicBezTo>
                <a:cubicBezTo>
                  <a:pt x="277897" y="700452"/>
                  <a:pt x="290147" y="665595"/>
                  <a:pt x="280737" y="693822"/>
                </a:cubicBezTo>
                <a:cubicBezTo>
                  <a:pt x="284748" y="695159"/>
                  <a:pt x="288668" y="696807"/>
                  <a:pt x="292769" y="697832"/>
                </a:cubicBezTo>
                <a:cubicBezTo>
                  <a:pt x="329739" y="707075"/>
                  <a:pt x="357630" y="703879"/>
                  <a:pt x="401053" y="705853"/>
                </a:cubicBezTo>
                <a:cubicBezTo>
                  <a:pt x="433665" y="710513"/>
                  <a:pt x="504101" y="722336"/>
                  <a:pt x="521369" y="705853"/>
                </a:cubicBezTo>
                <a:cubicBezTo>
                  <a:pt x="540733" y="687369"/>
                  <a:pt x="527494" y="650420"/>
                  <a:pt x="517358" y="625643"/>
                </a:cubicBezTo>
                <a:cubicBezTo>
                  <a:pt x="513184" y="615440"/>
                  <a:pt x="496256" y="618577"/>
                  <a:pt x="485274" y="617622"/>
                </a:cubicBezTo>
                <a:lnTo>
                  <a:pt x="393032" y="609600"/>
                </a:lnTo>
                <a:cubicBezTo>
                  <a:pt x="380972" y="605581"/>
                  <a:pt x="379336" y="606208"/>
                  <a:pt x="368969" y="597569"/>
                </a:cubicBezTo>
                <a:cubicBezTo>
                  <a:pt x="364612" y="593938"/>
                  <a:pt x="361552" y="588834"/>
                  <a:pt x="356937" y="585537"/>
                </a:cubicBezTo>
                <a:cubicBezTo>
                  <a:pt x="352072" y="582062"/>
                  <a:pt x="345965" y="580685"/>
                  <a:pt x="340895" y="577516"/>
                </a:cubicBezTo>
                <a:cubicBezTo>
                  <a:pt x="335227" y="573974"/>
                  <a:pt x="330831" y="568474"/>
                  <a:pt x="324853" y="565485"/>
                </a:cubicBezTo>
                <a:cubicBezTo>
                  <a:pt x="299475" y="552796"/>
                  <a:pt x="277840" y="556372"/>
                  <a:pt x="248653" y="553453"/>
                </a:cubicBezTo>
                <a:cubicBezTo>
                  <a:pt x="239247" y="552512"/>
                  <a:pt x="229848" y="551297"/>
                  <a:pt x="220579" y="549443"/>
                </a:cubicBezTo>
                <a:cubicBezTo>
                  <a:pt x="209769" y="547281"/>
                  <a:pt x="199494" y="542155"/>
                  <a:pt x="188495" y="541422"/>
                </a:cubicBezTo>
                <a:lnTo>
                  <a:pt x="128337" y="537411"/>
                </a:lnTo>
                <a:cubicBezTo>
                  <a:pt x="120316" y="534737"/>
                  <a:pt x="108964" y="536425"/>
                  <a:pt x="104274" y="529390"/>
                </a:cubicBezTo>
                <a:lnTo>
                  <a:pt x="88232" y="505327"/>
                </a:lnTo>
                <a:cubicBezTo>
                  <a:pt x="96676" y="479996"/>
                  <a:pt x="96253" y="489719"/>
                  <a:pt x="96253" y="477253"/>
                </a:cubicBezTo>
                <a:lnTo>
                  <a:pt x="96253" y="477253"/>
                </a:lnTo>
                <a:cubicBezTo>
                  <a:pt x="105611" y="470569"/>
                  <a:pt x="114230" y="462707"/>
                  <a:pt x="124326" y="457200"/>
                </a:cubicBezTo>
                <a:cubicBezTo>
                  <a:pt x="129165" y="454561"/>
                  <a:pt x="135069" y="454704"/>
                  <a:pt x="140369" y="453190"/>
                </a:cubicBezTo>
                <a:cubicBezTo>
                  <a:pt x="154895" y="449040"/>
                  <a:pt x="151252" y="449944"/>
                  <a:pt x="164432" y="441158"/>
                </a:cubicBezTo>
                <a:lnTo>
                  <a:pt x="180474" y="417095"/>
                </a:lnTo>
                <a:cubicBezTo>
                  <a:pt x="183148" y="413085"/>
                  <a:pt x="184485" y="407738"/>
                  <a:pt x="188495" y="405064"/>
                </a:cubicBezTo>
                <a:cubicBezTo>
                  <a:pt x="192505" y="402390"/>
                  <a:pt x="196762" y="400054"/>
                  <a:pt x="200526" y="397043"/>
                </a:cubicBezTo>
                <a:cubicBezTo>
                  <a:pt x="203479" y="394681"/>
                  <a:pt x="204775" y="389279"/>
                  <a:pt x="208548" y="389022"/>
                </a:cubicBezTo>
                <a:cubicBezTo>
                  <a:pt x="264581" y="385201"/>
                  <a:pt x="320843" y="386348"/>
                  <a:pt x="376990" y="385011"/>
                </a:cubicBezTo>
                <a:cubicBezTo>
                  <a:pt x="383674" y="383674"/>
                  <a:pt x="390429" y="382653"/>
                  <a:pt x="397042" y="381000"/>
                </a:cubicBezTo>
                <a:cubicBezTo>
                  <a:pt x="401143" y="379975"/>
                  <a:pt x="406085" y="379979"/>
                  <a:pt x="409074" y="376990"/>
                </a:cubicBezTo>
                <a:cubicBezTo>
                  <a:pt x="412063" y="374001"/>
                  <a:pt x="411193" y="368739"/>
                  <a:pt x="413084" y="364958"/>
                </a:cubicBezTo>
                <a:cubicBezTo>
                  <a:pt x="417248" y="356630"/>
                  <a:pt x="427847" y="346475"/>
                  <a:pt x="429126" y="336885"/>
                </a:cubicBezTo>
                <a:cubicBezTo>
                  <a:pt x="431069" y="322309"/>
                  <a:pt x="429126" y="307474"/>
                  <a:pt x="429126" y="292769"/>
                </a:cubicBezTo>
                <a:lnTo>
                  <a:pt x="429126" y="292769"/>
                </a:lnTo>
                <a:cubicBezTo>
                  <a:pt x="419768" y="279401"/>
                  <a:pt x="406213" y="268145"/>
                  <a:pt x="401053" y="252664"/>
                </a:cubicBezTo>
                <a:cubicBezTo>
                  <a:pt x="389545" y="218138"/>
                  <a:pt x="395084" y="236808"/>
                  <a:pt x="385011" y="196516"/>
                </a:cubicBezTo>
                <a:lnTo>
                  <a:pt x="381000" y="180474"/>
                </a:lnTo>
                <a:lnTo>
                  <a:pt x="376990" y="164432"/>
                </a:lnTo>
                <a:cubicBezTo>
                  <a:pt x="378327" y="122990"/>
                  <a:pt x="377649" y="81434"/>
                  <a:pt x="381000" y="40106"/>
                </a:cubicBezTo>
                <a:cubicBezTo>
                  <a:pt x="381467" y="34340"/>
                  <a:pt x="389507" y="10040"/>
                  <a:pt x="397042" y="4011"/>
                </a:cubicBezTo>
                <a:cubicBezTo>
                  <a:pt x="400343" y="1370"/>
                  <a:pt x="405063" y="1337"/>
                  <a:pt x="409074" y="0"/>
                </a:cubicBezTo>
                <a:cubicBezTo>
                  <a:pt x="434474" y="1337"/>
                  <a:pt x="459934" y="1807"/>
                  <a:pt x="485274" y="4011"/>
                </a:cubicBezTo>
                <a:cubicBezTo>
                  <a:pt x="490765" y="4489"/>
                  <a:pt x="497012" y="4579"/>
                  <a:pt x="501316" y="8022"/>
                </a:cubicBezTo>
                <a:cubicBezTo>
                  <a:pt x="504617" y="10663"/>
                  <a:pt x="504165" y="15988"/>
                  <a:pt x="505326" y="20053"/>
                </a:cubicBezTo>
                <a:cubicBezTo>
                  <a:pt x="506840" y="25353"/>
                  <a:pt x="507753" y="30816"/>
                  <a:pt x="509337" y="36095"/>
                </a:cubicBezTo>
                <a:cubicBezTo>
                  <a:pt x="511767" y="44193"/>
                  <a:pt x="514684" y="52137"/>
                  <a:pt x="517358" y="60158"/>
                </a:cubicBezTo>
                <a:cubicBezTo>
                  <a:pt x="518695" y="64169"/>
                  <a:pt x="520540" y="68044"/>
                  <a:pt x="521369" y="72190"/>
                </a:cubicBezTo>
                <a:cubicBezTo>
                  <a:pt x="531277" y="121735"/>
                  <a:pt x="519125" y="59850"/>
                  <a:pt x="529390" y="116306"/>
                </a:cubicBezTo>
                <a:cubicBezTo>
                  <a:pt x="530609" y="123012"/>
                  <a:pt x="532063" y="129674"/>
                  <a:pt x="533400" y="136358"/>
                </a:cubicBezTo>
                <a:cubicBezTo>
                  <a:pt x="534737" y="165769"/>
                  <a:pt x="537411" y="195149"/>
                  <a:pt x="537411" y="224590"/>
                </a:cubicBezTo>
                <a:cubicBezTo>
                  <a:pt x="537411" y="271398"/>
                  <a:pt x="535271" y="318187"/>
                  <a:pt x="533400" y="364958"/>
                </a:cubicBezTo>
                <a:cubicBezTo>
                  <a:pt x="529123" y="471877"/>
                  <a:pt x="529390" y="396486"/>
                  <a:pt x="529390" y="437148"/>
                </a:cubicBezTo>
                <a:lnTo>
                  <a:pt x="529390" y="437148"/>
                </a:lnTo>
                <a:cubicBezTo>
                  <a:pt x="506399" y="445769"/>
                  <a:pt x="497898" y="441828"/>
                  <a:pt x="489284" y="461211"/>
                </a:cubicBezTo>
                <a:cubicBezTo>
                  <a:pt x="485850" y="468937"/>
                  <a:pt x="481263" y="485274"/>
                  <a:pt x="481263" y="485274"/>
                </a:cubicBezTo>
                <a:cubicBezTo>
                  <a:pt x="482600" y="499979"/>
                  <a:pt x="480932" y="515277"/>
                  <a:pt x="485274" y="529390"/>
                </a:cubicBezTo>
                <a:cubicBezTo>
                  <a:pt x="488359" y="539417"/>
                  <a:pt x="519059" y="540845"/>
                  <a:pt x="521369" y="541422"/>
                </a:cubicBezTo>
                <a:cubicBezTo>
                  <a:pt x="529571" y="543473"/>
                  <a:pt x="537411" y="546769"/>
                  <a:pt x="545432" y="549443"/>
                </a:cubicBezTo>
                <a:lnTo>
                  <a:pt x="557463" y="553453"/>
                </a:lnTo>
                <a:cubicBezTo>
                  <a:pt x="561474" y="554790"/>
                  <a:pt x="565977" y="555119"/>
                  <a:pt x="569495" y="557464"/>
                </a:cubicBezTo>
                <a:cubicBezTo>
                  <a:pt x="573505" y="560138"/>
                  <a:pt x="577122" y="563527"/>
                  <a:pt x="581526" y="565485"/>
                </a:cubicBezTo>
                <a:cubicBezTo>
                  <a:pt x="581533" y="565488"/>
                  <a:pt x="611601" y="575509"/>
                  <a:pt x="617621" y="577516"/>
                </a:cubicBezTo>
                <a:lnTo>
                  <a:pt x="629653" y="581527"/>
                </a:lnTo>
                <a:lnTo>
                  <a:pt x="641684" y="585537"/>
                </a:lnTo>
                <a:cubicBezTo>
                  <a:pt x="645695" y="588211"/>
                  <a:pt x="649311" y="591600"/>
                  <a:pt x="653716" y="593558"/>
                </a:cubicBezTo>
                <a:cubicBezTo>
                  <a:pt x="661442" y="596992"/>
                  <a:pt x="669758" y="598905"/>
                  <a:pt x="677779" y="601579"/>
                </a:cubicBezTo>
                <a:lnTo>
                  <a:pt x="713874" y="613611"/>
                </a:lnTo>
                <a:lnTo>
                  <a:pt x="725905" y="617622"/>
                </a:lnTo>
                <a:cubicBezTo>
                  <a:pt x="729916" y="618959"/>
                  <a:pt x="734156" y="619741"/>
                  <a:pt x="737937" y="621632"/>
                </a:cubicBezTo>
                <a:cubicBezTo>
                  <a:pt x="743284" y="624306"/>
                  <a:pt x="748484" y="627298"/>
                  <a:pt x="753979" y="629653"/>
                </a:cubicBezTo>
                <a:cubicBezTo>
                  <a:pt x="764468" y="634149"/>
                  <a:pt x="770738" y="634280"/>
                  <a:pt x="782053" y="637674"/>
                </a:cubicBezTo>
                <a:cubicBezTo>
                  <a:pt x="790151" y="640103"/>
                  <a:pt x="797825" y="644037"/>
                  <a:pt x="806116" y="645695"/>
                </a:cubicBezTo>
                <a:cubicBezTo>
                  <a:pt x="836738" y="651820"/>
                  <a:pt x="819405" y="648861"/>
                  <a:pt x="858253" y="653716"/>
                </a:cubicBezTo>
                <a:cubicBezTo>
                  <a:pt x="874295" y="652379"/>
                  <a:pt x="890901" y="654128"/>
                  <a:pt x="906379" y="649706"/>
                </a:cubicBezTo>
                <a:cubicBezTo>
                  <a:pt x="911014" y="648382"/>
                  <a:pt x="913826" y="642460"/>
                  <a:pt x="914400" y="637674"/>
                </a:cubicBezTo>
                <a:cubicBezTo>
                  <a:pt x="917908" y="608443"/>
                  <a:pt x="917074" y="578853"/>
                  <a:pt x="918411" y="549443"/>
                </a:cubicBezTo>
                <a:cubicBezTo>
                  <a:pt x="914007" y="399722"/>
                  <a:pt x="914400" y="458557"/>
                  <a:pt x="914400" y="372979"/>
                </a:cubicBezTo>
                <a:lnTo>
                  <a:pt x="914400" y="372979"/>
                </a:lnTo>
                <a:cubicBezTo>
                  <a:pt x="936911" y="361724"/>
                  <a:pt x="948900" y="348119"/>
                  <a:pt x="974558" y="360948"/>
                </a:cubicBezTo>
                <a:cubicBezTo>
                  <a:pt x="978339" y="362838"/>
                  <a:pt x="977232" y="368969"/>
                  <a:pt x="978569" y="372979"/>
                </a:cubicBezTo>
                <a:cubicBezTo>
                  <a:pt x="981722" y="391899"/>
                  <a:pt x="981802" y="396326"/>
                  <a:pt x="986590" y="413085"/>
                </a:cubicBezTo>
                <a:cubicBezTo>
                  <a:pt x="987751" y="417150"/>
                  <a:pt x="988255" y="421599"/>
                  <a:pt x="990600" y="425116"/>
                </a:cubicBezTo>
                <a:cubicBezTo>
                  <a:pt x="995034" y="431767"/>
                  <a:pt x="1007265" y="441470"/>
                  <a:pt x="1014663" y="445169"/>
                </a:cubicBezTo>
                <a:cubicBezTo>
                  <a:pt x="1018444" y="447060"/>
                  <a:pt x="1022684" y="447842"/>
                  <a:pt x="1026695" y="449179"/>
                </a:cubicBezTo>
                <a:cubicBezTo>
                  <a:pt x="1068052" y="476751"/>
                  <a:pt x="1048200" y="466899"/>
                  <a:pt x="1151021" y="453190"/>
                </a:cubicBezTo>
                <a:cubicBezTo>
                  <a:pt x="1155799" y="452553"/>
                  <a:pt x="1157084" y="445563"/>
                  <a:pt x="1159042" y="441158"/>
                </a:cubicBezTo>
                <a:cubicBezTo>
                  <a:pt x="1162476" y="433432"/>
                  <a:pt x="1167063" y="417095"/>
                  <a:pt x="1167063" y="417095"/>
                </a:cubicBezTo>
                <a:cubicBezTo>
                  <a:pt x="1165726" y="407737"/>
                  <a:pt x="1166042" y="397990"/>
                  <a:pt x="1163053" y="389022"/>
                </a:cubicBezTo>
                <a:cubicBezTo>
                  <a:pt x="1157615" y="372707"/>
                  <a:pt x="1115864" y="377084"/>
                  <a:pt x="1114926" y="376990"/>
                </a:cubicBezTo>
                <a:cubicBezTo>
                  <a:pt x="1103950" y="369672"/>
                  <a:pt x="1100503" y="369602"/>
                  <a:pt x="1094874" y="356937"/>
                </a:cubicBezTo>
                <a:cubicBezTo>
                  <a:pt x="1091440" y="349211"/>
                  <a:pt x="1086853" y="332874"/>
                  <a:pt x="1086853" y="332874"/>
                </a:cubicBezTo>
                <a:cubicBezTo>
                  <a:pt x="1088190" y="326190"/>
                  <a:pt x="1089210" y="319435"/>
                  <a:pt x="1090863" y="312822"/>
                </a:cubicBezTo>
                <a:cubicBezTo>
                  <a:pt x="1091888" y="308721"/>
                  <a:pt x="1091885" y="303779"/>
                  <a:pt x="1094874" y="300790"/>
                </a:cubicBezTo>
                <a:cubicBezTo>
                  <a:pt x="1101691" y="293973"/>
                  <a:pt x="1110916" y="290095"/>
                  <a:pt x="1118937" y="284748"/>
                </a:cubicBezTo>
                <a:lnTo>
                  <a:pt x="1130969" y="276727"/>
                </a:lnTo>
                <a:lnTo>
                  <a:pt x="1130969" y="276727"/>
                </a:lnTo>
                <a:cubicBezTo>
                  <a:pt x="1137653" y="267369"/>
                  <a:pt x="1143659" y="257488"/>
                  <a:pt x="1151021" y="248653"/>
                </a:cubicBezTo>
                <a:cubicBezTo>
                  <a:pt x="1157073" y="241391"/>
                  <a:pt x="1171074" y="228600"/>
                  <a:pt x="1171074" y="228600"/>
                </a:cubicBezTo>
                <a:cubicBezTo>
                  <a:pt x="1172411" y="224590"/>
                  <a:pt x="1172443" y="219870"/>
                  <a:pt x="1175084" y="216569"/>
                </a:cubicBezTo>
                <a:cubicBezTo>
                  <a:pt x="1178095" y="212805"/>
                  <a:pt x="1182711" y="210506"/>
                  <a:pt x="1187116" y="208548"/>
                </a:cubicBezTo>
                <a:cubicBezTo>
                  <a:pt x="1212450" y="197289"/>
                  <a:pt x="1214203" y="201359"/>
                  <a:pt x="1243263" y="196516"/>
                </a:cubicBezTo>
                <a:cubicBezTo>
                  <a:pt x="1248700" y="195610"/>
                  <a:pt x="1253831" y="193150"/>
                  <a:pt x="1259305" y="192506"/>
                </a:cubicBezTo>
                <a:cubicBezTo>
                  <a:pt x="1276616" y="190469"/>
                  <a:pt x="1294063" y="189832"/>
                  <a:pt x="1311442" y="188495"/>
                </a:cubicBezTo>
                <a:cubicBezTo>
                  <a:pt x="1315453" y="187158"/>
                  <a:pt x="1320485" y="187474"/>
                  <a:pt x="1323474" y="184485"/>
                </a:cubicBezTo>
                <a:cubicBezTo>
                  <a:pt x="1326463" y="181496"/>
                  <a:pt x="1327484" y="172453"/>
                  <a:pt x="1327484" y="172453"/>
                </a:cubicBezTo>
                <a:lnTo>
                  <a:pt x="1327484" y="172453"/>
                </a:lnTo>
                <a:cubicBezTo>
                  <a:pt x="1330158" y="184485"/>
                  <a:pt x="1332516" y="196591"/>
                  <a:pt x="1335505" y="208548"/>
                </a:cubicBezTo>
                <a:cubicBezTo>
                  <a:pt x="1336530" y="212649"/>
                  <a:pt x="1338355" y="216514"/>
                  <a:pt x="1339516" y="220579"/>
                </a:cubicBezTo>
                <a:cubicBezTo>
                  <a:pt x="1341030" y="225879"/>
                  <a:pt x="1342189" y="231274"/>
                  <a:pt x="1343526" y="236622"/>
                </a:cubicBezTo>
                <a:cubicBezTo>
                  <a:pt x="1342189" y="243306"/>
                  <a:pt x="1341169" y="250061"/>
                  <a:pt x="1339516" y="256674"/>
                </a:cubicBezTo>
                <a:cubicBezTo>
                  <a:pt x="1338491" y="260775"/>
                  <a:pt x="1338494" y="265717"/>
                  <a:pt x="1335505" y="268706"/>
                </a:cubicBezTo>
                <a:cubicBezTo>
                  <a:pt x="1321714" y="282497"/>
                  <a:pt x="1314541" y="283715"/>
                  <a:pt x="1299411" y="288758"/>
                </a:cubicBezTo>
                <a:cubicBezTo>
                  <a:pt x="1295400" y="292769"/>
                  <a:pt x="1290525" y="296071"/>
                  <a:pt x="1287379" y="300790"/>
                </a:cubicBezTo>
                <a:cubicBezTo>
                  <a:pt x="1285034" y="304308"/>
                  <a:pt x="1285260" y="309041"/>
                  <a:pt x="1283369" y="312822"/>
                </a:cubicBezTo>
                <a:cubicBezTo>
                  <a:pt x="1281214" y="317133"/>
                  <a:pt x="1278022" y="320843"/>
                  <a:pt x="1275348" y="324853"/>
                </a:cubicBezTo>
                <a:cubicBezTo>
                  <a:pt x="1272698" y="335453"/>
                  <a:pt x="1267326" y="355125"/>
                  <a:pt x="1267326" y="364958"/>
                </a:cubicBezTo>
                <a:cubicBezTo>
                  <a:pt x="1267326" y="391728"/>
                  <a:pt x="1267874" y="418623"/>
                  <a:pt x="1271337" y="445169"/>
                </a:cubicBezTo>
                <a:cubicBezTo>
                  <a:pt x="1271960" y="449948"/>
                  <a:pt x="1275594" y="454189"/>
                  <a:pt x="1279358" y="457200"/>
                </a:cubicBezTo>
                <a:cubicBezTo>
                  <a:pt x="1282659" y="459841"/>
                  <a:pt x="1287609" y="459320"/>
                  <a:pt x="1291390" y="461211"/>
                </a:cubicBezTo>
                <a:cubicBezTo>
                  <a:pt x="1295701" y="463367"/>
                  <a:pt x="1299110" y="467076"/>
                  <a:pt x="1303421" y="469232"/>
                </a:cubicBezTo>
                <a:cubicBezTo>
                  <a:pt x="1336629" y="485837"/>
                  <a:pt x="1293006" y="458278"/>
                  <a:pt x="1327484" y="481264"/>
                </a:cubicBezTo>
                <a:lnTo>
                  <a:pt x="1335505" y="505327"/>
                </a:lnTo>
                <a:lnTo>
                  <a:pt x="1339516" y="517358"/>
                </a:lnTo>
                <a:lnTo>
                  <a:pt x="1339516" y="521369"/>
                </a:lnTo>
                <a:cubicBezTo>
                  <a:pt x="1344905" y="688452"/>
                  <a:pt x="1343526" y="604231"/>
                  <a:pt x="1343526" y="774032"/>
                </a:cubicBezTo>
                <a:lnTo>
                  <a:pt x="1343526" y="774032"/>
                </a:lnTo>
                <a:cubicBezTo>
                  <a:pt x="1342189" y="822158"/>
                  <a:pt x="1341702" y="870316"/>
                  <a:pt x="1339516" y="918411"/>
                </a:cubicBezTo>
                <a:cubicBezTo>
                  <a:pt x="1339171" y="925999"/>
                  <a:pt x="1332785" y="969537"/>
                  <a:pt x="1331495" y="978569"/>
                </a:cubicBezTo>
                <a:cubicBezTo>
                  <a:pt x="1332832" y="993274"/>
                  <a:pt x="1333553" y="1008049"/>
                  <a:pt x="1335505" y="1022685"/>
                </a:cubicBezTo>
                <a:cubicBezTo>
                  <a:pt x="1336623" y="1031073"/>
                  <a:pt x="1340778" y="1042513"/>
                  <a:pt x="1343526" y="1050758"/>
                </a:cubicBezTo>
                <a:cubicBezTo>
                  <a:pt x="1342189" y="1080169"/>
                  <a:pt x="1341864" y="1109643"/>
                  <a:pt x="1339516" y="1138990"/>
                </a:cubicBezTo>
                <a:cubicBezTo>
                  <a:pt x="1339179" y="1143204"/>
                  <a:pt x="1337850" y="1147504"/>
                  <a:pt x="1335505" y="1151022"/>
                </a:cubicBezTo>
                <a:cubicBezTo>
                  <a:pt x="1329329" y="1160286"/>
                  <a:pt x="1320320" y="1165155"/>
                  <a:pt x="1311442" y="1171074"/>
                </a:cubicBezTo>
                <a:cubicBezTo>
                  <a:pt x="1290055" y="1203156"/>
                  <a:pt x="1318124" y="1164393"/>
                  <a:pt x="1291390" y="1191127"/>
                </a:cubicBezTo>
                <a:cubicBezTo>
                  <a:pt x="1287982" y="1194535"/>
                  <a:pt x="1287133" y="1200147"/>
                  <a:pt x="1283369" y="1203158"/>
                </a:cubicBezTo>
                <a:cubicBezTo>
                  <a:pt x="1280068" y="1205799"/>
                  <a:pt x="1275033" y="1205116"/>
                  <a:pt x="1271337" y="1207169"/>
                </a:cubicBezTo>
                <a:cubicBezTo>
                  <a:pt x="1262910" y="1211851"/>
                  <a:pt x="1256419" y="1220162"/>
                  <a:pt x="1247274" y="1223211"/>
                </a:cubicBezTo>
                <a:cubicBezTo>
                  <a:pt x="1243263" y="1224548"/>
                  <a:pt x="1239023" y="1225331"/>
                  <a:pt x="1235242" y="1227222"/>
                </a:cubicBezTo>
                <a:cubicBezTo>
                  <a:pt x="1204151" y="1242768"/>
                  <a:pt x="1241416" y="1229176"/>
                  <a:pt x="1211179" y="1239253"/>
                </a:cubicBezTo>
                <a:cubicBezTo>
                  <a:pt x="1207169" y="1241927"/>
                  <a:pt x="1202912" y="1244263"/>
                  <a:pt x="1199148" y="1247274"/>
                </a:cubicBezTo>
                <a:cubicBezTo>
                  <a:pt x="1196195" y="1249636"/>
                  <a:pt x="1194508" y="1253604"/>
                  <a:pt x="1191126" y="1255295"/>
                </a:cubicBezTo>
                <a:cubicBezTo>
                  <a:pt x="1183564" y="1259076"/>
                  <a:pt x="1175084" y="1260642"/>
                  <a:pt x="1167063" y="1263316"/>
                </a:cubicBezTo>
                <a:lnTo>
                  <a:pt x="1130969" y="1275348"/>
                </a:lnTo>
                <a:cubicBezTo>
                  <a:pt x="1126958" y="1276685"/>
                  <a:pt x="1123132" y="1278834"/>
                  <a:pt x="1118937" y="1279358"/>
                </a:cubicBezTo>
                <a:lnTo>
                  <a:pt x="1086853" y="1283369"/>
                </a:lnTo>
                <a:cubicBezTo>
                  <a:pt x="1082842" y="1284706"/>
                  <a:pt x="1077810" y="1284390"/>
                  <a:pt x="1074821" y="1287379"/>
                </a:cubicBezTo>
                <a:cubicBezTo>
                  <a:pt x="1068004" y="1294196"/>
                  <a:pt x="1058779" y="1311443"/>
                  <a:pt x="1058779" y="1311443"/>
                </a:cubicBezTo>
                <a:lnTo>
                  <a:pt x="1050758" y="1335506"/>
                </a:lnTo>
                <a:cubicBezTo>
                  <a:pt x="1046670" y="1347769"/>
                  <a:pt x="1048737" y="1347549"/>
                  <a:pt x="1038726" y="1355558"/>
                </a:cubicBezTo>
                <a:cubicBezTo>
                  <a:pt x="1034962" y="1358569"/>
                  <a:pt x="1031099" y="1361621"/>
                  <a:pt x="1026695" y="1363579"/>
                </a:cubicBezTo>
                <a:cubicBezTo>
                  <a:pt x="1018969" y="1367013"/>
                  <a:pt x="1002632" y="1371600"/>
                  <a:pt x="1002632" y="1371600"/>
                </a:cubicBezTo>
                <a:cubicBezTo>
                  <a:pt x="987927" y="1370263"/>
                  <a:pt x="973057" y="1370156"/>
                  <a:pt x="958516" y="1367590"/>
                </a:cubicBezTo>
                <a:cubicBezTo>
                  <a:pt x="944682" y="1365149"/>
                  <a:pt x="932578" y="1356846"/>
                  <a:pt x="918411" y="1355558"/>
                </a:cubicBezTo>
                <a:cubicBezTo>
                  <a:pt x="894410" y="1353376"/>
                  <a:pt x="870284" y="1352885"/>
                  <a:pt x="846221" y="1351548"/>
                </a:cubicBezTo>
                <a:cubicBezTo>
                  <a:pt x="832169" y="1346863"/>
                  <a:pt x="832672" y="1349023"/>
                  <a:pt x="822158" y="1335506"/>
                </a:cubicBezTo>
                <a:cubicBezTo>
                  <a:pt x="816239" y="1327897"/>
                  <a:pt x="806116" y="1311443"/>
                  <a:pt x="806116" y="1311443"/>
                </a:cubicBezTo>
                <a:cubicBezTo>
                  <a:pt x="807453" y="1296738"/>
                  <a:pt x="805457" y="1281335"/>
                  <a:pt x="810126" y="1267327"/>
                </a:cubicBezTo>
                <a:cubicBezTo>
                  <a:pt x="811463" y="1263316"/>
                  <a:pt x="817930" y="1263316"/>
                  <a:pt x="822158" y="1263316"/>
                </a:cubicBezTo>
                <a:cubicBezTo>
                  <a:pt x="847593" y="1263316"/>
                  <a:pt x="872958" y="1265990"/>
                  <a:pt x="898358" y="1267327"/>
                </a:cubicBezTo>
                <a:cubicBezTo>
                  <a:pt x="910390" y="1265990"/>
                  <a:pt x="922512" y="1265306"/>
                  <a:pt x="934453" y="1263316"/>
                </a:cubicBezTo>
                <a:cubicBezTo>
                  <a:pt x="938623" y="1262621"/>
                  <a:pt x="943183" y="1261947"/>
                  <a:pt x="946484" y="1259306"/>
                </a:cubicBezTo>
                <a:cubicBezTo>
                  <a:pt x="950248" y="1256295"/>
                  <a:pt x="952349" y="1251585"/>
                  <a:pt x="954505" y="1247274"/>
                </a:cubicBezTo>
                <a:cubicBezTo>
                  <a:pt x="957385" y="1241515"/>
                  <a:pt x="961239" y="1224347"/>
                  <a:pt x="962526" y="1219200"/>
                </a:cubicBezTo>
                <a:cubicBezTo>
                  <a:pt x="961189" y="1205832"/>
                  <a:pt x="966577" y="1189843"/>
                  <a:pt x="958516" y="1179095"/>
                </a:cubicBezTo>
                <a:cubicBezTo>
                  <a:pt x="951902" y="1170276"/>
                  <a:pt x="926432" y="1171074"/>
                  <a:pt x="926432" y="1171074"/>
                </a:cubicBezTo>
                <a:cubicBezTo>
                  <a:pt x="846221" y="1172411"/>
                  <a:pt x="765939" y="1171442"/>
                  <a:pt x="685800" y="1175085"/>
                </a:cubicBezTo>
                <a:cubicBezTo>
                  <a:pt x="677354" y="1175469"/>
                  <a:pt x="670192" y="1183106"/>
                  <a:pt x="661737" y="1183106"/>
                </a:cubicBezTo>
                <a:lnTo>
                  <a:pt x="645695" y="1183106"/>
                </a:lnTo>
                <a:lnTo>
                  <a:pt x="645695" y="1183106"/>
                </a:lnTo>
                <a:cubicBezTo>
                  <a:pt x="637674" y="1192464"/>
                  <a:pt x="628700" y="1201082"/>
                  <a:pt x="621632" y="1211179"/>
                </a:cubicBezTo>
                <a:cubicBezTo>
                  <a:pt x="619208" y="1214642"/>
                  <a:pt x="619966" y="1219693"/>
                  <a:pt x="617621" y="1223211"/>
                </a:cubicBezTo>
                <a:cubicBezTo>
                  <a:pt x="612190" y="1231357"/>
                  <a:pt x="587504" y="1250289"/>
                  <a:pt x="581526" y="1251285"/>
                </a:cubicBezTo>
                <a:lnTo>
                  <a:pt x="557463" y="1255295"/>
                </a:lnTo>
                <a:lnTo>
                  <a:pt x="509337" y="1271337"/>
                </a:lnTo>
                <a:lnTo>
                  <a:pt x="485274" y="1279358"/>
                </a:lnTo>
                <a:lnTo>
                  <a:pt x="449179" y="1283369"/>
                </a:lnTo>
                <a:cubicBezTo>
                  <a:pt x="436467" y="1302436"/>
                  <a:pt x="442683" y="1290825"/>
                  <a:pt x="433137" y="1319464"/>
                </a:cubicBezTo>
                <a:cubicBezTo>
                  <a:pt x="431800" y="1323474"/>
                  <a:pt x="432643" y="1329150"/>
                  <a:pt x="429126" y="1331495"/>
                </a:cubicBezTo>
                <a:cubicBezTo>
                  <a:pt x="412376" y="1342662"/>
                  <a:pt x="420503" y="1336108"/>
                  <a:pt x="405063" y="1351548"/>
                </a:cubicBezTo>
                <a:cubicBezTo>
                  <a:pt x="401053" y="1350211"/>
                  <a:pt x="395489" y="1350977"/>
                  <a:pt x="393032" y="1347537"/>
                </a:cubicBezTo>
                <a:cubicBezTo>
                  <a:pt x="388118" y="1340657"/>
                  <a:pt x="385011" y="1323474"/>
                  <a:pt x="385011" y="1323474"/>
                </a:cubicBezTo>
                <a:cubicBezTo>
                  <a:pt x="383674" y="1272674"/>
                  <a:pt x="383417" y="1221834"/>
                  <a:pt x="381000" y="1171074"/>
                </a:cubicBezTo>
                <a:cubicBezTo>
                  <a:pt x="379845" y="1146828"/>
                  <a:pt x="338645" y="1094177"/>
                  <a:pt x="381000" y="1082843"/>
                </a:cubicBezTo>
                <a:cubicBezTo>
                  <a:pt x="471407" y="1058649"/>
                  <a:pt x="568158" y="1080169"/>
                  <a:pt x="661737" y="1078832"/>
                </a:cubicBezTo>
                <a:cubicBezTo>
                  <a:pt x="667084" y="1077495"/>
                  <a:pt x="672479" y="1076336"/>
                  <a:pt x="677779" y="1074822"/>
                </a:cubicBezTo>
                <a:cubicBezTo>
                  <a:pt x="681844" y="1073661"/>
                  <a:pt x="687170" y="1074112"/>
                  <a:pt x="689811" y="1070811"/>
                </a:cubicBezTo>
                <a:cubicBezTo>
                  <a:pt x="694794" y="1064583"/>
                  <a:pt x="693821" y="1050309"/>
                  <a:pt x="693821" y="1042737"/>
                </a:cubicBezTo>
                <a:lnTo>
                  <a:pt x="693821" y="1042737"/>
                </a:lnTo>
                <a:cubicBezTo>
                  <a:pt x="692484" y="1030706"/>
                  <a:pt x="693948" y="1018020"/>
                  <a:pt x="689811" y="1006643"/>
                </a:cubicBezTo>
                <a:cubicBezTo>
                  <a:pt x="686571" y="997734"/>
                  <a:pt x="662050" y="995476"/>
                  <a:pt x="657726" y="994611"/>
                </a:cubicBezTo>
                <a:cubicBezTo>
                  <a:pt x="659063" y="966537"/>
                  <a:pt x="641863" y="930264"/>
                  <a:pt x="661737" y="910390"/>
                </a:cubicBezTo>
                <a:cubicBezTo>
                  <a:pt x="681611" y="890516"/>
                  <a:pt x="718024" y="909483"/>
                  <a:pt x="745958" y="906379"/>
                </a:cubicBezTo>
                <a:cubicBezTo>
                  <a:pt x="752879" y="905610"/>
                  <a:pt x="778590" y="895674"/>
                  <a:pt x="786063" y="890337"/>
                </a:cubicBezTo>
                <a:cubicBezTo>
                  <a:pt x="790678" y="887040"/>
                  <a:pt x="794084" y="882316"/>
                  <a:pt x="798095" y="878306"/>
                </a:cubicBezTo>
                <a:cubicBezTo>
                  <a:pt x="803018" y="784751"/>
                  <a:pt x="802105" y="827541"/>
                  <a:pt x="802105" y="749969"/>
                </a:cubicBezTo>
                <a:lnTo>
                  <a:pt x="802105" y="749969"/>
                </a:lnTo>
                <a:cubicBezTo>
                  <a:pt x="791410" y="745958"/>
                  <a:pt x="781336" y="739498"/>
                  <a:pt x="770021" y="737937"/>
                </a:cubicBezTo>
                <a:cubicBezTo>
                  <a:pt x="739105" y="733673"/>
                  <a:pt x="702748" y="733927"/>
                  <a:pt x="669758" y="733927"/>
                </a:cubicBezTo>
                <a:lnTo>
                  <a:pt x="669758" y="733927"/>
                </a:ln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308EB-BCE4-F879-E905-E97480D010E0}"/>
              </a:ext>
            </a:extLst>
          </p:cNvPr>
          <p:cNvSpPr txBox="1"/>
          <p:nvPr/>
        </p:nvSpPr>
        <p:spPr bwMode="gray">
          <a:xfrm>
            <a:off x="1228469" y="1516715"/>
            <a:ext cx="914400" cy="1829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Leicht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D2C80-2C9F-E022-3EB6-5FEAE138911D}"/>
              </a:ext>
            </a:extLst>
          </p:cNvPr>
          <p:cNvSpPr txBox="1"/>
          <p:nvPr/>
        </p:nvSpPr>
        <p:spPr bwMode="gray">
          <a:xfrm>
            <a:off x="3443188" y="1493188"/>
            <a:ext cx="914400" cy="1829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Mittel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663132-E7CC-855D-C4CD-43DE81AB01C4}"/>
              </a:ext>
            </a:extLst>
          </p:cNvPr>
          <p:cNvSpPr txBox="1"/>
          <p:nvPr/>
        </p:nvSpPr>
        <p:spPr bwMode="gray">
          <a:xfrm>
            <a:off x="5657908" y="1491630"/>
            <a:ext cx="914400" cy="1829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Schwer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C7B326-03E0-C419-261D-60E40D9B88B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2417" y="3435846"/>
            <a:ext cx="743115" cy="507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093C0C-5D98-D223-4A71-AE263EFADA0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3508" y="3442729"/>
            <a:ext cx="756848" cy="5076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FCEE66-8959-1A60-6B81-6A735AC83E9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3062" y="3440585"/>
            <a:ext cx="745301" cy="5097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7507EA-4726-00FD-E790-93469DAF4B8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2417" y="4106718"/>
            <a:ext cx="833456" cy="5610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70FDC4-A1FD-F3D6-7870-6AB5A377ED7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438" y="4127217"/>
            <a:ext cx="760988" cy="5405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B0F2F4-CD48-0542-17C2-6BC896C19981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926" y="4132298"/>
            <a:ext cx="749465" cy="5098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E1D5D8B-2A12-1E1A-D8BF-2ADE86608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0061" y="1298217"/>
            <a:ext cx="1700808" cy="127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60115A-FC15-0647-6FDA-843991A9B8B6}"/>
              </a:ext>
            </a:extLst>
          </p:cNvPr>
          <p:cNvSpPr txBox="1"/>
          <p:nvPr/>
        </p:nvSpPr>
        <p:spPr bwMode="gray">
          <a:xfrm>
            <a:off x="7558029" y="2571750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Tempel des Theseus</a:t>
            </a:r>
            <a:br>
              <a:rPr lang="de-DE" sz="800" b="1" dirty="0"/>
            </a:br>
            <a:r>
              <a:rPr lang="de-DE" sz="800" b="1" dirty="0"/>
              <a:t>(Paphos, Zypern)</a:t>
            </a:r>
          </a:p>
        </p:txBody>
      </p:sp>
    </p:spTree>
    <p:extLst>
      <p:ext uri="{BB962C8B-B14F-4D97-AF65-F5344CB8AC3E}">
        <p14:creationId xmlns:p14="http://schemas.microsoft.com/office/powerpoint/2010/main" val="36486337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F000161-0844-A9A2-2B19-3B403D1F2C4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6"/>
                <a:ext cx="6877051" cy="1141437"/>
              </a:xfrm>
            </p:spPr>
            <p:txBody>
              <a:bodyPr/>
              <a:lstStyle/>
              <a:p>
                <a:r>
                  <a:rPr lang="en-DE" b="1" dirty="0"/>
                  <a:t>Ziel</a:t>
                </a:r>
                <a:r>
                  <a:rPr lang="en-DE" dirty="0"/>
                  <a:t>: Systematisch alle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DE" dirty="0"/>
                  <a:t> von einem Startknoten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DE" dirty="0"/>
                  <a:t> aus besuchen</a:t>
                </a:r>
              </a:p>
              <a:p>
                <a:r>
                  <a:rPr lang="en-DE" b="1" dirty="0"/>
                  <a:t>Idee</a:t>
                </a:r>
                <a:r>
                  <a:rPr lang="en-DE" dirty="0"/>
                  <a:t>: Theseus’s Labyrinthexploration nachahmen</a:t>
                </a:r>
              </a:p>
              <a:p>
                <a:pPr lvl="1"/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r>
                  <a:rPr lang="en-DE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arked</a:t>
                </a:r>
                <a:r>
                  <a:rPr lang="en-DE" sz="1200" dirty="0"/>
                  <a:t> markiert schon besuchte Knoten</a:t>
                </a:r>
              </a:p>
              <a:p>
                <a:pPr lvl="1"/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en-DE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dge_to[w]==v</a:t>
                </a:r>
                <a:r>
                  <a:rPr lang="en-DE" sz="1200" dirty="0"/>
                  <a:t> bedeutet, das die Kante nach </a:t>
                </a:r>
                <a:r>
                  <a:rPr lang="en-DE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en-DE" sz="1200" dirty="0"/>
                  <a:t> von </a:t>
                </a:r>
                <a:r>
                  <a:rPr lang="en-DE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en-DE" sz="1200" dirty="0"/>
                  <a:t> kommt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F000161-0844-A9A2-2B19-3B403D1F2C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6"/>
                <a:ext cx="6877051" cy="1141437"/>
              </a:xfrm>
              <a:blipFill>
                <a:blip r:embed="rId2"/>
                <a:stretch>
                  <a:fillRect t="-1099" b="-219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EC055BC-1A32-198A-AF29-30A43D59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Tiefensuche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03C0DB-6FBA-C29F-B8FC-7C3821763435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 bwMode="gray">
          <a:xfrm>
            <a:off x="1086271" y="2775656"/>
            <a:ext cx="93906" cy="124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0FD40C-17A9-19C2-E42E-05C53048F14F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 bwMode="gray">
          <a:xfrm>
            <a:off x="1162647" y="2744020"/>
            <a:ext cx="272179" cy="135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E4BC0A-D9D1-F3AE-6D5F-740C4C17FB87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 bwMode="gray">
          <a:xfrm flipV="1">
            <a:off x="1112743" y="3358246"/>
            <a:ext cx="63272" cy="134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D4B625-010C-2FF8-AAF8-938F4917E280}"/>
              </a:ext>
            </a:extLst>
          </p:cNvPr>
          <p:cNvCxnSpPr>
            <a:cxnSpLocks/>
            <a:stCxn id="21" idx="6"/>
            <a:endCxn id="23" idx="3"/>
          </p:cNvCxnSpPr>
          <p:nvPr/>
        </p:nvCxnSpPr>
        <p:spPr bwMode="gray">
          <a:xfrm flipV="1">
            <a:off x="1144379" y="3466258"/>
            <a:ext cx="356334" cy="103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0D604C-BD8D-B546-652C-F086688A29F4}"/>
              </a:ext>
            </a:extLst>
          </p:cNvPr>
          <p:cNvCxnSpPr>
            <a:cxnSpLocks/>
            <a:stCxn id="17" idx="3"/>
            <a:endCxn id="21" idx="0"/>
          </p:cNvCxnSpPr>
          <p:nvPr/>
        </p:nvCxnSpPr>
        <p:spPr bwMode="gray">
          <a:xfrm>
            <a:off x="1009895" y="2744020"/>
            <a:ext cx="26472" cy="71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52E371-F3CE-521C-73E2-C9853D1F2F01}"/>
              </a:ext>
            </a:extLst>
          </p:cNvPr>
          <p:cNvCxnSpPr>
            <a:cxnSpLocks/>
            <a:stCxn id="17" idx="6"/>
            <a:endCxn id="22" idx="1"/>
          </p:cNvCxnSpPr>
          <p:nvPr/>
        </p:nvCxnSpPr>
        <p:spPr bwMode="gray">
          <a:xfrm flipV="1">
            <a:off x="1194283" y="2655467"/>
            <a:ext cx="602800" cy="1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284611-1E22-B4D8-A982-0CCEBC818398}"/>
              </a:ext>
            </a:extLst>
          </p:cNvPr>
          <p:cNvCxnSpPr>
            <a:cxnSpLocks/>
            <a:stCxn id="22" idx="4"/>
            <a:endCxn id="23" idx="7"/>
          </p:cNvCxnSpPr>
          <p:nvPr/>
        </p:nvCxnSpPr>
        <p:spPr bwMode="gray">
          <a:xfrm flipH="1">
            <a:off x="1653465" y="2839855"/>
            <a:ext cx="219994" cy="473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E6E770-3E2C-8870-018A-C699421781C5}"/>
              </a:ext>
            </a:extLst>
          </p:cNvPr>
          <p:cNvCxnSpPr>
            <a:cxnSpLocks/>
            <a:stCxn id="19" idx="6"/>
            <a:endCxn id="23" idx="1"/>
          </p:cNvCxnSpPr>
          <p:nvPr/>
        </p:nvCxnSpPr>
        <p:spPr bwMode="gray">
          <a:xfrm>
            <a:off x="1360403" y="3281870"/>
            <a:ext cx="140310" cy="31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44107D-D581-B746-0946-D25525FDA298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 bwMode="gray">
          <a:xfrm flipH="1">
            <a:off x="2286906" y="3204785"/>
            <a:ext cx="206423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2CB343-FC3A-56AB-AA04-22CA27028730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 bwMode="gray">
          <a:xfrm>
            <a:off x="2178894" y="3312797"/>
            <a:ext cx="0" cy="18293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2A03D2-5271-C15B-EA99-DE0D8D2E8AD3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 bwMode="gray">
          <a:xfrm flipH="1">
            <a:off x="2286906" y="3603748"/>
            <a:ext cx="206423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822E2C-3E61-2785-9E19-57ECB5081BCA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 bwMode="gray">
          <a:xfrm>
            <a:off x="2255270" y="3281161"/>
            <a:ext cx="269695" cy="24621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EB8908-0C6F-A1C8-9E40-6C3155E340EF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 bwMode="gray">
          <a:xfrm flipV="1">
            <a:off x="2311717" y="2764928"/>
            <a:ext cx="172051" cy="131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B0F9A72-5082-37F6-8250-37C796825530}"/>
              </a:ext>
            </a:extLst>
          </p:cNvPr>
          <p:cNvSpPr/>
          <p:nvPr/>
        </p:nvSpPr>
        <p:spPr bwMode="gray">
          <a:xfrm>
            <a:off x="978259" y="2559632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8E1D34-0AC8-0E08-FBBA-700EDE56A8EC}"/>
              </a:ext>
            </a:extLst>
          </p:cNvPr>
          <p:cNvSpPr/>
          <p:nvPr/>
        </p:nvSpPr>
        <p:spPr bwMode="gray">
          <a:xfrm>
            <a:off x="1072165" y="2900548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2F356C-6928-4098-A7D2-743B53C6BCA6}"/>
              </a:ext>
            </a:extLst>
          </p:cNvPr>
          <p:cNvSpPr/>
          <p:nvPr/>
        </p:nvSpPr>
        <p:spPr bwMode="gray">
          <a:xfrm>
            <a:off x="1144379" y="3173858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251098-E9B4-F120-8036-826503172A4A}"/>
              </a:ext>
            </a:extLst>
          </p:cNvPr>
          <p:cNvSpPr/>
          <p:nvPr/>
        </p:nvSpPr>
        <p:spPr bwMode="gray">
          <a:xfrm>
            <a:off x="1403190" y="2847664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07F1CA-A861-2EC8-3A8B-66C26C3779F0}"/>
              </a:ext>
            </a:extLst>
          </p:cNvPr>
          <p:cNvSpPr/>
          <p:nvPr/>
        </p:nvSpPr>
        <p:spPr bwMode="gray">
          <a:xfrm>
            <a:off x="928355" y="3461308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5B089E-B850-1406-5C56-E97EA13F2D0F}"/>
              </a:ext>
            </a:extLst>
          </p:cNvPr>
          <p:cNvSpPr/>
          <p:nvPr/>
        </p:nvSpPr>
        <p:spPr bwMode="gray">
          <a:xfrm>
            <a:off x="1765447" y="2623831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5161E3-6813-B4B5-9F53-6EE7B665790D}"/>
              </a:ext>
            </a:extLst>
          </p:cNvPr>
          <p:cNvSpPr/>
          <p:nvPr/>
        </p:nvSpPr>
        <p:spPr bwMode="gray">
          <a:xfrm>
            <a:off x="1469077" y="3281870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508D3F-BAE3-0C97-8362-AA0892373407}"/>
              </a:ext>
            </a:extLst>
          </p:cNvPr>
          <p:cNvSpPr/>
          <p:nvPr/>
        </p:nvSpPr>
        <p:spPr bwMode="gray">
          <a:xfrm>
            <a:off x="2095693" y="2658229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0BF290-483A-C1E6-0116-35F91D311873}"/>
              </a:ext>
            </a:extLst>
          </p:cNvPr>
          <p:cNvSpPr/>
          <p:nvPr/>
        </p:nvSpPr>
        <p:spPr bwMode="gray">
          <a:xfrm>
            <a:off x="2070882" y="3096773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6E3A3C-2FAD-B457-843F-4018570D6321}"/>
              </a:ext>
            </a:extLst>
          </p:cNvPr>
          <p:cNvSpPr/>
          <p:nvPr/>
        </p:nvSpPr>
        <p:spPr bwMode="gray">
          <a:xfrm>
            <a:off x="2493329" y="3096773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250868-7819-55A1-C29C-9FEDAC9522CB}"/>
              </a:ext>
            </a:extLst>
          </p:cNvPr>
          <p:cNvSpPr/>
          <p:nvPr/>
        </p:nvSpPr>
        <p:spPr bwMode="gray">
          <a:xfrm>
            <a:off x="2483768" y="2656916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EAA831-84CC-B030-D320-0A8C9D24C1C0}"/>
              </a:ext>
            </a:extLst>
          </p:cNvPr>
          <p:cNvSpPr/>
          <p:nvPr/>
        </p:nvSpPr>
        <p:spPr bwMode="gray">
          <a:xfrm>
            <a:off x="2070882" y="3495736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5FDF40-F130-0AE6-CDB6-CC048228016E}"/>
              </a:ext>
            </a:extLst>
          </p:cNvPr>
          <p:cNvSpPr/>
          <p:nvPr/>
        </p:nvSpPr>
        <p:spPr bwMode="gray">
          <a:xfrm>
            <a:off x="2493329" y="3495736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7F614E-BEF7-8E6C-C784-17D7B0EA5C8E}"/>
              </a:ext>
            </a:extLst>
          </p:cNvPr>
          <p:cNvSpPr/>
          <p:nvPr/>
        </p:nvSpPr>
        <p:spPr bwMode="gray">
          <a:xfrm>
            <a:off x="3786927" y="262052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564F12-1A2A-5D4D-3AE1-7EBBF51231D1}"/>
              </a:ext>
            </a:extLst>
          </p:cNvPr>
          <p:cNvSpPr/>
          <p:nvPr/>
        </p:nvSpPr>
        <p:spPr bwMode="gray">
          <a:xfrm>
            <a:off x="3786927" y="276454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EA630-C69D-CDE8-9DC2-EDC4AE36539B}"/>
              </a:ext>
            </a:extLst>
          </p:cNvPr>
          <p:cNvSpPr/>
          <p:nvPr/>
        </p:nvSpPr>
        <p:spPr bwMode="gray">
          <a:xfrm>
            <a:off x="3786927" y="290856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69CC26-1741-E854-4BAE-89126E39E7DA}"/>
              </a:ext>
            </a:extLst>
          </p:cNvPr>
          <p:cNvSpPr/>
          <p:nvPr/>
        </p:nvSpPr>
        <p:spPr bwMode="gray">
          <a:xfrm>
            <a:off x="3786927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3922A9-99EE-BB20-B5EE-D33966159EC6}"/>
              </a:ext>
            </a:extLst>
          </p:cNvPr>
          <p:cNvSpPr/>
          <p:nvPr/>
        </p:nvSpPr>
        <p:spPr bwMode="gray">
          <a:xfrm>
            <a:off x="3786927" y="319367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F23872-2284-19B8-26BC-D759560C8F6E}"/>
              </a:ext>
            </a:extLst>
          </p:cNvPr>
          <p:cNvSpPr/>
          <p:nvPr/>
        </p:nvSpPr>
        <p:spPr bwMode="gray">
          <a:xfrm>
            <a:off x="3786927" y="333768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227574-2096-85C0-BF6C-AC24B33C85B2}"/>
              </a:ext>
            </a:extLst>
          </p:cNvPr>
          <p:cNvSpPr/>
          <p:nvPr/>
        </p:nvSpPr>
        <p:spPr bwMode="gray">
          <a:xfrm>
            <a:off x="3786927" y="348170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9803BE-BD67-EF3F-456D-CF5080EF90E4}"/>
              </a:ext>
            </a:extLst>
          </p:cNvPr>
          <p:cNvSpPr/>
          <p:nvPr/>
        </p:nvSpPr>
        <p:spPr bwMode="gray">
          <a:xfrm>
            <a:off x="3786927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42F903-E1B2-006E-9EB0-D086CFE6C93B}"/>
              </a:ext>
            </a:extLst>
          </p:cNvPr>
          <p:cNvSpPr/>
          <p:nvPr/>
        </p:nvSpPr>
        <p:spPr bwMode="gray">
          <a:xfrm>
            <a:off x="3786927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83742B-6B79-3290-90DA-2D537F97D761}"/>
              </a:ext>
            </a:extLst>
          </p:cNvPr>
          <p:cNvSpPr/>
          <p:nvPr/>
        </p:nvSpPr>
        <p:spPr bwMode="gray">
          <a:xfrm>
            <a:off x="3786927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A80012E-F825-727C-2F8C-445CB8F86226}"/>
              </a:ext>
            </a:extLst>
          </p:cNvPr>
          <p:cNvSpPr/>
          <p:nvPr/>
        </p:nvSpPr>
        <p:spPr bwMode="gray">
          <a:xfrm>
            <a:off x="3786927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4EDBA3-FF6D-D5D2-1AA2-5FD8F397CF06}"/>
              </a:ext>
            </a:extLst>
          </p:cNvPr>
          <p:cNvSpPr/>
          <p:nvPr/>
        </p:nvSpPr>
        <p:spPr bwMode="gray">
          <a:xfrm>
            <a:off x="3786927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DBB2ECA-07A0-8BE2-FFE9-9163BFAB870A}"/>
              </a:ext>
            </a:extLst>
          </p:cNvPr>
          <p:cNvSpPr/>
          <p:nvPr/>
        </p:nvSpPr>
        <p:spPr bwMode="gray">
          <a:xfrm>
            <a:off x="3786927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FA456F8-D8A4-4DB7-D249-2D469234B5C2}"/>
              </a:ext>
            </a:extLst>
          </p:cNvPr>
          <p:cNvSpPr/>
          <p:nvPr/>
        </p:nvSpPr>
        <p:spPr bwMode="gray">
          <a:xfrm>
            <a:off x="3786927" y="240450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738363-CE79-B1E5-8554-EDBC99490B89}"/>
              </a:ext>
            </a:extLst>
          </p:cNvPr>
          <p:cNvSpPr/>
          <p:nvPr/>
        </p:nvSpPr>
        <p:spPr bwMode="gray">
          <a:xfrm>
            <a:off x="4169746" y="262052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3EE7BF-5CEC-323B-F935-ADC582EAE873}"/>
              </a:ext>
            </a:extLst>
          </p:cNvPr>
          <p:cNvSpPr/>
          <p:nvPr/>
        </p:nvSpPr>
        <p:spPr bwMode="gray">
          <a:xfrm>
            <a:off x="4169746" y="276454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C67F7B1-010A-246E-0C93-378CC24D2939}"/>
              </a:ext>
            </a:extLst>
          </p:cNvPr>
          <p:cNvSpPr/>
          <p:nvPr/>
        </p:nvSpPr>
        <p:spPr bwMode="gray">
          <a:xfrm>
            <a:off x="4169746" y="290856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F696CC-164F-6346-9884-0BDD3B9F350B}"/>
              </a:ext>
            </a:extLst>
          </p:cNvPr>
          <p:cNvSpPr/>
          <p:nvPr/>
        </p:nvSpPr>
        <p:spPr bwMode="gray">
          <a:xfrm>
            <a:off x="4169746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2E818A-AA2B-8A71-97A8-F1262660B40F}"/>
              </a:ext>
            </a:extLst>
          </p:cNvPr>
          <p:cNvSpPr/>
          <p:nvPr/>
        </p:nvSpPr>
        <p:spPr bwMode="gray">
          <a:xfrm>
            <a:off x="4169746" y="319367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37965E-9248-9159-3ABF-C9AE5849C078}"/>
              </a:ext>
            </a:extLst>
          </p:cNvPr>
          <p:cNvSpPr/>
          <p:nvPr/>
        </p:nvSpPr>
        <p:spPr bwMode="gray">
          <a:xfrm>
            <a:off x="4169746" y="333768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A2ADC7-66A2-D5E5-E47F-BCAD22755EA2}"/>
              </a:ext>
            </a:extLst>
          </p:cNvPr>
          <p:cNvSpPr/>
          <p:nvPr/>
        </p:nvSpPr>
        <p:spPr bwMode="gray">
          <a:xfrm>
            <a:off x="4169746" y="348170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F0BB38-EB8A-3CBB-5F44-BB52804195D4}"/>
              </a:ext>
            </a:extLst>
          </p:cNvPr>
          <p:cNvSpPr/>
          <p:nvPr/>
        </p:nvSpPr>
        <p:spPr bwMode="gray">
          <a:xfrm>
            <a:off x="4169746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E4CAD4-18A4-BE09-D723-971E5AF1E49D}"/>
              </a:ext>
            </a:extLst>
          </p:cNvPr>
          <p:cNvSpPr/>
          <p:nvPr/>
        </p:nvSpPr>
        <p:spPr bwMode="gray">
          <a:xfrm>
            <a:off x="4169746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B405FE9-B86B-B006-E15F-9B8E3CA77773}"/>
              </a:ext>
            </a:extLst>
          </p:cNvPr>
          <p:cNvSpPr/>
          <p:nvPr/>
        </p:nvSpPr>
        <p:spPr bwMode="gray">
          <a:xfrm>
            <a:off x="4169746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A04AC6-C007-8CA8-4031-4AE0AD7DC263}"/>
              </a:ext>
            </a:extLst>
          </p:cNvPr>
          <p:cNvSpPr/>
          <p:nvPr/>
        </p:nvSpPr>
        <p:spPr bwMode="gray">
          <a:xfrm>
            <a:off x="4169746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7B53DAF-97B3-CFBC-A94E-D1E5B241B0C1}"/>
              </a:ext>
            </a:extLst>
          </p:cNvPr>
          <p:cNvSpPr/>
          <p:nvPr/>
        </p:nvSpPr>
        <p:spPr bwMode="gray">
          <a:xfrm>
            <a:off x="4169746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463BD0-5EC6-76EE-74C5-C9ED73D66E10}"/>
              </a:ext>
            </a:extLst>
          </p:cNvPr>
          <p:cNvSpPr/>
          <p:nvPr/>
        </p:nvSpPr>
        <p:spPr bwMode="gray">
          <a:xfrm>
            <a:off x="4169746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7EE705A-DE3C-C94A-D4B0-E84BDDC3410D}"/>
              </a:ext>
            </a:extLst>
          </p:cNvPr>
          <p:cNvSpPr/>
          <p:nvPr/>
        </p:nvSpPr>
        <p:spPr bwMode="gray">
          <a:xfrm>
            <a:off x="3990680" y="2404504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marked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92A3FE-9B9D-DDDF-18D4-07CBD5979F05}"/>
              </a:ext>
            </a:extLst>
          </p:cNvPr>
          <p:cNvCxnSpPr/>
          <p:nvPr/>
        </p:nvCxnSpPr>
        <p:spPr bwMode="gray">
          <a:xfrm>
            <a:off x="3990680" y="2355726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0BC04E2-D6B4-36F5-0850-6053B4AF856F}"/>
              </a:ext>
            </a:extLst>
          </p:cNvPr>
          <p:cNvCxnSpPr>
            <a:cxnSpLocks/>
          </p:cNvCxnSpPr>
          <p:nvPr/>
        </p:nvCxnSpPr>
        <p:spPr bwMode="gray">
          <a:xfrm>
            <a:off x="3635896" y="2571750"/>
            <a:ext cx="134102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E09D4F3-5F35-E393-AAF2-33A6F35AD275}"/>
              </a:ext>
            </a:extLst>
          </p:cNvPr>
          <p:cNvSpPr/>
          <p:nvPr/>
        </p:nvSpPr>
        <p:spPr bwMode="gray">
          <a:xfrm>
            <a:off x="4651929" y="262052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02AE67-688D-7AB8-D258-08E8C4BB3175}"/>
              </a:ext>
            </a:extLst>
          </p:cNvPr>
          <p:cNvSpPr/>
          <p:nvPr/>
        </p:nvSpPr>
        <p:spPr bwMode="gray">
          <a:xfrm>
            <a:off x="4651929" y="276454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BC2AC8E-BCD1-2E3D-0B55-6CBB1384EA5F}"/>
              </a:ext>
            </a:extLst>
          </p:cNvPr>
          <p:cNvSpPr/>
          <p:nvPr/>
        </p:nvSpPr>
        <p:spPr bwMode="gray">
          <a:xfrm>
            <a:off x="4651929" y="290856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DCBC784-9005-7B34-01B2-5DB685D1B149}"/>
              </a:ext>
            </a:extLst>
          </p:cNvPr>
          <p:cNvSpPr/>
          <p:nvPr/>
        </p:nvSpPr>
        <p:spPr bwMode="gray">
          <a:xfrm>
            <a:off x="4651929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800AFE1-AB9A-5BEE-081C-6D508619E66C}"/>
              </a:ext>
            </a:extLst>
          </p:cNvPr>
          <p:cNvSpPr/>
          <p:nvPr/>
        </p:nvSpPr>
        <p:spPr bwMode="gray">
          <a:xfrm>
            <a:off x="4651929" y="319367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927D1DD-A6AF-76DC-669E-9C4F15DE3DAE}"/>
              </a:ext>
            </a:extLst>
          </p:cNvPr>
          <p:cNvSpPr/>
          <p:nvPr/>
        </p:nvSpPr>
        <p:spPr bwMode="gray">
          <a:xfrm>
            <a:off x="4651929" y="333768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C8A02CD-BE47-457E-6FDD-254A3B6CC15C}"/>
              </a:ext>
            </a:extLst>
          </p:cNvPr>
          <p:cNvSpPr/>
          <p:nvPr/>
        </p:nvSpPr>
        <p:spPr bwMode="gray">
          <a:xfrm>
            <a:off x="4651929" y="348170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CC244FB-BDDB-FDFE-07ED-678078C99AD7}"/>
              </a:ext>
            </a:extLst>
          </p:cNvPr>
          <p:cNvSpPr/>
          <p:nvPr/>
        </p:nvSpPr>
        <p:spPr bwMode="gray">
          <a:xfrm>
            <a:off x="4651929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B597321-7B08-6A57-C6AC-275E2818A5F5}"/>
              </a:ext>
            </a:extLst>
          </p:cNvPr>
          <p:cNvSpPr/>
          <p:nvPr/>
        </p:nvSpPr>
        <p:spPr bwMode="gray">
          <a:xfrm>
            <a:off x="4651929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D67425A-371E-806E-C7EC-379165560E39}"/>
              </a:ext>
            </a:extLst>
          </p:cNvPr>
          <p:cNvSpPr/>
          <p:nvPr/>
        </p:nvSpPr>
        <p:spPr bwMode="gray">
          <a:xfrm>
            <a:off x="4651929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42FB18E-DCC6-3E40-5F32-7EDFFDFDF3BD}"/>
              </a:ext>
            </a:extLst>
          </p:cNvPr>
          <p:cNvSpPr/>
          <p:nvPr/>
        </p:nvSpPr>
        <p:spPr bwMode="gray">
          <a:xfrm>
            <a:off x="4651929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3DBCC4A-C662-69BA-10D5-2E8EDB4DD682}"/>
              </a:ext>
            </a:extLst>
          </p:cNvPr>
          <p:cNvSpPr/>
          <p:nvPr/>
        </p:nvSpPr>
        <p:spPr bwMode="gray">
          <a:xfrm>
            <a:off x="4651929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AF9DFA7-235D-8273-9DC9-B34B9C132A69}"/>
              </a:ext>
            </a:extLst>
          </p:cNvPr>
          <p:cNvSpPr/>
          <p:nvPr/>
        </p:nvSpPr>
        <p:spPr bwMode="gray">
          <a:xfrm>
            <a:off x="4651929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B0FA2B2-B455-97CE-D4E9-F37899FED93A}"/>
              </a:ext>
            </a:extLst>
          </p:cNvPr>
          <p:cNvSpPr/>
          <p:nvPr/>
        </p:nvSpPr>
        <p:spPr bwMode="gray">
          <a:xfrm>
            <a:off x="4472863" y="2404504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e</a:t>
            </a: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dge_to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52025B9-3DCF-BDDF-7B54-E38BB8BF3BBC}"/>
              </a:ext>
            </a:extLst>
          </p:cNvPr>
          <p:cNvCxnSpPr/>
          <p:nvPr/>
        </p:nvCxnSpPr>
        <p:spPr bwMode="gray">
          <a:xfrm>
            <a:off x="4472863" y="2355726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66247576-E5BB-0606-07C8-53D8C0C6F6E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3887" y="1620647"/>
            <a:ext cx="2214506" cy="13831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0807A0E-B7B9-176F-080A-1CFC4F7C1D69}"/>
              </a:ext>
            </a:extLst>
          </p:cNvPr>
          <p:cNvSpPr txBox="1"/>
          <p:nvPr/>
        </p:nvSpPr>
        <p:spPr bwMode="gray">
          <a:xfrm>
            <a:off x="5923229" y="3081247"/>
            <a:ext cx="1455822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dfs.h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1118143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1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1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1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25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2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3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34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3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4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45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49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53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5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61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52F0676-93B1-EDB7-CEEE-749117C51D9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3563938"/>
              </a:xfrm>
            </p:spPr>
            <p:txBody>
              <a:bodyPr/>
              <a:lstStyle/>
              <a:p>
                <a:r>
                  <a:rPr lang="en-DE" b="1" dirty="0"/>
                  <a:t>Satz</a:t>
                </a:r>
                <a:r>
                  <a:rPr lang="en-DE" dirty="0"/>
                  <a:t>: Die Tiefensuche markiert alle Knoten, die mit einem gegebenen Startknoten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DE" dirty="0"/>
                  <a:t> verbunden sind, in einer Zeit proportional zur Summe ihrer Grade.</a:t>
                </a:r>
              </a:p>
              <a:p>
                <a:r>
                  <a:rPr lang="en-DE" sz="1200" b="1" dirty="0"/>
                  <a:t>Beweis</a:t>
                </a:r>
                <a:r>
                  <a:rPr lang="en-DE" sz="1200" dirty="0"/>
                  <a:t>: Alle Knoten die mit dem Startknoten verbunden sind, werden markiert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Jeder markierte Knoten ist mit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DE" sz="1200" dirty="0"/>
                  <a:t> verbunden, da der Algorithmus nur Kanten folgt.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Alle verbundenen Knoten sind markiert (Widerspruchsbeweis):</a:t>
                </a:r>
              </a:p>
              <a:p>
                <a:pPr marL="881062" lvl="2" indent="-342900"/>
                <a:r>
                  <a:rPr lang="en-DE" sz="1200" dirty="0"/>
                  <a:t>Nehmen wir an, ein unmarkierter Knoten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DE" sz="1200" dirty="0"/>
                  <a:t> ist mit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DE" sz="1200" dirty="0"/>
                  <a:t> verbunden. </a:t>
                </a:r>
              </a:p>
              <a:p>
                <a:pPr marL="881062" lvl="2" indent="-342900"/>
                <a:r>
                  <a:rPr lang="en-DE" sz="1200" dirty="0"/>
                  <a:t>Dann gibt es eine Kante auf jedem Pfad von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DE" sz="1200" dirty="0"/>
                  <a:t> zu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DE" sz="1200" dirty="0"/>
                  <a:t>, welche alle markierten und alle unmarkierten Knoten verbindet (sagen wir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DE" sz="1200" dirty="0"/>
                  <a:t> zu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DE" sz="1200" dirty="0"/>
                  <a:t>). </a:t>
                </a:r>
              </a:p>
              <a:p>
                <a:pPr marL="881062" lvl="2" indent="-342900"/>
                <a:r>
                  <a:rPr lang="en-DE" sz="1200" dirty="0"/>
                  <a:t>Das ist aber ein Widerspruch, da der Algorithmus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DE" sz="1200" dirty="0"/>
                  <a:t> markiert hätte.</a:t>
                </a:r>
              </a:p>
              <a:p>
                <a:pPr marL="268287" lvl="1" indent="0">
                  <a:buNone/>
                </a:pPr>
                <a:r>
                  <a:rPr lang="en-DE" sz="1200" dirty="0"/>
                  <a:t>Der Algorithmus prüft Markiertheit in einer Zeitkomplexität proportional zum Grad/Knoten.</a:t>
                </a:r>
              </a:p>
              <a:p>
                <a:r>
                  <a:rPr lang="en-DE" b="1" dirty="0"/>
                  <a:t>Satz</a:t>
                </a:r>
                <a:r>
                  <a:rPr lang="en-DE" dirty="0"/>
                  <a:t>: Die Tiefensuche berechnet einen Pfad von einem gegebenen Startknoten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DE" dirty="0"/>
                  <a:t> zu jedem verbundenen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DE" dirty="0"/>
                  <a:t> finden in einer Zeit die proportional zur Länge des Pfades ist.</a:t>
                </a:r>
              </a:p>
              <a:p>
                <a:r>
                  <a:rPr lang="en-DE" sz="1200" b="1" dirty="0"/>
                  <a:t>Beweis</a:t>
                </a:r>
                <a:r>
                  <a:rPr lang="en-DE" sz="1200" dirty="0"/>
                  <a:t>: Das Feld </a:t>
                </a:r>
                <a:r>
                  <a:rPr lang="en-DE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edge_to</a:t>
                </a:r>
                <a:r>
                  <a:rPr lang="en-DE" sz="1200" dirty="0"/>
                  <a:t> repräsentiert einen Baum mit der Wurzel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sz="1200" dirty="0"/>
                  <a:t>und den Kindknoten aller verbundenen Knoten.</a:t>
                </a:r>
                <a:endParaRPr lang="en-DE" dirty="0"/>
              </a:p>
              <a:p>
                <a:pPr marL="342900" indent="-342900">
                  <a:buFont typeface="+mj-lt"/>
                  <a:buAutoNum type="arabicPeriod"/>
                </a:pPr>
                <a:endParaRPr lang="en-DE" sz="1200" dirty="0"/>
              </a:p>
              <a:p>
                <a:pPr marL="611187" lvl="1" indent="-342900">
                  <a:buFont typeface="+mj-lt"/>
                  <a:buAutoNum type="arabicPeriod"/>
                </a:pPr>
                <a:endParaRPr lang="en-DE" dirty="0"/>
              </a:p>
              <a:p>
                <a:pPr marL="611187" lvl="1" indent="-342900">
                  <a:buFont typeface="+mj-lt"/>
                  <a:buAutoNum type="arabicPeriod"/>
                </a:pPr>
                <a:endParaRPr lang="en-DE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52F0676-93B1-EDB7-CEEE-749117C51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3563938"/>
              </a:xfrm>
              <a:blipFill>
                <a:blip r:embed="rId2"/>
                <a:stretch>
                  <a:fillRect t="-355" r="-175" b="-42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0089AB5-F544-DAD5-EA6B-DF8D0ECF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Tiefensuche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C72322-595C-F982-7B5F-6EA9CBAA5BFA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 bwMode="gray">
          <a:xfrm flipH="1">
            <a:off x="8228851" y="1936464"/>
            <a:ext cx="57979" cy="104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6B8767-56ED-2EB2-3789-3550E9461042}"/>
              </a:ext>
            </a:extLst>
          </p:cNvPr>
          <p:cNvCxnSpPr>
            <a:cxnSpLocks/>
            <a:stCxn id="13" idx="6"/>
            <a:endCxn id="16" idx="1"/>
          </p:cNvCxnSpPr>
          <p:nvPr/>
        </p:nvCxnSpPr>
        <p:spPr bwMode="gray">
          <a:xfrm>
            <a:off x="8394842" y="1828452"/>
            <a:ext cx="213801" cy="82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23170-DD3C-8F2B-9F73-BD9E1EF734A0}"/>
              </a:ext>
            </a:extLst>
          </p:cNvPr>
          <p:cNvCxnSpPr>
            <a:cxnSpLocks/>
            <a:stCxn id="17" idx="7"/>
            <a:endCxn id="15" idx="3"/>
          </p:cNvCxnSpPr>
          <p:nvPr/>
        </p:nvCxnSpPr>
        <p:spPr bwMode="gray">
          <a:xfrm flipV="1">
            <a:off x="8135697" y="3138616"/>
            <a:ext cx="63272" cy="134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202B3F-7C10-18B0-6184-9E01DEFC6734}"/>
              </a:ext>
            </a:extLst>
          </p:cNvPr>
          <p:cNvCxnSpPr>
            <a:cxnSpLocks/>
            <a:stCxn id="17" idx="6"/>
            <a:endCxn id="19" idx="3"/>
          </p:cNvCxnSpPr>
          <p:nvPr/>
        </p:nvCxnSpPr>
        <p:spPr bwMode="gray">
          <a:xfrm flipV="1">
            <a:off x="8167333" y="3246628"/>
            <a:ext cx="356334" cy="103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96E90-17EB-3204-0208-09E9E41E6A2D}"/>
              </a:ext>
            </a:extLst>
          </p:cNvPr>
          <p:cNvCxnSpPr>
            <a:cxnSpLocks/>
            <a:stCxn id="13" idx="5"/>
            <a:endCxn id="18" idx="1"/>
          </p:cNvCxnSpPr>
          <p:nvPr/>
        </p:nvCxnSpPr>
        <p:spPr bwMode="gray">
          <a:xfrm>
            <a:off x="8363206" y="1904828"/>
            <a:ext cx="190691" cy="4381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1401EA-9384-2B36-D1B1-A533EDF79878}"/>
              </a:ext>
            </a:extLst>
          </p:cNvPr>
          <p:cNvCxnSpPr>
            <a:cxnSpLocks/>
            <a:stCxn id="18" idx="4"/>
            <a:endCxn id="19" idx="7"/>
          </p:cNvCxnSpPr>
          <p:nvPr/>
        </p:nvCxnSpPr>
        <p:spPr bwMode="gray">
          <a:xfrm>
            <a:off x="8630273" y="2527321"/>
            <a:ext cx="46146" cy="5665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810BD2-4CFF-2D31-1669-55569D43125D}"/>
              </a:ext>
            </a:extLst>
          </p:cNvPr>
          <p:cNvCxnSpPr>
            <a:cxnSpLocks/>
            <a:stCxn id="15" idx="6"/>
            <a:endCxn id="19" idx="1"/>
          </p:cNvCxnSpPr>
          <p:nvPr/>
        </p:nvCxnSpPr>
        <p:spPr bwMode="gray">
          <a:xfrm>
            <a:off x="8383357" y="3062240"/>
            <a:ext cx="140310" cy="31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6D19195-F5F7-23F2-1EED-C2787459A17D}"/>
                  </a:ext>
                </a:extLst>
              </p:cNvPr>
              <p:cNvSpPr/>
              <p:nvPr/>
            </p:nvSpPr>
            <p:spPr bwMode="gray">
              <a:xfrm>
                <a:off x="8178818" y="1720440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6D19195-F5F7-23F2-1EED-C2787459A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8818" y="1720440"/>
                <a:ext cx="216024" cy="2160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6110595-CCB2-CAAC-184D-A1E5D918CD80}"/>
              </a:ext>
            </a:extLst>
          </p:cNvPr>
          <p:cNvSpPr/>
          <p:nvPr/>
        </p:nvSpPr>
        <p:spPr bwMode="gray">
          <a:xfrm>
            <a:off x="8120839" y="2041342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8CAD81-C7AA-F1FB-4B47-51F81FC84F75}"/>
              </a:ext>
            </a:extLst>
          </p:cNvPr>
          <p:cNvSpPr/>
          <p:nvPr/>
        </p:nvSpPr>
        <p:spPr bwMode="gray">
          <a:xfrm>
            <a:off x="8167333" y="2954228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EF5DA4-CD91-85E0-DA06-8D4FE4C60545}"/>
              </a:ext>
            </a:extLst>
          </p:cNvPr>
          <p:cNvSpPr/>
          <p:nvPr/>
        </p:nvSpPr>
        <p:spPr bwMode="gray">
          <a:xfrm>
            <a:off x="8577007" y="1879249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9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5D5558B-89DC-2BB6-AE24-9E6874826625}"/>
                  </a:ext>
                </a:extLst>
              </p:cNvPr>
              <p:cNvSpPr/>
              <p:nvPr/>
            </p:nvSpPr>
            <p:spPr bwMode="gray">
              <a:xfrm>
                <a:off x="7951309" y="3241678"/>
                <a:ext cx="216024" cy="216024"/>
              </a:xfrm>
              <a:prstGeom prst="ellipse">
                <a:avLst/>
              </a:prstGeom>
              <a:solidFill>
                <a:schemeClr val="accent6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5D5558B-89DC-2BB6-AE24-9E6874826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51309" y="3241678"/>
                <a:ext cx="216024" cy="21602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6A11FA0-857B-0759-21BD-DF998FC6F8F1}"/>
                  </a:ext>
                </a:extLst>
              </p:cNvPr>
              <p:cNvSpPr/>
              <p:nvPr/>
            </p:nvSpPr>
            <p:spPr bwMode="gray">
              <a:xfrm>
                <a:off x="8522261" y="231129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6A11FA0-857B-0759-21BD-DF998FC6F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522261" y="2311297"/>
                <a:ext cx="216024" cy="2160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1A19732-384A-FFCE-04C0-0943F94E80F0}"/>
                  </a:ext>
                </a:extLst>
              </p:cNvPr>
              <p:cNvSpPr/>
              <p:nvPr/>
            </p:nvSpPr>
            <p:spPr bwMode="gray">
              <a:xfrm>
                <a:off x="8492031" y="3062240"/>
                <a:ext cx="216024" cy="216024"/>
              </a:xfrm>
              <a:prstGeom prst="ellipse">
                <a:avLst/>
              </a:prstGeom>
              <a:solidFill>
                <a:schemeClr val="accent6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1A19732-384A-FFCE-04C0-0943F94E8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492031" y="3062240"/>
                <a:ext cx="216024" cy="21602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CEBAE0A-392A-FED3-B3A2-4D6E47BB0A75}"/>
              </a:ext>
            </a:extLst>
          </p:cNvPr>
          <p:cNvSpPr txBox="1"/>
          <p:nvPr/>
        </p:nvSpPr>
        <p:spPr bwMode="gray">
          <a:xfrm>
            <a:off x="7235827" y="3633957"/>
            <a:ext cx="122920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700" dirty="0">
                <a:solidFill>
                  <a:srgbClr val="C00000"/>
                </a:solidFill>
              </a:rPr>
              <a:t>Menger der </a:t>
            </a:r>
            <a:br>
              <a:rPr lang="de-DE" sz="700" dirty="0">
                <a:solidFill>
                  <a:srgbClr val="C00000"/>
                </a:solidFill>
              </a:rPr>
            </a:br>
            <a:r>
              <a:rPr lang="de-DE" sz="700" dirty="0">
                <a:solidFill>
                  <a:srgbClr val="C00000"/>
                </a:solidFill>
              </a:rPr>
              <a:t>unmarkierten Knoten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FBD8DC-92EF-B5B5-E032-D51589A5C0A0}"/>
              </a:ext>
            </a:extLst>
          </p:cNvPr>
          <p:cNvCxnSpPr>
            <a:cxnSpLocks/>
            <a:endCxn id="17" idx="3"/>
          </p:cNvCxnSpPr>
          <p:nvPr/>
        </p:nvCxnSpPr>
        <p:spPr bwMode="gray">
          <a:xfrm flipH="1" flipV="1">
            <a:off x="7982945" y="3426066"/>
            <a:ext cx="7092" cy="2078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D35877-89CE-B7E2-5ED7-82F60D3C2172}"/>
              </a:ext>
            </a:extLst>
          </p:cNvPr>
          <p:cNvCxnSpPr>
            <a:cxnSpLocks/>
            <a:endCxn id="19" idx="4"/>
          </p:cNvCxnSpPr>
          <p:nvPr/>
        </p:nvCxnSpPr>
        <p:spPr bwMode="gray">
          <a:xfrm flipV="1">
            <a:off x="8114321" y="3278264"/>
            <a:ext cx="485722" cy="383686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1EBD69E-6782-DD06-E3A4-011580DC3D80}"/>
              </a:ext>
            </a:extLst>
          </p:cNvPr>
          <p:cNvSpPr txBox="1"/>
          <p:nvPr/>
        </p:nvSpPr>
        <p:spPr bwMode="gray">
          <a:xfrm>
            <a:off x="7951309" y="1131590"/>
            <a:ext cx="94117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700" dirty="0">
                <a:solidFill>
                  <a:srgbClr val="C00000"/>
                </a:solidFill>
              </a:rPr>
              <a:t>Menger der </a:t>
            </a:r>
            <a:br>
              <a:rPr lang="de-DE" sz="700" dirty="0">
                <a:solidFill>
                  <a:srgbClr val="C00000"/>
                </a:solidFill>
              </a:rPr>
            </a:br>
            <a:r>
              <a:rPr lang="de-DE" sz="700" dirty="0">
                <a:solidFill>
                  <a:srgbClr val="C00000"/>
                </a:solidFill>
              </a:rPr>
              <a:t>markierten Knoten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7162FE-7021-A28D-6D03-C13DC2AE3B93}"/>
              </a:ext>
            </a:extLst>
          </p:cNvPr>
          <p:cNvCxnSpPr>
            <a:cxnSpLocks/>
            <a:stCxn id="41" idx="2"/>
          </p:cNvCxnSpPr>
          <p:nvPr/>
        </p:nvCxnSpPr>
        <p:spPr bwMode="gray">
          <a:xfrm flipH="1">
            <a:off x="8355145" y="1464968"/>
            <a:ext cx="66750" cy="2489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FE5FE4-530E-3D69-37E6-0AACC5CAD384}"/>
              </a:ext>
            </a:extLst>
          </p:cNvPr>
          <p:cNvCxnSpPr>
            <a:cxnSpLocks/>
            <a:stCxn id="41" idx="2"/>
          </p:cNvCxnSpPr>
          <p:nvPr/>
        </p:nvCxnSpPr>
        <p:spPr bwMode="gray">
          <a:xfrm>
            <a:off x="8421895" y="1464968"/>
            <a:ext cx="263124" cy="3634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D23FC3-91DA-6724-47F1-5AAF4826F308}"/>
              </a:ext>
            </a:extLst>
          </p:cNvPr>
          <p:cNvCxnSpPr>
            <a:cxnSpLocks/>
            <a:stCxn id="41" idx="3"/>
            <a:endCxn id="18" idx="6"/>
          </p:cNvCxnSpPr>
          <p:nvPr/>
        </p:nvCxnSpPr>
        <p:spPr bwMode="gray">
          <a:xfrm flipH="1">
            <a:off x="8738285" y="1298279"/>
            <a:ext cx="154195" cy="1121030"/>
          </a:xfrm>
          <a:prstGeom prst="curvedConnector3">
            <a:avLst>
              <a:gd name="adj1" fmla="val -14825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47">
            <a:extLst>
              <a:ext uri="{FF2B5EF4-FFF2-40B4-BE49-F238E27FC236}">
                <a16:creationId xmlns:a16="http://schemas.microsoft.com/office/drawing/2014/main" id="{6F5D18A5-E076-AC59-8F01-364D5550B884}"/>
              </a:ext>
            </a:extLst>
          </p:cNvPr>
          <p:cNvCxnSpPr>
            <a:cxnSpLocks/>
            <a:stCxn id="41" idx="1"/>
            <a:endCxn id="14" idx="2"/>
          </p:cNvCxnSpPr>
          <p:nvPr/>
        </p:nvCxnSpPr>
        <p:spPr bwMode="gray">
          <a:xfrm rot="10800000" flipH="1" flipV="1">
            <a:off x="7951309" y="1298278"/>
            <a:ext cx="169530" cy="851075"/>
          </a:xfrm>
          <a:prstGeom prst="curvedConnector3">
            <a:avLst>
              <a:gd name="adj1" fmla="val -13484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D982E24-BB62-DC89-179E-5BD637CBE5B2}"/>
              </a:ext>
            </a:extLst>
          </p:cNvPr>
          <p:cNvSpPr txBox="1"/>
          <p:nvPr/>
        </p:nvSpPr>
        <p:spPr bwMode="gray">
          <a:xfrm>
            <a:off x="7324254" y="2522008"/>
            <a:ext cx="122920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700" dirty="0">
                <a:solidFill>
                  <a:srgbClr val="C00000"/>
                </a:solidFill>
              </a:rPr>
              <a:t>So eine Kante kann</a:t>
            </a:r>
            <a:br>
              <a:rPr lang="de-DE" sz="700" dirty="0">
                <a:solidFill>
                  <a:srgbClr val="C00000"/>
                </a:solidFill>
              </a:rPr>
            </a:br>
            <a:r>
              <a:rPr lang="de-DE" sz="700" dirty="0">
                <a:solidFill>
                  <a:srgbClr val="C00000"/>
                </a:solidFill>
              </a:rPr>
              <a:t>es nicht geben!</a:t>
            </a:r>
          </a:p>
        </p:txBody>
      </p:sp>
      <p:cxnSp>
        <p:nvCxnSpPr>
          <p:cNvPr id="72" name="Straight Arrow Connector 36">
            <a:extLst>
              <a:ext uri="{FF2B5EF4-FFF2-40B4-BE49-F238E27FC236}">
                <a16:creationId xmlns:a16="http://schemas.microsoft.com/office/drawing/2014/main" id="{C26B0CD1-B2C2-C98E-AF77-2ABC55CEACA0}"/>
              </a:ext>
            </a:extLst>
          </p:cNvPr>
          <p:cNvCxnSpPr>
            <a:cxnSpLocks/>
            <a:endCxn id="15" idx="2"/>
          </p:cNvCxnSpPr>
          <p:nvPr/>
        </p:nvCxnSpPr>
        <p:spPr bwMode="gray">
          <a:xfrm rot="5400000" flipH="1" flipV="1">
            <a:off x="7727323" y="3090002"/>
            <a:ext cx="467771" cy="412249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45A6C7-49BE-C679-7F9C-2DB9BFBAC8BF}"/>
              </a:ext>
            </a:extLst>
          </p:cNvPr>
          <p:cNvCxnSpPr>
            <a:cxnSpLocks/>
          </p:cNvCxnSpPr>
          <p:nvPr/>
        </p:nvCxnSpPr>
        <p:spPr bwMode="gray">
          <a:xfrm>
            <a:off x="8355898" y="2723755"/>
            <a:ext cx="274375" cy="1316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4217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0" grpId="0"/>
      <p:bldP spid="41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E178C7-B9AF-01CB-7BA0-37D813AF3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93544" cy="3563938"/>
          </a:xfrm>
        </p:spPr>
        <p:txBody>
          <a:bodyPr/>
          <a:lstStyle/>
          <a:p>
            <a:r>
              <a:rPr lang="de-DE" b="1" dirty="0"/>
              <a:t>Problem</a:t>
            </a:r>
            <a:r>
              <a:rPr lang="de-DE" dirty="0"/>
              <a:t>: Zusammenhängende Flächen auf digitalen Fotos füllen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Lösung</a:t>
            </a:r>
            <a:r>
              <a:rPr lang="de-DE" dirty="0"/>
              <a:t>: (Impliziter) Aufbau eine Rastergraphen</a:t>
            </a:r>
          </a:p>
          <a:p>
            <a:pPr lvl="1"/>
            <a:r>
              <a:rPr lang="de-DE" sz="1200" b="1" dirty="0"/>
              <a:t>Knoten</a:t>
            </a:r>
            <a:r>
              <a:rPr lang="de-DE" sz="1200" dirty="0"/>
              <a:t>: Pixel</a:t>
            </a:r>
          </a:p>
          <a:p>
            <a:pPr lvl="1"/>
            <a:r>
              <a:rPr lang="de-DE" sz="1200" b="1" dirty="0"/>
              <a:t>Kante</a:t>
            </a:r>
            <a:r>
              <a:rPr lang="de-DE" sz="1200" dirty="0"/>
              <a:t>: Zwischen zwei benachbarten Pixel die eine ähnliche </a:t>
            </a:r>
            <a:br>
              <a:rPr lang="de-DE" sz="1200" dirty="0"/>
            </a:br>
            <a:r>
              <a:rPr lang="de-DE" sz="1200" dirty="0"/>
              <a:t>Intensität haben</a:t>
            </a:r>
          </a:p>
          <a:p>
            <a:pPr lvl="1"/>
            <a:r>
              <a:rPr lang="de-DE" sz="1200" b="1" dirty="0"/>
              <a:t>Fläche</a:t>
            </a:r>
            <a:r>
              <a:rPr lang="de-DE" sz="1200" dirty="0"/>
              <a:t>: Die zusammenhängende Komponente des Rastergraphen.</a:t>
            </a:r>
            <a:endParaRPr lang="de-DE" sz="1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6A1F15-4CD6-D986-24FF-BC3AADD6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der Tiefensuche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C1E37-5D09-001B-0073-C113843D521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9672" y="1707654"/>
            <a:ext cx="1584176" cy="1196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03EE29-E009-1ED1-95FF-6D21E441D4D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3635" y="1707653"/>
            <a:ext cx="1584176" cy="119621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5354FD66-5B7B-2DB6-C936-654B194627E3}"/>
              </a:ext>
            </a:extLst>
          </p:cNvPr>
          <p:cNvSpPr/>
          <p:nvPr/>
        </p:nvSpPr>
        <p:spPr bwMode="gray">
          <a:xfrm>
            <a:off x="3419872" y="2067694"/>
            <a:ext cx="720080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80112-AECE-63CC-1ACA-F412CD8B72A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7038" y="3284818"/>
            <a:ext cx="1695967" cy="119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65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dirty="0"/>
              <a:t>Repräsentationen</a:t>
            </a:r>
          </a:p>
          <a:p>
            <a:r>
              <a:rPr lang="de-DE" dirty="0"/>
              <a:t>Tiefensuche</a:t>
            </a:r>
          </a:p>
          <a:p>
            <a:pPr lvl="1"/>
            <a:r>
              <a:rPr lang="de-DE" b="1" dirty="0"/>
              <a:t>Zusammenhangskomponenten</a:t>
            </a:r>
          </a:p>
          <a:p>
            <a:r>
              <a:rPr lang="de-DE" dirty="0"/>
              <a:t>Breitensuche</a:t>
            </a:r>
          </a:p>
          <a:p>
            <a:pPr lvl="1"/>
            <a:r>
              <a:rPr lang="de-DE" dirty="0"/>
              <a:t>Kevin-Bacon Zahl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0888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37130BA-1D8A-6027-16F8-C72A1B8E6B5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885632" cy="1586860"/>
              </a:xfrm>
            </p:spPr>
            <p:txBody>
              <a:bodyPr/>
              <a:lstStyle/>
              <a:p>
                <a:r>
                  <a:rPr lang="en-DE" dirty="0"/>
                  <a:t>Die Relation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connected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DE" dirty="0"/>
                  <a:t> ist zusammenhängend mit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DE" dirty="0"/>
                  <a:t>) ist eine </a:t>
                </a:r>
                <a:r>
                  <a:rPr lang="en-DE" b="1" dirty="0"/>
                  <a:t>Äquivalenzrelation</a:t>
                </a:r>
                <a:r>
                  <a:rPr lang="en-DE" dirty="0"/>
                  <a:t>:</a:t>
                </a:r>
              </a:p>
              <a:p>
                <a:pPr lvl="1"/>
                <a:r>
                  <a:rPr lang="en-DE" sz="1200" b="1" dirty="0"/>
                  <a:t>Reflexitvität</a:t>
                </a:r>
                <a:r>
                  <a:rPr lang="en-DE" sz="1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connected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DE" sz="1200" dirty="0"/>
              </a:p>
              <a:p>
                <a:pPr lvl="1"/>
                <a:r>
                  <a:rPr lang="en-DE" sz="1200" b="1" dirty="0"/>
                  <a:t>Symmetrie</a:t>
                </a:r>
                <a:r>
                  <a:rPr lang="en-DE" sz="1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connected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connected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DE" sz="1200" dirty="0"/>
              </a:p>
              <a:p>
                <a:pPr lvl="1"/>
                <a:r>
                  <a:rPr lang="en-DE" sz="1200" b="1" dirty="0"/>
                  <a:t>Transitivität</a:t>
                </a:r>
                <a:r>
                  <a:rPr lang="en-DE" sz="1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connected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connected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connected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DE" sz="1200" dirty="0"/>
              </a:p>
              <a:p>
                <a:r>
                  <a:rPr lang="en-DE" b="1" dirty="0"/>
                  <a:t>Definition (Zusammenhangskomponente)</a:t>
                </a:r>
                <a:r>
                  <a:rPr lang="en-DE" dirty="0"/>
                  <a:t>: Eine Zusammenhangskomponente eines Graphen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DE" dirty="0"/>
                  <a:t> ist eine maximale Menge verbundener Knoten.</a:t>
                </a:r>
              </a:p>
              <a:p>
                <a:endParaRPr lang="en-DE" dirty="0"/>
              </a:p>
              <a:p>
                <a:pPr lvl="1"/>
                <a:endParaRPr lang="en-DE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37130BA-1D8A-6027-16F8-C72A1B8E6B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885632" cy="1586860"/>
              </a:xfrm>
              <a:blipFill>
                <a:blip r:embed="rId2"/>
                <a:stretch>
                  <a:fillRect t="-794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FCF0F75-4D79-85FB-009C-985CFA45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Zusammenhangskomponente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34F366-C571-E041-D100-3E6782A2CFA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 bwMode="gray">
          <a:xfrm>
            <a:off x="1201524" y="3266554"/>
            <a:ext cx="93906" cy="124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214FA8-D81E-CB14-F83F-FA776E94438F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 bwMode="gray">
          <a:xfrm>
            <a:off x="1277900" y="3234918"/>
            <a:ext cx="272179" cy="135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59E1F7-9C75-1A5C-D601-8C0F4202DC7A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 bwMode="gray">
          <a:xfrm flipV="1">
            <a:off x="1227996" y="3849144"/>
            <a:ext cx="63272" cy="134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FF5AF3-3473-333F-D08D-F0A758ECF7D0}"/>
              </a:ext>
            </a:extLst>
          </p:cNvPr>
          <p:cNvCxnSpPr>
            <a:cxnSpLocks/>
            <a:stCxn id="21" idx="6"/>
            <a:endCxn id="23" idx="3"/>
          </p:cNvCxnSpPr>
          <p:nvPr/>
        </p:nvCxnSpPr>
        <p:spPr bwMode="gray">
          <a:xfrm flipV="1">
            <a:off x="1259632" y="3957156"/>
            <a:ext cx="356334" cy="103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138B47-D827-3961-CEC4-78F2D8FCE9E3}"/>
              </a:ext>
            </a:extLst>
          </p:cNvPr>
          <p:cNvCxnSpPr>
            <a:cxnSpLocks/>
            <a:stCxn id="17" idx="3"/>
            <a:endCxn id="21" idx="0"/>
          </p:cNvCxnSpPr>
          <p:nvPr/>
        </p:nvCxnSpPr>
        <p:spPr bwMode="gray">
          <a:xfrm>
            <a:off x="1125148" y="3234918"/>
            <a:ext cx="26472" cy="71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C50539-DCA3-4180-3BA1-FB758AA94B1F}"/>
              </a:ext>
            </a:extLst>
          </p:cNvPr>
          <p:cNvCxnSpPr>
            <a:cxnSpLocks/>
            <a:stCxn id="17" idx="6"/>
            <a:endCxn id="22" idx="1"/>
          </p:cNvCxnSpPr>
          <p:nvPr/>
        </p:nvCxnSpPr>
        <p:spPr bwMode="gray">
          <a:xfrm flipV="1">
            <a:off x="1309536" y="3146365"/>
            <a:ext cx="602800" cy="1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23F5B3-8395-A797-B457-27A36D23C223}"/>
              </a:ext>
            </a:extLst>
          </p:cNvPr>
          <p:cNvCxnSpPr>
            <a:cxnSpLocks/>
            <a:stCxn id="22" idx="4"/>
            <a:endCxn id="23" idx="7"/>
          </p:cNvCxnSpPr>
          <p:nvPr/>
        </p:nvCxnSpPr>
        <p:spPr bwMode="gray">
          <a:xfrm flipH="1">
            <a:off x="1768718" y="3330753"/>
            <a:ext cx="219994" cy="473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756249-B493-3280-D8F0-647091EE6A34}"/>
              </a:ext>
            </a:extLst>
          </p:cNvPr>
          <p:cNvCxnSpPr>
            <a:cxnSpLocks/>
            <a:stCxn id="19" idx="6"/>
            <a:endCxn id="23" idx="1"/>
          </p:cNvCxnSpPr>
          <p:nvPr/>
        </p:nvCxnSpPr>
        <p:spPr bwMode="gray">
          <a:xfrm>
            <a:off x="1475656" y="3772768"/>
            <a:ext cx="140310" cy="31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4EFFA2-077B-7525-65ED-DA7F8BA3BE31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 bwMode="gray">
          <a:xfrm flipH="1">
            <a:off x="2790962" y="3695683"/>
            <a:ext cx="2064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256E1B-477C-B514-4586-8A3F73834146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 bwMode="gray">
          <a:xfrm>
            <a:off x="2682950" y="3803695"/>
            <a:ext cx="0" cy="1829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3EA202-02AF-CD60-77A7-928E25785DF0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 bwMode="gray">
          <a:xfrm flipH="1">
            <a:off x="2790962" y="4094646"/>
            <a:ext cx="2064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6B9D4D-44E3-42A2-3BC3-983CCB774103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 bwMode="gray">
          <a:xfrm>
            <a:off x="2759326" y="3772059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698D94-9F28-7FCB-881D-B07307FF2A77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 bwMode="gray">
          <a:xfrm flipV="1">
            <a:off x="2815773" y="3255826"/>
            <a:ext cx="172051" cy="1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C066E14-E8F9-D710-22DF-E58C2A92E964}"/>
              </a:ext>
            </a:extLst>
          </p:cNvPr>
          <p:cNvSpPr/>
          <p:nvPr/>
        </p:nvSpPr>
        <p:spPr bwMode="gray">
          <a:xfrm>
            <a:off x="1093512" y="305053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B00AF7-7B89-9CC1-D4B6-74E22D5DCC47}"/>
              </a:ext>
            </a:extLst>
          </p:cNvPr>
          <p:cNvSpPr/>
          <p:nvPr/>
        </p:nvSpPr>
        <p:spPr bwMode="gray">
          <a:xfrm>
            <a:off x="1187418" y="339144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A037C8-8ABF-9EF4-0958-8B66C36A3A91}"/>
              </a:ext>
            </a:extLst>
          </p:cNvPr>
          <p:cNvSpPr/>
          <p:nvPr/>
        </p:nvSpPr>
        <p:spPr bwMode="gray">
          <a:xfrm>
            <a:off x="1259632" y="366475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920C6C-70EC-CE61-4ADB-CDB09B85F791}"/>
              </a:ext>
            </a:extLst>
          </p:cNvPr>
          <p:cNvSpPr/>
          <p:nvPr/>
        </p:nvSpPr>
        <p:spPr bwMode="gray">
          <a:xfrm>
            <a:off x="1518443" y="33385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00D42EE-2028-65AA-2A91-8FF95206F491}"/>
              </a:ext>
            </a:extLst>
          </p:cNvPr>
          <p:cNvSpPr/>
          <p:nvPr/>
        </p:nvSpPr>
        <p:spPr bwMode="gray">
          <a:xfrm>
            <a:off x="1043608" y="39522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D1B575-0AC6-1884-7376-BB363EB87504}"/>
              </a:ext>
            </a:extLst>
          </p:cNvPr>
          <p:cNvSpPr/>
          <p:nvPr/>
        </p:nvSpPr>
        <p:spPr bwMode="gray">
          <a:xfrm>
            <a:off x="1880700" y="311472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2F4680-E401-8641-C2E6-06B1CCF2F10B}"/>
              </a:ext>
            </a:extLst>
          </p:cNvPr>
          <p:cNvSpPr/>
          <p:nvPr/>
        </p:nvSpPr>
        <p:spPr bwMode="gray">
          <a:xfrm>
            <a:off x="1584330" y="377276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356A11-2B7F-7D12-22B6-7FC15365ADE1}"/>
              </a:ext>
            </a:extLst>
          </p:cNvPr>
          <p:cNvSpPr/>
          <p:nvPr/>
        </p:nvSpPr>
        <p:spPr bwMode="gray">
          <a:xfrm>
            <a:off x="2599749" y="314912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320E72-A9EF-0085-6AC8-288566784BA7}"/>
              </a:ext>
            </a:extLst>
          </p:cNvPr>
          <p:cNvSpPr/>
          <p:nvPr/>
        </p:nvSpPr>
        <p:spPr bwMode="gray">
          <a:xfrm>
            <a:off x="2574938" y="358767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1D331A-CC2F-744C-4DF5-BD041A6A10F6}"/>
              </a:ext>
            </a:extLst>
          </p:cNvPr>
          <p:cNvSpPr/>
          <p:nvPr/>
        </p:nvSpPr>
        <p:spPr bwMode="gray">
          <a:xfrm>
            <a:off x="2997385" y="358767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E3599F7-2B88-05B5-72D1-5A52726907B5}"/>
              </a:ext>
            </a:extLst>
          </p:cNvPr>
          <p:cNvSpPr/>
          <p:nvPr/>
        </p:nvSpPr>
        <p:spPr bwMode="gray">
          <a:xfrm>
            <a:off x="2987824" y="31478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D98DBB-5AEB-DCCD-0894-616339B37A5A}"/>
              </a:ext>
            </a:extLst>
          </p:cNvPr>
          <p:cNvSpPr/>
          <p:nvPr/>
        </p:nvSpPr>
        <p:spPr bwMode="gray">
          <a:xfrm>
            <a:off x="2574938" y="398663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07117A-8828-D2D4-FE9A-62A9DCE96D8B}"/>
              </a:ext>
            </a:extLst>
          </p:cNvPr>
          <p:cNvSpPr/>
          <p:nvPr/>
        </p:nvSpPr>
        <p:spPr bwMode="gray">
          <a:xfrm>
            <a:off x="2997385" y="398663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C98FC5-D1DA-FBCA-E625-02CE89271672}"/>
              </a:ext>
            </a:extLst>
          </p:cNvPr>
          <p:cNvSpPr/>
          <p:nvPr/>
        </p:nvSpPr>
        <p:spPr bwMode="gray">
          <a:xfrm>
            <a:off x="3960909" y="305502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10F061-27A1-06D7-2677-4F82C99360A2}"/>
              </a:ext>
            </a:extLst>
          </p:cNvPr>
          <p:cNvSpPr/>
          <p:nvPr/>
        </p:nvSpPr>
        <p:spPr bwMode="gray">
          <a:xfrm>
            <a:off x="3960909" y="319904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32B121-1562-9BB5-CFE6-BF51791A8BF1}"/>
              </a:ext>
            </a:extLst>
          </p:cNvPr>
          <p:cNvSpPr/>
          <p:nvPr/>
        </p:nvSpPr>
        <p:spPr bwMode="gray">
          <a:xfrm>
            <a:off x="3960909" y="334305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D84E3A-92C5-BDEA-807A-2C23E637C616}"/>
              </a:ext>
            </a:extLst>
          </p:cNvPr>
          <p:cNvSpPr/>
          <p:nvPr/>
        </p:nvSpPr>
        <p:spPr bwMode="gray">
          <a:xfrm>
            <a:off x="3960909" y="348707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CB26EC-9D65-0FA4-5762-713324BA1BE0}"/>
              </a:ext>
            </a:extLst>
          </p:cNvPr>
          <p:cNvSpPr/>
          <p:nvPr/>
        </p:nvSpPr>
        <p:spPr bwMode="gray">
          <a:xfrm>
            <a:off x="3960909" y="362817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1E0AED-6353-7CB1-5182-07A73A4D419E}"/>
              </a:ext>
            </a:extLst>
          </p:cNvPr>
          <p:cNvSpPr/>
          <p:nvPr/>
        </p:nvSpPr>
        <p:spPr bwMode="gray">
          <a:xfrm>
            <a:off x="3960909" y="377218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CE5F32-EA00-D062-0804-E5A2EDC8933F}"/>
              </a:ext>
            </a:extLst>
          </p:cNvPr>
          <p:cNvSpPr/>
          <p:nvPr/>
        </p:nvSpPr>
        <p:spPr bwMode="gray">
          <a:xfrm>
            <a:off x="3960909" y="391620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43705B-1675-A006-D28C-B8A5CA80DA14}"/>
              </a:ext>
            </a:extLst>
          </p:cNvPr>
          <p:cNvSpPr/>
          <p:nvPr/>
        </p:nvSpPr>
        <p:spPr bwMode="gray">
          <a:xfrm>
            <a:off x="3960909" y="406021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50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2B2A55-06F3-5DC2-D3D0-CF76F4100ECA}"/>
              </a:ext>
            </a:extLst>
          </p:cNvPr>
          <p:cNvSpPr/>
          <p:nvPr/>
        </p:nvSpPr>
        <p:spPr bwMode="gray">
          <a:xfrm>
            <a:off x="3960909" y="420423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50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DFA376-AEC3-76D1-F550-FAECF29B6C49}"/>
              </a:ext>
            </a:extLst>
          </p:cNvPr>
          <p:cNvSpPr/>
          <p:nvPr/>
        </p:nvSpPr>
        <p:spPr bwMode="gray">
          <a:xfrm>
            <a:off x="3960909" y="434825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F0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3A3FA9-69C9-E83F-6B82-90D5AA1C8575}"/>
              </a:ext>
            </a:extLst>
          </p:cNvPr>
          <p:cNvSpPr/>
          <p:nvPr/>
        </p:nvSpPr>
        <p:spPr bwMode="gray">
          <a:xfrm>
            <a:off x="3960909" y="449226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F0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4F45F4-40C1-6E6C-7C77-5FC12A46ED93}"/>
              </a:ext>
            </a:extLst>
          </p:cNvPr>
          <p:cNvSpPr/>
          <p:nvPr/>
        </p:nvSpPr>
        <p:spPr bwMode="gray">
          <a:xfrm>
            <a:off x="3960909" y="463628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F0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01CAC7-AE32-C1ED-082D-1C63B3C7097C}"/>
              </a:ext>
            </a:extLst>
          </p:cNvPr>
          <p:cNvSpPr/>
          <p:nvPr/>
        </p:nvSpPr>
        <p:spPr bwMode="gray">
          <a:xfrm>
            <a:off x="3960909" y="478029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F0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0C5B40-A997-8FB0-6712-B4AAB35663DC}"/>
              </a:ext>
            </a:extLst>
          </p:cNvPr>
          <p:cNvSpPr/>
          <p:nvPr/>
        </p:nvSpPr>
        <p:spPr bwMode="gray">
          <a:xfrm>
            <a:off x="3960909" y="28390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866BB0-5803-7B08-4E9A-F6059BDD48E7}"/>
              </a:ext>
            </a:extLst>
          </p:cNvPr>
          <p:cNvSpPr/>
          <p:nvPr/>
        </p:nvSpPr>
        <p:spPr bwMode="gray">
          <a:xfrm>
            <a:off x="4343728" y="305502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F877AE-E7B6-F4FD-15DD-0663DF1CCC70}"/>
              </a:ext>
            </a:extLst>
          </p:cNvPr>
          <p:cNvSpPr/>
          <p:nvPr/>
        </p:nvSpPr>
        <p:spPr bwMode="gray">
          <a:xfrm>
            <a:off x="4343728" y="319904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BA9A12-E1EB-F90B-FA5C-22465E0D823F}"/>
              </a:ext>
            </a:extLst>
          </p:cNvPr>
          <p:cNvSpPr/>
          <p:nvPr/>
        </p:nvSpPr>
        <p:spPr bwMode="gray">
          <a:xfrm>
            <a:off x="4343728" y="334305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B0C182-2816-EB05-EE18-47EBF0A40FA6}"/>
              </a:ext>
            </a:extLst>
          </p:cNvPr>
          <p:cNvSpPr/>
          <p:nvPr/>
        </p:nvSpPr>
        <p:spPr bwMode="gray">
          <a:xfrm>
            <a:off x="4343728" y="348707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560E126-67D9-8768-F0BA-B4468A197E91}"/>
              </a:ext>
            </a:extLst>
          </p:cNvPr>
          <p:cNvSpPr/>
          <p:nvPr/>
        </p:nvSpPr>
        <p:spPr bwMode="gray">
          <a:xfrm>
            <a:off x="4343728" y="362817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5684C7-3BE8-C76D-07C5-6BCB65640DD2}"/>
              </a:ext>
            </a:extLst>
          </p:cNvPr>
          <p:cNvSpPr/>
          <p:nvPr/>
        </p:nvSpPr>
        <p:spPr bwMode="gray">
          <a:xfrm>
            <a:off x="4343728" y="377218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D725E8-2E17-1413-1C6E-72B8266A6871}"/>
              </a:ext>
            </a:extLst>
          </p:cNvPr>
          <p:cNvSpPr/>
          <p:nvPr/>
        </p:nvSpPr>
        <p:spPr bwMode="gray">
          <a:xfrm>
            <a:off x="4343728" y="391620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DEC7DCF-E3AF-F2FB-C9AC-A3BAFEDF016A}"/>
              </a:ext>
            </a:extLst>
          </p:cNvPr>
          <p:cNvSpPr/>
          <p:nvPr/>
        </p:nvSpPr>
        <p:spPr bwMode="gray">
          <a:xfrm>
            <a:off x="4343728" y="406021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50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426965A-E6AC-7BC5-303A-F0AF335B85EB}"/>
              </a:ext>
            </a:extLst>
          </p:cNvPr>
          <p:cNvSpPr/>
          <p:nvPr/>
        </p:nvSpPr>
        <p:spPr bwMode="gray">
          <a:xfrm>
            <a:off x="4343728" y="420423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50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2D4EB5-5D0E-61FB-42CE-74FE63F6E429}"/>
              </a:ext>
            </a:extLst>
          </p:cNvPr>
          <p:cNvSpPr/>
          <p:nvPr/>
        </p:nvSpPr>
        <p:spPr bwMode="gray">
          <a:xfrm>
            <a:off x="4343728" y="434825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F0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D15549-FF61-93A1-C071-423F2D06BE6A}"/>
              </a:ext>
            </a:extLst>
          </p:cNvPr>
          <p:cNvSpPr/>
          <p:nvPr/>
        </p:nvSpPr>
        <p:spPr bwMode="gray">
          <a:xfrm>
            <a:off x="4343728" y="449226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F0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954161-0042-D850-1DA6-569CC15B645A}"/>
              </a:ext>
            </a:extLst>
          </p:cNvPr>
          <p:cNvSpPr/>
          <p:nvPr/>
        </p:nvSpPr>
        <p:spPr bwMode="gray">
          <a:xfrm>
            <a:off x="4343728" y="463628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F0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72A0624-292F-D3CF-FA01-19B7F39231A6}"/>
              </a:ext>
            </a:extLst>
          </p:cNvPr>
          <p:cNvSpPr/>
          <p:nvPr/>
        </p:nvSpPr>
        <p:spPr bwMode="gray">
          <a:xfrm>
            <a:off x="4343728" y="478029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F0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4C3E450-0DD2-A1F5-32A6-04148563E7E5}"/>
              </a:ext>
            </a:extLst>
          </p:cNvPr>
          <p:cNvSpPr/>
          <p:nvPr/>
        </p:nvSpPr>
        <p:spPr bwMode="gray">
          <a:xfrm>
            <a:off x="4164662" y="2839001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c</a:t>
            </a: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c_id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4E739E-DDAA-8E7E-043B-632D8357AAF4}"/>
              </a:ext>
            </a:extLst>
          </p:cNvPr>
          <p:cNvCxnSpPr/>
          <p:nvPr/>
        </p:nvCxnSpPr>
        <p:spPr bwMode="gray">
          <a:xfrm>
            <a:off x="4164662" y="2790223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8C7B3AF-8A89-31CC-ECFF-B3632A01B93B}"/>
              </a:ext>
            </a:extLst>
          </p:cNvPr>
          <p:cNvCxnSpPr>
            <a:cxnSpLocks/>
          </p:cNvCxnSpPr>
          <p:nvPr/>
        </p:nvCxnSpPr>
        <p:spPr bwMode="gray">
          <a:xfrm>
            <a:off x="3809878" y="3006247"/>
            <a:ext cx="8588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53CD76C3-E348-E73B-8C21-057AA484526D}"/>
              </a:ext>
            </a:extLst>
          </p:cNvPr>
          <p:cNvSpPr/>
          <p:nvPr/>
        </p:nvSpPr>
        <p:spPr bwMode="gray">
          <a:xfrm>
            <a:off x="2377515" y="3474998"/>
            <a:ext cx="1042357" cy="912404"/>
          </a:xfrm>
          <a:prstGeom prst="ellipse">
            <a:avLst/>
          </a:prstGeom>
          <a:solidFill>
            <a:srgbClr val="00B0F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246BE66-E353-194C-6F6F-CFB74523E8CF}"/>
              </a:ext>
            </a:extLst>
          </p:cNvPr>
          <p:cNvSpPr/>
          <p:nvPr/>
        </p:nvSpPr>
        <p:spPr bwMode="gray">
          <a:xfrm>
            <a:off x="2502434" y="3092123"/>
            <a:ext cx="896068" cy="340911"/>
          </a:xfrm>
          <a:prstGeom prst="ellipse">
            <a:avLst/>
          </a:prstGeom>
          <a:solidFill>
            <a:srgbClr val="00B05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B336FEE-C3B2-F31E-9F5C-8FDB81F497A5}"/>
              </a:ext>
            </a:extLst>
          </p:cNvPr>
          <p:cNvSpPr/>
          <p:nvPr/>
        </p:nvSpPr>
        <p:spPr bwMode="gray">
          <a:xfrm>
            <a:off x="649985" y="2931789"/>
            <a:ext cx="1708432" cy="1368135"/>
          </a:xfrm>
          <a:prstGeom prst="ellipse">
            <a:avLst/>
          </a:prstGeom>
          <a:solidFill>
            <a:schemeClr val="tx1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9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76" grpId="0" animBg="1"/>
      <p:bldP spid="77" grpId="0" animBg="1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F000161-0844-A9A2-2B19-3B403D1F2C4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6"/>
                <a:ext cx="6085432" cy="1471824"/>
              </a:xfrm>
            </p:spPr>
            <p:txBody>
              <a:bodyPr/>
              <a:lstStyle/>
              <a:p>
                <a:r>
                  <a:rPr lang="de-DE" b="1" dirty="0"/>
                  <a:t>Ziel</a:t>
                </a:r>
                <a:r>
                  <a:rPr lang="de-DE" dirty="0"/>
                  <a:t>: Jedem Knoten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einen Index der Zusammenhangskomponente zuweisen</a:t>
                </a:r>
              </a:p>
              <a:p>
                <a:r>
                  <a:rPr lang="de-DE" b="1" dirty="0"/>
                  <a:t>Idee</a:t>
                </a:r>
                <a:r>
                  <a:rPr lang="de-DE" dirty="0"/>
                  <a:t>: Tiefensuche von jedem potentiellen Startknoten aus benutzen, um eine Zusammenhangskomponente zu finden </a:t>
                </a:r>
              </a:p>
              <a:p>
                <a:pPr lvl="1"/>
                <a:r>
                  <a:rPr lang="de-DE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marked</a:t>
                </a:r>
                <a:r>
                  <a:rPr lang="de-DE" sz="1200" dirty="0"/>
                  <a:t> markiert schon besuchte Knoten</a:t>
                </a:r>
              </a:p>
              <a:p>
                <a:pPr lvl="1"/>
                <a:r>
                  <a:rPr lang="de-DE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cc_id</a:t>
                </a:r>
                <a:r>
                  <a:rPr lang="de-DE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[v]</a:t>
                </a:r>
                <a:r>
                  <a:rPr lang="de-DE" sz="1200" dirty="0"/>
                  <a:t> ist der Index der Zusammenhangskomponente von </a:t>
                </a:r>
                <a:r>
                  <a:rPr lang="de-DE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endParaRPr lang="de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F000161-0844-A9A2-2B19-3B403D1F2C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6"/>
                <a:ext cx="6085432" cy="1471824"/>
              </a:xfrm>
              <a:blipFill>
                <a:blip r:embed="rId2"/>
                <a:stretch>
                  <a:fillRect t="-855" r="-625" b="-769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EC055BC-1A32-198A-AF29-30A43D59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Zusammenhangskomponenten und Tiefensuche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03C0DB-6FBA-C29F-B8FC-7C3821763435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 bwMode="gray">
          <a:xfrm>
            <a:off x="1086271" y="3207704"/>
            <a:ext cx="93906" cy="124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0FD40C-17A9-19C2-E42E-05C53048F14F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 bwMode="gray">
          <a:xfrm>
            <a:off x="1162647" y="3176068"/>
            <a:ext cx="272179" cy="135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E4BC0A-D9D1-F3AE-6D5F-740C4C17FB87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 bwMode="gray">
          <a:xfrm flipV="1">
            <a:off x="1112743" y="3790294"/>
            <a:ext cx="63272" cy="134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D4B625-010C-2FF8-AAF8-938F4917E280}"/>
              </a:ext>
            </a:extLst>
          </p:cNvPr>
          <p:cNvCxnSpPr>
            <a:cxnSpLocks/>
            <a:stCxn id="21" idx="6"/>
            <a:endCxn id="23" idx="3"/>
          </p:cNvCxnSpPr>
          <p:nvPr/>
        </p:nvCxnSpPr>
        <p:spPr bwMode="gray">
          <a:xfrm flipV="1">
            <a:off x="1144379" y="3898306"/>
            <a:ext cx="356334" cy="103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0D604C-BD8D-B546-652C-F086688A29F4}"/>
              </a:ext>
            </a:extLst>
          </p:cNvPr>
          <p:cNvCxnSpPr>
            <a:cxnSpLocks/>
            <a:stCxn id="17" idx="3"/>
            <a:endCxn id="21" idx="0"/>
          </p:cNvCxnSpPr>
          <p:nvPr/>
        </p:nvCxnSpPr>
        <p:spPr bwMode="gray">
          <a:xfrm>
            <a:off x="1009895" y="3176068"/>
            <a:ext cx="26472" cy="71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52E371-F3CE-521C-73E2-C9853D1F2F01}"/>
              </a:ext>
            </a:extLst>
          </p:cNvPr>
          <p:cNvCxnSpPr>
            <a:cxnSpLocks/>
            <a:stCxn id="17" idx="6"/>
            <a:endCxn id="22" idx="1"/>
          </p:cNvCxnSpPr>
          <p:nvPr/>
        </p:nvCxnSpPr>
        <p:spPr bwMode="gray">
          <a:xfrm flipV="1">
            <a:off x="1194283" y="3087515"/>
            <a:ext cx="602800" cy="1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284611-1E22-B4D8-A982-0CCEBC818398}"/>
              </a:ext>
            </a:extLst>
          </p:cNvPr>
          <p:cNvCxnSpPr>
            <a:cxnSpLocks/>
            <a:stCxn id="22" idx="4"/>
            <a:endCxn id="23" idx="7"/>
          </p:cNvCxnSpPr>
          <p:nvPr/>
        </p:nvCxnSpPr>
        <p:spPr bwMode="gray">
          <a:xfrm flipH="1">
            <a:off x="1653465" y="3271903"/>
            <a:ext cx="219994" cy="473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E6E770-3E2C-8870-018A-C699421781C5}"/>
              </a:ext>
            </a:extLst>
          </p:cNvPr>
          <p:cNvCxnSpPr>
            <a:cxnSpLocks/>
            <a:stCxn id="19" idx="6"/>
            <a:endCxn id="23" idx="1"/>
          </p:cNvCxnSpPr>
          <p:nvPr/>
        </p:nvCxnSpPr>
        <p:spPr bwMode="gray">
          <a:xfrm>
            <a:off x="1360403" y="3713918"/>
            <a:ext cx="140310" cy="31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44107D-D581-B746-0946-D25525FDA298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 bwMode="gray">
          <a:xfrm flipH="1">
            <a:off x="2286906" y="3636833"/>
            <a:ext cx="2064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2CB343-FC3A-56AB-AA04-22CA27028730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 bwMode="gray">
          <a:xfrm>
            <a:off x="2178894" y="3744845"/>
            <a:ext cx="0" cy="1829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2A03D2-5271-C15B-EA99-DE0D8D2E8AD3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 bwMode="gray">
          <a:xfrm flipH="1">
            <a:off x="2286906" y="4035796"/>
            <a:ext cx="2064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822E2C-3E61-2785-9E19-57ECB5081BCA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 bwMode="gray">
          <a:xfrm>
            <a:off x="2255270" y="3713209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EB8908-0C6F-A1C8-9E40-6C3155E340EF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 bwMode="gray">
          <a:xfrm flipV="1">
            <a:off x="2311717" y="3196976"/>
            <a:ext cx="172051" cy="1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B0F9A72-5082-37F6-8250-37C796825530}"/>
              </a:ext>
            </a:extLst>
          </p:cNvPr>
          <p:cNvSpPr/>
          <p:nvPr/>
        </p:nvSpPr>
        <p:spPr bwMode="gray">
          <a:xfrm>
            <a:off x="978259" y="2991680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8E1D34-0AC8-0E08-FBBA-700EDE56A8EC}"/>
              </a:ext>
            </a:extLst>
          </p:cNvPr>
          <p:cNvSpPr/>
          <p:nvPr/>
        </p:nvSpPr>
        <p:spPr bwMode="gray">
          <a:xfrm>
            <a:off x="1072165" y="3332596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2F356C-6928-4098-A7D2-743B53C6BCA6}"/>
              </a:ext>
            </a:extLst>
          </p:cNvPr>
          <p:cNvSpPr/>
          <p:nvPr/>
        </p:nvSpPr>
        <p:spPr bwMode="gray">
          <a:xfrm>
            <a:off x="1144379" y="3605906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251098-E9B4-F120-8036-826503172A4A}"/>
              </a:ext>
            </a:extLst>
          </p:cNvPr>
          <p:cNvSpPr/>
          <p:nvPr/>
        </p:nvSpPr>
        <p:spPr bwMode="gray">
          <a:xfrm>
            <a:off x="1403190" y="3279712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07F1CA-A861-2EC8-3A8B-66C26C3779F0}"/>
              </a:ext>
            </a:extLst>
          </p:cNvPr>
          <p:cNvSpPr/>
          <p:nvPr/>
        </p:nvSpPr>
        <p:spPr bwMode="gray">
          <a:xfrm>
            <a:off x="928355" y="3893356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5B089E-B850-1406-5C56-E97EA13F2D0F}"/>
              </a:ext>
            </a:extLst>
          </p:cNvPr>
          <p:cNvSpPr/>
          <p:nvPr/>
        </p:nvSpPr>
        <p:spPr bwMode="gray">
          <a:xfrm>
            <a:off x="1765447" y="3055879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5161E3-6813-B4B5-9F53-6EE7B665790D}"/>
              </a:ext>
            </a:extLst>
          </p:cNvPr>
          <p:cNvSpPr/>
          <p:nvPr/>
        </p:nvSpPr>
        <p:spPr bwMode="gray">
          <a:xfrm>
            <a:off x="1469077" y="3713918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508D3F-BAE3-0C97-8362-AA0892373407}"/>
              </a:ext>
            </a:extLst>
          </p:cNvPr>
          <p:cNvSpPr/>
          <p:nvPr/>
        </p:nvSpPr>
        <p:spPr bwMode="gray">
          <a:xfrm>
            <a:off x="2095693" y="3090277"/>
            <a:ext cx="216024" cy="216024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0BF290-483A-C1E6-0116-35F91D311873}"/>
              </a:ext>
            </a:extLst>
          </p:cNvPr>
          <p:cNvSpPr/>
          <p:nvPr/>
        </p:nvSpPr>
        <p:spPr bwMode="gray">
          <a:xfrm>
            <a:off x="2070882" y="3528821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6E3A3C-2FAD-B457-843F-4018570D6321}"/>
              </a:ext>
            </a:extLst>
          </p:cNvPr>
          <p:cNvSpPr/>
          <p:nvPr/>
        </p:nvSpPr>
        <p:spPr bwMode="gray">
          <a:xfrm>
            <a:off x="2493329" y="3528821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250868-7819-55A1-C29C-9FEDAC9522CB}"/>
              </a:ext>
            </a:extLst>
          </p:cNvPr>
          <p:cNvSpPr/>
          <p:nvPr/>
        </p:nvSpPr>
        <p:spPr bwMode="gray">
          <a:xfrm>
            <a:off x="2483768" y="3088964"/>
            <a:ext cx="216024" cy="216024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EAA831-84CC-B030-D320-0A8C9D24C1C0}"/>
              </a:ext>
            </a:extLst>
          </p:cNvPr>
          <p:cNvSpPr/>
          <p:nvPr/>
        </p:nvSpPr>
        <p:spPr bwMode="gray">
          <a:xfrm>
            <a:off x="2070882" y="3927784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5FDF40-F130-0AE6-CDB6-CC048228016E}"/>
              </a:ext>
            </a:extLst>
          </p:cNvPr>
          <p:cNvSpPr/>
          <p:nvPr/>
        </p:nvSpPr>
        <p:spPr bwMode="gray">
          <a:xfrm>
            <a:off x="2493329" y="3927784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7F614E-BEF7-8E6C-C784-17D7B0EA5C8E}"/>
              </a:ext>
            </a:extLst>
          </p:cNvPr>
          <p:cNvSpPr/>
          <p:nvPr/>
        </p:nvSpPr>
        <p:spPr bwMode="gray">
          <a:xfrm>
            <a:off x="3786927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564F12-1A2A-5D4D-3AE1-7EBBF51231D1}"/>
              </a:ext>
            </a:extLst>
          </p:cNvPr>
          <p:cNvSpPr/>
          <p:nvPr/>
        </p:nvSpPr>
        <p:spPr bwMode="gray">
          <a:xfrm>
            <a:off x="3786927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EA630-C69D-CDE8-9DC2-EDC4AE36539B}"/>
              </a:ext>
            </a:extLst>
          </p:cNvPr>
          <p:cNvSpPr/>
          <p:nvPr/>
        </p:nvSpPr>
        <p:spPr bwMode="gray">
          <a:xfrm>
            <a:off x="3786927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69CC26-1741-E854-4BAE-89126E39E7DA}"/>
              </a:ext>
            </a:extLst>
          </p:cNvPr>
          <p:cNvSpPr/>
          <p:nvPr/>
        </p:nvSpPr>
        <p:spPr bwMode="gray">
          <a:xfrm>
            <a:off x="3786927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3922A9-99EE-BB20-B5EE-D33966159EC6}"/>
              </a:ext>
            </a:extLst>
          </p:cNvPr>
          <p:cNvSpPr/>
          <p:nvPr/>
        </p:nvSpPr>
        <p:spPr bwMode="gray">
          <a:xfrm>
            <a:off x="3786927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F23872-2284-19B8-26BC-D759560C8F6E}"/>
              </a:ext>
            </a:extLst>
          </p:cNvPr>
          <p:cNvSpPr/>
          <p:nvPr/>
        </p:nvSpPr>
        <p:spPr bwMode="gray">
          <a:xfrm>
            <a:off x="3786927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227574-2096-85C0-BF6C-AC24B33C85B2}"/>
              </a:ext>
            </a:extLst>
          </p:cNvPr>
          <p:cNvSpPr/>
          <p:nvPr/>
        </p:nvSpPr>
        <p:spPr bwMode="gray">
          <a:xfrm>
            <a:off x="3786927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9803BE-BD67-EF3F-456D-CF5080EF90E4}"/>
              </a:ext>
            </a:extLst>
          </p:cNvPr>
          <p:cNvSpPr/>
          <p:nvPr/>
        </p:nvSpPr>
        <p:spPr bwMode="gray">
          <a:xfrm>
            <a:off x="3786927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42F903-E1B2-006E-9EB0-D086CFE6C93B}"/>
              </a:ext>
            </a:extLst>
          </p:cNvPr>
          <p:cNvSpPr/>
          <p:nvPr/>
        </p:nvSpPr>
        <p:spPr bwMode="gray">
          <a:xfrm>
            <a:off x="3786927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83742B-6B79-3290-90DA-2D537F97D761}"/>
              </a:ext>
            </a:extLst>
          </p:cNvPr>
          <p:cNvSpPr/>
          <p:nvPr/>
        </p:nvSpPr>
        <p:spPr bwMode="gray">
          <a:xfrm>
            <a:off x="3786927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A80012E-F825-727C-2F8C-445CB8F86226}"/>
              </a:ext>
            </a:extLst>
          </p:cNvPr>
          <p:cNvSpPr/>
          <p:nvPr/>
        </p:nvSpPr>
        <p:spPr bwMode="gray">
          <a:xfrm>
            <a:off x="3786927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4EDBA3-FF6D-D5D2-1AA2-5FD8F397CF06}"/>
              </a:ext>
            </a:extLst>
          </p:cNvPr>
          <p:cNvSpPr/>
          <p:nvPr/>
        </p:nvSpPr>
        <p:spPr bwMode="gray">
          <a:xfrm>
            <a:off x="3786927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DBB2ECA-07A0-8BE2-FFE9-9163BFAB870A}"/>
              </a:ext>
            </a:extLst>
          </p:cNvPr>
          <p:cNvSpPr/>
          <p:nvPr/>
        </p:nvSpPr>
        <p:spPr bwMode="gray">
          <a:xfrm>
            <a:off x="3786927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FA456F8-D8A4-4DB7-D249-2D469234B5C2}"/>
              </a:ext>
            </a:extLst>
          </p:cNvPr>
          <p:cNvSpPr/>
          <p:nvPr/>
        </p:nvSpPr>
        <p:spPr bwMode="gray">
          <a:xfrm>
            <a:off x="3786927" y="283655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738363-CE79-B1E5-8554-EDBC99490B89}"/>
              </a:ext>
            </a:extLst>
          </p:cNvPr>
          <p:cNvSpPr/>
          <p:nvPr/>
        </p:nvSpPr>
        <p:spPr bwMode="gray">
          <a:xfrm>
            <a:off x="4169746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3EE7BF-5CEC-323B-F935-ADC582EAE873}"/>
              </a:ext>
            </a:extLst>
          </p:cNvPr>
          <p:cNvSpPr/>
          <p:nvPr/>
        </p:nvSpPr>
        <p:spPr bwMode="gray">
          <a:xfrm>
            <a:off x="4169746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C67F7B1-010A-246E-0C93-378CC24D2939}"/>
              </a:ext>
            </a:extLst>
          </p:cNvPr>
          <p:cNvSpPr/>
          <p:nvPr/>
        </p:nvSpPr>
        <p:spPr bwMode="gray">
          <a:xfrm>
            <a:off x="4169746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F696CC-164F-6346-9884-0BDD3B9F350B}"/>
              </a:ext>
            </a:extLst>
          </p:cNvPr>
          <p:cNvSpPr/>
          <p:nvPr/>
        </p:nvSpPr>
        <p:spPr bwMode="gray">
          <a:xfrm>
            <a:off x="4169746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2E818A-AA2B-8A71-97A8-F1262660B40F}"/>
              </a:ext>
            </a:extLst>
          </p:cNvPr>
          <p:cNvSpPr/>
          <p:nvPr/>
        </p:nvSpPr>
        <p:spPr bwMode="gray">
          <a:xfrm>
            <a:off x="4169746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37965E-9248-9159-3ABF-C9AE5849C078}"/>
              </a:ext>
            </a:extLst>
          </p:cNvPr>
          <p:cNvSpPr/>
          <p:nvPr/>
        </p:nvSpPr>
        <p:spPr bwMode="gray">
          <a:xfrm>
            <a:off x="4169746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A2ADC7-66A2-D5E5-E47F-BCAD22755EA2}"/>
              </a:ext>
            </a:extLst>
          </p:cNvPr>
          <p:cNvSpPr/>
          <p:nvPr/>
        </p:nvSpPr>
        <p:spPr bwMode="gray">
          <a:xfrm>
            <a:off x="4169746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F0BB38-EB8A-3CBB-5F44-BB52804195D4}"/>
              </a:ext>
            </a:extLst>
          </p:cNvPr>
          <p:cNvSpPr/>
          <p:nvPr/>
        </p:nvSpPr>
        <p:spPr bwMode="gray">
          <a:xfrm>
            <a:off x="4169746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5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E4CAD4-18A4-BE09-D723-971E5AF1E49D}"/>
              </a:ext>
            </a:extLst>
          </p:cNvPr>
          <p:cNvSpPr/>
          <p:nvPr/>
        </p:nvSpPr>
        <p:spPr bwMode="gray">
          <a:xfrm>
            <a:off x="4169746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5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B405FE9-B86B-B006-E15F-9B8E3CA77773}"/>
              </a:ext>
            </a:extLst>
          </p:cNvPr>
          <p:cNvSpPr/>
          <p:nvPr/>
        </p:nvSpPr>
        <p:spPr bwMode="gray">
          <a:xfrm>
            <a:off x="4169746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F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A04AC6-C007-8CA8-4031-4AE0AD7DC263}"/>
              </a:ext>
            </a:extLst>
          </p:cNvPr>
          <p:cNvSpPr/>
          <p:nvPr/>
        </p:nvSpPr>
        <p:spPr bwMode="gray">
          <a:xfrm>
            <a:off x="4169746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F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7B53DAF-97B3-CFBC-A94E-D1E5B241B0C1}"/>
              </a:ext>
            </a:extLst>
          </p:cNvPr>
          <p:cNvSpPr/>
          <p:nvPr/>
        </p:nvSpPr>
        <p:spPr bwMode="gray">
          <a:xfrm>
            <a:off x="4169746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F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463BD0-5EC6-76EE-74C5-C9ED73D66E10}"/>
              </a:ext>
            </a:extLst>
          </p:cNvPr>
          <p:cNvSpPr/>
          <p:nvPr/>
        </p:nvSpPr>
        <p:spPr bwMode="gray">
          <a:xfrm>
            <a:off x="4169746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F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7EE705A-DE3C-C94A-D4B0-E84BDDC3410D}"/>
              </a:ext>
            </a:extLst>
          </p:cNvPr>
          <p:cNvSpPr/>
          <p:nvPr/>
        </p:nvSpPr>
        <p:spPr bwMode="gray">
          <a:xfrm>
            <a:off x="3990680" y="2836552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marked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92A3FE-9B9D-DDDF-18D4-07CBD5979F05}"/>
              </a:ext>
            </a:extLst>
          </p:cNvPr>
          <p:cNvCxnSpPr/>
          <p:nvPr/>
        </p:nvCxnSpPr>
        <p:spPr bwMode="gray">
          <a:xfrm>
            <a:off x="3990680" y="2787774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0BC04E2-D6B4-36F5-0850-6053B4AF856F}"/>
              </a:ext>
            </a:extLst>
          </p:cNvPr>
          <p:cNvCxnSpPr>
            <a:cxnSpLocks/>
          </p:cNvCxnSpPr>
          <p:nvPr/>
        </p:nvCxnSpPr>
        <p:spPr bwMode="gray">
          <a:xfrm>
            <a:off x="3635896" y="3003798"/>
            <a:ext cx="134102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E09D4F3-5F35-E393-AAF2-33A6F35AD275}"/>
              </a:ext>
            </a:extLst>
          </p:cNvPr>
          <p:cNvSpPr/>
          <p:nvPr/>
        </p:nvSpPr>
        <p:spPr bwMode="gray">
          <a:xfrm>
            <a:off x="4651929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02AE67-688D-7AB8-D258-08E8C4BB3175}"/>
              </a:ext>
            </a:extLst>
          </p:cNvPr>
          <p:cNvSpPr/>
          <p:nvPr/>
        </p:nvSpPr>
        <p:spPr bwMode="gray">
          <a:xfrm>
            <a:off x="4651929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BC2AC8E-BCD1-2E3D-0B55-6CBB1384EA5F}"/>
              </a:ext>
            </a:extLst>
          </p:cNvPr>
          <p:cNvSpPr/>
          <p:nvPr/>
        </p:nvSpPr>
        <p:spPr bwMode="gray">
          <a:xfrm>
            <a:off x="4651929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DCBC784-9005-7B34-01B2-5DB685D1B149}"/>
              </a:ext>
            </a:extLst>
          </p:cNvPr>
          <p:cNvSpPr/>
          <p:nvPr/>
        </p:nvSpPr>
        <p:spPr bwMode="gray">
          <a:xfrm>
            <a:off x="4651929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800AFE1-AB9A-5BEE-081C-6D508619E66C}"/>
              </a:ext>
            </a:extLst>
          </p:cNvPr>
          <p:cNvSpPr/>
          <p:nvPr/>
        </p:nvSpPr>
        <p:spPr bwMode="gray">
          <a:xfrm>
            <a:off x="4651929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927D1DD-A6AF-76DC-669E-9C4F15DE3DAE}"/>
              </a:ext>
            </a:extLst>
          </p:cNvPr>
          <p:cNvSpPr/>
          <p:nvPr/>
        </p:nvSpPr>
        <p:spPr bwMode="gray">
          <a:xfrm>
            <a:off x="4651929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C8A02CD-BE47-457E-6FDD-254A3B6CC15C}"/>
              </a:ext>
            </a:extLst>
          </p:cNvPr>
          <p:cNvSpPr/>
          <p:nvPr/>
        </p:nvSpPr>
        <p:spPr bwMode="gray">
          <a:xfrm>
            <a:off x="4651929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CC244FB-BDDB-FDFE-07ED-678078C99AD7}"/>
              </a:ext>
            </a:extLst>
          </p:cNvPr>
          <p:cNvSpPr/>
          <p:nvPr/>
        </p:nvSpPr>
        <p:spPr bwMode="gray">
          <a:xfrm>
            <a:off x="4651929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50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B597321-7B08-6A57-C6AC-275E2818A5F5}"/>
              </a:ext>
            </a:extLst>
          </p:cNvPr>
          <p:cNvSpPr/>
          <p:nvPr/>
        </p:nvSpPr>
        <p:spPr bwMode="gray">
          <a:xfrm>
            <a:off x="4651929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50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D67425A-371E-806E-C7EC-379165560E39}"/>
              </a:ext>
            </a:extLst>
          </p:cNvPr>
          <p:cNvSpPr/>
          <p:nvPr/>
        </p:nvSpPr>
        <p:spPr bwMode="gray">
          <a:xfrm>
            <a:off x="4651929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F0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42FB18E-DCC6-3E40-5F32-7EDFFDFDF3BD}"/>
              </a:ext>
            </a:extLst>
          </p:cNvPr>
          <p:cNvSpPr/>
          <p:nvPr/>
        </p:nvSpPr>
        <p:spPr bwMode="gray">
          <a:xfrm>
            <a:off x="4651929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F0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3DBCC4A-C662-69BA-10D5-2E8EDB4DD682}"/>
              </a:ext>
            </a:extLst>
          </p:cNvPr>
          <p:cNvSpPr/>
          <p:nvPr/>
        </p:nvSpPr>
        <p:spPr bwMode="gray">
          <a:xfrm>
            <a:off x="4651929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F0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AF9DFA7-235D-8273-9DC9-B34B9C132A69}"/>
              </a:ext>
            </a:extLst>
          </p:cNvPr>
          <p:cNvSpPr/>
          <p:nvPr/>
        </p:nvSpPr>
        <p:spPr bwMode="gray">
          <a:xfrm>
            <a:off x="4651929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00B0F0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B0FA2B2-B455-97CE-D4E9-F37899FED93A}"/>
              </a:ext>
            </a:extLst>
          </p:cNvPr>
          <p:cNvSpPr/>
          <p:nvPr/>
        </p:nvSpPr>
        <p:spPr bwMode="gray">
          <a:xfrm>
            <a:off x="4472863" y="2836552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cc_id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52025B9-3DCF-BDDF-7B54-E38BB8BF3BBC}"/>
              </a:ext>
            </a:extLst>
          </p:cNvPr>
          <p:cNvCxnSpPr/>
          <p:nvPr/>
        </p:nvCxnSpPr>
        <p:spPr bwMode="gray">
          <a:xfrm>
            <a:off x="4472863" y="2787774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7158431-D63D-9A2E-667C-52B05AE06BE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7268" y="1128839"/>
            <a:ext cx="2575309" cy="27288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A3ACBA1-929F-DA34-5CB1-BCC80C68330E}"/>
              </a:ext>
            </a:extLst>
          </p:cNvPr>
          <p:cNvSpPr txBox="1"/>
          <p:nvPr/>
        </p:nvSpPr>
        <p:spPr bwMode="gray">
          <a:xfrm>
            <a:off x="6160819" y="3924992"/>
            <a:ext cx="1455822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cc.h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47122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131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134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137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140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143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14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14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15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155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15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161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164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16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0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4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0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4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2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6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4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3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3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3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1"/>
                                      </p:to>
                                    </p:animClr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1"/>
                                      </p:to>
                                    </p:animClr>
                                    <p:set>
                                      <p:cBhvr>
                                        <p:cTn id="3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3DFFF"/>
                                      </p:to>
                                    </p:animClr>
                                    <p:set>
                                      <p:cBhvr>
                                        <p:cTn id="4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3DFFF"/>
                                      </p:to>
                                    </p:animClr>
                                    <p:set>
                                      <p:cBhvr>
                                        <p:cTn id="4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3DFFF"/>
                                      </p:to>
                                    </p:animClr>
                                    <p:set>
                                      <p:cBhvr>
                                        <p:cTn id="4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3DFFF"/>
                                      </p:to>
                                    </p:animClr>
                                    <p:set>
                                      <p:cBhvr>
                                        <p:cTn id="4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dirty="0"/>
              <a:t>Repräsentationen</a:t>
            </a:r>
          </a:p>
          <a:p>
            <a:r>
              <a:rPr lang="de-DE" dirty="0"/>
              <a:t>Tiefensuche</a:t>
            </a:r>
          </a:p>
          <a:p>
            <a:pPr lvl="1"/>
            <a:r>
              <a:rPr lang="de-DE" dirty="0"/>
              <a:t>Zusammenhangskomponenten</a:t>
            </a:r>
          </a:p>
          <a:p>
            <a:r>
              <a:rPr lang="de-DE" b="1" dirty="0"/>
              <a:t>Breitensuche</a:t>
            </a:r>
          </a:p>
          <a:p>
            <a:pPr lvl="1"/>
            <a:r>
              <a:rPr lang="de-DE" dirty="0"/>
              <a:t>Kevin-Bacon Zahl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80630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dirty="0"/>
              <a:t>Repräsentationen</a:t>
            </a:r>
          </a:p>
          <a:p>
            <a:r>
              <a:rPr lang="de-DE" dirty="0"/>
              <a:t>Tiefensuche</a:t>
            </a:r>
          </a:p>
          <a:p>
            <a:pPr lvl="1"/>
            <a:r>
              <a:rPr lang="de-DE" dirty="0"/>
              <a:t>Zusammenhangskomponenten</a:t>
            </a:r>
          </a:p>
          <a:p>
            <a:r>
              <a:rPr lang="de-DE" dirty="0"/>
              <a:t>Breitensuche</a:t>
            </a:r>
          </a:p>
          <a:p>
            <a:pPr lvl="1"/>
            <a:r>
              <a:rPr lang="de-DE" dirty="0"/>
              <a:t>Kevin-Bacon Zahl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6AC7C91-3884-3238-3BCA-05EED5CB54A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517480" cy="3563938"/>
              </a:xfrm>
            </p:spPr>
            <p:txBody>
              <a:bodyPr/>
              <a:lstStyle/>
              <a:p>
                <a:r>
                  <a:rPr lang="en-DE" b="1" dirty="0"/>
                  <a:t>Tiefensuche</a:t>
                </a:r>
                <a:r>
                  <a:rPr lang="en-DE" dirty="0"/>
                  <a:t>: Berechnet, </a:t>
                </a:r>
                <a:r>
                  <a:rPr lang="en-DE" b="1" dirty="0"/>
                  <a:t>ob</a:t>
                </a:r>
                <a:r>
                  <a:rPr lang="en-DE" dirty="0"/>
                  <a:t> es einen Pfad zwischen zwei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DE" dirty="0"/>
                  <a:t>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DE" dirty="0"/>
                  <a:t> gibt und ermittelt ihn effizient.</a:t>
                </a:r>
              </a:p>
              <a:p>
                <a:r>
                  <a:rPr lang="en-DE" b="1" dirty="0"/>
                  <a:t>Kürzeste-Pfade Problem</a:t>
                </a:r>
                <a:r>
                  <a:rPr lang="en-DE" dirty="0"/>
                  <a:t>: Wir möchten für einen gegebenen Graphen und einen Startknoten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DE" dirty="0"/>
                  <a:t> (effizient) den </a:t>
                </a:r>
                <a:r>
                  <a:rPr lang="en-DE" b="1" dirty="0"/>
                  <a:t>kürzesten</a:t>
                </a:r>
                <a:r>
                  <a:rPr lang="en-DE" dirty="0"/>
                  <a:t> Pfad von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DE" dirty="0"/>
                  <a:t> zu einem gegebenen Zielknoten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DE" dirty="0"/>
                  <a:t> berechnen.</a:t>
                </a:r>
              </a:p>
              <a:p>
                <a:pPr lvl="1"/>
                <a:r>
                  <a:rPr lang="en-DE" sz="1200" dirty="0"/>
                  <a:t>Breitensuche erlaubt dies, indem wir nicht in die “Tiefe” (mit Hilfe von Rekursion/Stack) sondern in the “Breite” (mit Hilfe von Warteschlange) gehen</a:t>
                </a:r>
              </a:p>
              <a:p>
                <a:pPr lvl="1"/>
                <a:r>
                  <a:rPr lang="en-DE" sz="1200" dirty="0"/>
                  <a:t>Tiefen- und Breitensuche unterscheiden sich nur durch die Containerstruktur!</a:t>
                </a:r>
              </a:p>
              <a:p>
                <a:r>
                  <a:rPr lang="en-DE" b="1" dirty="0"/>
                  <a:t>Breitensuche</a:t>
                </a:r>
                <a:r>
                  <a:rPr lang="en-DE" dirty="0"/>
                  <a:t> Algorithmus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Füge </a:t>
                </a:r>
                <a:r>
                  <a:rPr lang="en-DE" sz="1200" dirty="0"/>
                  <a:t>den</a:t>
                </a:r>
                <a:r>
                  <a:rPr lang="en-DE" sz="1200" b="1" dirty="0"/>
                  <a:t> </a:t>
                </a:r>
                <a:r>
                  <a:rPr lang="en-DE" sz="1200" dirty="0"/>
                  <a:t>Startpunkt in eine Warteschlange und markiere ihn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Solange die Warteschlange</a:t>
                </a:r>
                <a:r>
                  <a:rPr lang="en-DE" sz="1200" b="1" dirty="0"/>
                  <a:t> nicht leer ist</a:t>
                </a:r>
              </a:p>
              <a:p>
                <a:pPr marL="881062" lvl="2" indent="-342900"/>
                <a:r>
                  <a:rPr lang="en-DE" sz="1200" b="1" dirty="0"/>
                  <a:t>Entferne </a:t>
                </a:r>
                <a:r>
                  <a:rPr lang="en-DE" sz="1200" dirty="0"/>
                  <a:t>den Kopf der Warteschlange</a:t>
                </a:r>
              </a:p>
              <a:p>
                <a:pPr marL="881062" lvl="2" indent="-342900"/>
                <a:r>
                  <a:rPr lang="en-DE" sz="1200" dirty="0"/>
                  <a:t>Überprüfe alle Nachbarn, ob sie schon markiert sind; wenn nicht, markiere den Nachbarn und füge den Nachbarknoten zur Warteschlange hinzu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6AC7C91-3884-3238-3BCA-05EED5CB5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517480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241442B-BEA3-70CD-EB70-113F43B6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Motivation: Breitensuche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E26AD-71A9-C322-5C9B-23E01BBD387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9213" y="1974000"/>
            <a:ext cx="743115" cy="513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D4D962-5FCC-3211-C1CD-E50C7712A4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5890" y="2606104"/>
            <a:ext cx="743115" cy="489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14394F-359E-786B-091B-991F30FF424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6800" y="3214471"/>
            <a:ext cx="772206" cy="518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EEC765-4AC8-EE2A-12E7-F0479E077BA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6336" y="1347614"/>
            <a:ext cx="743115" cy="5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40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000161-0844-A9A2-2B19-3B403D1F2C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6"/>
            <a:ext cx="6013424" cy="1764725"/>
          </a:xfrm>
        </p:spPr>
        <p:txBody>
          <a:bodyPr/>
          <a:lstStyle/>
          <a:p>
            <a:r>
              <a:rPr lang="de-DE" b="1" dirty="0"/>
              <a:t>Ziel</a:t>
            </a:r>
            <a:r>
              <a:rPr lang="de-DE" dirty="0"/>
              <a:t>: Kürzeste Pfade von einem gegebenen Startknoten berechnen</a:t>
            </a:r>
          </a:p>
          <a:p>
            <a:r>
              <a:rPr lang="de-DE" b="1" dirty="0"/>
              <a:t>Idee</a:t>
            </a:r>
            <a:r>
              <a:rPr lang="de-DE" dirty="0"/>
              <a:t>: Alle Pfade der gleichen Länge hintereinander in einer Warteschlange</a:t>
            </a:r>
          </a:p>
          <a:p>
            <a:pPr lvl="1"/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de-DE" sz="1200" dirty="0"/>
              <a:t> markiert schon besuchte Knoten</a:t>
            </a:r>
          </a:p>
          <a:p>
            <a:pPr lvl="1"/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edge_to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]==v</a:t>
            </a:r>
            <a:r>
              <a:rPr lang="de-DE" sz="1200" dirty="0"/>
              <a:t> bedeutet, das die Kante nach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de-DE" sz="1200" dirty="0"/>
              <a:t> von 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sz="1200" dirty="0"/>
              <a:t> kommt</a:t>
            </a:r>
          </a:p>
          <a:p>
            <a:pPr lvl="1"/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dist_to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/>
              <a:t>speichert, wie lang der kürzeste Pfad zum Startknoten ist</a:t>
            </a:r>
          </a:p>
          <a:p>
            <a:pPr lvl="1"/>
            <a:endParaRPr lang="de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C055BC-1A32-198A-AF29-30A43D59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Breitensuche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03C0DB-6FBA-C29F-B8FC-7C3821763435}"/>
              </a:ext>
            </a:extLst>
          </p:cNvPr>
          <p:cNvCxnSpPr>
            <a:cxnSpLocks/>
            <a:stCxn id="22" idx="2"/>
            <a:endCxn id="20" idx="7"/>
          </p:cNvCxnSpPr>
          <p:nvPr/>
        </p:nvCxnSpPr>
        <p:spPr bwMode="gray">
          <a:xfrm flipH="1">
            <a:off x="1983445" y="3498469"/>
            <a:ext cx="177869" cy="147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0FD40C-17A9-19C2-E42E-05C53048F14F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 bwMode="gray">
          <a:xfrm>
            <a:off x="1558514" y="3510646"/>
            <a:ext cx="272179" cy="135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E4BC0A-D9D1-F3AE-6D5F-740C4C17FB87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 bwMode="gray">
          <a:xfrm flipV="1">
            <a:off x="1508610" y="4139834"/>
            <a:ext cx="307337" cy="119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0D604C-BD8D-B546-652C-F086688A29F4}"/>
              </a:ext>
            </a:extLst>
          </p:cNvPr>
          <p:cNvCxnSpPr>
            <a:cxnSpLocks/>
            <a:stCxn id="17" idx="3"/>
            <a:endCxn id="21" idx="0"/>
          </p:cNvCxnSpPr>
          <p:nvPr/>
        </p:nvCxnSpPr>
        <p:spPr bwMode="gray">
          <a:xfrm>
            <a:off x="1405762" y="3510646"/>
            <a:ext cx="26472" cy="71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52E371-F3CE-521C-73E2-C9853D1F2F01}"/>
              </a:ext>
            </a:extLst>
          </p:cNvPr>
          <p:cNvCxnSpPr>
            <a:cxnSpLocks/>
            <a:stCxn id="17" idx="6"/>
            <a:endCxn id="22" idx="1"/>
          </p:cNvCxnSpPr>
          <p:nvPr/>
        </p:nvCxnSpPr>
        <p:spPr bwMode="gray">
          <a:xfrm flipV="1">
            <a:off x="1590150" y="3422093"/>
            <a:ext cx="602800" cy="1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284611-1E22-B4D8-A982-0CCEBC818398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 bwMode="gray">
          <a:xfrm>
            <a:off x="2269326" y="3606481"/>
            <a:ext cx="79234" cy="564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E6E770-3E2C-8870-018A-C699421781C5}"/>
              </a:ext>
            </a:extLst>
          </p:cNvPr>
          <p:cNvCxnSpPr>
            <a:cxnSpLocks/>
            <a:stCxn id="19" idx="5"/>
            <a:endCxn id="23" idx="2"/>
          </p:cNvCxnSpPr>
          <p:nvPr/>
        </p:nvCxnSpPr>
        <p:spPr bwMode="gray">
          <a:xfrm>
            <a:off x="1968699" y="4139834"/>
            <a:ext cx="271849" cy="1396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B0F9A72-5082-37F6-8250-37C796825530}"/>
              </a:ext>
            </a:extLst>
          </p:cNvPr>
          <p:cNvSpPr/>
          <p:nvPr/>
        </p:nvSpPr>
        <p:spPr bwMode="gray">
          <a:xfrm>
            <a:off x="1374126" y="3326258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2F356C-6928-4098-A7D2-743B53C6BCA6}"/>
              </a:ext>
            </a:extLst>
          </p:cNvPr>
          <p:cNvSpPr/>
          <p:nvPr/>
        </p:nvSpPr>
        <p:spPr bwMode="gray">
          <a:xfrm>
            <a:off x="1784311" y="3955446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251098-E9B4-F120-8036-826503172A4A}"/>
              </a:ext>
            </a:extLst>
          </p:cNvPr>
          <p:cNvSpPr/>
          <p:nvPr/>
        </p:nvSpPr>
        <p:spPr bwMode="gray">
          <a:xfrm>
            <a:off x="1799057" y="3614290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07F1CA-A861-2EC8-3A8B-66C26C3779F0}"/>
              </a:ext>
            </a:extLst>
          </p:cNvPr>
          <p:cNvSpPr/>
          <p:nvPr/>
        </p:nvSpPr>
        <p:spPr bwMode="gray">
          <a:xfrm>
            <a:off x="1324222" y="4227934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5B089E-B850-1406-5C56-E97EA13F2D0F}"/>
              </a:ext>
            </a:extLst>
          </p:cNvPr>
          <p:cNvSpPr/>
          <p:nvPr/>
        </p:nvSpPr>
        <p:spPr bwMode="gray">
          <a:xfrm>
            <a:off x="2161314" y="3390457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5161E3-6813-B4B5-9F53-6EE7B665790D}"/>
              </a:ext>
            </a:extLst>
          </p:cNvPr>
          <p:cNvSpPr/>
          <p:nvPr/>
        </p:nvSpPr>
        <p:spPr bwMode="gray">
          <a:xfrm>
            <a:off x="2240548" y="4171470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7F614E-BEF7-8E6C-C784-17D7B0EA5C8E}"/>
              </a:ext>
            </a:extLst>
          </p:cNvPr>
          <p:cNvSpPr/>
          <p:nvPr/>
        </p:nvSpPr>
        <p:spPr bwMode="gray">
          <a:xfrm>
            <a:off x="3372898" y="343427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564F12-1A2A-5D4D-3AE1-7EBBF51231D1}"/>
              </a:ext>
            </a:extLst>
          </p:cNvPr>
          <p:cNvSpPr/>
          <p:nvPr/>
        </p:nvSpPr>
        <p:spPr bwMode="gray">
          <a:xfrm>
            <a:off x="3372898" y="357828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EA630-C69D-CDE8-9DC2-EDC4AE36539B}"/>
              </a:ext>
            </a:extLst>
          </p:cNvPr>
          <p:cNvSpPr/>
          <p:nvPr/>
        </p:nvSpPr>
        <p:spPr bwMode="gray">
          <a:xfrm>
            <a:off x="3372898" y="372230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69CC26-1741-E854-4BAE-89126E39E7DA}"/>
              </a:ext>
            </a:extLst>
          </p:cNvPr>
          <p:cNvSpPr/>
          <p:nvPr/>
        </p:nvSpPr>
        <p:spPr bwMode="gray">
          <a:xfrm>
            <a:off x="3372898" y="386631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3922A9-99EE-BB20-B5EE-D33966159EC6}"/>
              </a:ext>
            </a:extLst>
          </p:cNvPr>
          <p:cNvSpPr/>
          <p:nvPr/>
        </p:nvSpPr>
        <p:spPr bwMode="gray">
          <a:xfrm>
            <a:off x="3372898" y="400741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F23872-2284-19B8-26BC-D759560C8F6E}"/>
              </a:ext>
            </a:extLst>
          </p:cNvPr>
          <p:cNvSpPr/>
          <p:nvPr/>
        </p:nvSpPr>
        <p:spPr bwMode="gray">
          <a:xfrm>
            <a:off x="3372898" y="415143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FA456F8-D8A4-4DB7-D249-2D469234B5C2}"/>
              </a:ext>
            </a:extLst>
          </p:cNvPr>
          <p:cNvSpPr/>
          <p:nvPr/>
        </p:nvSpPr>
        <p:spPr bwMode="gray">
          <a:xfrm>
            <a:off x="3372898" y="321824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738363-CE79-B1E5-8554-EDBC99490B89}"/>
              </a:ext>
            </a:extLst>
          </p:cNvPr>
          <p:cNvSpPr/>
          <p:nvPr/>
        </p:nvSpPr>
        <p:spPr bwMode="gray">
          <a:xfrm>
            <a:off x="3755717" y="343427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3EE7BF-5CEC-323B-F935-ADC582EAE873}"/>
              </a:ext>
            </a:extLst>
          </p:cNvPr>
          <p:cNvSpPr/>
          <p:nvPr/>
        </p:nvSpPr>
        <p:spPr bwMode="gray">
          <a:xfrm>
            <a:off x="3755717" y="357828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C67F7B1-010A-246E-0C93-378CC24D2939}"/>
              </a:ext>
            </a:extLst>
          </p:cNvPr>
          <p:cNvSpPr/>
          <p:nvPr/>
        </p:nvSpPr>
        <p:spPr bwMode="gray">
          <a:xfrm>
            <a:off x="3755717" y="372230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F696CC-164F-6346-9884-0BDD3B9F350B}"/>
              </a:ext>
            </a:extLst>
          </p:cNvPr>
          <p:cNvSpPr/>
          <p:nvPr/>
        </p:nvSpPr>
        <p:spPr bwMode="gray">
          <a:xfrm>
            <a:off x="3755717" y="386631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2E818A-AA2B-8A71-97A8-F1262660B40F}"/>
              </a:ext>
            </a:extLst>
          </p:cNvPr>
          <p:cNvSpPr/>
          <p:nvPr/>
        </p:nvSpPr>
        <p:spPr bwMode="gray">
          <a:xfrm>
            <a:off x="3755717" y="400741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37965E-9248-9159-3ABF-C9AE5849C078}"/>
              </a:ext>
            </a:extLst>
          </p:cNvPr>
          <p:cNvSpPr/>
          <p:nvPr/>
        </p:nvSpPr>
        <p:spPr bwMode="gray">
          <a:xfrm>
            <a:off x="3755717" y="415143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7EE705A-DE3C-C94A-D4B0-E84BDDC3410D}"/>
              </a:ext>
            </a:extLst>
          </p:cNvPr>
          <p:cNvSpPr/>
          <p:nvPr/>
        </p:nvSpPr>
        <p:spPr bwMode="gray">
          <a:xfrm>
            <a:off x="3576651" y="3218246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marked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92A3FE-9B9D-DDDF-18D4-07CBD5979F05}"/>
              </a:ext>
            </a:extLst>
          </p:cNvPr>
          <p:cNvCxnSpPr>
            <a:cxnSpLocks/>
          </p:cNvCxnSpPr>
          <p:nvPr/>
        </p:nvCxnSpPr>
        <p:spPr bwMode="gray">
          <a:xfrm>
            <a:off x="3576651" y="3168118"/>
            <a:ext cx="0" cy="12180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0BC04E2-D6B4-36F5-0850-6053B4AF856F}"/>
              </a:ext>
            </a:extLst>
          </p:cNvPr>
          <p:cNvCxnSpPr>
            <a:cxnSpLocks/>
          </p:cNvCxnSpPr>
          <p:nvPr/>
        </p:nvCxnSpPr>
        <p:spPr bwMode="gray">
          <a:xfrm>
            <a:off x="3221867" y="3385492"/>
            <a:ext cx="1998205" cy="49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E09D4F3-5F35-E393-AAF2-33A6F35AD275}"/>
              </a:ext>
            </a:extLst>
          </p:cNvPr>
          <p:cNvSpPr/>
          <p:nvPr/>
        </p:nvSpPr>
        <p:spPr bwMode="gray">
          <a:xfrm>
            <a:off x="4237900" y="343427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02AE67-688D-7AB8-D258-08E8C4BB3175}"/>
              </a:ext>
            </a:extLst>
          </p:cNvPr>
          <p:cNvSpPr/>
          <p:nvPr/>
        </p:nvSpPr>
        <p:spPr bwMode="gray">
          <a:xfrm>
            <a:off x="4237900" y="357828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BC2AC8E-BCD1-2E3D-0B55-6CBB1384EA5F}"/>
              </a:ext>
            </a:extLst>
          </p:cNvPr>
          <p:cNvSpPr/>
          <p:nvPr/>
        </p:nvSpPr>
        <p:spPr bwMode="gray">
          <a:xfrm>
            <a:off x="4237900" y="372230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DCBC784-9005-7B34-01B2-5DB685D1B149}"/>
              </a:ext>
            </a:extLst>
          </p:cNvPr>
          <p:cNvSpPr/>
          <p:nvPr/>
        </p:nvSpPr>
        <p:spPr bwMode="gray">
          <a:xfrm>
            <a:off x="4237900" y="386631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800AFE1-AB9A-5BEE-081C-6D508619E66C}"/>
              </a:ext>
            </a:extLst>
          </p:cNvPr>
          <p:cNvSpPr/>
          <p:nvPr/>
        </p:nvSpPr>
        <p:spPr bwMode="gray">
          <a:xfrm>
            <a:off x="4237900" y="400741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927D1DD-A6AF-76DC-669E-9C4F15DE3DAE}"/>
              </a:ext>
            </a:extLst>
          </p:cNvPr>
          <p:cNvSpPr/>
          <p:nvPr/>
        </p:nvSpPr>
        <p:spPr bwMode="gray">
          <a:xfrm>
            <a:off x="4237900" y="415143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B0FA2B2-B455-97CE-D4E9-F37899FED93A}"/>
              </a:ext>
            </a:extLst>
          </p:cNvPr>
          <p:cNvSpPr/>
          <p:nvPr/>
        </p:nvSpPr>
        <p:spPr bwMode="gray">
          <a:xfrm>
            <a:off x="4058834" y="3218246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e</a:t>
            </a: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dge_to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27CA339-3958-F9FE-DC3A-DC210500A76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129" y="1599269"/>
            <a:ext cx="2352642" cy="30180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A3CDC7C-13E3-63D1-F4D8-F7DA48F588EC}"/>
              </a:ext>
            </a:extLst>
          </p:cNvPr>
          <p:cNvSpPr/>
          <p:nvPr/>
        </p:nvSpPr>
        <p:spPr bwMode="gray">
          <a:xfrm>
            <a:off x="4731797" y="343427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6C6D5B-7ADD-3AE4-7F4A-FB4A6A91222D}"/>
              </a:ext>
            </a:extLst>
          </p:cNvPr>
          <p:cNvSpPr/>
          <p:nvPr/>
        </p:nvSpPr>
        <p:spPr bwMode="gray">
          <a:xfrm>
            <a:off x="4731797" y="357828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987D7D-D0DF-5081-A336-B42574AFC3DA}"/>
              </a:ext>
            </a:extLst>
          </p:cNvPr>
          <p:cNvSpPr/>
          <p:nvPr/>
        </p:nvSpPr>
        <p:spPr bwMode="gray">
          <a:xfrm>
            <a:off x="4731797" y="372230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F9126E-82E1-6538-AB1A-1E08355A37E5}"/>
              </a:ext>
            </a:extLst>
          </p:cNvPr>
          <p:cNvSpPr/>
          <p:nvPr/>
        </p:nvSpPr>
        <p:spPr bwMode="gray">
          <a:xfrm>
            <a:off x="4731797" y="386631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85867D-33AC-C065-E09A-B7FA9C8E5CA4}"/>
              </a:ext>
            </a:extLst>
          </p:cNvPr>
          <p:cNvSpPr/>
          <p:nvPr/>
        </p:nvSpPr>
        <p:spPr bwMode="gray">
          <a:xfrm>
            <a:off x="4731797" y="400741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533FE6-B50C-17B8-935F-DDD44953B04B}"/>
              </a:ext>
            </a:extLst>
          </p:cNvPr>
          <p:cNvSpPr/>
          <p:nvPr/>
        </p:nvSpPr>
        <p:spPr bwMode="gray">
          <a:xfrm>
            <a:off x="4731797" y="415143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FCE824-158C-52AC-89FB-E2E2C8195E01}"/>
              </a:ext>
            </a:extLst>
          </p:cNvPr>
          <p:cNvSpPr/>
          <p:nvPr/>
        </p:nvSpPr>
        <p:spPr bwMode="gray">
          <a:xfrm>
            <a:off x="4552731" y="3218246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dist</a:t>
            </a: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_to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59E2FE6-C822-33F3-7357-0138FCF11AC3}"/>
              </a:ext>
            </a:extLst>
          </p:cNvPr>
          <p:cNvCxnSpPr>
            <a:cxnSpLocks/>
            <a:stCxn id="22" idx="3"/>
            <a:endCxn id="19" idx="7"/>
          </p:cNvCxnSpPr>
          <p:nvPr/>
        </p:nvCxnSpPr>
        <p:spPr bwMode="gray">
          <a:xfrm flipH="1">
            <a:off x="1968699" y="3574845"/>
            <a:ext cx="224251" cy="412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3FDD4E8-DFFE-21E0-222F-116F2128AB91}"/>
              </a:ext>
            </a:extLst>
          </p:cNvPr>
          <p:cNvCxnSpPr>
            <a:cxnSpLocks/>
          </p:cNvCxnSpPr>
          <p:nvPr/>
        </p:nvCxnSpPr>
        <p:spPr bwMode="gray">
          <a:xfrm>
            <a:off x="4090743" y="3168118"/>
            <a:ext cx="0" cy="12180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6A9B42C-7E65-4A8D-B8CB-89BAD88E5F47}"/>
              </a:ext>
            </a:extLst>
          </p:cNvPr>
          <p:cNvCxnSpPr>
            <a:cxnSpLocks/>
          </p:cNvCxnSpPr>
          <p:nvPr/>
        </p:nvCxnSpPr>
        <p:spPr bwMode="gray">
          <a:xfrm>
            <a:off x="4552731" y="3168118"/>
            <a:ext cx="0" cy="12180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C3757B-08C3-BF87-9A81-D5570C870024}"/>
              </a:ext>
            </a:extLst>
          </p:cNvPr>
          <p:cNvSpPr txBox="1"/>
          <p:nvPr/>
        </p:nvSpPr>
        <p:spPr bwMode="gray">
          <a:xfrm>
            <a:off x="6900539" y="4629189"/>
            <a:ext cx="1455822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bfs.h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954929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13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133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13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139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14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145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14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  <p:set>
                                      <p:cBhvr>
                                        <p:cTn id="151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4" grpId="0"/>
      <p:bldP spid="45" grpId="0"/>
      <p:bldP spid="46" grpId="0"/>
      <p:bldP spid="47" grpId="0"/>
      <p:bldP spid="48" grpId="0"/>
      <p:bldP spid="49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71" grpId="0"/>
      <p:bldP spid="106" grpId="0"/>
      <p:bldP spid="107" grpId="0"/>
      <p:bldP spid="108" grpId="0"/>
      <p:bldP spid="109" grpId="0"/>
      <p:bldP spid="110" grpId="0"/>
      <p:bldP spid="111" grpId="0"/>
      <p:bldP spid="119" grpId="0"/>
      <p:bldP spid="35" grpId="0"/>
      <p:bldP spid="36" grpId="0"/>
      <p:bldP spid="37" grpId="0"/>
      <p:bldP spid="38" grpId="0"/>
      <p:bldP spid="39" grpId="0"/>
      <p:bldP spid="40" grpId="0"/>
      <p:bldP spid="4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dirty="0"/>
              <a:t>Repräsentationen</a:t>
            </a:r>
          </a:p>
          <a:p>
            <a:r>
              <a:rPr lang="de-DE" dirty="0"/>
              <a:t>Tiefensuche</a:t>
            </a:r>
          </a:p>
          <a:p>
            <a:pPr lvl="1"/>
            <a:r>
              <a:rPr lang="de-DE" dirty="0"/>
              <a:t>Zusammenhangskomponenten</a:t>
            </a:r>
          </a:p>
          <a:p>
            <a:r>
              <a:rPr lang="de-DE" dirty="0"/>
              <a:t>Breitensuche</a:t>
            </a:r>
          </a:p>
          <a:p>
            <a:pPr lvl="1"/>
            <a:r>
              <a:rPr lang="de-DE" b="1" dirty="0"/>
              <a:t>Kevin-Bacon Zahl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45245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F7D13-431F-CBA8-2676-07A894623D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636169"/>
          </a:xfrm>
        </p:spPr>
        <p:txBody>
          <a:bodyPr/>
          <a:lstStyle/>
          <a:p>
            <a:r>
              <a:rPr lang="de-DE" dirty="0"/>
              <a:t>Betrachtet einen </a:t>
            </a:r>
            <a:r>
              <a:rPr lang="de-DE" b="1" dirty="0"/>
              <a:t>bipartiten Graph</a:t>
            </a:r>
            <a:r>
              <a:rPr lang="de-DE" dirty="0"/>
              <a:t> mit der Kante “Darsteller in”</a:t>
            </a:r>
          </a:p>
          <a:p>
            <a:pPr lvl="1"/>
            <a:r>
              <a:rPr lang="de-DE" dirty="0"/>
              <a:t>Knotentyp 1: Schauspieler (1.932.935)</a:t>
            </a:r>
          </a:p>
          <a:p>
            <a:pPr lvl="1"/>
            <a:r>
              <a:rPr lang="de-DE" dirty="0"/>
              <a:t>Knotentyp 2: Film (702.026) &amp; TV Shows (82.353)</a:t>
            </a:r>
          </a:p>
          <a:p>
            <a:r>
              <a:rPr lang="de-DE" b="1" dirty="0"/>
              <a:t>Kevin-Bacon Zahl</a:t>
            </a:r>
            <a:r>
              <a:rPr lang="de-DE" dirty="0"/>
              <a:t>: Wie viele Filme sind auf dem kürzesten Pfad zwischen einem Schauspieler und Kevin Bacon</a:t>
            </a:r>
          </a:p>
          <a:p>
            <a:pPr lvl="1"/>
            <a:r>
              <a:rPr lang="de-DE" sz="1200" dirty="0">
                <a:hlinkClick r:id="rId2"/>
              </a:rPr>
              <a:t>https://oracleofbacon.org/how.php</a:t>
            </a:r>
            <a:endParaRPr lang="de-DE" sz="1200" dirty="0"/>
          </a:p>
          <a:p>
            <a:r>
              <a:rPr lang="de-DE" b="1" dirty="0"/>
              <a:t>Grundprinzip</a:t>
            </a:r>
            <a:r>
              <a:rPr lang="de-DE" dirty="0"/>
              <a:t>: Gemeinsame Aktivitäten</a:t>
            </a:r>
            <a:br>
              <a:rPr lang="de-DE" dirty="0"/>
            </a:br>
            <a:r>
              <a:rPr lang="de-DE" dirty="0"/>
              <a:t>verbinden die Menschheit sehr schnell</a:t>
            </a:r>
            <a:br>
              <a:rPr lang="de-DE" dirty="0"/>
            </a:br>
            <a:r>
              <a:rPr lang="de-DE" dirty="0"/>
              <a:t>(</a:t>
            </a:r>
            <a:r>
              <a:rPr lang="en-US" i="1" dirty="0"/>
              <a:t>six degrees of separation</a:t>
            </a:r>
            <a:r>
              <a:rPr lang="de-DE" dirty="0"/>
              <a:t>)</a:t>
            </a:r>
          </a:p>
          <a:p>
            <a:r>
              <a:rPr lang="de-DE" b="1" dirty="0"/>
              <a:t>Wissenschaft</a:t>
            </a:r>
            <a:r>
              <a:rPr lang="de-DE" dirty="0"/>
              <a:t>: </a:t>
            </a:r>
            <a:r>
              <a:rPr lang="de-DE" dirty="0" err="1"/>
              <a:t>Erdős</a:t>
            </a:r>
            <a:r>
              <a:rPr lang="de-DE" dirty="0"/>
              <a:t> Zahl </a:t>
            </a:r>
          </a:p>
          <a:p>
            <a:r>
              <a:rPr lang="de-DE" b="1" dirty="0"/>
              <a:t>Breitensuche </a:t>
            </a:r>
            <a:r>
              <a:rPr lang="de-DE" dirty="0"/>
              <a:t>erlaubt es, sehr schnell</a:t>
            </a:r>
            <a:br>
              <a:rPr lang="de-DE" dirty="0"/>
            </a:br>
            <a:r>
              <a:rPr lang="de-DE" dirty="0"/>
              <a:t>die kürzeste Distanz in sozialen Graphen</a:t>
            </a:r>
            <a:br>
              <a:rPr lang="de-DE" dirty="0"/>
            </a:br>
            <a:r>
              <a:rPr lang="de-DE" dirty="0"/>
              <a:t>zu berechnen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F2FAF8-ECD0-7962-378F-22469F52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</a:t>
            </a:r>
            <a:r>
              <a:rPr lang="en-GB" dirty="0"/>
              <a:t>e</a:t>
            </a:r>
            <a:r>
              <a:rPr lang="en-DE" dirty="0"/>
              <a:t>vin-Bacon Zahl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09CEA-59BB-1E4B-522E-34331176E3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1491" y="2448646"/>
            <a:ext cx="3024336" cy="25045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818641-D6E8-D4CA-845B-D9B71D6B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1224708"/>
            <a:ext cx="759437" cy="105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01CC64-28E5-8F50-148A-6550C2C63D33}"/>
              </a:ext>
            </a:extLst>
          </p:cNvPr>
          <p:cNvSpPr txBox="1"/>
          <p:nvPr/>
        </p:nvSpPr>
        <p:spPr bwMode="gray">
          <a:xfrm>
            <a:off x="7669642" y="2279844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Kevin Bacon</a:t>
            </a:r>
            <a:br>
              <a:rPr lang="en-US" sz="800" b="1" dirty="0"/>
            </a:br>
            <a:r>
              <a:rPr lang="en-US" sz="800" b="1" dirty="0"/>
              <a:t>(1958 – 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128C17-377B-DC09-EE44-F47951328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2658" y="2621876"/>
            <a:ext cx="698840" cy="9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DFAEE7-17D4-9BCF-D271-7FEC837CE3F9}"/>
              </a:ext>
            </a:extLst>
          </p:cNvPr>
          <p:cNvSpPr txBox="1"/>
          <p:nvPr/>
        </p:nvSpPr>
        <p:spPr bwMode="gray">
          <a:xfrm>
            <a:off x="7699055" y="3549464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Paul </a:t>
            </a:r>
            <a:r>
              <a:rPr lang="en-US" sz="800" b="1" dirty="0" err="1"/>
              <a:t>Erdős</a:t>
            </a:r>
            <a:br>
              <a:rPr lang="en-US" sz="800" b="1" dirty="0"/>
            </a:br>
            <a:r>
              <a:rPr lang="en-US" sz="800" b="1" dirty="0"/>
              <a:t>(1913 – 1996)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C34ED-8CF4-75F0-6C8B-3D5F52196D7E}"/>
              </a:ext>
            </a:extLst>
          </p:cNvPr>
          <p:cNvSpPr txBox="1"/>
          <p:nvPr/>
        </p:nvSpPr>
        <p:spPr bwMode="gray">
          <a:xfrm>
            <a:off x="1110614" y="4637620"/>
            <a:ext cx="2349039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6"/>
              </a:rPr>
              <a:t>degree_of_separation.cpp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597948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003DB9-F49C-1F96-3890-E43DC6756D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611833"/>
          </a:xfrm>
        </p:spPr>
        <p:txBody>
          <a:bodyPr/>
          <a:lstStyle/>
          <a:p>
            <a:r>
              <a:rPr lang="en-DE" dirty="0"/>
              <a:t>Breiten- und Tiefensuche erlauben effiziente Lösungen für viele (aber nicht alle!) Graphprobleme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C819E6-024A-DB3D-370E-0CD70993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074F18B-8AE8-9C49-6EB9-D214E839A7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7008246"/>
                  </p:ext>
                </p:extLst>
              </p:nvPr>
            </p:nvGraphicFramePr>
            <p:xfrm>
              <a:off x="395536" y="1883735"/>
              <a:ext cx="6912768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3158">
                      <a:extLst>
                        <a:ext uri="{9D8B030D-6E8A-4147-A177-3AD203B41FA5}">
                          <a16:colId xmlns:a16="http://schemas.microsoft.com/office/drawing/2014/main" val="1866079789"/>
                        </a:ext>
                      </a:extLst>
                    </a:gridCol>
                    <a:gridCol w="1425313">
                      <a:extLst>
                        <a:ext uri="{9D8B030D-6E8A-4147-A177-3AD203B41FA5}">
                          <a16:colId xmlns:a16="http://schemas.microsoft.com/office/drawing/2014/main" val="385761223"/>
                        </a:ext>
                      </a:extLst>
                    </a:gridCol>
                    <a:gridCol w="1282781">
                      <a:extLst>
                        <a:ext uri="{9D8B030D-6E8A-4147-A177-3AD203B41FA5}">
                          <a16:colId xmlns:a16="http://schemas.microsoft.com/office/drawing/2014/main" val="3394884330"/>
                        </a:ext>
                      </a:extLst>
                    </a:gridCol>
                    <a:gridCol w="1211516">
                      <a:extLst>
                        <a:ext uri="{9D8B030D-6E8A-4147-A177-3AD203B41FA5}">
                          <a16:colId xmlns:a16="http://schemas.microsoft.com/office/drawing/2014/main" val="17196003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/>
                            <a:t>Problem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/>
                            <a:t>Breitensuche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/>
                            <a:t>Tiefensuche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/>
                            <a:t>Zeit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997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/>
                            <a:t>Pfad zwischen </a:t>
                          </a:r>
                          <a14:m>
                            <m:oMath xmlns:m="http://schemas.openxmlformats.org/officeDocument/2006/math">
                              <m:r>
                                <a:rPr lang="de-DE" sz="1200" b="0" i="1" noProof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de-DE" sz="1200" noProof="0"/>
                            <a:t> und </a:t>
                          </a:r>
                          <a14:m>
                            <m:oMath xmlns:m="http://schemas.openxmlformats.org/officeDocument/2006/math">
                              <m:r>
                                <a:rPr lang="de-DE" sz="1200" b="0" i="1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de-DE" sz="1200" noProof="0"/>
                            <a:t>?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/>
                            <a:t>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/>
                            <a:t>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noProof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DE" sz="12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  <m:r>
                                      <a:rPr lang="de-DE" sz="1200" b="0" i="1" noProof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DE" sz="1200" noProof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87166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/>
                            <a:t>Kürzester Pfad zwischen </a:t>
                          </a:r>
                          <a14:m>
                            <m:oMath xmlns:m="http://schemas.openxmlformats.org/officeDocument/2006/math">
                              <m:r>
                                <a:rPr lang="de-DE" sz="1200" b="0" i="1" noProof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de-DE" sz="1200" noProof="0"/>
                            <a:t> und </a:t>
                          </a:r>
                          <a14:m>
                            <m:oMath xmlns:m="http://schemas.openxmlformats.org/officeDocument/2006/math">
                              <m:r>
                                <a:rPr lang="de-DE" sz="1200" b="0" i="1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de-DE" sz="1200" noProof="0"/>
                            <a:t>?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/>
                            <a:t>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noProof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noProof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DE" sz="12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  <m:r>
                                      <a:rPr lang="de-DE" sz="1200" b="0" i="1" noProof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DE" sz="1200" noProof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88125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/>
                            <a:t>Zusammenhangskomponenten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/>
                            <a:t>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/>
                            <a:t>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noProof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DE" sz="12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  <m:r>
                                      <a:rPr lang="de-DE" sz="1200" b="0" i="1" noProof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DE" sz="12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7475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/>
                            <a:t>Zyklus finden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/>
                            <a:t>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/>
                            <a:t>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noProof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DE" sz="12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  <m:r>
                                      <a:rPr lang="de-DE" sz="1200" b="0" i="1" noProof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DE" sz="12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0546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/>
                            <a:t>Euler-Zyklus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/>
                            <a:t>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noProof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DE" sz="12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  <m:r>
                                      <a:rPr lang="de-DE" sz="1200" b="0" i="1" noProof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DE" sz="12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3249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 err="1"/>
                            <a:t>Bipartitheit</a:t>
                          </a:r>
                          <a:endParaRPr lang="de-DE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/>
                            <a:t>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/>
                            <a:t>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noProof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DE" sz="12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  <m:r>
                                      <a:rPr lang="de-DE" sz="1200" b="0" i="1" noProof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DE" sz="12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3672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 err="1"/>
                            <a:t>Planarität</a:t>
                          </a:r>
                          <a:endParaRPr lang="de-DE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/>
                            <a:t>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noProof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DE" sz="12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  <m:r>
                                      <a:rPr lang="de-DE" sz="1200" b="0" i="1" noProof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2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DE" sz="12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43618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074F18B-8AE8-9C49-6EB9-D214E839A7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7008246"/>
                  </p:ext>
                </p:extLst>
              </p:nvPr>
            </p:nvGraphicFramePr>
            <p:xfrm>
              <a:off x="395536" y="1883735"/>
              <a:ext cx="6912768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93158">
                      <a:extLst>
                        <a:ext uri="{9D8B030D-6E8A-4147-A177-3AD203B41FA5}">
                          <a16:colId xmlns:a16="http://schemas.microsoft.com/office/drawing/2014/main" val="1866079789"/>
                        </a:ext>
                      </a:extLst>
                    </a:gridCol>
                    <a:gridCol w="1425313">
                      <a:extLst>
                        <a:ext uri="{9D8B030D-6E8A-4147-A177-3AD203B41FA5}">
                          <a16:colId xmlns:a16="http://schemas.microsoft.com/office/drawing/2014/main" val="385761223"/>
                        </a:ext>
                      </a:extLst>
                    </a:gridCol>
                    <a:gridCol w="1282781">
                      <a:extLst>
                        <a:ext uri="{9D8B030D-6E8A-4147-A177-3AD203B41FA5}">
                          <a16:colId xmlns:a16="http://schemas.microsoft.com/office/drawing/2014/main" val="3394884330"/>
                        </a:ext>
                      </a:extLst>
                    </a:gridCol>
                    <a:gridCol w="1211516">
                      <a:extLst>
                        <a:ext uri="{9D8B030D-6E8A-4147-A177-3AD203B41FA5}">
                          <a16:colId xmlns:a16="http://schemas.microsoft.com/office/drawing/2014/main" val="17196003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/>
                            <a:t>Problem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/>
                            <a:t>Breitensuche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/>
                            <a:t>Tiefensuche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/>
                            <a:t>Zeit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997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4" t="-100000" r="-131780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/>
                            <a:t>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/>
                            <a:t>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8750" t="-100000" r="-2083" b="-5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87166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4" t="-206897" r="-131780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/>
                            <a:t>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noProof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8750" t="-206897" r="-2083" b="-5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88125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/>
                            <a:t>Zusammenhangskomponenten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/>
                            <a:t>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/>
                            <a:t>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8750" t="-306897" r="-2083" b="-4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7475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/>
                            <a:t>Zyklus finden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/>
                            <a:t>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/>
                            <a:t>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8750" t="-406897" r="-2083" b="-3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0546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/>
                            <a:t>Euler-Zyklus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/>
                            <a:t>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8750" t="-490000" r="-208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3249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 err="1"/>
                            <a:t>Bipartitheit</a:t>
                          </a:r>
                          <a:endParaRPr lang="de-DE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/>
                            <a:t>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/>
                            <a:t>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8750" t="-610345" r="-2083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3672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 err="1"/>
                            <a:t>Planarität</a:t>
                          </a:r>
                          <a:endParaRPr lang="de-DE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noProof="0" dirty="0"/>
                            <a:t>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8750" t="-710345" r="-2083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43618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87932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1" dirty="0"/>
              <a:t>Begriffe</a:t>
            </a:r>
          </a:p>
          <a:p>
            <a:r>
              <a:rPr lang="de-DE" dirty="0"/>
              <a:t>Repräsentationen</a:t>
            </a:r>
          </a:p>
          <a:p>
            <a:r>
              <a:rPr lang="de-DE" dirty="0"/>
              <a:t>Tiefensuche</a:t>
            </a:r>
          </a:p>
          <a:p>
            <a:pPr lvl="1"/>
            <a:r>
              <a:rPr lang="de-DE" dirty="0"/>
              <a:t>Zusammenhangskomponenten</a:t>
            </a:r>
          </a:p>
          <a:p>
            <a:r>
              <a:rPr lang="de-DE" dirty="0"/>
              <a:t>Breitensuche</a:t>
            </a:r>
          </a:p>
          <a:p>
            <a:pPr lvl="1"/>
            <a:r>
              <a:rPr lang="de-DE" dirty="0"/>
              <a:t>Kevin-Bacon Zahl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379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F70A06B-FFD5-904A-B4B7-E7CE918CB02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noProof="0" dirty="0"/>
                  <a:t>Definition (Graph)</a:t>
                </a:r>
                <a:r>
                  <a:rPr lang="de-DE" dirty="0"/>
                  <a:t>.</a:t>
                </a:r>
                <a:r>
                  <a:rPr lang="de-DE" noProof="0" dirty="0"/>
                  <a:t> Ein </a:t>
                </a:r>
                <a:r>
                  <a:rPr lang="de-DE" b="1" noProof="0" dirty="0"/>
                  <a:t>Graph</a:t>
                </a:r>
                <a:r>
                  <a:rPr lang="de-DE" noProof="0" dirty="0"/>
                  <a:t>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noProof="0" dirty="0"/>
                  <a:t> besteht aus einer Menge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noProof="0" dirty="0"/>
                  <a:t> von Knoten (</a:t>
                </a:r>
                <a:r>
                  <a:rPr lang="en-US" i="1" dirty="0"/>
                  <a:t>vertices, nodes</a:t>
                </a:r>
                <a:r>
                  <a:rPr lang="de-DE" noProof="0" dirty="0"/>
                  <a:t>) und einer Menge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de-DE" i="1" noProof="0" dirty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de-DE" i="1" noProof="0" dirty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de-DE" noProof="0" dirty="0"/>
                  <a:t> von Kanten. </a:t>
                </a:r>
              </a:p>
              <a:p>
                <a:r>
                  <a:rPr lang="de-DE" b="1" dirty="0"/>
                  <a:t>Definition (Ungerichteter Graph)</a:t>
                </a:r>
                <a:r>
                  <a:rPr lang="de-DE" dirty="0"/>
                  <a:t>. Ein Graph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de-DE" dirty="0"/>
                  <a:t> ist ungerichtet falls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/>
                  <a:t>.</a:t>
                </a:r>
              </a:p>
              <a:p>
                <a:r>
                  <a:rPr lang="de-DE" b="1" dirty="0"/>
                  <a:t>Graphen</a:t>
                </a:r>
                <a:r>
                  <a:rPr lang="de-DE" dirty="0"/>
                  <a:t> in der </a:t>
                </a:r>
                <a:r>
                  <a:rPr lang="de-DE" b="1" dirty="0"/>
                  <a:t>echten Welt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/>
                  <a:t>Karten &amp; Transportwege</a:t>
                </a:r>
              </a:p>
              <a:p>
                <a:pPr lvl="1"/>
                <a:r>
                  <a:rPr lang="de-DE" dirty="0"/>
                  <a:t>Soziale Netzwerke</a:t>
                </a:r>
              </a:p>
              <a:p>
                <a:pPr lvl="1"/>
                <a:r>
                  <a:rPr lang="de-DE" dirty="0"/>
                  <a:t>Computernetzwerke</a:t>
                </a:r>
              </a:p>
              <a:p>
                <a:r>
                  <a:rPr lang="de-DE" b="1" dirty="0"/>
                  <a:t>Probleme</a:t>
                </a:r>
                <a:r>
                  <a:rPr lang="de-DE" dirty="0"/>
                  <a:t> in echten Graphen: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dirty="0"/>
                  <a:t>(Kurze) Pfade finden (</a:t>
                </a:r>
                <a:r>
                  <a:rPr lang="en-US" i="1" dirty="0"/>
                  <a:t>path finding</a:t>
                </a:r>
                <a:r>
                  <a:rPr lang="de-DE" dirty="0"/>
                  <a:t>)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dirty="0"/>
                  <a:t>Cluster finden (</a:t>
                </a:r>
                <a:r>
                  <a:rPr lang="en-US" i="1" dirty="0"/>
                  <a:t>connected components</a:t>
                </a:r>
                <a:r>
                  <a:rPr lang="de-DE" dirty="0"/>
                  <a:t>)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dirty="0"/>
                  <a:t>Verbundenheit (</a:t>
                </a:r>
                <a:r>
                  <a:rPr lang="en-US" i="1" dirty="0"/>
                  <a:t>connectivity</a:t>
                </a:r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F70A06B-FFD5-904A-B4B7-E7CE918CB0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275DB40-C418-B5C8-D882-9359F7A7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Ungerichtete Graphen</a:t>
            </a:r>
          </a:p>
        </p:txBody>
      </p:sp>
      <p:pic>
        <p:nvPicPr>
          <p:cNvPr id="4" name="Picture 2" descr="http://upload.wikimedia.org/wikipedia/commons/0/0d/India_major_road_network_map.png">
            <a:extLst>
              <a:ext uri="{FF2B5EF4-FFF2-40B4-BE49-F238E27FC236}">
                <a16:creationId xmlns:a16="http://schemas.microsoft.com/office/drawing/2014/main" id="{5D0E22FF-2F5C-8C99-3B35-7BA767578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36197" y="2095500"/>
            <a:ext cx="169600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521440-322B-4AD5-1A83-30563288D91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128" y="2308964"/>
            <a:ext cx="2871109" cy="142568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29462FF-1F22-751F-C425-C980A7985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4197" y="3504429"/>
            <a:ext cx="1419622" cy="14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99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DA82D6-8267-7599-6CA5-53BD81CB27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611833"/>
          </a:xfrm>
        </p:spPr>
        <p:txBody>
          <a:bodyPr/>
          <a:lstStyle/>
          <a:p>
            <a:r>
              <a:rPr lang="de-DE" dirty="0"/>
              <a:t>Graphen sind ein perfekte Abstraktion für Interaktionen von physikalischen Entitäten </a:t>
            </a:r>
            <a:r>
              <a:rPr lang="de-DE"/>
              <a:t>und tauchen </a:t>
            </a:r>
            <a:r>
              <a:rPr lang="de-DE" dirty="0"/>
              <a:t>ständig im Alltag auf.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5C0BD1-5565-B7BE-CE96-C2AE649B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Graphen in der echten Welt (</a:t>
            </a:r>
            <a:r>
              <a:rPr lang="en-US" i="1" dirty="0" err="1"/>
              <a:t>ctd</a:t>
            </a:r>
            <a:r>
              <a:rPr lang="de-DE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7E0642-FE4A-7AAC-944E-E0D9B9025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32944"/>
              </p:ext>
            </p:extLst>
          </p:nvPr>
        </p:nvGraphicFramePr>
        <p:xfrm>
          <a:off x="353923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Kommunikation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Telephone, 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Optisches Kabel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Freundschaft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BA77AF-A242-5853-37B3-4A48AEC64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535084"/>
              </p:ext>
            </p:extLst>
          </p:nvPr>
        </p:nvGraphicFramePr>
        <p:xfrm>
          <a:off x="353923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Kommunikation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Telephone, 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Optisches Kabel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Freundschaft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Neuronales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Neuron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Synapse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5EA308-7812-BA1F-6F26-89307DABD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53512"/>
              </p:ext>
            </p:extLst>
          </p:nvPr>
        </p:nvGraphicFramePr>
        <p:xfrm>
          <a:off x="353923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Kommunikation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Telephone, 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Optisches Kabel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Freundschaft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Neuronales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Neuron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Synapse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Molekül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Atom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852024-C1E3-4442-3C73-D4118B8C0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71300"/>
              </p:ext>
            </p:extLst>
          </p:nvPr>
        </p:nvGraphicFramePr>
        <p:xfrm>
          <a:off x="353923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Kommunikation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Telephone, 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Optisches Kabel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Freundschaft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Neuronales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Neuron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Synapse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Molekül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Atom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Schaltkreise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Prozessor,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Leitung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72EFB6A-BF95-1665-3B47-CF0DAA2AE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79641"/>
              </p:ext>
            </p:extLst>
          </p:nvPr>
        </p:nvGraphicFramePr>
        <p:xfrm>
          <a:off x="353923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Kommunikation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Telephone, 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Optisches Kabel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Freundschaft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Neuronales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Neuron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Synapse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Molekül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Atom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Schaltkreise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Prozessor,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Leitung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Finanzen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Aktie/Währung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Kauf/Verkauf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801A19-5EA2-B7C6-947D-76261A414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5248"/>
              </p:ext>
            </p:extLst>
          </p:nvPr>
        </p:nvGraphicFramePr>
        <p:xfrm>
          <a:off x="353923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Kommunikation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Telephone, 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Optisches Kabel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Freundschaft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Neuronales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Neuron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Synapse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Molekül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Atom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Schaltkreise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Prozessor,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Leitung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Finanzen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Aktie/Währung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Kauf/Verkauf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Brettspiel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Legaler Zug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98D014E-93F1-75DF-1BCA-FA8345FD4D92}"/>
              </a:ext>
            </a:extLst>
          </p:cNvPr>
          <p:cNvSpPr txBox="1"/>
          <p:nvPr/>
        </p:nvSpPr>
        <p:spPr bwMode="gray">
          <a:xfrm>
            <a:off x="7753611" y="502293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1344091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9E9660-7E18-514B-59A5-A42A8891080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561808"/>
              </a:xfrm>
            </p:spPr>
            <p:txBody>
              <a:bodyPr/>
              <a:lstStyle/>
              <a:p>
                <a:r>
                  <a:rPr lang="de-DE" b="1" noProof="0" dirty="0"/>
                  <a:t>Definition (Pfad</a:t>
                </a:r>
                <a:r>
                  <a:rPr lang="de-DE" b="1" dirty="0"/>
                  <a:t>)</a:t>
                </a:r>
                <a:r>
                  <a:rPr lang="de-DE" dirty="0"/>
                  <a:t>. </a:t>
                </a:r>
                <a:r>
                  <a:rPr lang="de-DE" noProof="0" dirty="0"/>
                  <a:t>Eine Folge von Kanten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noProof="0" dirty="0"/>
                  <a:t> heißt </a:t>
                </a:r>
                <a:r>
                  <a:rPr lang="de-DE" b="1" noProof="0" dirty="0"/>
                  <a:t>Pfad der Länge </a:t>
                </a:r>
                <a14:m>
                  <m:oMath xmlns:m="http://schemas.openxmlformats.org/officeDocument/2006/math"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noProof="0" dirty="0"/>
                  <a:t>genau dann wenn </a:t>
                </a:r>
                <a:r>
                  <a:rPr lang="de-DE" dirty="0"/>
                  <a:t>für alle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:</a:t>
                </a:r>
                <a:r>
                  <a:rPr lang="de-DE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′′)</m:t>
                    </m:r>
                  </m:oMath>
                </a14:m>
                <a:r>
                  <a:rPr lang="de-DE" noProof="0" dirty="0"/>
                  <a:t> 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de-DE" noProof="0" dirty="0"/>
                  <a:t>. </a:t>
                </a:r>
              </a:p>
              <a:p>
                <a:r>
                  <a:rPr lang="de-DE" b="1" noProof="0" dirty="0"/>
                  <a:t>Definition (Zyklus</a:t>
                </a:r>
                <a:r>
                  <a:rPr lang="de-DE" b="1" dirty="0"/>
                  <a:t>)</a:t>
                </a:r>
                <a:r>
                  <a:rPr lang="de-DE" dirty="0"/>
                  <a:t>. </a:t>
                </a:r>
                <a:r>
                  <a:rPr lang="de-DE" noProof="0" dirty="0"/>
                  <a:t>Ein Pfad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noProof="0" dirty="0"/>
                  <a:t> heißt </a:t>
                </a:r>
                <a:r>
                  <a:rPr lang="de-DE" b="1" noProof="0" dirty="0"/>
                  <a:t>zyklisch </a:t>
                </a:r>
                <a:r>
                  <a:rPr lang="de-DE" dirty="0"/>
                  <a:t>genau dann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de-DE" noProof="0" dirty="0"/>
                  <a:t> (das heißt, der erste und letzte Knoten im Pfad sind identisch).</a:t>
                </a:r>
              </a:p>
              <a:p>
                <a:r>
                  <a:rPr lang="de-DE" b="1" noProof="0" dirty="0"/>
                  <a:t>Definition (Verbundenheit</a:t>
                </a:r>
                <a:r>
                  <a:rPr lang="de-DE" b="1" dirty="0"/>
                  <a:t>)</a:t>
                </a:r>
                <a:r>
                  <a:rPr lang="de-DE" dirty="0"/>
                  <a:t>. </a:t>
                </a:r>
                <a:r>
                  <a:rPr lang="de-DE" noProof="0" dirty="0"/>
                  <a:t>Zwei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sind </a:t>
                </a:r>
                <a:r>
                  <a:rPr lang="de-DE" b="1" noProof="0" dirty="0"/>
                  <a:t>verbunden</a:t>
                </a:r>
                <a:r>
                  <a:rPr lang="de-DE" noProof="0" dirty="0"/>
                  <a:t> wenn ein Pfad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noProof="0" dirty="0"/>
                  <a:t> existiert so dass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de-DE" noProof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noProof="0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9E9660-7E18-514B-59A5-A42A88910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561808"/>
              </a:xfrm>
              <a:blipFill>
                <a:blip r:embed="rId2"/>
                <a:stretch>
                  <a:fillRect t="-806" r="-738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02A9B9-DC17-8A07-82D1-0D37EB52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Terminologie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1A2B9E-718A-3496-0B6E-41FCF07330A0}"/>
              </a:ext>
            </a:extLst>
          </p:cNvPr>
          <p:cNvSpPr/>
          <p:nvPr/>
        </p:nvSpPr>
        <p:spPr bwMode="gray">
          <a:xfrm>
            <a:off x="2555776" y="321982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2DAC95-BC8A-8906-B76B-3B6795BADECF}"/>
              </a:ext>
            </a:extLst>
          </p:cNvPr>
          <p:cNvSpPr/>
          <p:nvPr/>
        </p:nvSpPr>
        <p:spPr bwMode="gray">
          <a:xfrm>
            <a:off x="2843808" y="33638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9BEEEB-93B1-F115-503B-5F041ABD9057}"/>
              </a:ext>
            </a:extLst>
          </p:cNvPr>
          <p:cNvSpPr/>
          <p:nvPr/>
        </p:nvSpPr>
        <p:spPr bwMode="gray">
          <a:xfrm>
            <a:off x="2411760" y="386789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1B2E02-2E45-F32E-3504-7DCEFD74F179}"/>
              </a:ext>
            </a:extLst>
          </p:cNvPr>
          <p:cNvSpPr/>
          <p:nvPr/>
        </p:nvSpPr>
        <p:spPr bwMode="gray">
          <a:xfrm>
            <a:off x="2807804" y="40116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4E82C3-F125-485C-4E9A-B6426C466EE0}"/>
              </a:ext>
            </a:extLst>
          </p:cNvPr>
          <p:cNvSpPr/>
          <p:nvPr/>
        </p:nvSpPr>
        <p:spPr bwMode="gray">
          <a:xfrm>
            <a:off x="2591780" y="417352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9DAA00-C613-D696-CF25-901107209F9A}"/>
              </a:ext>
            </a:extLst>
          </p:cNvPr>
          <p:cNvSpPr/>
          <p:nvPr/>
        </p:nvSpPr>
        <p:spPr bwMode="gray">
          <a:xfrm>
            <a:off x="3491880" y="33638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2FF774-CA5E-B3E8-8A04-B4889590F597}"/>
              </a:ext>
            </a:extLst>
          </p:cNvPr>
          <p:cNvSpPr/>
          <p:nvPr/>
        </p:nvSpPr>
        <p:spPr bwMode="gray">
          <a:xfrm>
            <a:off x="3203848" y="350785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A9E8A1-EC9B-F35B-3157-39C094B1AC60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 bwMode="gray">
          <a:xfrm flipH="1">
            <a:off x="2447764" y="3291830"/>
            <a:ext cx="144016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78F40D-77E7-A5F5-F8B7-0B96DAFD38A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617239" y="3281285"/>
            <a:ext cx="237114" cy="93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0EE9E5-EDCD-2CE1-ECE7-51AECF680D02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 bwMode="gray">
          <a:xfrm>
            <a:off x="2473223" y="3929357"/>
            <a:ext cx="154561" cy="244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0E2EFE-3BC3-94E2-6BF7-0636DE5D682E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 bwMode="gray">
          <a:xfrm flipH="1">
            <a:off x="2843808" y="3435846"/>
            <a:ext cx="36004" cy="575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E31B60-BD4C-6239-BC9E-95CCFB956EBC}"/>
              </a:ext>
            </a:extLst>
          </p:cNvPr>
          <p:cNvCxnSpPr>
            <a:cxnSpLocks/>
            <a:stCxn id="7" idx="3"/>
            <a:endCxn id="8" idx="6"/>
          </p:cNvCxnSpPr>
          <p:nvPr/>
        </p:nvCxnSpPr>
        <p:spPr bwMode="gray">
          <a:xfrm flipH="1">
            <a:off x="2663788" y="4073138"/>
            <a:ext cx="154561" cy="136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DA2E58-5C27-119E-8FB9-84C81154FFE6}"/>
              </a:ext>
            </a:extLst>
          </p:cNvPr>
          <p:cNvCxnSpPr>
            <a:cxnSpLocks/>
            <a:stCxn id="4" idx="5"/>
            <a:endCxn id="8" idx="7"/>
          </p:cNvCxnSpPr>
          <p:nvPr/>
        </p:nvCxnSpPr>
        <p:spPr bwMode="gray">
          <a:xfrm>
            <a:off x="2617239" y="3281285"/>
            <a:ext cx="36004" cy="902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3BD140-A9D8-CE40-2BD2-87EB195214BC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 bwMode="gray">
          <a:xfrm>
            <a:off x="2915816" y="3399842"/>
            <a:ext cx="57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5C9587-B41B-0048-395E-1C693F2A187D}"/>
              </a:ext>
            </a:extLst>
          </p:cNvPr>
          <p:cNvCxnSpPr>
            <a:cxnSpLocks/>
            <a:stCxn id="5" idx="5"/>
            <a:endCxn id="10" idx="2"/>
          </p:cNvCxnSpPr>
          <p:nvPr/>
        </p:nvCxnSpPr>
        <p:spPr bwMode="gray">
          <a:xfrm>
            <a:off x="2905271" y="3425301"/>
            <a:ext cx="298577" cy="118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E1F408-17BF-47DE-3B1B-59DC7BCC9FA4}"/>
              </a:ext>
            </a:extLst>
          </p:cNvPr>
          <p:cNvCxnSpPr>
            <a:cxnSpLocks/>
            <a:stCxn id="10" idx="6"/>
            <a:endCxn id="9" idx="3"/>
          </p:cNvCxnSpPr>
          <p:nvPr/>
        </p:nvCxnSpPr>
        <p:spPr bwMode="gray">
          <a:xfrm flipV="1">
            <a:off x="3275856" y="3425301"/>
            <a:ext cx="226569" cy="118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660A9B8-2559-85A8-DB43-47A78AA6019B}"/>
              </a:ext>
            </a:extLst>
          </p:cNvPr>
          <p:cNvCxnSpPr>
            <a:cxnSpLocks/>
            <a:stCxn id="9" idx="7"/>
            <a:endCxn id="43" idx="4"/>
          </p:cNvCxnSpPr>
          <p:nvPr/>
        </p:nvCxnSpPr>
        <p:spPr bwMode="gray">
          <a:xfrm flipV="1">
            <a:off x="3553343" y="3227422"/>
            <a:ext cx="118557" cy="146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E64B0F1-4E08-3C9C-E8E3-5C615A16EDC9}"/>
              </a:ext>
            </a:extLst>
          </p:cNvPr>
          <p:cNvSpPr/>
          <p:nvPr/>
        </p:nvSpPr>
        <p:spPr bwMode="gray">
          <a:xfrm>
            <a:off x="3635896" y="315541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CF7DE67-3B4F-372C-97A1-27A6D21E84FF}"/>
              </a:ext>
            </a:extLst>
          </p:cNvPr>
          <p:cNvSpPr/>
          <p:nvPr/>
        </p:nvSpPr>
        <p:spPr bwMode="gray">
          <a:xfrm>
            <a:off x="3707904" y="332783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7131022-C346-9A36-AD4C-F7A199C434BC}"/>
              </a:ext>
            </a:extLst>
          </p:cNvPr>
          <p:cNvCxnSpPr>
            <a:cxnSpLocks/>
            <a:stCxn id="9" idx="6"/>
            <a:endCxn id="44" idx="3"/>
          </p:cNvCxnSpPr>
          <p:nvPr/>
        </p:nvCxnSpPr>
        <p:spPr bwMode="gray">
          <a:xfrm flipV="1">
            <a:off x="3563888" y="3389297"/>
            <a:ext cx="154561" cy="10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79051A6-B5E1-B09F-5B51-53ED125BCD40}"/>
              </a:ext>
            </a:extLst>
          </p:cNvPr>
          <p:cNvSpPr/>
          <p:nvPr/>
        </p:nvSpPr>
        <p:spPr bwMode="gray">
          <a:xfrm>
            <a:off x="3396056" y="357986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D9DDF49-82FB-54F2-3501-55F420A423FD}"/>
              </a:ext>
            </a:extLst>
          </p:cNvPr>
          <p:cNvSpPr/>
          <p:nvPr/>
        </p:nvSpPr>
        <p:spPr bwMode="gray">
          <a:xfrm>
            <a:off x="3275856" y="375734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884AA0-7A7F-353D-7840-745249E2000B}"/>
              </a:ext>
            </a:extLst>
          </p:cNvPr>
          <p:cNvSpPr/>
          <p:nvPr/>
        </p:nvSpPr>
        <p:spPr bwMode="gray">
          <a:xfrm>
            <a:off x="3527884" y="36824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480439-0FE4-D89A-3111-70F9E171BF93}"/>
              </a:ext>
            </a:extLst>
          </p:cNvPr>
          <p:cNvCxnSpPr>
            <a:cxnSpLocks/>
            <a:stCxn id="9" idx="5"/>
            <a:endCxn id="50" idx="7"/>
          </p:cNvCxnSpPr>
          <p:nvPr/>
        </p:nvCxnSpPr>
        <p:spPr bwMode="gray">
          <a:xfrm flipH="1">
            <a:off x="3457519" y="3425301"/>
            <a:ext cx="95824" cy="165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DD95B0-6315-669E-8586-6ABE8C2EDBF7}"/>
              </a:ext>
            </a:extLst>
          </p:cNvPr>
          <p:cNvCxnSpPr>
            <a:cxnSpLocks/>
            <a:stCxn id="50" idx="5"/>
            <a:endCxn id="52" idx="1"/>
          </p:cNvCxnSpPr>
          <p:nvPr/>
        </p:nvCxnSpPr>
        <p:spPr bwMode="gray">
          <a:xfrm>
            <a:off x="3457519" y="3641325"/>
            <a:ext cx="80910" cy="516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35EC16A-0B54-0667-D328-BF3904BF306C}"/>
              </a:ext>
            </a:extLst>
          </p:cNvPr>
          <p:cNvCxnSpPr>
            <a:cxnSpLocks/>
            <a:stCxn id="52" idx="2"/>
            <a:endCxn id="51" idx="6"/>
          </p:cNvCxnSpPr>
          <p:nvPr/>
        </p:nvCxnSpPr>
        <p:spPr bwMode="gray">
          <a:xfrm flipH="1">
            <a:off x="3347864" y="3718428"/>
            <a:ext cx="180020" cy="74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3BB75D-B763-42CE-EE11-99AC2509D893}"/>
              </a:ext>
            </a:extLst>
          </p:cNvPr>
          <p:cNvSpPr/>
          <p:nvPr/>
        </p:nvSpPr>
        <p:spPr bwMode="gray">
          <a:xfrm>
            <a:off x="3599892" y="406551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3D8953-AF6A-0658-62E4-F3037C35336F}"/>
              </a:ext>
            </a:extLst>
          </p:cNvPr>
          <p:cNvSpPr/>
          <p:nvPr/>
        </p:nvSpPr>
        <p:spPr bwMode="gray">
          <a:xfrm>
            <a:off x="4076945" y="419709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AE3EE0-797D-9CB6-04F7-67D4CD6D97C1}"/>
              </a:ext>
            </a:extLst>
          </p:cNvPr>
          <p:cNvSpPr/>
          <p:nvPr/>
        </p:nvSpPr>
        <p:spPr bwMode="gray">
          <a:xfrm>
            <a:off x="3578499" y="451588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CFF16C-0D3A-834D-C908-0A8CCDED2A54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gray">
          <a:xfrm>
            <a:off x="3671900" y="4101520"/>
            <a:ext cx="405045" cy="131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DDFB5A-ABDB-5BCD-42B3-122F49EA11B2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 bwMode="gray">
          <a:xfrm flipH="1">
            <a:off x="3614503" y="4137524"/>
            <a:ext cx="21393" cy="378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5C4D32-C8CA-B04E-E95E-5E47D706811F}"/>
              </a:ext>
            </a:extLst>
          </p:cNvPr>
          <p:cNvCxnSpPr>
            <a:cxnSpLocks/>
            <a:stCxn id="15" idx="6"/>
            <a:endCxn id="13" idx="3"/>
          </p:cNvCxnSpPr>
          <p:nvPr/>
        </p:nvCxnSpPr>
        <p:spPr bwMode="gray">
          <a:xfrm flipV="1">
            <a:off x="3650507" y="4258553"/>
            <a:ext cx="436983" cy="293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F9E65C0-9EE7-545A-CB27-512DE8530ED7}"/>
              </a:ext>
            </a:extLst>
          </p:cNvPr>
          <p:cNvSpPr/>
          <p:nvPr/>
        </p:nvSpPr>
        <p:spPr bwMode="gray">
          <a:xfrm>
            <a:off x="3324048" y="405913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B6515C-17CC-49E6-F102-15652774FF49}"/>
              </a:ext>
            </a:extLst>
          </p:cNvPr>
          <p:cNvSpPr/>
          <p:nvPr/>
        </p:nvSpPr>
        <p:spPr bwMode="gray">
          <a:xfrm>
            <a:off x="3079867" y="438063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D8AB612-6B92-564A-9328-23C90B7B9790}"/>
              </a:ext>
            </a:extLst>
          </p:cNvPr>
          <p:cNvCxnSpPr>
            <a:cxnSpLocks/>
            <a:stCxn id="52" idx="5"/>
            <a:endCxn id="11" idx="0"/>
          </p:cNvCxnSpPr>
          <p:nvPr/>
        </p:nvCxnSpPr>
        <p:spPr bwMode="gray">
          <a:xfrm>
            <a:off x="3589347" y="3743887"/>
            <a:ext cx="46549" cy="321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16280C-8AAB-262C-A3D1-2231FA4DB6C2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 bwMode="gray">
          <a:xfrm>
            <a:off x="3553343" y="3425301"/>
            <a:ext cx="534147" cy="782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83BA38-4534-9674-E16C-A8EF0E599622}"/>
              </a:ext>
            </a:extLst>
          </p:cNvPr>
          <p:cNvCxnSpPr>
            <a:cxnSpLocks/>
            <a:stCxn id="52" idx="4"/>
            <a:endCxn id="37" idx="7"/>
          </p:cNvCxnSpPr>
          <p:nvPr/>
        </p:nvCxnSpPr>
        <p:spPr bwMode="gray">
          <a:xfrm flipH="1">
            <a:off x="3385511" y="3754432"/>
            <a:ext cx="178377" cy="3152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EC71319-2B68-66AC-0EFC-89FE3EF8EC87}"/>
              </a:ext>
            </a:extLst>
          </p:cNvPr>
          <p:cNvCxnSpPr>
            <a:cxnSpLocks/>
            <a:stCxn id="15" idx="1"/>
            <a:endCxn id="37" idx="5"/>
          </p:cNvCxnSpPr>
          <p:nvPr/>
        </p:nvCxnSpPr>
        <p:spPr bwMode="gray">
          <a:xfrm flipH="1" flipV="1">
            <a:off x="3385511" y="4120602"/>
            <a:ext cx="203533" cy="405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57987E3-D98B-E5AD-EBEC-F4AE4D569B04}"/>
              </a:ext>
            </a:extLst>
          </p:cNvPr>
          <p:cNvCxnSpPr>
            <a:cxnSpLocks/>
            <a:stCxn id="39" idx="0"/>
            <a:endCxn id="7" idx="5"/>
          </p:cNvCxnSpPr>
          <p:nvPr/>
        </p:nvCxnSpPr>
        <p:spPr bwMode="gray">
          <a:xfrm flipH="1" flipV="1">
            <a:off x="2869267" y="4073138"/>
            <a:ext cx="246604" cy="307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4883C80-E1C4-4CDA-3B94-7333684C9B9B}"/>
              </a:ext>
            </a:extLst>
          </p:cNvPr>
          <p:cNvCxnSpPr>
            <a:cxnSpLocks/>
            <a:stCxn id="37" idx="2"/>
            <a:endCxn id="7" idx="6"/>
          </p:cNvCxnSpPr>
          <p:nvPr/>
        </p:nvCxnSpPr>
        <p:spPr bwMode="gray">
          <a:xfrm flipH="1" flipV="1">
            <a:off x="2879812" y="4047679"/>
            <a:ext cx="444236" cy="4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F7DB005-6377-D2AA-4F30-E6A88819E291}"/>
              </a:ext>
            </a:extLst>
          </p:cNvPr>
          <p:cNvCxnSpPr>
            <a:cxnSpLocks/>
            <a:stCxn id="15" idx="3"/>
            <a:endCxn id="39" idx="6"/>
          </p:cNvCxnSpPr>
          <p:nvPr/>
        </p:nvCxnSpPr>
        <p:spPr bwMode="gray">
          <a:xfrm flipH="1" flipV="1">
            <a:off x="3151875" y="4416643"/>
            <a:ext cx="437169" cy="160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7DD655B-24F0-6023-E299-04E63B4AF1EC}"/>
              </a:ext>
            </a:extLst>
          </p:cNvPr>
          <p:cNvSpPr/>
          <p:nvPr/>
        </p:nvSpPr>
        <p:spPr bwMode="gray">
          <a:xfrm>
            <a:off x="2339752" y="458451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657AC04-FCEE-CC84-17F8-8EB954E8E0FF}"/>
              </a:ext>
            </a:extLst>
          </p:cNvPr>
          <p:cNvSpPr/>
          <p:nvPr/>
        </p:nvSpPr>
        <p:spPr bwMode="gray">
          <a:xfrm>
            <a:off x="2339752" y="480399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EA4A48E-9E27-A11F-4437-9BFCE48C586A}"/>
              </a:ext>
            </a:extLst>
          </p:cNvPr>
          <p:cNvSpPr/>
          <p:nvPr/>
        </p:nvSpPr>
        <p:spPr bwMode="gray">
          <a:xfrm>
            <a:off x="2540685" y="458451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BAEEFB5-B7E9-3464-4D53-329AC3F209E9}"/>
              </a:ext>
            </a:extLst>
          </p:cNvPr>
          <p:cNvSpPr/>
          <p:nvPr/>
        </p:nvSpPr>
        <p:spPr bwMode="gray">
          <a:xfrm>
            <a:off x="2540685" y="480399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835D0E-1FCF-53EE-5A9D-76AA776327C8}"/>
              </a:ext>
            </a:extLst>
          </p:cNvPr>
          <p:cNvCxnSpPr>
            <a:cxnSpLocks/>
            <a:stCxn id="84" idx="2"/>
            <a:endCxn id="82" idx="6"/>
          </p:cNvCxnSpPr>
          <p:nvPr/>
        </p:nvCxnSpPr>
        <p:spPr bwMode="gray">
          <a:xfrm flipH="1">
            <a:off x="2411760" y="4620520"/>
            <a:ext cx="1289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327A81F-9859-5E39-0D73-F751D61D7ED8}"/>
              </a:ext>
            </a:extLst>
          </p:cNvPr>
          <p:cNvCxnSpPr>
            <a:cxnSpLocks/>
            <a:stCxn id="83" idx="0"/>
            <a:endCxn id="82" idx="4"/>
          </p:cNvCxnSpPr>
          <p:nvPr/>
        </p:nvCxnSpPr>
        <p:spPr bwMode="gray">
          <a:xfrm flipV="1">
            <a:off x="2375756" y="4656524"/>
            <a:ext cx="0" cy="147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E99E346-1045-D196-6D56-97CA0BFAADF8}"/>
              </a:ext>
            </a:extLst>
          </p:cNvPr>
          <p:cNvCxnSpPr>
            <a:cxnSpLocks/>
            <a:stCxn id="83" idx="7"/>
            <a:endCxn id="84" idx="3"/>
          </p:cNvCxnSpPr>
          <p:nvPr/>
        </p:nvCxnSpPr>
        <p:spPr bwMode="gray">
          <a:xfrm flipV="1">
            <a:off x="2401215" y="4645979"/>
            <a:ext cx="150015" cy="168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283B916-E1C2-E379-AE92-3D1CD42AF040}"/>
              </a:ext>
            </a:extLst>
          </p:cNvPr>
          <p:cNvCxnSpPr>
            <a:cxnSpLocks/>
            <a:stCxn id="85" idx="0"/>
            <a:endCxn id="84" idx="4"/>
          </p:cNvCxnSpPr>
          <p:nvPr/>
        </p:nvCxnSpPr>
        <p:spPr bwMode="gray">
          <a:xfrm flipV="1">
            <a:off x="2576689" y="4656524"/>
            <a:ext cx="0" cy="147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21D0363-F317-6491-D599-2BB641822642}"/>
              </a:ext>
            </a:extLst>
          </p:cNvPr>
          <p:cNvSpPr txBox="1"/>
          <p:nvPr/>
        </p:nvSpPr>
        <p:spPr bwMode="gray">
          <a:xfrm>
            <a:off x="4198141" y="2841844"/>
            <a:ext cx="517875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Knoten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A2D8E68-801C-AFB3-CB5C-FE9C1D2DBD2A}"/>
              </a:ext>
            </a:extLst>
          </p:cNvPr>
          <p:cNvCxnSpPr>
            <a:cxnSpLocks/>
            <a:stCxn id="98" idx="1"/>
          </p:cNvCxnSpPr>
          <p:nvPr/>
        </p:nvCxnSpPr>
        <p:spPr bwMode="gray">
          <a:xfrm flipH="1">
            <a:off x="3779912" y="3008533"/>
            <a:ext cx="418229" cy="1339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FA4D1C2-0568-BA0E-F36A-BBB1B50A03DD}"/>
              </a:ext>
            </a:extLst>
          </p:cNvPr>
          <p:cNvSpPr txBox="1"/>
          <p:nvPr/>
        </p:nvSpPr>
        <p:spPr bwMode="gray">
          <a:xfrm>
            <a:off x="3003099" y="2816072"/>
            <a:ext cx="517875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Kante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E9876C6-2B28-C8ED-806C-1CEEE5A67D8C}"/>
              </a:ext>
            </a:extLst>
          </p:cNvPr>
          <p:cNvCxnSpPr>
            <a:cxnSpLocks/>
          </p:cNvCxnSpPr>
          <p:nvPr/>
        </p:nvCxnSpPr>
        <p:spPr bwMode="gray">
          <a:xfrm flipH="1">
            <a:off x="3203848" y="3074946"/>
            <a:ext cx="66055" cy="27397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ECBB16A-A0B9-6448-1EED-26E835FD5FB0}"/>
              </a:ext>
            </a:extLst>
          </p:cNvPr>
          <p:cNvSpPr txBox="1"/>
          <p:nvPr/>
        </p:nvSpPr>
        <p:spPr bwMode="gray">
          <a:xfrm>
            <a:off x="4470920" y="3729018"/>
            <a:ext cx="893168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Pfad der Länge 4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0B856AA-25A9-5196-F639-C31FBC0D9E9E}"/>
              </a:ext>
            </a:extLst>
          </p:cNvPr>
          <p:cNvCxnSpPr>
            <a:cxnSpLocks/>
            <a:stCxn id="115" idx="1"/>
          </p:cNvCxnSpPr>
          <p:nvPr/>
        </p:nvCxnSpPr>
        <p:spPr bwMode="gray">
          <a:xfrm flipH="1">
            <a:off x="4052691" y="3895707"/>
            <a:ext cx="418229" cy="1339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E9206CC-A570-0739-8A93-94C9F97507CF}"/>
              </a:ext>
            </a:extLst>
          </p:cNvPr>
          <p:cNvSpPr txBox="1"/>
          <p:nvPr/>
        </p:nvSpPr>
        <p:spPr bwMode="gray">
          <a:xfrm>
            <a:off x="1266838" y="3353844"/>
            <a:ext cx="893168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Zyklus der Länge 5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D3D4228-C231-EEFB-D17F-2BDBBB503003}"/>
              </a:ext>
            </a:extLst>
          </p:cNvPr>
          <p:cNvCxnSpPr>
            <a:cxnSpLocks/>
          </p:cNvCxnSpPr>
          <p:nvPr/>
        </p:nvCxnSpPr>
        <p:spPr bwMode="gray">
          <a:xfrm>
            <a:off x="2203155" y="3526391"/>
            <a:ext cx="287416" cy="534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08EA3EB-4AE5-9FC8-E746-951820B64AC1}"/>
              </a:ext>
            </a:extLst>
          </p:cNvPr>
          <p:cNvSpPr txBox="1"/>
          <p:nvPr/>
        </p:nvSpPr>
        <p:spPr bwMode="gray">
          <a:xfrm>
            <a:off x="4059873" y="4782881"/>
            <a:ext cx="25074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Verbundene/zusammenhängende Komponenten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C4DEE89-BFFD-B250-1F56-5D305A4A0A6D}"/>
              </a:ext>
            </a:extLst>
          </p:cNvPr>
          <p:cNvCxnSpPr>
            <a:cxnSpLocks/>
            <a:stCxn id="122" idx="1"/>
          </p:cNvCxnSpPr>
          <p:nvPr/>
        </p:nvCxnSpPr>
        <p:spPr bwMode="gray">
          <a:xfrm flipH="1" flipV="1">
            <a:off x="2663788" y="4790215"/>
            <a:ext cx="1396085" cy="1593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F7E78AE-7719-24B2-0B32-7BFFF0C6161F}"/>
              </a:ext>
            </a:extLst>
          </p:cNvPr>
          <p:cNvCxnSpPr>
            <a:cxnSpLocks/>
            <a:stCxn id="122" idx="1"/>
          </p:cNvCxnSpPr>
          <p:nvPr/>
        </p:nvCxnSpPr>
        <p:spPr bwMode="gray">
          <a:xfrm flipH="1" flipV="1">
            <a:off x="3851920" y="4577346"/>
            <a:ext cx="207953" cy="3722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622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11" grpId="0" animBg="1"/>
      <p:bldP spid="13" grpId="0" animBg="1"/>
      <p:bldP spid="15" grpId="0" animBg="1"/>
      <p:bldP spid="37" grpId="0" animBg="1"/>
      <p:bldP spid="39" grpId="0" animBg="1"/>
      <p:bldP spid="82" grpId="0" animBg="1"/>
      <p:bldP spid="83" grpId="0" animBg="1"/>
      <p:bldP spid="84" grpId="0" animBg="1"/>
      <p:bldP spid="85" grpId="0" animBg="1"/>
      <p:bldP spid="98" grpId="0"/>
      <p:bldP spid="104" grpId="0"/>
      <p:bldP spid="115" grpId="0"/>
      <p:bldP spid="118" grpId="0"/>
      <p:bldP spid="1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b="1" dirty="0"/>
              <a:t>Repräsentationen</a:t>
            </a:r>
          </a:p>
          <a:p>
            <a:r>
              <a:rPr lang="de-DE" dirty="0"/>
              <a:t>Tiefensuche</a:t>
            </a:r>
          </a:p>
          <a:p>
            <a:pPr lvl="1"/>
            <a:r>
              <a:rPr lang="de-DE" dirty="0"/>
              <a:t>Zusammenhangskomponenten</a:t>
            </a:r>
          </a:p>
          <a:p>
            <a:r>
              <a:rPr lang="de-DE" dirty="0"/>
              <a:t>Breitensuche</a:t>
            </a:r>
          </a:p>
          <a:p>
            <a:pPr lvl="1"/>
            <a:r>
              <a:rPr lang="de-DE" dirty="0"/>
              <a:t>Kevin-Bacon Zahl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5802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694A8DB-72A5-59E9-C659-BF339F6E98D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213223" cy="3563938"/>
              </a:xfrm>
            </p:spPr>
            <p:txBody>
              <a:bodyPr/>
              <a:lstStyle/>
              <a:p>
                <a:r>
                  <a:rPr lang="en-DE" b="1" dirty="0"/>
                  <a:t>Grafische Repräsentation</a:t>
                </a:r>
                <a:r>
                  <a:rPr lang="en-DE" dirty="0"/>
                  <a:t>: Gibt eine Intuition über die Struktur des Graphs</a:t>
                </a:r>
              </a:p>
              <a:p>
                <a:pPr lvl="1"/>
                <a:r>
                  <a:rPr lang="en-DE" sz="1200" dirty="0"/>
                  <a:t>Hängt sehr von der Position der Knoten ab!</a:t>
                </a:r>
              </a:p>
              <a:p>
                <a:pPr lvl="1"/>
                <a:endParaRPr lang="en-DE" dirty="0"/>
              </a:p>
              <a:p>
                <a:r>
                  <a:rPr lang="en-DE" b="1" dirty="0"/>
                  <a:t>Adjazensmatrix Repräsentation</a:t>
                </a:r>
                <a:r>
                  <a:rPr lang="en-DE" dirty="0"/>
                  <a:t>: Benutze eine Matrix </a:t>
                </a:r>
                <a:r>
                  <a:rPr lang="en-D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adj</a:t>
                </a:r>
                <a:r>
                  <a:rPr lang="en-DE" dirty="0"/>
                  <a:t> mit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DE" dirty="0"/>
                  <a:t> </a:t>
                </a:r>
                <a:r>
                  <a:rPr lang="en-D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bool</a:t>
                </a:r>
                <a:r>
                  <a:rPr lang="en-DE" dirty="0"/>
                  <a:t> Einträgen</a:t>
                </a:r>
              </a:p>
              <a:p>
                <a:pPr lvl="1"/>
                <a:r>
                  <a:rPr lang="en-DE" sz="1200" dirty="0"/>
                  <a:t>Für jede Kante zwischen Knoten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DE" sz="1200" dirty="0"/>
                  <a:t> und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DE" sz="1200" dirty="0"/>
                  <a:t> wird </a:t>
                </a:r>
                <a:r>
                  <a:rPr lang="en-DE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adj</a:t>
                </a:r>
                <a:r>
                  <a:rPr lang="en-DE" sz="1200" dirty="0"/>
                  <a:t> wie folgt verändert:</a:t>
                </a:r>
                <a:br>
                  <a:rPr lang="en-DE" sz="1200" dirty="0"/>
                </a:br>
                <a:r>
                  <a:rPr lang="en-DE" sz="1200" dirty="0"/>
                  <a:t> </a:t>
                </a:r>
                <a:r>
                  <a:rPr lang="en-DE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adj[v][w] = adj[v][w] = true</a:t>
                </a:r>
              </a:p>
              <a:p>
                <a:pPr lvl="1"/>
                <a:r>
                  <a:rPr lang="en-DE" sz="1200" dirty="0">
                    <a:cs typeface="Courier New" panose="02070309020205020404" pitchFamily="49" charset="0"/>
                  </a:rPr>
                  <a:t>Für “dünne” Graphen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𝐸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en-DE" sz="1200" dirty="0">
                    <a:cs typeface="Courier New" panose="02070309020205020404" pitchFamily="49" charset="0"/>
                  </a:rPr>
                  <a:t>), brauchen wir trozdem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sz="1200" dirty="0">
                    <a:cs typeface="Courier New" panose="02070309020205020404" pitchFamily="49" charset="0"/>
                  </a:rPr>
                  <a:t> Speicher</a:t>
                </a:r>
              </a:p>
              <a:p>
                <a:pPr lvl="1"/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694A8DB-72A5-59E9-C659-BF339F6E9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213223" cy="3563938"/>
              </a:xfrm>
              <a:blipFill>
                <a:blip r:embed="rId2"/>
                <a:stretch>
                  <a:fillRect t="-355" r="-30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847078-63EF-2B2F-BA50-463C2A71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Repräsentationen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99E386-3E91-A41D-2209-706E7BFCC7CA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 bwMode="gray">
          <a:xfrm>
            <a:off x="4893134" y="1779662"/>
            <a:ext cx="93906" cy="124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252F23-E5D7-6ABF-1B44-18A432690BA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 bwMode="gray">
          <a:xfrm>
            <a:off x="4969510" y="1748026"/>
            <a:ext cx="272179" cy="135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A96130-CED7-A710-6077-5F3289FFE9D2}"/>
              </a:ext>
            </a:extLst>
          </p:cNvPr>
          <p:cNvCxnSpPr>
            <a:cxnSpLocks/>
            <a:stCxn id="14" idx="7"/>
            <a:endCxn id="10" idx="3"/>
          </p:cNvCxnSpPr>
          <p:nvPr/>
        </p:nvCxnSpPr>
        <p:spPr bwMode="gray">
          <a:xfrm flipV="1">
            <a:off x="4919606" y="2362252"/>
            <a:ext cx="63272" cy="134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5E184D-4E88-0D80-C442-B4146817812D}"/>
              </a:ext>
            </a:extLst>
          </p:cNvPr>
          <p:cNvCxnSpPr>
            <a:cxnSpLocks/>
            <a:stCxn id="14" idx="6"/>
            <a:endCxn id="16" idx="3"/>
          </p:cNvCxnSpPr>
          <p:nvPr/>
        </p:nvCxnSpPr>
        <p:spPr bwMode="gray">
          <a:xfrm flipV="1">
            <a:off x="4951242" y="2470264"/>
            <a:ext cx="356334" cy="103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3B6DF-CE22-C39D-46D5-778A3494EAE5}"/>
              </a:ext>
            </a:extLst>
          </p:cNvPr>
          <p:cNvCxnSpPr>
            <a:cxnSpLocks/>
            <a:stCxn id="4" idx="3"/>
            <a:endCxn id="14" idx="0"/>
          </p:cNvCxnSpPr>
          <p:nvPr/>
        </p:nvCxnSpPr>
        <p:spPr bwMode="gray">
          <a:xfrm>
            <a:off x="4816758" y="1748026"/>
            <a:ext cx="26472" cy="71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48E299-660A-05CA-E765-D3F8154EDB93}"/>
              </a:ext>
            </a:extLst>
          </p:cNvPr>
          <p:cNvCxnSpPr>
            <a:cxnSpLocks/>
            <a:stCxn id="4" idx="6"/>
            <a:endCxn id="15" idx="1"/>
          </p:cNvCxnSpPr>
          <p:nvPr/>
        </p:nvCxnSpPr>
        <p:spPr bwMode="gray">
          <a:xfrm flipV="1">
            <a:off x="5001146" y="1659473"/>
            <a:ext cx="602800" cy="1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8D110E-1AAE-BEBC-2EEE-6AB020DE0F37}"/>
              </a:ext>
            </a:extLst>
          </p:cNvPr>
          <p:cNvCxnSpPr>
            <a:cxnSpLocks/>
            <a:stCxn id="15" idx="4"/>
            <a:endCxn id="16" idx="7"/>
          </p:cNvCxnSpPr>
          <p:nvPr/>
        </p:nvCxnSpPr>
        <p:spPr bwMode="gray">
          <a:xfrm flipH="1">
            <a:off x="5460328" y="1843861"/>
            <a:ext cx="219994" cy="473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4E294C-65D7-08FF-0D55-D7C979D1F0CE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 bwMode="gray">
          <a:xfrm>
            <a:off x="5167266" y="2285876"/>
            <a:ext cx="140310" cy="31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8B2A44-57D4-69D2-5C5A-70B87C68B096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 bwMode="gray">
          <a:xfrm flipH="1">
            <a:off x="6093769" y="2208791"/>
            <a:ext cx="2064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8D42E1-EC62-F455-FA5E-7D2744EF0D62}"/>
              </a:ext>
            </a:extLst>
          </p:cNvPr>
          <p:cNvCxnSpPr>
            <a:cxnSpLocks/>
            <a:stCxn id="22" idx="4"/>
            <a:endCxn id="28" idx="0"/>
          </p:cNvCxnSpPr>
          <p:nvPr/>
        </p:nvCxnSpPr>
        <p:spPr bwMode="gray">
          <a:xfrm>
            <a:off x="5985757" y="2316803"/>
            <a:ext cx="0" cy="1829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963860-2195-0620-9FDA-320B2B86D5D1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 bwMode="gray">
          <a:xfrm flipH="1">
            <a:off x="6093769" y="2607754"/>
            <a:ext cx="2064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03938F-F753-33A7-499B-B8F61E88548C}"/>
              </a:ext>
            </a:extLst>
          </p:cNvPr>
          <p:cNvCxnSpPr>
            <a:cxnSpLocks/>
            <a:stCxn id="22" idx="5"/>
            <a:endCxn id="29" idx="1"/>
          </p:cNvCxnSpPr>
          <p:nvPr/>
        </p:nvCxnSpPr>
        <p:spPr bwMode="gray">
          <a:xfrm>
            <a:off x="6062133" y="2285167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AF1219-ECD2-F858-7759-5BC9E8D33562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 bwMode="gray">
          <a:xfrm flipV="1">
            <a:off x="6118580" y="1768934"/>
            <a:ext cx="172051" cy="1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0DB2FA-5803-A6A0-F89F-015EC5B0EA7A}"/>
              </a:ext>
            </a:extLst>
          </p:cNvPr>
          <p:cNvCxnSpPr>
            <a:cxnSpLocks/>
            <a:stCxn id="66" idx="7"/>
            <a:endCxn id="69" idx="3"/>
          </p:cNvCxnSpPr>
          <p:nvPr/>
        </p:nvCxnSpPr>
        <p:spPr bwMode="gray">
          <a:xfrm flipV="1">
            <a:off x="7654251" y="2566111"/>
            <a:ext cx="203582" cy="37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85DE5B8-BCAA-24E4-8510-3D637CA44232}"/>
              </a:ext>
            </a:extLst>
          </p:cNvPr>
          <p:cNvCxnSpPr>
            <a:cxnSpLocks/>
            <a:stCxn id="66" idx="2"/>
            <a:endCxn id="73" idx="6"/>
          </p:cNvCxnSpPr>
          <p:nvPr/>
        </p:nvCxnSpPr>
        <p:spPr bwMode="gray">
          <a:xfrm flipH="1" flipV="1">
            <a:off x="7329554" y="2677862"/>
            <a:ext cx="140309" cy="1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4EEB32-717B-284E-5A12-4765DAAEF891}"/>
              </a:ext>
            </a:extLst>
          </p:cNvPr>
          <p:cNvCxnSpPr>
            <a:cxnSpLocks/>
            <a:stCxn id="76" idx="7"/>
            <a:endCxn id="72" idx="3"/>
          </p:cNvCxnSpPr>
          <p:nvPr/>
        </p:nvCxnSpPr>
        <p:spPr bwMode="gray">
          <a:xfrm flipV="1">
            <a:off x="7654251" y="1532002"/>
            <a:ext cx="360561" cy="227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939351-E5AF-E814-2B9D-11AC9D20DD82}"/>
              </a:ext>
            </a:extLst>
          </p:cNvPr>
          <p:cNvCxnSpPr>
            <a:cxnSpLocks/>
            <a:stCxn id="76" idx="6"/>
            <a:endCxn id="78" idx="3"/>
          </p:cNvCxnSpPr>
          <p:nvPr/>
        </p:nvCxnSpPr>
        <p:spPr bwMode="gray">
          <a:xfrm>
            <a:off x="7685887" y="1836360"/>
            <a:ext cx="878189" cy="50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44DFC02-5002-E7AE-A261-800D3D4281F7}"/>
              </a:ext>
            </a:extLst>
          </p:cNvPr>
          <p:cNvCxnSpPr>
            <a:cxnSpLocks/>
            <a:stCxn id="66" idx="0"/>
            <a:endCxn id="76" idx="4"/>
          </p:cNvCxnSpPr>
          <p:nvPr/>
        </p:nvCxnSpPr>
        <p:spPr bwMode="gray">
          <a:xfrm flipV="1">
            <a:off x="7577875" y="1944372"/>
            <a:ext cx="0" cy="627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3A715C9-1AA5-5ECE-9F5A-339C80C24068}"/>
              </a:ext>
            </a:extLst>
          </p:cNvPr>
          <p:cNvCxnSpPr>
            <a:cxnSpLocks/>
            <a:stCxn id="66" idx="6"/>
            <a:endCxn id="77" idx="2"/>
          </p:cNvCxnSpPr>
          <p:nvPr/>
        </p:nvCxnSpPr>
        <p:spPr bwMode="gray">
          <a:xfrm>
            <a:off x="7685887" y="2679641"/>
            <a:ext cx="846553" cy="7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DEE9CA4-D9AC-415F-0CE0-469F479F703B}"/>
              </a:ext>
            </a:extLst>
          </p:cNvPr>
          <p:cNvCxnSpPr>
            <a:cxnSpLocks/>
            <a:stCxn id="77" idx="0"/>
            <a:endCxn id="78" idx="4"/>
          </p:cNvCxnSpPr>
          <p:nvPr/>
        </p:nvCxnSpPr>
        <p:spPr bwMode="gray">
          <a:xfrm flipV="1">
            <a:off x="8640452" y="1873064"/>
            <a:ext cx="0" cy="706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C518380-E047-5E42-9574-2A1384C7415B}"/>
              </a:ext>
            </a:extLst>
          </p:cNvPr>
          <p:cNvCxnSpPr>
            <a:cxnSpLocks/>
            <a:stCxn id="72" idx="5"/>
            <a:endCxn id="78" idx="2"/>
          </p:cNvCxnSpPr>
          <p:nvPr/>
        </p:nvCxnSpPr>
        <p:spPr bwMode="gray">
          <a:xfrm>
            <a:off x="8167564" y="1532002"/>
            <a:ext cx="364876" cy="233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A559A0D-34B5-B728-C4E4-E8559A6642C1}"/>
              </a:ext>
            </a:extLst>
          </p:cNvPr>
          <p:cNvCxnSpPr>
            <a:cxnSpLocks/>
            <a:stCxn id="85" idx="2"/>
            <a:endCxn id="84" idx="6"/>
          </p:cNvCxnSpPr>
          <p:nvPr/>
        </p:nvCxnSpPr>
        <p:spPr bwMode="gray">
          <a:xfrm flipH="1">
            <a:off x="8051978" y="2237472"/>
            <a:ext cx="115586" cy="1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DCE560-4A39-89D5-742C-968B9411E486}"/>
              </a:ext>
            </a:extLst>
          </p:cNvPr>
          <p:cNvCxnSpPr>
            <a:cxnSpLocks/>
            <a:stCxn id="84" idx="7"/>
            <a:endCxn id="89" idx="2"/>
          </p:cNvCxnSpPr>
          <p:nvPr/>
        </p:nvCxnSpPr>
        <p:spPr bwMode="gray">
          <a:xfrm flipV="1">
            <a:off x="8020342" y="2047651"/>
            <a:ext cx="334019" cy="114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119FA7E9-8BC4-3975-05C6-8D714AEAE19F}"/>
              </a:ext>
            </a:extLst>
          </p:cNvPr>
          <p:cNvSpPr/>
          <p:nvPr/>
        </p:nvSpPr>
        <p:spPr bwMode="gray">
          <a:xfrm>
            <a:off x="8167564" y="212946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422D118-FDBB-2979-67F8-6FCF2FAA634E}"/>
              </a:ext>
            </a:extLst>
          </p:cNvPr>
          <p:cNvCxnSpPr>
            <a:cxnSpLocks/>
            <a:stCxn id="90" idx="0"/>
            <a:endCxn id="89" idx="4"/>
          </p:cNvCxnSpPr>
          <p:nvPr/>
        </p:nvCxnSpPr>
        <p:spPr bwMode="gray">
          <a:xfrm flipV="1">
            <a:off x="8456309" y="2155663"/>
            <a:ext cx="6064" cy="220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F2C28A-0064-9DB5-5066-2059F5CFAACE}"/>
              </a:ext>
            </a:extLst>
          </p:cNvPr>
          <p:cNvCxnSpPr>
            <a:cxnSpLocks/>
            <a:stCxn id="84" idx="5"/>
            <a:endCxn id="90" idx="1"/>
          </p:cNvCxnSpPr>
          <p:nvPr/>
        </p:nvCxnSpPr>
        <p:spPr bwMode="gray">
          <a:xfrm>
            <a:off x="8020342" y="2315209"/>
            <a:ext cx="359591" cy="92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F06A196-A1EF-CB2E-A584-FB3AA8CADCC3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 bwMode="gray">
          <a:xfrm flipH="1">
            <a:off x="7200292" y="1863969"/>
            <a:ext cx="4413" cy="4197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7" name="Table 167">
            <a:extLst>
              <a:ext uri="{FF2B5EF4-FFF2-40B4-BE49-F238E27FC236}">
                <a16:creationId xmlns:a16="http://schemas.microsoft.com/office/drawing/2014/main" id="{03DB5A1E-6934-E88B-ABDE-B2D23F5F2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988126"/>
              </p:ext>
            </p:extLst>
          </p:nvPr>
        </p:nvGraphicFramePr>
        <p:xfrm>
          <a:off x="4721730" y="2860526"/>
          <a:ext cx="2133208" cy="192047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52372">
                  <a:extLst>
                    <a:ext uri="{9D8B030D-6E8A-4147-A177-3AD203B41FA5}">
                      <a16:colId xmlns:a16="http://schemas.microsoft.com/office/drawing/2014/main" val="3849433253"/>
                    </a:ext>
                  </a:extLst>
                </a:gridCol>
                <a:gridCol w="152372">
                  <a:extLst>
                    <a:ext uri="{9D8B030D-6E8A-4147-A177-3AD203B41FA5}">
                      <a16:colId xmlns:a16="http://schemas.microsoft.com/office/drawing/2014/main" val="3970243122"/>
                    </a:ext>
                  </a:extLst>
                </a:gridCol>
                <a:gridCol w="152372">
                  <a:extLst>
                    <a:ext uri="{9D8B030D-6E8A-4147-A177-3AD203B41FA5}">
                      <a16:colId xmlns:a16="http://schemas.microsoft.com/office/drawing/2014/main" val="3766549568"/>
                    </a:ext>
                  </a:extLst>
                </a:gridCol>
                <a:gridCol w="152372">
                  <a:extLst>
                    <a:ext uri="{9D8B030D-6E8A-4147-A177-3AD203B41FA5}">
                      <a16:colId xmlns:a16="http://schemas.microsoft.com/office/drawing/2014/main" val="2494469239"/>
                    </a:ext>
                  </a:extLst>
                </a:gridCol>
                <a:gridCol w="152372">
                  <a:extLst>
                    <a:ext uri="{9D8B030D-6E8A-4147-A177-3AD203B41FA5}">
                      <a16:colId xmlns:a16="http://schemas.microsoft.com/office/drawing/2014/main" val="3080921744"/>
                    </a:ext>
                  </a:extLst>
                </a:gridCol>
                <a:gridCol w="152372">
                  <a:extLst>
                    <a:ext uri="{9D8B030D-6E8A-4147-A177-3AD203B41FA5}">
                      <a16:colId xmlns:a16="http://schemas.microsoft.com/office/drawing/2014/main" val="2892969140"/>
                    </a:ext>
                  </a:extLst>
                </a:gridCol>
                <a:gridCol w="152372">
                  <a:extLst>
                    <a:ext uri="{9D8B030D-6E8A-4147-A177-3AD203B41FA5}">
                      <a16:colId xmlns:a16="http://schemas.microsoft.com/office/drawing/2014/main" val="58675064"/>
                    </a:ext>
                  </a:extLst>
                </a:gridCol>
                <a:gridCol w="152372">
                  <a:extLst>
                    <a:ext uri="{9D8B030D-6E8A-4147-A177-3AD203B41FA5}">
                      <a16:colId xmlns:a16="http://schemas.microsoft.com/office/drawing/2014/main" val="658885598"/>
                    </a:ext>
                  </a:extLst>
                </a:gridCol>
                <a:gridCol w="152372">
                  <a:extLst>
                    <a:ext uri="{9D8B030D-6E8A-4147-A177-3AD203B41FA5}">
                      <a16:colId xmlns:a16="http://schemas.microsoft.com/office/drawing/2014/main" val="2984348674"/>
                    </a:ext>
                  </a:extLst>
                </a:gridCol>
                <a:gridCol w="152372">
                  <a:extLst>
                    <a:ext uri="{9D8B030D-6E8A-4147-A177-3AD203B41FA5}">
                      <a16:colId xmlns:a16="http://schemas.microsoft.com/office/drawing/2014/main" val="991506303"/>
                    </a:ext>
                  </a:extLst>
                </a:gridCol>
                <a:gridCol w="152372">
                  <a:extLst>
                    <a:ext uri="{9D8B030D-6E8A-4147-A177-3AD203B41FA5}">
                      <a16:colId xmlns:a16="http://schemas.microsoft.com/office/drawing/2014/main" val="1417873954"/>
                    </a:ext>
                  </a:extLst>
                </a:gridCol>
                <a:gridCol w="152372">
                  <a:extLst>
                    <a:ext uri="{9D8B030D-6E8A-4147-A177-3AD203B41FA5}">
                      <a16:colId xmlns:a16="http://schemas.microsoft.com/office/drawing/2014/main" val="1349935943"/>
                    </a:ext>
                  </a:extLst>
                </a:gridCol>
                <a:gridCol w="152372">
                  <a:extLst>
                    <a:ext uri="{9D8B030D-6E8A-4147-A177-3AD203B41FA5}">
                      <a16:colId xmlns:a16="http://schemas.microsoft.com/office/drawing/2014/main" val="3538301707"/>
                    </a:ext>
                  </a:extLst>
                </a:gridCol>
                <a:gridCol w="152372">
                  <a:extLst>
                    <a:ext uri="{9D8B030D-6E8A-4147-A177-3AD203B41FA5}">
                      <a16:colId xmlns:a16="http://schemas.microsoft.com/office/drawing/2014/main" val="3478804028"/>
                    </a:ext>
                  </a:extLst>
                </a:gridCol>
              </a:tblGrid>
              <a:tr h="137177">
                <a:tc>
                  <a:txBody>
                    <a:bodyPr/>
                    <a:lstStyle/>
                    <a:p>
                      <a:pPr algn="ctr"/>
                      <a:endParaRPr lang="en-DE" sz="5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770175"/>
                  </a:ext>
                </a:extLst>
              </a:tr>
              <a:tr h="137177"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3441427"/>
                  </a:ext>
                </a:extLst>
              </a:tr>
              <a:tr h="137177"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174980"/>
                  </a:ext>
                </a:extLst>
              </a:tr>
              <a:tr h="137177"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856061"/>
                  </a:ext>
                </a:extLst>
              </a:tr>
              <a:tr h="137177"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7682396"/>
                  </a:ext>
                </a:extLst>
              </a:tr>
              <a:tr h="137177"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6542144"/>
                  </a:ext>
                </a:extLst>
              </a:tr>
              <a:tr h="137177"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111678"/>
                  </a:ext>
                </a:extLst>
              </a:tr>
              <a:tr h="137177"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233597"/>
                  </a:ext>
                </a:extLst>
              </a:tr>
              <a:tr h="137177"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5255742"/>
                  </a:ext>
                </a:extLst>
              </a:tr>
              <a:tr h="137177"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121927"/>
                  </a:ext>
                </a:extLst>
              </a:tr>
              <a:tr h="137177"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0720787"/>
                  </a:ext>
                </a:extLst>
              </a:tr>
              <a:tr h="137177"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0933"/>
                  </a:ext>
                </a:extLst>
              </a:tr>
              <a:tr h="137177"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837676"/>
                  </a:ext>
                </a:extLst>
              </a:tr>
              <a:tr h="137177">
                <a:tc>
                  <a:txBody>
                    <a:bodyPr/>
                    <a:lstStyle/>
                    <a:p>
                      <a:pPr algn="ctr"/>
                      <a:r>
                        <a:rPr lang="en-DE" sz="50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500" b="1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7680087"/>
                  </a:ext>
                </a:extLst>
              </a:tr>
            </a:tbl>
          </a:graphicData>
        </a:graphic>
      </p:graphicFrame>
      <p:sp>
        <p:nvSpPr>
          <p:cNvPr id="168" name="TextBox 167">
            <a:extLst>
              <a:ext uri="{FF2B5EF4-FFF2-40B4-BE49-F238E27FC236}">
                <a16:creationId xmlns:a16="http://schemas.microsoft.com/office/drawing/2014/main" id="{1EAB16F3-ABA2-5550-7FBD-ED2C660A4249}"/>
              </a:ext>
            </a:extLst>
          </p:cNvPr>
          <p:cNvSpPr txBox="1"/>
          <p:nvPr/>
        </p:nvSpPr>
        <p:spPr bwMode="gray">
          <a:xfrm>
            <a:off x="7411248" y="3322430"/>
            <a:ext cx="122920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Zwei Einträge pro Kante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620DD1B-8704-CE4E-6174-7CAF149C1E34}"/>
              </a:ext>
            </a:extLst>
          </p:cNvPr>
          <p:cNvCxnSpPr>
            <a:cxnSpLocks/>
            <a:stCxn id="168" idx="1"/>
          </p:cNvCxnSpPr>
          <p:nvPr/>
        </p:nvCxnSpPr>
        <p:spPr bwMode="gray">
          <a:xfrm flipH="1">
            <a:off x="6228184" y="3489119"/>
            <a:ext cx="1183064" cy="5227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C0FFA8B-0C49-C609-97CF-7F7474D1C041}"/>
              </a:ext>
            </a:extLst>
          </p:cNvPr>
          <p:cNvCxnSpPr>
            <a:cxnSpLocks/>
            <a:stCxn id="168" idx="1"/>
          </p:cNvCxnSpPr>
          <p:nvPr/>
        </p:nvCxnSpPr>
        <p:spPr bwMode="gray">
          <a:xfrm flipH="1">
            <a:off x="6078454" y="3489119"/>
            <a:ext cx="1332794" cy="6526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527D776-6097-E556-FA88-BE7F7D2B4E4E}"/>
              </a:ext>
            </a:extLst>
          </p:cNvPr>
          <p:cNvSpPr/>
          <p:nvPr/>
        </p:nvSpPr>
        <p:spPr bwMode="gray">
          <a:xfrm>
            <a:off x="4785122" y="156363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72BEA4-AC3A-113B-031B-F0AE287169C8}"/>
              </a:ext>
            </a:extLst>
          </p:cNvPr>
          <p:cNvSpPr/>
          <p:nvPr/>
        </p:nvSpPr>
        <p:spPr bwMode="gray">
          <a:xfrm>
            <a:off x="4879028" y="190455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30F466-1C1D-B505-1C15-0ABF0CE0A7B3}"/>
              </a:ext>
            </a:extLst>
          </p:cNvPr>
          <p:cNvSpPr/>
          <p:nvPr/>
        </p:nvSpPr>
        <p:spPr bwMode="gray">
          <a:xfrm>
            <a:off x="4951242" y="21778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329FD8-7E8B-C05A-0704-35D0530FD770}"/>
              </a:ext>
            </a:extLst>
          </p:cNvPr>
          <p:cNvSpPr/>
          <p:nvPr/>
        </p:nvSpPr>
        <p:spPr bwMode="gray">
          <a:xfrm>
            <a:off x="5210053" y="185167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DB3064-189A-AA73-BDA6-F0E240A34521}"/>
              </a:ext>
            </a:extLst>
          </p:cNvPr>
          <p:cNvSpPr/>
          <p:nvPr/>
        </p:nvSpPr>
        <p:spPr bwMode="gray">
          <a:xfrm>
            <a:off x="4735218" y="24653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8534E7-D836-C632-7057-546AFAFD2EC5}"/>
              </a:ext>
            </a:extLst>
          </p:cNvPr>
          <p:cNvSpPr/>
          <p:nvPr/>
        </p:nvSpPr>
        <p:spPr bwMode="gray">
          <a:xfrm>
            <a:off x="5572310" y="162783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5430B9-46AE-9244-5D4E-7A0056480DF4}"/>
              </a:ext>
            </a:extLst>
          </p:cNvPr>
          <p:cNvSpPr/>
          <p:nvPr/>
        </p:nvSpPr>
        <p:spPr bwMode="gray">
          <a:xfrm>
            <a:off x="5275940" y="228587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20BF66-DDAB-3F9B-CF8B-709DB87CEFAA}"/>
              </a:ext>
            </a:extLst>
          </p:cNvPr>
          <p:cNvSpPr/>
          <p:nvPr/>
        </p:nvSpPr>
        <p:spPr bwMode="gray">
          <a:xfrm>
            <a:off x="5902556" y="166223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B5EFC5-E627-229B-EEDA-A536F49D9AB4}"/>
              </a:ext>
            </a:extLst>
          </p:cNvPr>
          <p:cNvSpPr/>
          <p:nvPr/>
        </p:nvSpPr>
        <p:spPr bwMode="gray">
          <a:xfrm>
            <a:off x="5877745" y="210077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F4942F-FFA9-C6CD-6142-DC9CC9A65060}"/>
              </a:ext>
            </a:extLst>
          </p:cNvPr>
          <p:cNvSpPr/>
          <p:nvPr/>
        </p:nvSpPr>
        <p:spPr bwMode="gray">
          <a:xfrm>
            <a:off x="6300192" y="210077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F2C08E-DEAF-94D6-4D8F-F7BA29C3D7A0}"/>
              </a:ext>
            </a:extLst>
          </p:cNvPr>
          <p:cNvSpPr/>
          <p:nvPr/>
        </p:nvSpPr>
        <p:spPr bwMode="gray">
          <a:xfrm>
            <a:off x="6290631" y="16609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29E5D5-C01C-855E-5515-2920D601332F}"/>
              </a:ext>
            </a:extLst>
          </p:cNvPr>
          <p:cNvSpPr/>
          <p:nvPr/>
        </p:nvSpPr>
        <p:spPr bwMode="gray">
          <a:xfrm>
            <a:off x="5877745" y="249974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32A0AB5-2A79-D636-3C64-C817FBAE76CA}"/>
              </a:ext>
            </a:extLst>
          </p:cNvPr>
          <p:cNvSpPr/>
          <p:nvPr/>
        </p:nvSpPr>
        <p:spPr bwMode="gray">
          <a:xfrm>
            <a:off x="6300192" y="249974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6E22463-1D2D-E2F9-9269-86D3FC250081}"/>
              </a:ext>
            </a:extLst>
          </p:cNvPr>
          <p:cNvSpPr/>
          <p:nvPr/>
        </p:nvSpPr>
        <p:spPr bwMode="gray">
          <a:xfrm>
            <a:off x="7469863" y="257162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ADC1281-CECF-9D89-253E-19400BF00310}"/>
              </a:ext>
            </a:extLst>
          </p:cNvPr>
          <p:cNvSpPr/>
          <p:nvPr/>
        </p:nvSpPr>
        <p:spPr bwMode="gray">
          <a:xfrm>
            <a:off x="7826197" y="238172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A7C483F-A536-06F7-9590-242C147C2B0B}"/>
              </a:ext>
            </a:extLst>
          </p:cNvPr>
          <p:cNvSpPr/>
          <p:nvPr/>
        </p:nvSpPr>
        <p:spPr bwMode="gray">
          <a:xfrm>
            <a:off x="7983176" y="13476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1E62AC4-FA8B-A206-6BD2-AE74D31C3715}"/>
              </a:ext>
            </a:extLst>
          </p:cNvPr>
          <p:cNvSpPr/>
          <p:nvPr/>
        </p:nvSpPr>
        <p:spPr bwMode="gray">
          <a:xfrm>
            <a:off x="7113530" y="256985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1C6F292-5AFC-E96E-F550-A71E62F61AB0}"/>
              </a:ext>
            </a:extLst>
          </p:cNvPr>
          <p:cNvSpPr/>
          <p:nvPr/>
        </p:nvSpPr>
        <p:spPr bwMode="gray">
          <a:xfrm>
            <a:off x="7469863" y="172834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EB5DFCE-F4A7-00CA-2B4D-07758B8B09E9}"/>
              </a:ext>
            </a:extLst>
          </p:cNvPr>
          <p:cNvSpPr/>
          <p:nvPr/>
        </p:nvSpPr>
        <p:spPr bwMode="gray">
          <a:xfrm>
            <a:off x="8532440" y="257910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0B7A897-0A14-30B7-5EF5-FA0C819B48B2}"/>
              </a:ext>
            </a:extLst>
          </p:cNvPr>
          <p:cNvSpPr/>
          <p:nvPr/>
        </p:nvSpPr>
        <p:spPr bwMode="gray">
          <a:xfrm>
            <a:off x="8532440" y="165704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2DAD06D-75AC-61C9-2C40-20FDD968B92D}"/>
              </a:ext>
            </a:extLst>
          </p:cNvPr>
          <p:cNvSpPr/>
          <p:nvPr/>
        </p:nvSpPr>
        <p:spPr bwMode="gray">
          <a:xfrm>
            <a:off x="7096693" y="164794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CCBAB27-3186-4D13-6C7A-8D5291C546CD}"/>
              </a:ext>
            </a:extLst>
          </p:cNvPr>
          <p:cNvSpPr/>
          <p:nvPr/>
        </p:nvSpPr>
        <p:spPr bwMode="gray">
          <a:xfrm>
            <a:off x="7835954" y="213082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FBB1EFD-F231-B72E-C4A3-A7AC16513298}"/>
              </a:ext>
            </a:extLst>
          </p:cNvPr>
          <p:cNvSpPr/>
          <p:nvPr/>
        </p:nvSpPr>
        <p:spPr bwMode="gray">
          <a:xfrm>
            <a:off x="7092280" y="22837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FE838D7-534E-2A11-7171-51AC7A7066A5}"/>
              </a:ext>
            </a:extLst>
          </p:cNvPr>
          <p:cNvSpPr/>
          <p:nvPr/>
        </p:nvSpPr>
        <p:spPr bwMode="gray">
          <a:xfrm>
            <a:off x="8354361" y="193963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74C02AA-E010-4E45-AA4D-8764C4D30092}"/>
              </a:ext>
            </a:extLst>
          </p:cNvPr>
          <p:cNvSpPr/>
          <p:nvPr/>
        </p:nvSpPr>
        <p:spPr bwMode="gray">
          <a:xfrm>
            <a:off x="8348297" y="237643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896912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D7D7"/>
                                      </p:to>
                                    </p:animClr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68" grpId="0"/>
      <p:bldP spid="4" grpId="0" animBg="1"/>
      <p:bldP spid="7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9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66" grpId="0" animBg="1"/>
      <p:bldP spid="69" grpId="0" animBg="1"/>
      <p:bldP spid="72" grpId="0" animBg="1"/>
      <p:bldP spid="73" grpId="0" animBg="1"/>
      <p:bldP spid="76" grpId="0" animBg="1"/>
      <p:bldP spid="77" grpId="0" animBg="1"/>
      <p:bldP spid="78" grpId="0" animBg="1"/>
      <p:bldP spid="81" grpId="0" animBg="1"/>
      <p:bldP spid="84" grpId="0" animBg="1"/>
      <p:bldP spid="86" grpId="0" animBg="1"/>
      <p:bldP spid="89" grpId="0" animBg="1"/>
      <p:bldP spid="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EC20D2-FC21-5C94-4AF2-96D269DF4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4357240" cy="3563938"/>
          </a:xfrm>
        </p:spPr>
        <p:txBody>
          <a:bodyPr/>
          <a:lstStyle/>
          <a:p>
            <a:r>
              <a:rPr lang="de-DE" b="1" dirty="0"/>
              <a:t>Idee</a:t>
            </a:r>
            <a:r>
              <a:rPr lang="de-DE" dirty="0"/>
              <a:t>: Für jeden Knoten wird eine verlinkte Liste der Knoten gespeichert, zu denen der Knoten verbunden ist</a:t>
            </a:r>
          </a:p>
          <a:p>
            <a:r>
              <a:rPr lang="de-DE" dirty="0"/>
              <a:t>In der Praxis benutzt, weil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Algorithmen oft über die Nachbarknoten iterieren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Echte Graphen “dünn” (</a:t>
            </a:r>
            <a:r>
              <a:rPr lang="en-US" i="1" dirty="0"/>
              <a:t>sparse</a:t>
            </a:r>
            <a:r>
              <a:rPr lang="de-DE" dirty="0"/>
              <a:t>) sind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552E1F-91A2-6B77-8C57-32884969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Adjazenzlistenrepräsentation</a:t>
            </a:r>
            <a:endParaRPr lang="de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AC0872-8ECD-187B-6854-70053AA2E256}"/>
              </a:ext>
            </a:extLst>
          </p:cNvPr>
          <p:cNvSpPr/>
          <p:nvPr/>
        </p:nvSpPr>
        <p:spPr bwMode="gray">
          <a:xfrm>
            <a:off x="4785122" y="156363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B5298D-38C7-7BF3-1D66-20193359E46E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 bwMode="gray">
          <a:xfrm>
            <a:off x="4893134" y="1779662"/>
            <a:ext cx="93906" cy="124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0E4BA-4A3D-3A3D-ED88-CCC1295D581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 bwMode="gray">
          <a:xfrm>
            <a:off x="4969510" y="1748026"/>
            <a:ext cx="272179" cy="135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9250B72-3B7A-60F0-52A9-55407C230FBF}"/>
              </a:ext>
            </a:extLst>
          </p:cNvPr>
          <p:cNvSpPr/>
          <p:nvPr/>
        </p:nvSpPr>
        <p:spPr bwMode="gray">
          <a:xfrm>
            <a:off x="4879028" y="190455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62E9D5-8DE1-03FA-004D-0C7CA26929C5}"/>
              </a:ext>
            </a:extLst>
          </p:cNvPr>
          <p:cNvCxnSpPr>
            <a:cxnSpLocks/>
            <a:stCxn id="14" idx="7"/>
            <a:endCxn id="10" idx="3"/>
          </p:cNvCxnSpPr>
          <p:nvPr/>
        </p:nvCxnSpPr>
        <p:spPr bwMode="gray">
          <a:xfrm flipV="1">
            <a:off x="4919606" y="2362252"/>
            <a:ext cx="63272" cy="134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5592F-DBE9-D75F-AF11-3B1EF6DBBA61}"/>
              </a:ext>
            </a:extLst>
          </p:cNvPr>
          <p:cNvCxnSpPr>
            <a:cxnSpLocks/>
            <a:stCxn id="14" idx="6"/>
            <a:endCxn id="16" idx="3"/>
          </p:cNvCxnSpPr>
          <p:nvPr/>
        </p:nvCxnSpPr>
        <p:spPr bwMode="gray">
          <a:xfrm flipV="1">
            <a:off x="4951242" y="2470264"/>
            <a:ext cx="356334" cy="103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20BD8CE-AD2D-D320-13DA-B48C0FCA9BE1}"/>
              </a:ext>
            </a:extLst>
          </p:cNvPr>
          <p:cNvSpPr/>
          <p:nvPr/>
        </p:nvSpPr>
        <p:spPr bwMode="gray">
          <a:xfrm>
            <a:off x="4951242" y="21778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887F60-B187-884F-C45A-7A584F1D8DE9}"/>
              </a:ext>
            </a:extLst>
          </p:cNvPr>
          <p:cNvSpPr/>
          <p:nvPr/>
        </p:nvSpPr>
        <p:spPr bwMode="gray">
          <a:xfrm>
            <a:off x="5210053" y="185167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C20FE6-DBD4-0EBE-FB19-6E92CFCF0156}"/>
              </a:ext>
            </a:extLst>
          </p:cNvPr>
          <p:cNvCxnSpPr>
            <a:cxnSpLocks/>
            <a:stCxn id="4" idx="3"/>
            <a:endCxn id="14" idx="0"/>
          </p:cNvCxnSpPr>
          <p:nvPr/>
        </p:nvCxnSpPr>
        <p:spPr bwMode="gray">
          <a:xfrm>
            <a:off x="4816758" y="1748026"/>
            <a:ext cx="26472" cy="71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B4A573-6302-C388-56CC-415CB59B99BB}"/>
              </a:ext>
            </a:extLst>
          </p:cNvPr>
          <p:cNvCxnSpPr>
            <a:cxnSpLocks/>
            <a:stCxn id="4" idx="6"/>
            <a:endCxn id="15" idx="1"/>
          </p:cNvCxnSpPr>
          <p:nvPr/>
        </p:nvCxnSpPr>
        <p:spPr bwMode="gray">
          <a:xfrm flipV="1">
            <a:off x="5001146" y="1659473"/>
            <a:ext cx="602800" cy="1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9A599EE-B821-961F-BD59-611D0B7A399E}"/>
              </a:ext>
            </a:extLst>
          </p:cNvPr>
          <p:cNvSpPr/>
          <p:nvPr/>
        </p:nvSpPr>
        <p:spPr bwMode="gray">
          <a:xfrm>
            <a:off x="4735218" y="24653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00EB1A-FAA8-5451-817A-94CEC75D894B}"/>
              </a:ext>
            </a:extLst>
          </p:cNvPr>
          <p:cNvSpPr/>
          <p:nvPr/>
        </p:nvSpPr>
        <p:spPr bwMode="gray">
          <a:xfrm>
            <a:off x="5572310" y="162783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4174C8-691C-0F51-2116-CCABD6457D47}"/>
              </a:ext>
            </a:extLst>
          </p:cNvPr>
          <p:cNvSpPr/>
          <p:nvPr/>
        </p:nvSpPr>
        <p:spPr bwMode="gray">
          <a:xfrm>
            <a:off x="5275940" y="228587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91D78C-B33A-5367-8B47-1F89F16268C3}"/>
              </a:ext>
            </a:extLst>
          </p:cNvPr>
          <p:cNvCxnSpPr>
            <a:cxnSpLocks/>
            <a:stCxn id="15" idx="4"/>
            <a:endCxn id="16" idx="7"/>
          </p:cNvCxnSpPr>
          <p:nvPr/>
        </p:nvCxnSpPr>
        <p:spPr bwMode="gray">
          <a:xfrm flipH="1">
            <a:off x="5460328" y="1843861"/>
            <a:ext cx="219994" cy="473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3947CC-288B-2064-1F53-E88B3B4F0DCC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 bwMode="gray">
          <a:xfrm>
            <a:off x="5167266" y="2285876"/>
            <a:ext cx="140310" cy="31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9C833B3-FA23-030F-FE88-FA67E75CB71D}"/>
              </a:ext>
            </a:extLst>
          </p:cNvPr>
          <p:cNvSpPr/>
          <p:nvPr/>
        </p:nvSpPr>
        <p:spPr bwMode="gray">
          <a:xfrm>
            <a:off x="5902556" y="166223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3D43D1-1B1A-A376-8ED0-D1F0E385ED3D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 bwMode="gray">
          <a:xfrm flipH="1">
            <a:off x="6093769" y="2208791"/>
            <a:ext cx="2064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8D3508-91B6-391A-C868-45F4211AAC5F}"/>
              </a:ext>
            </a:extLst>
          </p:cNvPr>
          <p:cNvCxnSpPr>
            <a:cxnSpLocks/>
            <a:stCxn id="22" idx="4"/>
            <a:endCxn id="27" idx="0"/>
          </p:cNvCxnSpPr>
          <p:nvPr/>
        </p:nvCxnSpPr>
        <p:spPr bwMode="gray">
          <a:xfrm>
            <a:off x="5985757" y="2316803"/>
            <a:ext cx="0" cy="1829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9845438-687F-D7B9-FF92-8FC0CEAFCB3C}"/>
              </a:ext>
            </a:extLst>
          </p:cNvPr>
          <p:cNvSpPr/>
          <p:nvPr/>
        </p:nvSpPr>
        <p:spPr bwMode="gray">
          <a:xfrm>
            <a:off x="5877745" y="210077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8B1E92-A293-87E8-8472-43F1DA85C7AA}"/>
              </a:ext>
            </a:extLst>
          </p:cNvPr>
          <p:cNvSpPr/>
          <p:nvPr/>
        </p:nvSpPr>
        <p:spPr bwMode="gray">
          <a:xfrm>
            <a:off x="6300192" y="210077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F7BEE5-4382-6054-FC08-99F8190643EE}"/>
              </a:ext>
            </a:extLst>
          </p:cNvPr>
          <p:cNvSpPr/>
          <p:nvPr/>
        </p:nvSpPr>
        <p:spPr bwMode="gray">
          <a:xfrm>
            <a:off x="6290631" y="16609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B05735-D1C5-828E-4EB6-0F45C37E1327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 bwMode="gray">
          <a:xfrm flipH="1">
            <a:off x="6093769" y="2607754"/>
            <a:ext cx="2064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C1DFBD-6769-A9B1-4000-7C57A5BB209F}"/>
              </a:ext>
            </a:extLst>
          </p:cNvPr>
          <p:cNvCxnSpPr>
            <a:cxnSpLocks/>
            <a:stCxn id="22" idx="5"/>
            <a:endCxn id="28" idx="1"/>
          </p:cNvCxnSpPr>
          <p:nvPr/>
        </p:nvCxnSpPr>
        <p:spPr bwMode="gray">
          <a:xfrm>
            <a:off x="6062133" y="2285167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3B7D52C-9BAF-D25B-5A3B-8CF181598262}"/>
              </a:ext>
            </a:extLst>
          </p:cNvPr>
          <p:cNvSpPr/>
          <p:nvPr/>
        </p:nvSpPr>
        <p:spPr bwMode="gray">
          <a:xfrm>
            <a:off x="5877745" y="249974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CBC74E0-62B6-A83D-9B3C-2AB2367BBA50}"/>
              </a:ext>
            </a:extLst>
          </p:cNvPr>
          <p:cNvSpPr/>
          <p:nvPr/>
        </p:nvSpPr>
        <p:spPr bwMode="gray">
          <a:xfrm>
            <a:off x="6300192" y="249974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7D4B3F-0F93-B838-FDF3-15314CA1F38C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 bwMode="gray">
          <a:xfrm flipV="1">
            <a:off x="6118580" y="1768934"/>
            <a:ext cx="172051" cy="1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7845192-77CC-21FF-4AC2-470349085F2C}"/>
              </a:ext>
            </a:extLst>
          </p:cNvPr>
          <p:cNvSpPr/>
          <p:nvPr/>
        </p:nvSpPr>
        <p:spPr bwMode="gray">
          <a:xfrm>
            <a:off x="6948264" y="1635646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F377A8-FEF7-DA7A-1455-8C7216607A37}"/>
              </a:ext>
            </a:extLst>
          </p:cNvPr>
          <p:cNvSpPr/>
          <p:nvPr/>
        </p:nvSpPr>
        <p:spPr bwMode="gray">
          <a:xfrm>
            <a:off x="6948264" y="1779662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33C5F0-73A2-582A-0821-DF190DDEA4D2}"/>
              </a:ext>
            </a:extLst>
          </p:cNvPr>
          <p:cNvSpPr/>
          <p:nvPr/>
        </p:nvSpPr>
        <p:spPr bwMode="gray">
          <a:xfrm>
            <a:off x="6948264" y="1923678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F02EBF-CF57-1719-0710-4251BFFB8F72}"/>
              </a:ext>
            </a:extLst>
          </p:cNvPr>
          <p:cNvSpPr/>
          <p:nvPr/>
        </p:nvSpPr>
        <p:spPr bwMode="gray">
          <a:xfrm>
            <a:off x="6948264" y="2067694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9445A2-4E3B-21CB-A0EF-F3EC47B8D1E5}"/>
              </a:ext>
            </a:extLst>
          </p:cNvPr>
          <p:cNvSpPr/>
          <p:nvPr/>
        </p:nvSpPr>
        <p:spPr bwMode="gray">
          <a:xfrm>
            <a:off x="6948264" y="2208791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F8B51-6168-F9D7-0F79-4BE3D72FFB99}"/>
              </a:ext>
            </a:extLst>
          </p:cNvPr>
          <p:cNvSpPr/>
          <p:nvPr/>
        </p:nvSpPr>
        <p:spPr bwMode="gray">
          <a:xfrm>
            <a:off x="6948264" y="2352807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1CBB5A-95A1-47F2-371C-53BDBEFD61B5}"/>
              </a:ext>
            </a:extLst>
          </p:cNvPr>
          <p:cNvSpPr/>
          <p:nvPr/>
        </p:nvSpPr>
        <p:spPr bwMode="gray">
          <a:xfrm>
            <a:off x="6948264" y="2496823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7E902B-F463-9972-A3EA-E8AA05464225}"/>
              </a:ext>
            </a:extLst>
          </p:cNvPr>
          <p:cNvSpPr/>
          <p:nvPr/>
        </p:nvSpPr>
        <p:spPr bwMode="gray">
          <a:xfrm>
            <a:off x="6948264" y="2640839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36D53D-45A8-103B-F4F5-916883111A73}"/>
              </a:ext>
            </a:extLst>
          </p:cNvPr>
          <p:cNvSpPr/>
          <p:nvPr/>
        </p:nvSpPr>
        <p:spPr bwMode="gray">
          <a:xfrm>
            <a:off x="6948264" y="2784855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048FC2-70E4-EBA8-630E-33DBA6B88106}"/>
              </a:ext>
            </a:extLst>
          </p:cNvPr>
          <p:cNvSpPr/>
          <p:nvPr/>
        </p:nvSpPr>
        <p:spPr bwMode="gray">
          <a:xfrm>
            <a:off x="6948264" y="2928871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CF7C52-5545-4F05-B89D-35FE0F6DB747}"/>
              </a:ext>
            </a:extLst>
          </p:cNvPr>
          <p:cNvSpPr/>
          <p:nvPr/>
        </p:nvSpPr>
        <p:spPr bwMode="gray">
          <a:xfrm>
            <a:off x="6948264" y="3072887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B41CCD-6E59-6885-40BB-BE9B6F07A09B}"/>
              </a:ext>
            </a:extLst>
          </p:cNvPr>
          <p:cNvSpPr/>
          <p:nvPr/>
        </p:nvSpPr>
        <p:spPr bwMode="gray">
          <a:xfrm>
            <a:off x="6948264" y="3216903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537053-0390-34AC-85DB-87031BFAB571}"/>
              </a:ext>
            </a:extLst>
          </p:cNvPr>
          <p:cNvSpPr/>
          <p:nvPr/>
        </p:nvSpPr>
        <p:spPr bwMode="gray">
          <a:xfrm>
            <a:off x="6948264" y="3360919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F2AFDB-33F3-98C6-8020-1D519B0883B0}"/>
              </a:ext>
            </a:extLst>
          </p:cNvPr>
          <p:cNvSpPr/>
          <p:nvPr/>
        </p:nvSpPr>
        <p:spPr bwMode="gray">
          <a:xfrm>
            <a:off x="7354802" y="1347614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8F8518-4D1D-0613-E1F6-466AA0A7E317}"/>
              </a:ext>
            </a:extLst>
          </p:cNvPr>
          <p:cNvSpPr/>
          <p:nvPr/>
        </p:nvSpPr>
        <p:spPr bwMode="gray">
          <a:xfrm>
            <a:off x="7354802" y="1563638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93DFD1C-C4B7-E2DB-37F7-2F5A2FBF5584}"/>
              </a:ext>
            </a:extLst>
          </p:cNvPr>
          <p:cNvSpPr/>
          <p:nvPr/>
        </p:nvSpPr>
        <p:spPr bwMode="gray">
          <a:xfrm>
            <a:off x="7354802" y="1779662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D33079-35E8-EA19-C1BC-EE7830F3049F}"/>
              </a:ext>
            </a:extLst>
          </p:cNvPr>
          <p:cNvSpPr/>
          <p:nvPr/>
        </p:nvSpPr>
        <p:spPr bwMode="gray">
          <a:xfrm>
            <a:off x="7617324" y="1779662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FD89873-6A5C-6661-BCCD-CA0DA297C3DD}"/>
              </a:ext>
            </a:extLst>
          </p:cNvPr>
          <p:cNvSpPr/>
          <p:nvPr/>
        </p:nvSpPr>
        <p:spPr bwMode="gray">
          <a:xfrm>
            <a:off x="7354802" y="1992767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4BD8CA4-EE76-0EF4-039B-8DD588F1201F}"/>
              </a:ext>
            </a:extLst>
          </p:cNvPr>
          <p:cNvSpPr/>
          <p:nvPr/>
        </p:nvSpPr>
        <p:spPr bwMode="gray">
          <a:xfrm>
            <a:off x="7617324" y="1992767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646E912-4EBF-1E99-5471-FF49395D41CF}"/>
              </a:ext>
            </a:extLst>
          </p:cNvPr>
          <p:cNvSpPr/>
          <p:nvPr/>
        </p:nvSpPr>
        <p:spPr bwMode="gray">
          <a:xfrm>
            <a:off x="7874767" y="1992767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62D483-C193-9639-40E7-22BB91956208}"/>
              </a:ext>
            </a:extLst>
          </p:cNvPr>
          <p:cNvSpPr/>
          <p:nvPr/>
        </p:nvSpPr>
        <p:spPr bwMode="gray">
          <a:xfrm>
            <a:off x="7354802" y="2208791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D326ED-06E4-CD56-1E13-0BD728F97760}"/>
              </a:ext>
            </a:extLst>
          </p:cNvPr>
          <p:cNvSpPr/>
          <p:nvPr/>
        </p:nvSpPr>
        <p:spPr bwMode="gray">
          <a:xfrm>
            <a:off x="7617324" y="2208791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FB4967-1B9E-C6D3-3EAA-DE200E1ECA77}"/>
              </a:ext>
            </a:extLst>
          </p:cNvPr>
          <p:cNvSpPr/>
          <p:nvPr/>
        </p:nvSpPr>
        <p:spPr bwMode="gray">
          <a:xfrm>
            <a:off x="7874767" y="2208791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1239E9-F50B-5ADC-4924-172335D6C6D7}"/>
              </a:ext>
            </a:extLst>
          </p:cNvPr>
          <p:cNvSpPr/>
          <p:nvPr/>
        </p:nvSpPr>
        <p:spPr bwMode="gray">
          <a:xfrm>
            <a:off x="7354802" y="2424815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5BF5316-BC55-34C4-537E-3A748A201B99}"/>
              </a:ext>
            </a:extLst>
          </p:cNvPr>
          <p:cNvSpPr/>
          <p:nvPr/>
        </p:nvSpPr>
        <p:spPr bwMode="gray">
          <a:xfrm>
            <a:off x="7617324" y="2424815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FA040E-791D-D858-16CA-2EF90B978482}"/>
              </a:ext>
            </a:extLst>
          </p:cNvPr>
          <p:cNvSpPr/>
          <p:nvPr/>
        </p:nvSpPr>
        <p:spPr bwMode="gray">
          <a:xfrm>
            <a:off x="7354802" y="2640839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F654F3-0578-F1AB-9443-5089834A70FF}"/>
              </a:ext>
            </a:extLst>
          </p:cNvPr>
          <p:cNvSpPr/>
          <p:nvPr/>
        </p:nvSpPr>
        <p:spPr bwMode="gray">
          <a:xfrm>
            <a:off x="7354802" y="2856863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90D5EDB-A3A5-EA43-E1E0-33849456690B}"/>
              </a:ext>
            </a:extLst>
          </p:cNvPr>
          <p:cNvSpPr/>
          <p:nvPr/>
        </p:nvSpPr>
        <p:spPr bwMode="gray">
          <a:xfrm>
            <a:off x="7354802" y="3072887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9328D1-49E2-4756-B72E-0CFD15AB3642}"/>
              </a:ext>
            </a:extLst>
          </p:cNvPr>
          <p:cNvSpPr/>
          <p:nvPr/>
        </p:nvSpPr>
        <p:spPr bwMode="gray">
          <a:xfrm>
            <a:off x="7617324" y="3072887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B027700-35BF-5E86-F458-37FA5E20021C}"/>
              </a:ext>
            </a:extLst>
          </p:cNvPr>
          <p:cNvSpPr/>
          <p:nvPr/>
        </p:nvSpPr>
        <p:spPr bwMode="gray">
          <a:xfrm>
            <a:off x="7874767" y="3072887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1BEDA2E-30A1-837D-14DC-AC8AA0CC0B05}"/>
              </a:ext>
            </a:extLst>
          </p:cNvPr>
          <p:cNvSpPr/>
          <p:nvPr/>
        </p:nvSpPr>
        <p:spPr bwMode="gray">
          <a:xfrm>
            <a:off x="7354802" y="3285992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C61CC8E-8E70-294A-45FF-787386D6CDFC}"/>
              </a:ext>
            </a:extLst>
          </p:cNvPr>
          <p:cNvSpPr/>
          <p:nvPr/>
        </p:nvSpPr>
        <p:spPr bwMode="gray">
          <a:xfrm>
            <a:off x="7354802" y="3502016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E7800F8-8950-AAE9-5C4D-ABEE18BEC9A4}"/>
              </a:ext>
            </a:extLst>
          </p:cNvPr>
          <p:cNvSpPr/>
          <p:nvPr/>
        </p:nvSpPr>
        <p:spPr bwMode="gray">
          <a:xfrm>
            <a:off x="7617324" y="3502016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6C2DF78-FE7E-73A3-D736-0F0970ACDBAA}"/>
              </a:ext>
            </a:extLst>
          </p:cNvPr>
          <p:cNvSpPr/>
          <p:nvPr/>
        </p:nvSpPr>
        <p:spPr bwMode="gray">
          <a:xfrm>
            <a:off x="7354802" y="3718040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B8E31ED-EAA3-B910-E7FC-4701B6DDA5FD}"/>
              </a:ext>
            </a:extLst>
          </p:cNvPr>
          <p:cNvSpPr/>
          <p:nvPr/>
        </p:nvSpPr>
        <p:spPr bwMode="gray">
          <a:xfrm>
            <a:off x="7617324" y="3718040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0522097-43C6-77A3-AF5D-A4625AC0B137}"/>
              </a:ext>
            </a:extLst>
          </p:cNvPr>
          <p:cNvSpPr/>
          <p:nvPr/>
        </p:nvSpPr>
        <p:spPr bwMode="gray">
          <a:xfrm>
            <a:off x="7354802" y="1131590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DCF3F49-C108-EF2A-EF8B-7F12C1C6B918}"/>
              </a:ext>
            </a:extLst>
          </p:cNvPr>
          <p:cNvSpPr/>
          <p:nvPr/>
        </p:nvSpPr>
        <p:spPr bwMode="gray">
          <a:xfrm>
            <a:off x="7617324" y="1131590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573DA39-BCB4-C035-DEB2-2A76C0B61485}"/>
              </a:ext>
            </a:extLst>
          </p:cNvPr>
          <p:cNvSpPr/>
          <p:nvPr/>
        </p:nvSpPr>
        <p:spPr bwMode="gray">
          <a:xfrm>
            <a:off x="7874767" y="1131590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53940CD-3E70-A38B-0F0C-7A09F023FDA7}"/>
              </a:ext>
            </a:extLst>
          </p:cNvPr>
          <p:cNvSpPr/>
          <p:nvPr/>
        </p:nvSpPr>
        <p:spPr bwMode="gray">
          <a:xfrm>
            <a:off x="8132160" y="1131590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2F16D02-4DA9-7E9D-6277-0474CC99B4FB}"/>
              </a:ext>
            </a:extLst>
          </p:cNvPr>
          <p:cNvCxnSpPr>
            <a:stCxn id="30" idx="3"/>
            <a:endCxn id="91" idx="1"/>
          </p:cNvCxnSpPr>
          <p:nvPr/>
        </p:nvCxnSpPr>
        <p:spPr bwMode="gray">
          <a:xfrm flipV="1">
            <a:off x="7092280" y="1203598"/>
            <a:ext cx="262522" cy="50405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03F49AF-DEBA-D646-E639-06824FB3CD1F}"/>
              </a:ext>
            </a:extLst>
          </p:cNvPr>
          <p:cNvCxnSpPr>
            <a:cxnSpLocks/>
            <a:stCxn id="31" idx="3"/>
            <a:endCxn id="43" idx="1"/>
          </p:cNvCxnSpPr>
          <p:nvPr/>
        </p:nvCxnSpPr>
        <p:spPr bwMode="gray">
          <a:xfrm flipV="1">
            <a:off x="7092280" y="1419622"/>
            <a:ext cx="262522" cy="43204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51B5931-27AF-E373-749D-B08F4D4B9651}"/>
              </a:ext>
            </a:extLst>
          </p:cNvPr>
          <p:cNvCxnSpPr>
            <a:cxnSpLocks/>
            <a:stCxn id="32" idx="3"/>
            <a:endCxn id="47" idx="1"/>
          </p:cNvCxnSpPr>
          <p:nvPr/>
        </p:nvCxnSpPr>
        <p:spPr bwMode="gray">
          <a:xfrm flipV="1">
            <a:off x="7092280" y="1635646"/>
            <a:ext cx="262522" cy="36004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0D3FB04-6FB9-7C4D-B23E-65B81AF2C8CB}"/>
              </a:ext>
            </a:extLst>
          </p:cNvPr>
          <p:cNvCxnSpPr>
            <a:cxnSpLocks/>
            <a:stCxn id="33" idx="3"/>
            <a:endCxn id="51" idx="1"/>
          </p:cNvCxnSpPr>
          <p:nvPr/>
        </p:nvCxnSpPr>
        <p:spPr bwMode="gray">
          <a:xfrm flipV="1">
            <a:off x="7092280" y="1851670"/>
            <a:ext cx="262522" cy="28803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B9A1F0-30E2-6687-7929-68B14ED4DF79}"/>
              </a:ext>
            </a:extLst>
          </p:cNvPr>
          <p:cNvCxnSpPr>
            <a:cxnSpLocks/>
            <a:stCxn id="34" idx="3"/>
            <a:endCxn id="55" idx="1"/>
          </p:cNvCxnSpPr>
          <p:nvPr/>
        </p:nvCxnSpPr>
        <p:spPr bwMode="gray">
          <a:xfrm flipV="1">
            <a:off x="7092280" y="2064775"/>
            <a:ext cx="262522" cy="21602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2D058C8-DFC9-7865-3386-4B9EDE5748C3}"/>
              </a:ext>
            </a:extLst>
          </p:cNvPr>
          <p:cNvCxnSpPr>
            <a:cxnSpLocks/>
            <a:stCxn id="35" idx="3"/>
            <a:endCxn id="59" idx="1"/>
          </p:cNvCxnSpPr>
          <p:nvPr/>
        </p:nvCxnSpPr>
        <p:spPr bwMode="gray">
          <a:xfrm flipV="1">
            <a:off x="7092280" y="2280799"/>
            <a:ext cx="262522" cy="14401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540D646-AD6C-1BEA-EE37-C9FADE86AFAE}"/>
              </a:ext>
            </a:extLst>
          </p:cNvPr>
          <p:cNvCxnSpPr>
            <a:cxnSpLocks/>
            <a:stCxn id="36" idx="3"/>
            <a:endCxn id="63" idx="1"/>
          </p:cNvCxnSpPr>
          <p:nvPr/>
        </p:nvCxnSpPr>
        <p:spPr bwMode="gray">
          <a:xfrm flipV="1">
            <a:off x="7092280" y="2496823"/>
            <a:ext cx="262522" cy="720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A5BC08D-5C89-4658-087B-238E7189AA45}"/>
              </a:ext>
            </a:extLst>
          </p:cNvPr>
          <p:cNvCxnSpPr>
            <a:cxnSpLocks/>
            <a:stCxn id="37" idx="3"/>
            <a:endCxn id="67" idx="1"/>
          </p:cNvCxnSpPr>
          <p:nvPr/>
        </p:nvCxnSpPr>
        <p:spPr bwMode="gray">
          <a:xfrm>
            <a:off x="7092280" y="2712847"/>
            <a:ext cx="26252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1A0C83B-4BE7-49F0-D6FB-438357306611}"/>
              </a:ext>
            </a:extLst>
          </p:cNvPr>
          <p:cNvCxnSpPr>
            <a:cxnSpLocks/>
            <a:stCxn id="38" idx="3"/>
            <a:endCxn id="71" idx="1"/>
          </p:cNvCxnSpPr>
          <p:nvPr/>
        </p:nvCxnSpPr>
        <p:spPr bwMode="gray">
          <a:xfrm>
            <a:off x="7092280" y="2856863"/>
            <a:ext cx="262522" cy="720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BE8ADE5-05ED-17B0-A1A3-C5560E254812}"/>
              </a:ext>
            </a:extLst>
          </p:cNvPr>
          <p:cNvCxnSpPr>
            <a:cxnSpLocks/>
            <a:stCxn id="39" idx="3"/>
            <a:endCxn id="75" idx="1"/>
          </p:cNvCxnSpPr>
          <p:nvPr/>
        </p:nvCxnSpPr>
        <p:spPr bwMode="gray">
          <a:xfrm>
            <a:off x="7092280" y="3000879"/>
            <a:ext cx="262522" cy="14401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DC63C37-2E32-0B28-9EC7-87E1FD39A9A5}"/>
              </a:ext>
            </a:extLst>
          </p:cNvPr>
          <p:cNvCxnSpPr>
            <a:cxnSpLocks/>
            <a:stCxn id="40" idx="3"/>
            <a:endCxn id="79" idx="1"/>
          </p:cNvCxnSpPr>
          <p:nvPr/>
        </p:nvCxnSpPr>
        <p:spPr bwMode="gray">
          <a:xfrm>
            <a:off x="7092280" y="3144895"/>
            <a:ext cx="262522" cy="21310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8275BC3-9DEE-39E1-E143-3550CBCF7467}"/>
              </a:ext>
            </a:extLst>
          </p:cNvPr>
          <p:cNvCxnSpPr>
            <a:cxnSpLocks/>
            <a:stCxn id="41" idx="3"/>
            <a:endCxn id="83" idx="1"/>
          </p:cNvCxnSpPr>
          <p:nvPr/>
        </p:nvCxnSpPr>
        <p:spPr bwMode="gray">
          <a:xfrm>
            <a:off x="7092280" y="3288911"/>
            <a:ext cx="262522" cy="28511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22DBEBC-D389-A2E5-F6FC-7E5E34731443}"/>
              </a:ext>
            </a:extLst>
          </p:cNvPr>
          <p:cNvCxnSpPr>
            <a:cxnSpLocks/>
            <a:stCxn id="42" idx="3"/>
            <a:endCxn id="87" idx="1"/>
          </p:cNvCxnSpPr>
          <p:nvPr/>
        </p:nvCxnSpPr>
        <p:spPr bwMode="gray">
          <a:xfrm>
            <a:off x="7092280" y="3432927"/>
            <a:ext cx="262522" cy="3571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D18BAED-3E22-9430-BC82-9E57B30BE878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 bwMode="gray">
          <a:xfrm>
            <a:off x="7498818" y="1203598"/>
            <a:ext cx="11850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760752D-10B2-EB4C-9AE6-A2D1B788E074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 bwMode="gray">
          <a:xfrm>
            <a:off x="7761340" y="1203598"/>
            <a:ext cx="11342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C147FD6-ABDB-9385-D8FD-BB169E9233AE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 bwMode="gray">
          <a:xfrm>
            <a:off x="8018783" y="1203598"/>
            <a:ext cx="11337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07DC3F9-8FBB-FB26-D523-8F532F7C8C04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 bwMode="gray">
          <a:xfrm>
            <a:off x="7498818" y="1851670"/>
            <a:ext cx="11850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F8ED242-8FBE-827A-E2F1-F72A7614390E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 bwMode="gray">
          <a:xfrm>
            <a:off x="7498818" y="2064775"/>
            <a:ext cx="11850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83B120E-B8FC-CD86-F328-15B17E389F62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 bwMode="gray">
          <a:xfrm>
            <a:off x="7761340" y="2064775"/>
            <a:ext cx="11342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78DC022-8FB0-0804-26F6-F5521966961C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 bwMode="gray">
          <a:xfrm>
            <a:off x="7498818" y="2280799"/>
            <a:ext cx="11850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CC8BB68-8F78-D215-EDB6-B2DA66D770D0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 bwMode="gray">
          <a:xfrm>
            <a:off x="7761340" y="2280799"/>
            <a:ext cx="11342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5E3A8B0-10EF-E104-32A2-2734E7FE5D6B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 bwMode="gray">
          <a:xfrm>
            <a:off x="7498818" y="2496823"/>
            <a:ext cx="11850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7F62347-4249-6EEA-D4C3-801F453A1540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 bwMode="gray">
          <a:xfrm>
            <a:off x="7498818" y="3144895"/>
            <a:ext cx="11850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B6EEDD9-5344-88FF-8BB0-C8DD32BA3E3A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 bwMode="gray">
          <a:xfrm>
            <a:off x="7761340" y="3144895"/>
            <a:ext cx="11342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62A9172-59CF-03AA-A710-96ADE34278BF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 bwMode="gray">
          <a:xfrm>
            <a:off x="7498818" y="3574024"/>
            <a:ext cx="11850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B6A1009-3AE1-9965-D774-71997030AA16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 bwMode="gray">
          <a:xfrm>
            <a:off x="7498818" y="3790048"/>
            <a:ext cx="11850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E2D92F4-EF53-70C5-1390-33E5AEF2D0A6}"/>
              </a:ext>
            </a:extLst>
          </p:cNvPr>
          <p:cNvSpPr/>
          <p:nvPr/>
        </p:nvSpPr>
        <p:spPr bwMode="gray">
          <a:xfrm>
            <a:off x="6790348" y="163564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BA94475-DB4D-2465-4B31-611105407CF2}"/>
              </a:ext>
            </a:extLst>
          </p:cNvPr>
          <p:cNvSpPr/>
          <p:nvPr/>
        </p:nvSpPr>
        <p:spPr bwMode="gray">
          <a:xfrm>
            <a:off x="6790348" y="177966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B4B8D02-F36C-3A0C-2FEB-490F304BD8ED}"/>
              </a:ext>
            </a:extLst>
          </p:cNvPr>
          <p:cNvSpPr/>
          <p:nvPr/>
        </p:nvSpPr>
        <p:spPr bwMode="gray">
          <a:xfrm>
            <a:off x="6790348" y="192367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E1A0E59-6F5C-701F-9492-C49A61A78057}"/>
              </a:ext>
            </a:extLst>
          </p:cNvPr>
          <p:cNvSpPr/>
          <p:nvPr/>
        </p:nvSpPr>
        <p:spPr bwMode="gray">
          <a:xfrm>
            <a:off x="6790348" y="206769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5A308AD-EF86-683D-95EF-25F9A4F29BDE}"/>
              </a:ext>
            </a:extLst>
          </p:cNvPr>
          <p:cNvSpPr/>
          <p:nvPr/>
        </p:nvSpPr>
        <p:spPr bwMode="gray">
          <a:xfrm>
            <a:off x="6790348" y="220879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4B2CF2F-5622-280A-4BCD-3BFE4459AD10}"/>
              </a:ext>
            </a:extLst>
          </p:cNvPr>
          <p:cNvSpPr/>
          <p:nvPr/>
        </p:nvSpPr>
        <p:spPr bwMode="gray">
          <a:xfrm>
            <a:off x="6790348" y="23528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76764D8-6E93-D468-4FEB-3AB7FAE34468}"/>
              </a:ext>
            </a:extLst>
          </p:cNvPr>
          <p:cNvSpPr/>
          <p:nvPr/>
        </p:nvSpPr>
        <p:spPr bwMode="gray">
          <a:xfrm>
            <a:off x="6790348" y="249682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6A666AC-1BE4-5DD2-89BA-2F265F05FF39}"/>
              </a:ext>
            </a:extLst>
          </p:cNvPr>
          <p:cNvSpPr/>
          <p:nvPr/>
        </p:nvSpPr>
        <p:spPr bwMode="gray">
          <a:xfrm>
            <a:off x="6790348" y="264083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14ACD7B-26ED-3B7D-2E51-4EB7D224A316}"/>
              </a:ext>
            </a:extLst>
          </p:cNvPr>
          <p:cNvSpPr/>
          <p:nvPr/>
        </p:nvSpPr>
        <p:spPr bwMode="gray">
          <a:xfrm>
            <a:off x="6790348" y="278485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F027F63-13A2-9E42-B631-C8E868521BE7}"/>
              </a:ext>
            </a:extLst>
          </p:cNvPr>
          <p:cNvSpPr/>
          <p:nvPr/>
        </p:nvSpPr>
        <p:spPr bwMode="gray">
          <a:xfrm>
            <a:off x="6790348" y="292887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6FFBB9E-3752-B190-EF72-789A5201B2C1}"/>
              </a:ext>
            </a:extLst>
          </p:cNvPr>
          <p:cNvSpPr/>
          <p:nvPr/>
        </p:nvSpPr>
        <p:spPr bwMode="gray">
          <a:xfrm>
            <a:off x="6790348" y="307288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0032B46-E527-28C7-AAD2-1DDED6127F15}"/>
              </a:ext>
            </a:extLst>
          </p:cNvPr>
          <p:cNvSpPr/>
          <p:nvPr/>
        </p:nvSpPr>
        <p:spPr bwMode="gray">
          <a:xfrm>
            <a:off x="6790348" y="321690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D0C4853-9F13-A358-5C0D-E9BDA3DF22CA}"/>
              </a:ext>
            </a:extLst>
          </p:cNvPr>
          <p:cNvSpPr/>
          <p:nvPr/>
        </p:nvSpPr>
        <p:spPr bwMode="gray">
          <a:xfrm>
            <a:off x="6790348" y="336091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3229841-4306-ED6F-63F2-740C485D0FC2}"/>
              </a:ext>
            </a:extLst>
          </p:cNvPr>
          <p:cNvSpPr/>
          <p:nvPr/>
        </p:nvSpPr>
        <p:spPr bwMode="gray">
          <a:xfrm>
            <a:off x="6869306" y="1479633"/>
            <a:ext cx="29498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DE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dj[]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1DA39D1-87CF-3C7F-A0F7-9BB512AB78F0}"/>
              </a:ext>
            </a:extLst>
          </p:cNvPr>
          <p:cNvSpPr txBox="1"/>
          <p:nvPr/>
        </p:nvSpPr>
        <p:spPr bwMode="gray">
          <a:xfrm>
            <a:off x="7869398" y="2622126"/>
            <a:ext cx="122920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Zwei Einträge pro Kante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A932ED3-DCEB-A62E-DD6E-F7355A8040AA}"/>
              </a:ext>
            </a:extLst>
          </p:cNvPr>
          <p:cNvCxnSpPr>
            <a:cxnSpLocks/>
            <a:stCxn id="187" idx="1"/>
            <a:endCxn id="67" idx="3"/>
          </p:cNvCxnSpPr>
          <p:nvPr/>
        </p:nvCxnSpPr>
        <p:spPr bwMode="gray">
          <a:xfrm flipH="1" flipV="1">
            <a:off x="7498818" y="2712847"/>
            <a:ext cx="370580" cy="7596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50342AD-7CBC-B5F3-F8B7-CC835264165B}"/>
              </a:ext>
            </a:extLst>
          </p:cNvPr>
          <p:cNvCxnSpPr>
            <a:cxnSpLocks/>
            <a:stCxn id="187" idx="1"/>
            <a:endCxn id="71" idx="3"/>
          </p:cNvCxnSpPr>
          <p:nvPr/>
        </p:nvCxnSpPr>
        <p:spPr bwMode="gray">
          <a:xfrm flipH="1">
            <a:off x="7498818" y="2788815"/>
            <a:ext cx="370580" cy="1400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192">
            <a:extLst>
              <a:ext uri="{FF2B5EF4-FFF2-40B4-BE49-F238E27FC236}">
                <a16:creationId xmlns:a16="http://schemas.microsoft.com/office/drawing/2014/main" id="{291F9C1F-1383-4642-C478-CFD53AC449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039" y="3378260"/>
            <a:ext cx="1123330" cy="1100669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90ADEA32-DC83-D24E-32E8-22F9F15A357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6842" y="2919965"/>
            <a:ext cx="2090237" cy="20172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C3622FFC-69DC-6499-EDD8-8E38A724E46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394" y="3251511"/>
            <a:ext cx="1519483" cy="13939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3" name="Table 223">
                <a:extLst>
                  <a:ext uri="{FF2B5EF4-FFF2-40B4-BE49-F238E27FC236}">
                    <a16:creationId xmlns:a16="http://schemas.microsoft.com/office/drawing/2014/main" id="{2E23D391-C0CE-54A5-C3C5-1120AE31A8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187390"/>
                  </p:ext>
                </p:extLst>
              </p:nvPr>
            </p:nvGraphicFramePr>
            <p:xfrm>
              <a:off x="256185" y="3285992"/>
              <a:ext cx="4179055" cy="162217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35811">
                      <a:extLst>
                        <a:ext uri="{9D8B030D-6E8A-4147-A177-3AD203B41FA5}">
                          <a16:colId xmlns:a16="http://schemas.microsoft.com/office/drawing/2014/main" val="1148232686"/>
                        </a:ext>
                      </a:extLst>
                    </a:gridCol>
                    <a:gridCol w="743700">
                      <a:extLst>
                        <a:ext uri="{9D8B030D-6E8A-4147-A177-3AD203B41FA5}">
                          <a16:colId xmlns:a16="http://schemas.microsoft.com/office/drawing/2014/main" val="3194412858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84798985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778887928"/>
                        </a:ext>
                      </a:extLst>
                    </a:gridCol>
                    <a:gridCol w="943360">
                      <a:extLst>
                        <a:ext uri="{9D8B030D-6E8A-4147-A177-3AD203B41FA5}">
                          <a16:colId xmlns:a16="http://schemas.microsoft.com/office/drawing/2014/main" val="286827533"/>
                        </a:ext>
                      </a:extLst>
                    </a:gridCol>
                  </a:tblGrid>
                  <a:tr h="3834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800" dirty="0"/>
                            <a:t>Repräsentation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800" dirty="0"/>
                            <a:t>Speicher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800" dirty="0"/>
                            <a:t>Kante hinzufügen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800" dirty="0"/>
                            <a:t>Kanten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8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en-US" sz="8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8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oMath>
                          </a14:m>
                          <a:r>
                            <a:rPr lang="en-DE" sz="800" dirty="0"/>
                            <a:t> vorhanden?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800" dirty="0"/>
                            <a:t>Iterieren Nachbarn (</a:t>
                          </a:r>
                          <a14:m>
                            <m:oMath xmlns:m="http://schemas.openxmlformats.org/officeDocument/2006/math"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oMath>
                          </a14:m>
                          <a:r>
                            <a:rPr lang="en-DE" sz="800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8123781"/>
                      </a:ext>
                    </a:extLst>
                  </a:tr>
                  <a:tr h="412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800" b="1" dirty="0"/>
                            <a:t>Kantenliste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DE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DE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DE" sz="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1993330"/>
                      </a:ext>
                    </a:extLst>
                  </a:tr>
                  <a:tr h="412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800" b="1" dirty="0"/>
                            <a:t>Adjazenz-matrix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DE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DE" sz="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7949266"/>
                      </a:ext>
                    </a:extLst>
                  </a:tr>
                  <a:tr h="4128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sz="800" b="1" dirty="0"/>
                            <a:t>Adjazenz-liste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DE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i="0" smtClean="0">
                                        <a:latin typeface="Cambria Math" panose="02040503050406030204" pitchFamily="18" charset="0"/>
                                      </a:rPr>
                                      <m:t>degree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DE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i="0" smtClean="0">
                                        <a:latin typeface="Cambria Math" panose="02040503050406030204" pitchFamily="18" charset="0"/>
                                      </a:rPr>
                                      <m:t>degree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DE" sz="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39273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3" name="Table 223">
                <a:extLst>
                  <a:ext uri="{FF2B5EF4-FFF2-40B4-BE49-F238E27FC236}">
                    <a16:creationId xmlns:a16="http://schemas.microsoft.com/office/drawing/2014/main" id="{2E23D391-C0CE-54A5-C3C5-1120AE31A8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187390"/>
                  </p:ext>
                </p:extLst>
              </p:nvPr>
            </p:nvGraphicFramePr>
            <p:xfrm>
              <a:off x="256185" y="3285992"/>
              <a:ext cx="4179055" cy="162217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35811">
                      <a:extLst>
                        <a:ext uri="{9D8B030D-6E8A-4147-A177-3AD203B41FA5}">
                          <a16:colId xmlns:a16="http://schemas.microsoft.com/office/drawing/2014/main" val="1148232686"/>
                        </a:ext>
                      </a:extLst>
                    </a:gridCol>
                    <a:gridCol w="743700">
                      <a:extLst>
                        <a:ext uri="{9D8B030D-6E8A-4147-A177-3AD203B41FA5}">
                          <a16:colId xmlns:a16="http://schemas.microsoft.com/office/drawing/2014/main" val="3194412858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84798985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778887928"/>
                        </a:ext>
                      </a:extLst>
                    </a:gridCol>
                    <a:gridCol w="943360">
                      <a:extLst>
                        <a:ext uri="{9D8B030D-6E8A-4147-A177-3AD203B41FA5}">
                          <a16:colId xmlns:a16="http://schemas.microsoft.com/office/drawing/2014/main" val="286827533"/>
                        </a:ext>
                      </a:extLst>
                    </a:gridCol>
                  </a:tblGrid>
                  <a:tr h="3834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800" dirty="0"/>
                            <a:t>Repräsentation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800" dirty="0"/>
                            <a:t>Speicher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800" dirty="0"/>
                            <a:t>Kante hinzufügen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72464" t="-3333" r="-110145" b="-3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47297" t="-3333" r="-2703" b="-3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8123781"/>
                      </a:ext>
                    </a:extLst>
                  </a:tr>
                  <a:tr h="412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800" b="1" dirty="0"/>
                            <a:t>Kantenliste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3559" t="-93939" r="-350847" b="-2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3226" t="-93939" r="-233871" b="-2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72464" t="-93939" r="-110145" b="-2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47297" t="-93939" r="-2703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1993330"/>
                      </a:ext>
                    </a:extLst>
                  </a:tr>
                  <a:tr h="412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DE" sz="800" b="1" dirty="0"/>
                            <a:t>Adjazenz-matrix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3559" t="-193939" r="-350847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3226" t="-193939" r="-233871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72464" t="-193939" r="-110145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47297" t="-193939" r="-2703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7949266"/>
                      </a:ext>
                    </a:extLst>
                  </a:tr>
                  <a:tr h="4128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sz="800" b="1" dirty="0"/>
                            <a:t>Adjazenz-liste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3559" t="-293939" r="-350847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3226" t="-293939" r="-233871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72464" t="-293939" r="-110145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47297" t="-293939" r="-2703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9273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3E52F37A-EEA8-9311-D33D-34ED6E6114A4}"/>
              </a:ext>
            </a:extLst>
          </p:cNvPr>
          <p:cNvSpPr txBox="1"/>
          <p:nvPr/>
        </p:nvSpPr>
        <p:spPr bwMode="gray">
          <a:xfrm>
            <a:off x="6617108" y="4624540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6"/>
              </a:rPr>
              <a:t>graph.h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761906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1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100"/>
                            </p:stCondLst>
                            <p:childTnLst>
                              <p:par>
                                <p:cTn id="1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00"/>
                            </p:stCondLst>
                            <p:childTnLst>
                              <p:par>
                                <p:cTn id="1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300"/>
                            </p:stCondLst>
                            <p:childTnLst>
                              <p:par>
                                <p:cTn id="1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400"/>
                            </p:stCondLst>
                            <p:childTnLst>
                              <p:par>
                                <p:cTn id="1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700"/>
                            </p:stCondLst>
                            <p:childTnLst>
                              <p:par>
                                <p:cTn id="1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000"/>
                            </p:stCondLst>
                            <p:childTnLst>
                              <p:par>
                                <p:cTn id="2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500"/>
                            </p:stCondLst>
                            <p:childTnLst>
                              <p:par>
                                <p:cTn id="2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0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500"/>
                            </p:stCondLst>
                            <p:childTnLst>
                              <p:par>
                                <p:cTn id="2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500"/>
                            </p:stCondLst>
                            <p:childTnLst>
                              <p:par>
                                <p:cTn id="2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000"/>
                            </p:stCondLst>
                            <p:childTnLst>
                              <p:par>
                                <p:cTn id="2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500"/>
                            </p:stCondLst>
                            <p:childTnLst>
                              <p:par>
                                <p:cTn id="2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"/>
                            </p:stCondLst>
                            <p:childTnLst>
                              <p:par>
                                <p:cTn id="2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500"/>
                            </p:stCondLst>
                            <p:childTnLst>
                              <p:par>
                                <p:cTn id="2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000"/>
                            </p:stCondLst>
                            <p:childTnLst>
                              <p:par>
                                <p:cTn id="2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000"/>
                            </p:stCondLst>
                            <p:childTnLst>
                              <p:par>
                                <p:cTn id="3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500"/>
                            </p:stCondLst>
                            <p:childTnLst>
                              <p:par>
                                <p:cTn id="3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00"/>
                            </p:stCondLst>
                            <p:childTnLst>
                              <p:par>
                                <p:cTn id="3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500"/>
                            </p:stCondLst>
                            <p:childTnLst>
                              <p:par>
                                <p:cTn id="3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2500"/>
                            </p:stCondLst>
                            <p:childTnLst>
                              <p:par>
                                <p:cTn id="3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500"/>
                            </p:stCondLst>
                            <p:childTnLst>
                              <p:par>
                                <p:cTn id="3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000"/>
                            </p:stCondLst>
                            <p:childTnLst>
                              <p:par>
                                <p:cTn id="3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500"/>
                            </p:stCondLst>
                            <p:childTnLst>
                              <p:par>
                                <p:cTn id="3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000"/>
                            </p:stCondLst>
                            <p:childTnLst>
                              <p:par>
                                <p:cTn id="3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500"/>
                            </p:stCondLst>
                            <p:childTnLst>
                              <p:par>
                                <p:cTn id="4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00"/>
                            </p:stCondLst>
                            <p:childTnLst>
                              <p:par>
                                <p:cTn id="4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9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7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67" grpId="0" animBg="1"/>
      <p:bldP spid="71" grpId="0" animBg="1"/>
      <p:bldP spid="75" grpId="0" animBg="1"/>
      <p:bldP spid="76" grpId="0" animBg="1"/>
      <p:bldP spid="77" grpId="0" animBg="1"/>
      <p:bldP spid="79" grpId="0" animBg="1"/>
      <p:bldP spid="83" grpId="0" animBg="1"/>
      <p:bldP spid="84" grpId="0" animBg="1"/>
      <p:bldP spid="87" grpId="0" animBg="1"/>
      <p:bldP spid="88" grpId="0" animBg="1"/>
      <p:bldP spid="91" grpId="0" animBg="1"/>
      <p:bldP spid="92" grpId="0" animBg="1"/>
      <p:bldP spid="93" grpId="0" animBg="1"/>
      <p:bldP spid="94" grpId="0" animBg="1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10676</TotalTime>
  <Words>2138</Words>
  <Application>Microsoft Macintosh PowerPoint</Application>
  <PresentationFormat>On-screen Show (16:9)</PresentationFormat>
  <Paragraphs>868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Überblick</vt:lpstr>
      <vt:lpstr>Ungerichtete Graphen</vt:lpstr>
      <vt:lpstr>Graphen in der echten Welt (ctd)</vt:lpstr>
      <vt:lpstr>Terminologie</vt:lpstr>
      <vt:lpstr>Überblick</vt:lpstr>
      <vt:lpstr>Mögliche Repräsentationen</vt:lpstr>
      <vt:lpstr>Adjazenzlistenrepräsentation</vt:lpstr>
      <vt:lpstr>Graphen mit Knotennamen</vt:lpstr>
      <vt:lpstr>Überblick</vt:lpstr>
      <vt:lpstr>Aufwärmbeispiel</vt:lpstr>
      <vt:lpstr>Tiefensuche</vt:lpstr>
      <vt:lpstr>Eigenschaften der Tiefensuche</vt:lpstr>
      <vt:lpstr>Anwendung der Tiefensuche</vt:lpstr>
      <vt:lpstr>Überblick</vt:lpstr>
      <vt:lpstr>Zusammenhangskomponente</vt:lpstr>
      <vt:lpstr>Zusammenhangskomponenten und Tiefensuche</vt:lpstr>
      <vt:lpstr>Überblick</vt:lpstr>
      <vt:lpstr>Motivation: Breitensuche</vt:lpstr>
      <vt:lpstr>Breitensuche</vt:lpstr>
      <vt:lpstr>Überblick</vt:lpstr>
      <vt:lpstr>Kevin-Bacon Zahl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164</cp:revision>
  <cp:lastPrinted>2014-05-07T12:19:03Z</cp:lastPrinted>
  <dcterms:created xsi:type="dcterms:W3CDTF">2022-08-10T08:10:37Z</dcterms:created>
  <dcterms:modified xsi:type="dcterms:W3CDTF">2023-06-24T10:06:05Z</dcterms:modified>
</cp:coreProperties>
</file>