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1" r:id="rId2"/>
    <p:sldId id="303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04" r:id="rId13"/>
  </p:sldIdLst>
  <p:sldSz cx="9144000" cy="5143500" type="screen16x9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323232"/>
    <a:srgbClr val="B1063A"/>
    <a:srgbClr val="000000"/>
    <a:srgbClr val="FFFFFF"/>
    <a:srgbClr val="FFFF00"/>
    <a:srgbClr val="FBFCFC"/>
    <a:srgbClr val="FCFCFC"/>
    <a:srgbClr val="FCFCFD"/>
    <a:srgbClr val="FC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3"/>
    <p:restoredTop sz="94014"/>
  </p:normalViewPr>
  <p:slideViewPr>
    <p:cSldViewPr snapToObjects="1" showGuides="1">
      <p:cViewPr varScale="1">
        <p:scale>
          <a:sx n="160" d="100"/>
          <a:sy n="160" d="100"/>
        </p:scale>
        <p:origin x="1104" y="184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7/24/23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7/24/23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85530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9807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0963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7808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52901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19819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8335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4596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61650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noProof="0" dirty="0"/>
              <a:t>Write </a:t>
            </a:r>
            <a:r>
              <a:rPr lang="de-DE" noProof="0" dirty="0" err="1"/>
              <a:t>your</a:t>
            </a:r>
            <a:r>
              <a:rPr lang="de-DE" noProof="0" dirty="0"/>
              <a:t> title</a:t>
            </a:r>
            <a:br>
              <a:rPr lang="de-DE" noProof="0" dirty="0"/>
            </a:br>
            <a:r>
              <a:rPr lang="de-DE" noProof="0" dirty="0"/>
              <a:t>- maximum 2 </a:t>
            </a:r>
            <a:r>
              <a:rPr lang="de-DE" noProof="0" dirty="0" err="1"/>
              <a:t>lines</a:t>
            </a:r>
            <a:endParaRPr lang="de-DE" noProof="0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noProof="0" dirty="0"/>
              <a:t>Programmiertechnik II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Klausurvorbereitung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/35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light&#10;&#10;Description automatically generated">
            <a:extLst>
              <a:ext uri="{FF2B5EF4-FFF2-40B4-BE49-F238E27FC236}">
                <a16:creationId xmlns:a16="http://schemas.microsoft.com/office/drawing/2014/main" id="{D29351EF-6C46-C314-2EF0-2DDECEA967B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Programmiertechnik II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Herbrich, Christoph Lippert</a:t>
            </a:r>
          </a:p>
          <a:p>
            <a:pPr algn="l"/>
            <a:r>
              <a:rPr lang="de-DE" dirty="0"/>
              <a:t>Klausurvorbereitung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Ungerichtete Graphen</a:t>
            </a:r>
          </a:p>
          <a:p>
            <a:pPr lvl="1"/>
            <a:r>
              <a:rPr lang="de-DE" sz="1200" dirty="0"/>
              <a:t>Begriffe und Repräsentationen</a:t>
            </a:r>
          </a:p>
          <a:p>
            <a:pPr lvl="1"/>
            <a:r>
              <a:rPr lang="de-DE" sz="1200" dirty="0"/>
              <a:t>Breiten- und Tiefensuche</a:t>
            </a:r>
          </a:p>
          <a:p>
            <a:pPr lvl="2"/>
            <a:r>
              <a:rPr lang="de-DE" sz="1200" dirty="0"/>
              <a:t>Zusammenhangskomponenten</a:t>
            </a:r>
          </a:p>
          <a:p>
            <a:pPr lvl="2"/>
            <a:r>
              <a:rPr lang="de-DE" sz="1200" dirty="0">
                <a:solidFill>
                  <a:schemeClr val="accent5"/>
                </a:solidFill>
              </a:rPr>
              <a:t>Kevin-Bacon Zahl</a:t>
            </a:r>
          </a:p>
          <a:p>
            <a:r>
              <a:rPr lang="de-DE" dirty="0"/>
              <a:t>Gerichtete Graphen</a:t>
            </a:r>
          </a:p>
          <a:p>
            <a:pPr lvl="1"/>
            <a:r>
              <a:rPr lang="de-DE" sz="1200" dirty="0"/>
              <a:t>Zyklen</a:t>
            </a:r>
          </a:p>
          <a:p>
            <a:pPr lvl="1"/>
            <a:r>
              <a:rPr lang="de-DE" sz="1200" dirty="0"/>
              <a:t>Topologisches Sortieren</a:t>
            </a:r>
          </a:p>
          <a:p>
            <a:pPr lvl="1"/>
            <a:r>
              <a:rPr lang="de-DE" sz="1200" dirty="0"/>
              <a:t>Stark Zusammenhängende Komponenten</a:t>
            </a:r>
          </a:p>
          <a:p>
            <a:r>
              <a:rPr lang="de-DE" dirty="0"/>
              <a:t>Graphen mit Kantengewichten</a:t>
            </a:r>
          </a:p>
          <a:p>
            <a:pPr lvl="1"/>
            <a:r>
              <a:rPr lang="de-DE" sz="1200" dirty="0"/>
              <a:t>Minimale Spannbäume: </a:t>
            </a:r>
            <a:r>
              <a:rPr lang="de-DE" sz="1200" dirty="0" err="1"/>
              <a:t>Prim's</a:t>
            </a:r>
            <a:r>
              <a:rPr lang="de-DE" sz="1200" dirty="0"/>
              <a:t> Algorithmus</a:t>
            </a:r>
          </a:p>
          <a:p>
            <a:pPr lvl="1"/>
            <a:r>
              <a:rPr lang="de-DE" sz="1200" dirty="0"/>
              <a:t>Kürzeste Pfade: </a:t>
            </a:r>
            <a:r>
              <a:rPr lang="de-DE" sz="1200" dirty="0" err="1"/>
              <a:t>Dijkstra‘s</a:t>
            </a:r>
            <a:r>
              <a:rPr lang="de-DE" sz="1200" dirty="0"/>
              <a:t> und </a:t>
            </a:r>
            <a:r>
              <a:rPr lang="de-DE" sz="1200" dirty="0">
                <a:solidFill>
                  <a:schemeClr val="accent5"/>
                </a:solidFill>
              </a:rPr>
              <a:t>Bellmann-Ford</a:t>
            </a:r>
            <a:r>
              <a:rPr lang="de-DE" sz="1200" dirty="0"/>
              <a:t> Algorithmus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9: Graphen</a:t>
            </a:r>
          </a:p>
        </p:txBody>
      </p:sp>
    </p:spTree>
    <p:extLst>
      <p:ext uri="{BB962C8B-B14F-4D97-AF65-F5344CB8AC3E}">
        <p14:creationId xmlns:p14="http://schemas.microsoft.com/office/powerpoint/2010/main" val="358877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altLang="de-DE" dirty="0"/>
              <a:t>Optimierung</a:t>
            </a:r>
          </a:p>
          <a:p>
            <a:pPr marL="614125" lvl="1" indent="-342900"/>
            <a:r>
              <a:rPr lang="de-DE" altLang="de-DE" i="1" dirty="0" err="1"/>
              <a:t>Greedy</a:t>
            </a:r>
            <a:r>
              <a:rPr lang="de-DE" altLang="de-DE" dirty="0"/>
              <a:t> Optimierung</a:t>
            </a:r>
          </a:p>
          <a:p>
            <a:pPr marL="614125" lvl="1" indent="-342900"/>
            <a:r>
              <a:rPr lang="de-DE" altLang="de-DE" dirty="0">
                <a:solidFill>
                  <a:schemeClr val="accent5"/>
                </a:solidFill>
              </a:rPr>
              <a:t>Heuristische Optimierung</a:t>
            </a:r>
          </a:p>
          <a:p>
            <a:pPr marL="614125" lvl="1" indent="-342900"/>
            <a:r>
              <a:rPr lang="de-DE" altLang="de-DE" dirty="0"/>
              <a:t>A* Algorithmus</a:t>
            </a:r>
          </a:p>
          <a:p>
            <a:pPr marL="342900" indent="-342900"/>
            <a:r>
              <a:rPr lang="de-DE" altLang="de-DE" i="1" dirty="0" err="1">
                <a:solidFill>
                  <a:schemeClr val="accent5"/>
                </a:solidFill>
              </a:rPr>
              <a:t>Memoization</a:t>
            </a:r>
            <a:endParaRPr lang="de-DE" altLang="de-DE" i="1" dirty="0">
              <a:solidFill>
                <a:schemeClr val="accent5"/>
              </a:solidFill>
            </a:endParaRPr>
          </a:p>
          <a:p>
            <a:pPr marL="614125" lvl="1" indent="-342900"/>
            <a:r>
              <a:rPr lang="de-DE" altLang="de-DE" dirty="0">
                <a:solidFill>
                  <a:schemeClr val="accent5"/>
                </a:solidFill>
              </a:rPr>
              <a:t>Fibonacci Zahlen</a:t>
            </a:r>
          </a:p>
          <a:p>
            <a:pPr marL="342900" indent="-342900"/>
            <a:r>
              <a:rPr lang="de-DE" altLang="de-DE" i="1" dirty="0"/>
              <a:t>Dynamic </a:t>
            </a:r>
            <a:r>
              <a:rPr lang="de-DE" altLang="de-DE" i="1" dirty="0" err="1"/>
              <a:t>Programming</a:t>
            </a:r>
            <a:endParaRPr lang="de-DE" altLang="de-DE" i="1" dirty="0"/>
          </a:p>
          <a:p>
            <a:pPr marL="614125" lvl="1" indent="-342900"/>
            <a:r>
              <a:rPr lang="de-DE" altLang="de-DE" dirty="0">
                <a:solidFill>
                  <a:schemeClr val="accent5"/>
                </a:solidFill>
              </a:rPr>
              <a:t>Rucksackproblem</a:t>
            </a:r>
          </a:p>
          <a:p>
            <a:pPr marL="342900" indent="-342900"/>
            <a:r>
              <a:rPr lang="de-DE" altLang="de-DE" dirty="0">
                <a:solidFill>
                  <a:schemeClr val="accent5"/>
                </a:solidFill>
              </a:rPr>
              <a:t>Bioinformatik</a:t>
            </a:r>
          </a:p>
          <a:p>
            <a:pPr marL="342900" indent="-342900"/>
            <a:r>
              <a:rPr lang="de-DE" altLang="de-DE" dirty="0">
                <a:solidFill>
                  <a:schemeClr val="accent5"/>
                </a:solidFill>
              </a:rPr>
              <a:t>Hierarchisches Clustering</a:t>
            </a:r>
          </a:p>
          <a:p>
            <a:pPr marL="342900" indent="-342900"/>
            <a:r>
              <a:rPr lang="en-US" altLang="de-DE" dirty="0">
                <a:solidFill>
                  <a:schemeClr val="accent5"/>
                </a:solidFill>
              </a:rPr>
              <a:t>DNA </a:t>
            </a:r>
            <a:r>
              <a:rPr lang="en-US" altLang="de-DE" i="1" dirty="0">
                <a:solidFill>
                  <a:schemeClr val="accent5"/>
                </a:solidFill>
              </a:rPr>
              <a:t>sequence alignments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10: Algorithmen-Paradigmen und Ausblick</a:t>
            </a:r>
          </a:p>
        </p:txBody>
      </p:sp>
    </p:spTree>
    <p:extLst>
      <p:ext uri="{BB962C8B-B14F-4D97-AF65-F5344CB8AC3E}">
        <p14:creationId xmlns:p14="http://schemas.microsoft.com/office/powerpoint/2010/main" val="213686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Danke!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Eigenschaften von Algorithmen</a:t>
            </a:r>
          </a:p>
          <a:p>
            <a:r>
              <a:rPr lang="de-DE" dirty="0">
                <a:solidFill>
                  <a:schemeClr val="accent5"/>
                </a:solidFill>
              </a:rPr>
              <a:t>Historie</a:t>
            </a:r>
          </a:p>
          <a:p>
            <a:r>
              <a:rPr lang="de-DE" dirty="0">
                <a:solidFill>
                  <a:schemeClr val="accent5"/>
                </a:solidFill>
              </a:rPr>
              <a:t>Bausteine für Algorithmen</a:t>
            </a:r>
            <a:endParaRPr lang="de-DE" altLang="en-DE" dirty="0">
              <a:solidFill>
                <a:schemeClr val="accent5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1: Einführung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Unterschiede zu C</a:t>
            </a:r>
          </a:p>
          <a:p>
            <a:pPr marL="614125" lvl="1" indent="-342900"/>
            <a:r>
              <a:rPr lang="de-DE" altLang="en-DE" dirty="0"/>
              <a:t>Kommentare, Initialisierungen &amp; Speicherverwaltung</a:t>
            </a:r>
          </a:p>
          <a:p>
            <a:pPr marL="614125" lvl="1" indent="-342900"/>
            <a:r>
              <a:rPr lang="de-DE" altLang="en-DE" dirty="0"/>
              <a:t>Primitive Datentypen</a:t>
            </a:r>
          </a:p>
          <a:p>
            <a:pPr marL="614125" lvl="1" indent="-342900"/>
            <a:r>
              <a:rPr lang="en-US" altLang="en-DE" dirty="0"/>
              <a:t>Zeiger &amp; </a:t>
            </a:r>
            <a:r>
              <a:rPr lang="de-DE" altLang="en-DE" dirty="0"/>
              <a:t>Referenzen</a:t>
            </a:r>
          </a:p>
          <a:p>
            <a:pPr marL="614125" lvl="1" indent="-342900"/>
            <a:r>
              <a:rPr lang="en-US" alt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DE" dirty="0"/>
              <a:t> </a:t>
            </a:r>
            <a:r>
              <a:rPr lang="de-DE" altLang="en-DE" dirty="0"/>
              <a:t>Operator</a:t>
            </a: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Funktionen &amp; (Operator)-</a:t>
            </a:r>
            <a:r>
              <a:rPr lang="en-US" altLang="en-DE" dirty="0">
                <a:solidFill>
                  <a:schemeClr val="accent5"/>
                </a:solidFill>
              </a:rPr>
              <a:t>Overloading</a:t>
            </a:r>
            <a:endParaRPr lang="de-DE" altLang="en-DE" dirty="0">
              <a:solidFill>
                <a:schemeClr val="accent5"/>
              </a:solidFill>
            </a:endParaRP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Templates</a:t>
            </a:r>
          </a:p>
          <a:p>
            <a:pPr marL="342900" indent="-342900"/>
            <a:r>
              <a:rPr lang="de-DE" altLang="en-DE" dirty="0"/>
              <a:t>Abstrakte Datentypen &amp; Klassen in C++</a:t>
            </a: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Vererbung</a:t>
            </a: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Spezielle Konstruktoren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Standard Template Library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2: C++ Einführung</a:t>
            </a:r>
          </a:p>
        </p:txBody>
      </p:sp>
    </p:spTree>
    <p:extLst>
      <p:ext uri="{BB962C8B-B14F-4D97-AF65-F5344CB8AC3E}">
        <p14:creationId xmlns:p14="http://schemas.microsoft.com/office/powerpoint/2010/main" val="327026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r>
                  <a:rPr lang="de-DE" dirty="0">
                    <a:solidFill>
                      <a:schemeClr val="accent5"/>
                    </a:solidFill>
                  </a:rPr>
                  <a:t>Imperative Programmierung</a:t>
                </a:r>
              </a:p>
              <a:p>
                <a:r>
                  <a:rPr lang="de-DE" dirty="0">
                    <a:solidFill>
                      <a:schemeClr val="accent5"/>
                    </a:solidFill>
                  </a:rPr>
                  <a:t>Deklarative Programmierung</a:t>
                </a:r>
              </a:p>
              <a:p>
                <a:r>
                  <a:rPr lang="de-DE" dirty="0">
                    <a:solidFill>
                      <a:schemeClr val="accent5"/>
                    </a:solidFill>
                  </a:rPr>
                  <a:t>Korrektheit</a:t>
                </a:r>
              </a:p>
              <a:p>
                <a:r>
                  <a:rPr lang="de-DE" dirty="0"/>
                  <a:t>Terminierung</a:t>
                </a:r>
              </a:p>
              <a:p>
                <a:r>
                  <a:rPr lang="de-DE" dirty="0"/>
                  <a:t>Komplexität</a:t>
                </a:r>
              </a:p>
              <a:p>
                <a:pPr lvl="1"/>
                <a:r>
                  <a:rPr lang="de-DE" dirty="0"/>
                  <a:t>Asymptotische Analyse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</m:oMath>
                </a14:m>
                <a:r>
                  <a:rPr lang="de-DE" dirty="0"/>
                  <a:t>-Notation</a:t>
                </a: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l="-1845"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3: Korrektheit, Terminierung und Komplexität</a:t>
            </a:r>
          </a:p>
        </p:txBody>
      </p:sp>
    </p:spTree>
    <p:extLst>
      <p:ext uri="{BB962C8B-B14F-4D97-AF65-F5344CB8AC3E}">
        <p14:creationId xmlns:p14="http://schemas.microsoft.com/office/powerpoint/2010/main" val="79170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Abstrakte Datentypen</a:t>
            </a:r>
          </a:p>
          <a:p>
            <a:pPr marL="342900" indent="-342900"/>
            <a:r>
              <a:rPr lang="de-DE" altLang="en-DE" dirty="0"/>
              <a:t>Stapel (</a:t>
            </a:r>
            <a:r>
              <a:rPr lang="en-US" altLang="en-DE" i="1" dirty="0"/>
              <a:t>stacks</a:t>
            </a:r>
            <a:r>
              <a:rPr lang="de-DE" altLang="en-DE" dirty="0"/>
              <a:t>)</a:t>
            </a: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Auswertung Arithmetischer Ausdrücke</a:t>
            </a:r>
          </a:p>
          <a:p>
            <a:pPr marL="342900" indent="-342900"/>
            <a:r>
              <a:rPr lang="de-DE" altLang="en-DE" dirty="0"/>
              <a:t>Warteschlangen (</a:t>
            </a:r>
            <a:r>
              <a:rPr lang="en-US" altLang="en-DE" i="1" dirty="0"/>
              <a:t>queue</a:t>
            </a:r>
            <a:r>
              <a:rPr lang="de-DE" altLang="en-DE" dirty="0"/>
              <a:t>)</a:t>
            </a:r>
          </a:p>
          <a:p>
            <a:pPr marL="342900" indent="-342900"/>
            <a:r>
              <a:rPr lang="de-DE" altLang="en-DE" dirty="0"/>
              <a:t>Listen (</a:t>
            </a:r>
            <a:r>
              <a:rPr lang="en-US" altLang="en-DE" i="1" dirty="0"/>
              <a:t>lists</a:t>
            </a:r>
            <a:r>
              <a:rPr lang="de-DE" altLang="en-DE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4: Datentypen</a:t>
            </a:r>
          </a:p>
        </p:txBody>
      </p:sp>
    </p:spTree>
    <p:extLst>
      <p:ext uri="{BB962C8B-B14F-4D97-AF65-F5344CB8AC3E}">
        <p14:creationId xmlns:p14="http://schemas.microsoft.com/office/powerpoint/2010/main" val="156732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altLang="de-DE" dirty="0"/>
              <a:t>Elementare Sortierverfahren</a:t>
            </a:r>
          </a:p>
          <a:p>
            <a:pPr lvl="1"/>
            <a:r>
              <a:rPr lang="de-DE" altLang="de-DE" dirty="0" err="1"/>
              <a:t>Selectionsort</a:t>
            </a:r>
            <a:endParaRPr lang="de-DE" altLang="de-DE" dirty="0"/>
          </a:p>
          <a:p>
            <a:pPr lvl="1"/>
            <a:r>
              <a:rPr lang="de-DE" altLang="de-DE" dirty="0" err="1">
                <a:solidFill>
                  <a:schemeClr val="accent5"/>
                </a:solidFill>
              </a:rPr>
              <a:t>Bubblesort</a:t>
            </a:r>
            <a:endParaRPr lang="de-DE" altLang="de-DE" dirty="0">
              <a:solidFill>
                <a:schemeClr val="accent5"/>
              </a:solidFill>
            </a:endParaRPr>
          </a:p>
          <a:p>
            <a:pPr lvl="1"/>
            <a:r>
              <a:rPr lang="de-DE" altLang="de-DE" dirty="0"/>
              <a:t>Insertionsort</a:t>
            </a:r>
          </a:p>
          <a:p>
            <a:pPr lvl="1"/>
            <a:r>
              <a:rPr lang="de-DE" altLang="de-DE" dirty="0" err="1">
                <a:solidFill>
                  <a:schemeClr val="accent5"/>
                </a:solidFill>
              </a:rPr>
              <a:t>Shellsort</a:t>
            </a:r>
            <a:endParaRPr lang="de-DE" altLang="de-DE" dirty="0">
              <a:solidFill>
                <a:schemeClr val="accent5"/>
              </a:solidFill>
            </a:endParaRPr>
          </a:p>
          <a:p>
            <a:r>
              <a:rPr lang="de-DE" altLang="de-DE" dirty="0" err="1"/>
              <a:t>Mergesort</a:t>
            </a:r>
            <a:endParaRPr lang="de-DE" altLang="de-DE" dirty="0"/>
          </a:p>
          <a:p>
            <a:r>
              <a:rPr lang="de-DE" altLang="de-DE" dirty="0" err="1"/>
              <a:t>Quicksort</a:t>
            </a:r>
            <a:r>
              <a:rPr lang="de-DE" altLang="de-DE" dirty="0"/>
              <a:t> </a:t>
            </a:r>
          </a:p>
          <a:p>
            <a:r>
              <a:rPr lang="de-DE" altLang="de-DE" dirty="0" err="1"/>
              <a:t>Countingsort</a:t>
            </a:r>
            <a:endParaRPr lang="de-DE" alt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5: Sortieren</a:t>
            </a:r>
          </a:p>
        </p:txBody>
      </p:sp>
    </p:spTree>
    <p:extLst>
      <p:ext uri="{BB962C8B-B14F-4D97-AF65-F5344CB8AC3E}">
        <p14:creationId xmlns:p14="http://schemas.microsoft.com/office/powerpoint/2010/main" val="105262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altLang="de-DE" dirty="0">
                <a:solidFill>
                  <a:schemeClr val="accent5"/>
                </a:solidFill>
              </a:rPr>
              <a:t>Sequentielle Suche</a:t>
            </a:r>
          </a:p>
          <a:p>
            <a:r>
              <a:rPr lang="de-DE" altLang="de-DE" dirty="0"/>
              <a:t>Binäre Suche</a:t>
            </a:r>
          </a:p>
          <a:p>
            <a:r>
              <a:rPr lang="de-DE" altLang="de-DE" dirty="0"/>
              <a:t>Fibonacci Suche</a:t>
            </a:r>
          </a:p>
          <a:p>
            <a:r>
              <a:rPr lang="de-DE" altLang="de-DE" dirty="0">
                <a:solidFill>
                  <a:schemeClr val="accent5"/>
                </a:solidFill>
              </a:rPr>
              <a:t>Interpolationssuche</a:t>
            </a:r>
          </a:p>
          <a:p>
            <a:r>
              <a:rPr lang="de-DE" altLang="de-DE" dirty="0">
                <a:solidFill>
                  <a:schemeClr val="accent5"/>
                </a:solidFill>
              </a:rPr>
              <a:t>Symboltabellen</a:t>
            </a:r>
          </a:p>
          <a:p>
            <a:pPr lvl="1"/>
            <a:r>
              <a:rPr lang="de-DE" altLang="de-DE" dirty="0">
                <a:solidFill>
                  <a:schemeClr val="accent5"/>
                </a:solidFill>
              </a:rPr>
              <a:t>Abstrakte Datenstruktur</a:t>
            </a:r>
          </a:p>
          <a:p>
            <a:pPr lvl="1"/>
            <a:r>
              <a:rPr lang="de-DE" altLang="de-DE" dirty="0">
                <a:solidFill>
                  <a:schemeClr val="accent5"/>
                </a:solidFill>
              </a:rPr>
              <a:t>Implementierungen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6: Suchen</a:t>
            </a:r>
          </a:p>
        </p:txBody>
      </p:sp>
    </p:spTree>
    <p:extLst>
      <p:ext uri="{BB962C8B-B14F-4D97-AF65-F5344CB8AC3E}">
        <p14:creationId xmlns:p14="http://schemas.microsoft.com/office/powerpoint/2010/main" val="312330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Grundlagen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Hashfunktionen</a:t>
            </a:r>
          </a:p>
          <a:p>
            <a:pPr marL="342900" indent="-342900"/>
            <a:r>
              <a:rPr lang="de-DE" altLang="en-DE" dirty="0"/>
              <a:t>Kollisionen</a:t>
            </a:r>
          </a:p>
          <a:p>
            <a:pPr marL="614125" lvl="1" indent="-342900"/>
            <a:r>
              <a:rPr lang="en-US" altLang="en-DE" i="1" dirty="0"/>
              <a:t>Overflow Hashing</a:t>
            </a: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Sondieren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Bloom-Filter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7: </a:t>
            </a:r>
            <a:r>
              <a:rPr lang="de-DE" dirty="0" err="1"/>
              <a:t>Hashing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616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Begriffe</a:t>
            </a:r>
          </a:p>
          <a:p>
            <a:pPr marL="614125" lvl="1" indent="-342900"/>
            <a:r>
              <a:rPr lang="de-DE" altLang="en-DE" dirty="0"/>
              <a:t>Bäume als spezielle Graphen</a:t>
            </a:r>
          </a:p>
          <a:p>
            <a:pPr marL="614125" lvl="1" indent="-342900"/>
            <a:r>
              <a:rPr lang="de-DE" altLang="en-DE" dirty="0"/>
              <a:t>Eigenschaften</a:t>
            </a:r>
          </a:p>
          <a:p>
            <a:pPr marL="342900" indent="-342900"/>
            <a:r>
              <a:rPr lang="de-DE" altLang="en-DE" dirty="0"/>
              <a:t>Binäre Suchbäume</a:t>
            </a:r>
          </a:p>
          <a:p>
            <a:pPr marL="614125" lvl="1" indent="-342900"/>
            <a:r>
              <a:rPr lang="de-DE" altLang="en-DE" dirty="0"/>
              <a:t>Einfügen</a:t>
            </a:r>
          </a:p>
          <a:p>
            <a:pPr marL="614125" lvl="1" indent="-342900"/>
            <a:r>
              <a:rPr lang="de-DE" altLang="en-DE" dirty="0"/>
              <a:t>Entfernen </a:t>
            </a:r>
            <a:r>
              <a:rPr lang="en-US" dirty="0"/>
              <a:t>(</a:t>
            </a:r>
            <a:r>
              <a:rPr lang="en-US" i="1" dirty="0"/>
              <a:t>Hibbard deletion</a:t>
            </a:r>
            <a:r>
              <a:rPr lang="en-US" dirty="0"/>
              <a:t>)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2-3 Bäume</a:t>
            </a:r>
          </a:p>
          <a:p>
            <a:pPr marL="342900" indent="-342900"/>
            <a:r>
              <a:rPr lang="de-DE" altLang="en-DE" dirty="0"/>
              <a:t>(Links-Neigende) Rot-Schwarz Bäume (</a:t>
            </a:r>
            <a:r>
              <a:rPr lang="en-US" altLang="en-DE" i="1" dirty="0"/>
              <a:t>left-leaning red-black trees</a:t>
            </a:r>
            <a:r>
              <a:rPr lang="de-DE" altLang="en-DE" dirty="0"/>
              <a:t>)</a:t>
            </a:r>
          </a:p>
          <a:p>
            <a:pPr marL="342900" indent="-342900"/>
            <a:r>
              <a:rPr lang="de-DE" altLang="en-DE" dirty="0"/>
              <a:t>Halden (</a:t>
            </a:r>
            <a:r>
              <a:rPr lang="en-US" altLang="en-DE" i="1" dirty="0"/>
              <a:t>Heaps</a:t>
            </a:r>
            <a:r>
              <a:rPr lang="de-DE" altLang="en-DE" dirty="0"/>
              <a:t>)</a:t>
            </a:r>
            <a:endParaRPr lang="en-US" altLang="en-DE" i="1" dirty="0"/>
          </a:p>
          <a:p>
            <a:pPr marL="342900" indent="-342900"/>
            <a:r>
              <a:rPr lang="de-DE" altLang="en-DE" dirty="0"/>
              <a:t>Haldenbedingung wiederherstellen </a:t>
            </a:r>
            <a:r>
              <a:rPr lang="de-DE" altLang="en-DE" i="1" dirty="0"/>
              <a:t>(</a:t>
            </a:r>
            <a:r>
              <a:rPr lang="en-US" altLang="en-DE" i="1" dirty="0" err="1"/>
              <a:t>heapify</a:t>
            </a:r>
            <a:r>
              <a:rPr lang="de-DE" altLang="en-DE" i="1" dirty="0"/>
              <a:t>)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Anwendung von Heaps</a:t>
            </a:r>
          </a:p>
          <a:p>
            <a:pPr marL="614125" lvl="1" indent="-342900"/>
            <a:r>
              <a:rPr lang="de-DE" dirty="0">
                <a:solidFill>
                  <a:schemeClr val="accent5"/>
                </a:solidFill>
              </a:rPr>
              <a:t>Prioritätswarteschlange</a:t>
            </a:r>
          </a:p>
          <a:p>
            <a:pPr marL="614125" lvl="1" indent="-342900"/>
            <a:r>
              <a:rPr lang="en-US" altLang="en-DE" i="1" dirty="0">
                <a:solidFill>
                  <a:schemeClr val="accent5"/>
                </a:solidFill>
              </a:rPr>
              <a:t>Heapsort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8: Bäume</a:t>
            </a:r>
          </a:p>
        </p:txBody>
      </p:sp>
    </p:spTree>
    <p:extLst>
      <p:ext uri="{BB962C8B-B14F-4D97-AF65-F5344CB8AC3E}">
        <p14:creationId xmlns:p14="http://schemas.microsoft.com/office/powerpoint/2010/main" val="19663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9915</TotalTime>
  <Words>274</Words>
  <Application>Microsoft Macintosh PowerPoint</Application>
  <PresentationFormat>On-screen Show (16:9)</PresentationFormat>
  <Paragraphs>108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Cambria Math</vt:lpstr>
      <vt:lpstr>Courier New</vt:lpstr>
      <vt:lpstr>Open Sans</vt:lpstr>
      <vt:lpstr>Verdana</vt:lpstr>
      <vt:lpstr>TEMPLATE DEF Faculty v2022</vt:lpstr>
      <vt:lpstr>Programmiertechnik II</vt:lpstr>
      <vt:lpstr>Unit 1: Einführung</vt:lpstr>
      <vt:lpstr>Unit 2: C++ Einführung</vt:lpstr>
      <vt:lpstr>Unit 3: Korrektheit, Terminierung und Komplexität</vt:lpstr>
      <vt:lpstr>Unit 4: Datentypen</vt:lpstr>
      <vt:lpstr>Unit 5: Sortieren</vt:lpstr>
      <vt:lpstr>Unit 6: Suchen</vt:lpstr>
      <vt:lpstr>Unit 7: Hashing</vt:lpstr>
      <vt:lpstr>Unit 8: Bäume</vt:lpstr>
      <vt:lpstr>Unit 9: Graphen</vt:lpstr>
      <vt:lpstr>Unit 10: Algorithmen-Paradigmen und Ausblick</vt:lpstr>
      <vt:lpstr>Danke!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Ralf Herbrich</cp:lastModifiedBy>
  <cp:revision>154</cp:revision>
  <cp:lastPrinted>2014-05-07T12:19:03Z</cp:lastPrinted>
  <dcterms:created xsi:type="dcterms:W3CDTF">2022-08-10T08:10:37Z</dcterms:created>
  <dcterms:modified xsi:type="dcterms:W3CDTF">2023-07-24T09:17:15Z</dcterms:modified>
</cp:coreProperties>
</file>