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71" r:id="rId2"/>
    <p:sldId id="303" r:id="rId3"/>
    <p:sldId id="343" r:id="rId4"/>
    <p:sldId id="307" r:id="rId5"/>
    <p:sldId id="308" r:id="rId6"/>
    <p:sldId id="344" r:id="rId7"/>
    <p:sldId id="309" r:id="rId8"/>
    <p:sldId id="310" r:id="rId9"/>
    <p:sldId id="311" r:id="rId10"/>
    <p:sldId id="312" r:id="rId11"/>
    <p:sldId id="313" r:id="rId12"/>
    <p:sldId id="315" r:id="rId13"/>
    <p:sldId id="316" r:id="rId14"/>
    <p:sldId id="317" r:id="rId15"/>
    <p:sldId id="345" r:id="rId16"/>
    <p:sldId id="318" r:id="rId17"/>
    <p:sldId id="322" r:id="rId18"/>
    <p:sldId id="324" r:id="rId19"/>
    <p:sldId id="346" r:id="rId20"/>
    <p:sldId id="332" r:id="rId21"/>
    <p:sldId id="327" r:id="rId22"/>
    <p:sldId id="321" r:id="rId23"/>
    <p:sldId id="333" r:id="rId24"/>
    <p:sldId id="334" r:id="rId25"/>
    <p:sldId id="335" r:id="rId26"/>
    <p:sldId id="347" r:id="rId27"/>
    <p:sldId id="337" r:id="rId28"/>
    <p:sldId id="336" r:id="rId29"/>
    <p:sldId id="338" r:id="rId30"/>
    <p:sldId id="348" r:id="rId31"/>
    <p:sldId id="339" r:id="rId32"/>
    <p:sldId id="340" r:id="rId33"/>
    <p:sldId id="341" r:id="rId34"/>
    <p:sldId id="342" r:id="rId35"/>
    <p:sldId id="304" r:id="rId36"/>
  </p:sldIdLst>
  <p:sldSz cx="9144000" cy="5143500" type="screen16x9"/>
  <p:notesSz cx="6858000" cy="9144000"/>
  <p:custDataLst>
    <p:tags r:id="rId3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323232"/>
    <a:srgbClr val="B1063A"/>
    <a:srgbClr val="000000"/>
    <a:srgbClr val="FFFFFF"/>
    <a:srgbClr val="FFFF00"/>
    <a:srgbClr val="FBFCFC"/>
    <a:srgbClr val="FCFCFC"/>
    <a:srgbClr val="FCFCFD"/>
    <a:srgbClr val="FC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53"/>
    <p:restoredTop sz="94041"/>
  </p:normalViewPr>
  <p:slideViewPr>
    <p:cSldViewPr snapToObjects="1" showGuides="1">
      <p:cViewPr varScale="1">
        <p:scale>
          <a:sx n="134" d="100"/>
          <a:sy n="134" d="100"/>
        </p:scale>
        <p:origin x="224" y="584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5/30/25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5/28/25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5456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30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39900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3770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32569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4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33529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94705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4484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19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18007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20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88675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6717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1015753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de-DE" noProof="0" dirty="0"/>
              <a:t>Write </a:t>
            </a:r>
            <a:r>
              <a:rPr lang="de-DE" noProof="0" dirty="0" err="1"/>
              <a:t>your</a:t>
            </a:r>
            <a:r>
              <a:rPr lang="de-DE" noProof="0" dirty="0"/>
              <a:t> title</a:t>
            </a:r>
            <a:br>
              <a:rPr lang="de-DE" noProof="0" dirty="0"/>
            </a:br>
            <a:r>
              <a:rPr lang="de-DE" noProof="0" dirty="0"/>
              <a:t>- maximum 2 </a:t>
            </a:r>
            <a:r>
              <a:rPr lang="de-DE" noProof="0" dirty="0" err="1"/>
              <a:t>lines</a:t>
            </a:r>
            <a:endParaRPr lang="de-DE" noProof="0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noProof="0" dirty="0"/>
              <a:t>Programmiertechnik II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noProof="0" dirty="0"/>
              <a:t>Unit 8a - Bäume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noProof="0" smtClean="0"/>
              <a:pPr/>
              <a:t>‹#›</a:t>
            </a:fld>
            <a:r>
              <a:rPr lang="de-DE" sz="700" noProof="0" dirty="0"/>
              <a:t>/35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5" r:id="rId15"/>
    <p:sldLayoutId id="2147483663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PI-Artificial-Intelligence-Teaching/23-pt2/blob/main/unit8/st.h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PI-Artificial-Intelligence-Teaching/23-pt2/blob/main/unit8/bst.h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PI-Artificial-Intelligence-Teaching/23-pt2/blob/main/unit8/bst.h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PI-Artificial-Intelligence-Teaching/23-pt2/blob/main/unit8/bst.h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PI-Artificial-Intelligence-Teaching/23-pt2/blob/main/unit8/bst.h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HPI-Artificial-Intelligence-Teaching/23-pt2/blob/main/unit8/bst.h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HPI-Artificial-Intelligence-Teaching/23-pt2/blob/main/unit8/bst.h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light&#10;&#10;Description automatically generated">
            <a:extLst>
              <a:ext uri="{FF2B5EF4-FFF2-40B4-BE49-F238E27FC236}">
                <a16:creationId xmlns:a16="http://schemas.microsoft.com/office/drawing/2014/main" id="{D29351EF-6C46-C314-2EF0-2DDECEA967B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2499B4D-A6A4-7FB5-E40F-F91A99DDDB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6B42D6-B7D1-151D-17E2-D12C352A3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Programmiertechnik II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B102906-BAE2-00D0-F9F8-0F97B2760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Ralf Herbrich</a:t>
            </a:r>
          </a:p>
          <a:p>
            <a:pPr algn="l"/>
            <a:r>
              <a:rPr lang="de-DE" dirty="0"/>
              <a:t>Bäume </a:t>
            </a:r>
            <a:r>
              <a:rPr lang="de-DE"/>
              <a:t>(Suchbäume)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470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835F3F-7CE7-4F7B-3DD6-9767EE13B44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4473009" cy="3563938"/>
              </a:xfrm>
            </p:spPr>
            <p:txBody>
              <a:bodyPr/>
              <a:lstStyle/>
              <a:p>
                <a:r>
                  <a:rPr lang="de-DE" noProof="0" dirty="0"/>
                  <a:t>Ein Knoten ohne ausgehende Kanten ist ein </a:t>
                </a:r>
                <a:r>
                  <a:rPr lang="de-DE" b="1" noProof="0" dirty="0"/>
                  <a:t>Blatt</a:t>
                </a:r>
                <a:r>
                  <a:rPr lang="de-DE" noProof="0" dirty="0"/>
                  <a:t>. Alle anderen Knoten sind </a:t>
                </a:r>
                <a:r>
                  <a:rPr lang="de-DE" b="1" noProof="0" dirty="0"/>
                  <a:t>innere Knoten</a:t>
                </a:r>
                <a:r>
                  <a:rPr lang="de-DE" noProof="0" dirty="0"/>
                  <a:t>.</a:t>
                </a:r>
              </a:p>
              <a:p>
                <a:endParaRPr lang="de-DE" noProof="0" dirty="0"/>
              </a:p>
              <a:p>
                <a:r>
                  <a:rPr lang="de-DE" noProof="0" dirty="0"/>
                  <a:t>Die </a:t>
                </a:r>
                <a:r>
                  <a:rPr lang="de-DE" b="1" noProof="0" dirty="0"/>
                  <a:t>Tiefe</a:t>
                </a:r>
                <a:r>
                  <a:rPr lang="de-DE" noProof="0" dirty="0"/>
                  <a:t> (auch „Niveau“) eines Knotens </a:t>
                </a:r>
                <a14:m>
                  <m:oMath xmlns:m="http://schemas.openxmlformats.org/officeDocument/2006/math">
                    <m:r>
                      <a:rPr lang="en-US" b="0" i="1" noProof="0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noProof="0" dirty="0"/>
                  <a:t> ist die Länge des (einzigen) Pfades von der Wurzel zu </a:t>
                </a:r>
                <a14:m>
                  <m:oMath xmlns:m="http://schemas.openxmlformats.org/officeDocument/2006/math">
                    <m:r>
                      <a:rPr lang="en-US" b="0" i="1" noProof="0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noProof="0" dirty="0"/>
                  <a:t>.</a:t>
                </a:r>
              </a:p>
              <a:p>
                <a:endParaRPr lang="de-DE" noProof="0" dirty="0"/>
              </a:p>
              <a:p>
                <a:r>
                  <a:rPr lang="de-DE" noProof="0" dirty="0"/>
                  <a:t>Die </a:t>
                </a:r>
                <a:r>
                  <a:rPr lang="de-DE" b="1" noProof="0" dirty="0"/>
                  <a:t>Höhe</a:t>
                </a:r>
                <a:r>
                  <a:rPr lang="de-DE" noProof="0" dirty="0"/>
                  <a:t> von </a:t>
                </a:r>
                <a14:m>
                  <m:oMath xmlns:m="http://schemas.openxmlformats.org/officeDocument/2006/math"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de-DE" noProof="0" dirty="0"/>
                  <a:t> ist die Tiefe des tiefsten Blattes.</a:t>
                </a:r>
              </a:p>
              <a:p>
                <a:endParaRPr lang="de-DE" noProof="0" dirty="0"/>
              </a:p>
              <a:p>
                <a:r>
                  <a:rPr lang="de-DE" noProof="0" dirty="0"/>
                  <a:t>Der </a:t>
                </a:r>
                <a:r>
                  <a:rPr lang="de-DE" b="1" noProof="0" dirty="0"/>
                  <a:t>Grad </a:t>
                </a:r>
                <a:r>
                  <a:rPr lang="de-DE" noProof="0" dirty="0"/>
                  <a:t>von </a:t>
                </a:r>
                <a14:m>
                  <m:oMath xmlns:m="http://schemas.openxmlformats.org/officeDocument/2006/math"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de-DE" noProof="0" dirty="0"/>
                  <a:t> ist die maximale Anzahl von Kindern, die ein Knoten haben darf.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de-DE" sz="1200" noProof="0" dirty="0"/>
                  <a:t>Binäre Bäume haben Grad 2.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endParaRPr lang="de-DE" noProof="0" dirty="0"/>
              </a:p>
              <a:p>
                <a:r>
                  <a:rPr lang="de-DE" b="1" noProof="0" dirty="0"/>
                  <a:t>Ebene </a:t>
                </a:r>
                <a14:m>
                  <m:oMath xmlns:m="http://schemas.openxmlformats.org/officeDocument/2006/math">
                    <m:r>
                      <a:rPr lang="de-DE" b="1" i="1" noProof="0" dirty="0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de-DE" noProof="0" dirty="0"/>
                  <a:t> bezeichnet alle Knoten mit Tiefe </a:t>
                </a:r>
                <a14:m>
                  <m:oMath xmlns:m="http://schemas.openxmlformats.org/officeDocument/2006/math"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de-DE" noProof="0" dirty="0"/>
                  <a:t>.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835F3F-7CE7-4F7B-3DD6-9767EE13B4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4473009" cy="3563938"/>
              </a:xfrm>
              <a:blipFill>
                <a:blip r:embed="rId2"/>
                <a:stretch>
                  <a:fillRect t="-355" r="-283" b="-70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E4B7D5E-B322-F7F9-1EE7-915D4CDFB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Terminologie</a:t>
            </a:r>
          </a:p>
        </p:txBody>
      </p:sp>
      <p:sp>
        <p:nvSpPr>
          <p:cNvPr id="4" name="Oval 55">
            <a:extLst>
              <a:ext uri="{FF2B5EF4-FFF2-40B4-BE49-F238E27FC236}">
                <a16:creationId xmlns:a16="http://schemas.microsoft.com/office/drawing/2014/main" id="{9A2E76B0-BDEA-51C7-10EC-BB6647ED6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8156" y="1806339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/>
          </a:p>
        </p:txBody>
      </p:sp>
      <p:sp>
        <p:nvSpPr>
          <p:cNvPr id="5" name="Oval 56">
            <a:extLst>
              <a:ext uri="{FF2B5EF4-FFF2-40B4-BE49-F238E27FC236}">
                <a16:creationId xmlns:a16="http://schemas.microsoft.com/office/drawing/2014/main" id="{EB752819-F2EF-73DF-984A-8DB76C7C6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064" y="2855609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/>
          </a:p>
        </p:txBody>
      </p:sp>
      <p:sp>
        <p:nvSpPr>
          <p:cNvPr id="6" name="Oval 57">
            <a:extLst>
              <a:ext uri="{FF2B5EF4-FFF2-40B4-BE49-F238E27FC236}">
                <a16:creationId xmlns:a16="http://schemas.microsoft.com/office/drawing/2014/main" id="{0E44385A-0147-34E6-218E-704958E39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9333" y="2855609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 dirty="0"/>
          </a:p>
        </p:txBody>
      </p:sp>
      <p:sp>
        <p:nvSpPr>
          <p:cNvPr id="7" name="Oval 58">
            <a:extLst>
              <a:ext uri="{FF2B5EF4-FFF2-40B4-BE49-F238E27FC236}">
                <a16:creationId xmlns:a16="http://schemas.microsoft.com/office/drawing/2014/main" id="{88264CF8-8793-A821-271F-11ED298F9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9995" y="3389870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/>
          </a:p>
        </p:txBody>
      </p:sp>
      <p:sp>
        <p:nvSpPr>
          <p:cNvPr id="8" name="Oval 59">
            <a:extLst>
              <a:ext uri="{FF2B5EF4-FFF2-40B4-BE49-F238E27FC236}">
                <a16:creationId xmlns:a16="http://schemas.microsoft.com/office/drawing/2014/main" id="{7F5DD887-E72D-A6E0-34E6-701D36FA1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328" y="2855609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/>
          </a:p>
        </p:txBody>
      </p:sp>
      <p:sp>
        <p:nvSpPr>
          <p:cNvPr id="9" name="Oval 60">
            <a:extLst>
              <a:ext uri="{FF2B5EF4-FFF2-40B4-BE49-F238E27FC236}">
                <a16:creationId xmlns:a16="http://schemas.microsoft.com/office/drawing/2014/main" id="{A495D648-6427-39BB-9175-053CFC8A2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0681" y="2855609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/>
          </a:p>
        </p:txBody>
      </p:sp>
      <p:sp>
        <p:nvSpPr>
          <p:cNvPr id="10" name="Oval 61">
            <a:extLst>
              <a:ext uri="{FF2B5EF4-FFF2-40B4-BE49-F238E27FC236}">
                <a16:creationId xmlns:a16="http://schemas.microsoft.com/office/drawing/2014/main" id="{4A2C3463-019D-FFBF-0598-362084068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4556" y="2273065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/>
          </a:p>
        </p:txBody>
      </p:sp>
      <p:cxnSp>
        <p:nvCxnSpPr>
          <p:cNvPr id="11" name="AutoShape 62">
            <a:extLst>
              <a:ext uri="{FF2B5EF4-FFF2-40B4-BE49-F238E27FC236}">
                <a16:creationId xmlns:a16="http://schemas.microsoft.com/office/drawing/2014/main" id="{62B16096-263D-8345-36B9-7C3FCDC0AB0C}"/>
              </a:ext>
            </a:extLst>
          </p:cNvPr>
          <p:cNvCxnSpPr>
            <a:cxnSpLocks noChangeShapeType="1"/>
            <a:stCxn id="18" idx="4"/>
            <a:endCxn id="9" idx="0"/>
          </p:cNvCxnSpPr>
          <p:nvPr/>
        </p:nvCxnSpPr>
        <p:spPr bwMode="auto">
          <a:xfrm>
            <a:off x="7165294" y="2489858"/>
            <a:ext cx="433387" cy="36575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" name="AutoShape 63">
            <a:extLst>
              <a:ext uri="{FF2B5EF4-FFF2-40B4-BE49-F238E27FC236}">
                <a16:creationId xmlns:a16="http://schemas.microsoft.com/office/drawing/2014/main" id="{ECF65678-4926-40CB-6570-BE592DC04B4D}"/>
              </a:ext>
            </a:extLst>
          </p:cNvPr>
          <p:cNvCxnSpPr>
            <a:cxnSpLocks noChangeShapeType="1"/>
            <a:stCxn id="4" idx="4"/>
            <a:endCxn id="18" idx="1"/>
          </p:cNvCxnSpPr>
          <p:nvPr/>
        </p:nvCxnSpPr>
        <p:spPr bwMode="auto">
          <a:xfrm>
            <a:off x="6446156" y="2022339"/>
            <a:ext cx="642770" cy="28315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" name="AutoShape 64">
            <a:extLst>
              <a:ext uri="{FF2B5EF4-FFF2-40B4-BE49-F238E27FC236}">
                <a16:creationId xmlns:a16="http://schemas.microsoft.com/office/drawing/2014/main" id="{A39ED2C7-456D-F2B8-6696-B5E867B0B6FF}"/>
              </a:ext>
            </a:extLst>
          </p:cNvPr>
          <p:cNvCxnSpPr>
            <a:cxnSpLocks noChangeShapeType="1"/>
            <a:stCxn id="18" idx="4"/>
            <a:endCxn id="6" idx="0"/>
          </p:cNvCxnSpPr>
          <p:nvPr/>
        </p:nvCxnSpPr>
        <p:spPr bwMode="auto">
          <a:xfrm flipH="1">
            <a:off x="6417333" y="2489858"/>
            <a:ext cx="747961" cy="36575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" name="AutoShape 65">
            <a:extLst>
              <a:ext uri="{FF2B5EF4-FFF2-40B4-BE49-F238E27FC236}">
                <a16:creationId xmlns:a16="http://schemas.microsoft.com/office/drawing/2014/main" id="{0E571655-E1AF-0BAF-1B7B-31E600F0176C}"/>
              </a:ext>
            </a:extLst>
          </p:cNvPr>
          <p:cNvCxnSpPr>
            <a:cxnSpLocks noChangeShapeType="1"/>
            <a:stCxn id="4" idx="4"/>
            <a:endCxn id="10" idx="7"/>
          </p:cNvCxnSpPr>
          <p:nvPr/>
        </p:nvCxnSpPr>
        <p:spPr bwMode="auto">
          <a:xfrm flipH="1">
            <a:off x="5658924" y="2022339"/>
            <a:ext cx="787232" cy="28235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" name="AutoShape 66">
            <a:extLst>
              <a:ext uri="{FF2B5EF4-FFF2-40B4-BE49-F238E27FC236}">
                <a16:creationId xmlns:a16="http://schemas.microsoft.com/office/drawing/2014/main" id="{E2F940CF-3CA9-39EB-FA21-D3F60481519C}"/>
              </a:ext>
            </a:extLst>
          </p:cNvPr>
          <p:cNvCxnSpPr>
            <a:cxnSpLocks noChangeShapeType="1"/>
            <a:stCxn id="10" idx="4"/>
            <a:endCxn id="8" idx="0"/>
          </p:cNvCxnSpPr>
          <p:nvPr/>
        </p:nvCxnSpPr>
        <p:spPr bwMode="auto">
          <a:xfrm>
            <a:off x="5582556" y="2489065"/>
            <a:ext cx="249772" cy="36654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" name="AutoShape 67">
            <a:extLst>
              <a:ext uri="{FF2B5EF4-FFF2-40B4-BE49-F238E27FC236}">
                <a16:creationId xmlns:a16="http://schemas.microsoft.com/office/drawing/2014/main" id="{FFBDF6BF-1994-C60A-E218-98AF616CBCFE}"/>
              </a:ext>
            </a:extLst>
          </p:cNvPr>
          <p:cNvCxnSpPr>
            <a:cxnSpLocks noChangeShapeType="1"/>
            <a:stCxn id="10" idx="4"/>
            <a:endCxn id="5" idx="0"/>
          </p:cNvCxnSpPr>
          <p:nvPr/>
        </p:nvCxnSpPr>
        <p:spPr bwMode="auto">
          <a:xfrm flipH="1">
            <a:off x="5256064" y="2489065"/>
            <a:ext cx="326492" cy="36654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7" name="Oval 68">
            <a:extLst>
              <a:ext uri="{FF2B5EF4-FFF2-40B4-BE49-F238E27FC236}">
                <a16:creationId xmlns:a16="http://schemas.microsoft.com/office/drawing/2014/main" id="{77E7F0F2-F367-2364-390A-9573A5E8B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1466" y="3389870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/>
          </a:p>
        </p:txBody>
      </p:sp>
      <p:sp>
        <p:nvSpPr>
          <p:cNvPr id="18" name="Oval 69">
            <a:extLst>
              <a:ext uri="{FF2B5EF4-FFF2-40B4-BE49-F238E27FC236}">
                <a16:creationId xmlns:a16="http://schemas.microsoft.com/office/drawing/2014/main" id="{C02CD24A-1C0E-5F12-AD60-AD8E8B064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7294" y="2273858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/>
          </a:p>
        </p:txBody>
      </p:sp>
      <p:cxnSp>
        <p:nvCxnSpPr>
          <p:cNvPr id="19" name="AutoShape 70">
            <a:extLst>
              <a:ext uri="{FF2B5EF4-FFF2-40B4-BE49-F238E27FC236}">
                <a16:creationId xmlns:a16="http://schemas.microsoft.com/office/drawing/2014/main" id="{A1B6A668-5746-5FFD-47F2-EFCDA5946283}"/>
              </a:ext>
            </a:extLst>
          </p:cNvPr>
          <p:cNvCxnSpPr>
            <a:cxnSpLocks noChangeShapeType="1"/>
            <a:stCxn id="9" idx="4"/>
            <a:endCxn id="7" idx="0"/>
          </p:cNvCxnSpPr>
          <p:nvPr/>
        </p:nvCxnSpPr>
        <p:spPr bwMode="auto">
          <a:xfrm flipH="1">
            <a:off x="7177995" y="3071609"/>
            <a:ext cx="420686" cy="31826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" name="AutoShape 71">
            <a:extLst>
              <a:ext uri="{FF2B5EF4-FFF2-40B4-BE49-F238E27FC236}">
                <a16:creationId xmlns:a16="http://schemas.microsoft.com/office/drawing/2014/main" id="{09F5CF7F-0DBF-C674-0138-869EAC4A81C1}"/>
              </a:ext>
            </a:extLst>
          </p:cNvPr>
          <p:cNvCxnSpPr>
            <a:cxnSpLocks noChangeShapeType="1"/>
            <a:stCxn id="9" idx="4"/>
            <a:endCxn id="17" idx="0"/>
          </p:cNvCxnSpPr>
          <p:nvPr/>
        </p:nvCxnSpPr>
        <p:spPr bwMode="auto">
          <a:xfrm>
            <a:off x="7598681" y="3071609"/>
            <a:ext cx="320785" cy="31826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1" name="Oval 57">
            <a:extLst>
              <a:ext uri="{FF2B5EF4-FFF2-40B4-BE49-F238E27FC236}">
                <a16:creationId xmlns:a16="http://schemas.microsoft.com/office/drawing/2014/main" id="{56BB349E-0E35-A5EE-8EBF-279D89D8E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1119" y="2855609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/>
          </a:p>
        </p:txBody>
      </p:sp>
      <p:cxnSp>
        <p:nvCxnSpPr>
          <p:cNvPr id="22" name="AutoShape 64">
            <a:extLst>
              <a:ext uri="{FF2B5EF4-FFF2-40B4-BE49-F238E27FC236}">
                <a16:creationId xmlns:a16="http://schemas.microsoft.com/office/drawing/2014/main" id="{DC123D00-27E6-FF23-7CB8-7B0386FFA1E5}"/>
              </a:ext>
            </a:extLst>
          </p:cNvPr>
          <p:cNvCxnSpPr>
            <a:cxnSpLocks noChangeShapeType="1"/>
            <a:stCxn id="18" idx="4"/>
            <a:endCxn id="21" idx="0"/>
          </p:cNvCxnSpPr>
          <p:nvPr/>
        </p:nvCxnSpPr>
        <p:spPr bwMode="auto">
          <a:xfrm flipH="1">
            <a:off x="7009119" y="2489858"/>
            <a:ext cx="156175" cy="36575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4">
                <a:extLst>
                  <a:ext uri="{FF2B5EF4-FFF2-40B4-BE49-F238E27FC236}">
                    <a16:creationId xmlns:a16="http://schemas.microsoft.com/office/drawing/2014/main" id="{6C5AD3C7-E61C-CBEC-AB7F-9033210453C1}"/>
                  </a:ext>
                </a:extLst>
              </p:cNvPr>
              <p:cNvSpPr txBox="1"/>
              <p:nvPr/>
            </p:nvSpPr>
            <p:spPr>
              <a:xfrm>
                <a:off x="5671616" y="4093819"/>
                <a:ext cx="12754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120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Tiefe</m:t>
                      </m:r>
                      <m:d>
                        <m:dPr>
                          <m:ctrlPr>
                            <a:rPr lang="en-US" sz="1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sz="1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de-DE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Textfeld 24">
                <a:extLst>
                  <a:ext uri="{FF2B5EF4-FFF2-40B4-BE49-F238E27FC236}">
                    <a16:creationId xmlns:a16="http://schemas.microsoft.com/office/drawing/2014/main" id="{6C5AD3C7-E61C-CBEC-AB7F-9033210453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616" y="4093819"/>
                <a:ext cx="127543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5">
                <a:extLst>
                  <a:ext uri="{FF2B5EF4-FFF2-40B4-BE49-F238E27FC236}">
                    <a16:creationId xmlns:a16="http://schemas.microsoft.com/office/drawing/2014/main" id="{B2B608A6-5B8A-16C0-50E0-F4C4C3B7C98D}"/>
                  </a:ext>
                </a:extLst>
              </p:cNvPr>
              <p:cNvSpPr txBox="1"/>
              <p:nvPr/>
            </p:nvSpPr>
            <p:spPr>
              <a:xfrm>
                <a:off x="5550376" y="1147859"/>
                <a:ext cx="12754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120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e-DE" sz="120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ö</m:t>
                      </m:r>
                      <m:r>
                        <m:rPr>
                          <m:sty m:val="p"/>
                        </m:rPr>
                        <a:rPr lang="de-DE" sz="120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he</m:t>
                      </m:r>
                      <m:d>
                        <m:dPr>
                          <m:ctrlPr>
                            <a:rPr lang="en-US" sz="1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de-DE" sz="1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de-DE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Textfeld 25">
                <a:extLst>
                  <a:ext uri="{FF2B5EF4-FFF2-40B4-BE49-F238E27FC236}">
                    <a16:creationId xmlns:a16="http://schemas.microsoft.com/office/drawing/2014/main" id="{B2B608A6-5B8A-16C0-50E0-F4C4C3B7C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0376" y="1147859"/>
                <a:ext cx="127543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Gerade Verbindung mit Pfeil 36">
            <a:extLst>
              <a:ext uri="{FF2B5EF4-FFF2-40B4-BE49-F238E27FC236}">
                <a16:creationId xmlns:a16="http://schemas.microsoft.com/office/drawing/2014/main" id="{EE8BACB0-010E-25DE-FD55-D2FACE2BDDF3}"/>
              </a:ext>
            </a:extLst>
          </p:cNvPr>
          <p:cNvCxnSpPr>
            <a:cxnSpLocks/>
            <a:stCxn id="6" idx="2"/>
            <a:endCxn id="24" idx="0"/>
          </p:cNvCxnSpPr>
          <p:nvPr/>
        </p:nvCxnSpPr>
        <p:spPr bwMode="auto">
          <a:xfrm flipH="1">
            <a:off x="6309333" y="3071609"/>
            <a:ext cx="108000" cy="1022210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39" name="Textfeld 3">
            <a:extLst>
              <a:ext uri="{FF2B5EF4-FFF2-40B4-BE49-F238E27FC236}">
                <a16:creationId xmlns:a16="http://schemas.microsoft.com/office/drawing/2014/main" id="{25588D93-A88A-444D-55BD-51254A03AEFE}"/>
              </a:ext>
            </a:extLst>
          </p:cNvPr>
          <p:cNvSpPr txBox="1"/>
          <p:nvPr/>
        </p:nvSpPr>
        <p:spPr>
          <a:xfrm>
            <a:off x="7635143" y="1588514"/>
            <a:ext cx="1329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C00000"/>
                </a:solidFill>
              </a:rPr>
              <a:t>Blatt</a:t>
            </a:r>
          </a:p>
        </p:txBody>
      </p:sp>
      <p:sp>
        <p:nvSpPr>
          <p:cNvPr id="40" name="Textfeld 3">
            <a:extLst>
              <a:ext uri="{FF2B5EF4-FFF2-40B4-BE49-F238E27FC236}">
                <a16:creationId xmlns:a16="http://schemas.microsoft.com/office/drawing/2014/main" id="{7AD3468A-1B2F-E79E-D93B-AD0D8E7AEE2D}"/>
              </a:ext>
            </a:extLst>
          </p:cNvPr>
          <p:cNvSpPr txBox="1"/>
          <p:nvPr/>
        </p:nvSpPr>
        <p:spPr>
          <a:xfrm>
            <a:off x="7635143" y="1268314"/>
            <a:ext cx="1329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C00000"/>
                </a:solidFill>
              </a:rPr>
              <a:t>Innerer Knoten</a:t>
            </a:r>
          </a:p>
        </p:txBody>
      </p:sp>
      <p:sp>
        <p:nvSpPr>
          <p:cNvPr id="41" name="Oval 55">
            <a:extLst>
              <a:ext uri="{FF2B5EF4-FFF2-40B4-BE49-F238E27FC236}">
                <a16:creationId xmlns:a16="http://schemas.microsoft.com/office/drawing/2014/main" id="{EF95557F-FABB-AEED-1AB3-D9547D0C5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6216" y="1278613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42" name="Oval 57">
            <a:extLst>
              <a:ext uri="{FF2B5EF4-FFF2-40B4-BE49-F238E27FC236}">
                <a16:creationId xmlns:a16="http://schemas.microsoft.com/office/drawing/2014/main" id="{A8A6C7CF-862C-A90D-336D-B833DDB31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9757" y="1593664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24">
                <a:extLst>
                  <a:ext uri="{FF2B5EF4-FFF2-40B4-BE49-F238E27FC236}">
                    <a16:creationId xmlns:a16="http://schemas.microsoft.com/office/drawing/2014/main" id="{523F00C5-9BE6-A30A-9405-12E57E9F5B7C}"/>
                  </a:ext>
                </a:extLst>
              </p:cNvPr>
              <p:cNvSpPr txBox="1"/>
              <p:nvPr/>
            </p:nvSpPr>
            <p:spPr>
              <a:xfrm>
                <a:off x="5554546" y="1435098"/>
                <a:ext cx="12754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120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Grad</m:t>
                      </m:r>
                      <m:d>
                        <m:dPr>
                          <m:ctrlPr>
                            <a:rPr lang="en-US" sz="1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de-DE" sz="1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2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de-DE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4" name="Textfeld 24">
                <a:extLst>
                  <a:ext uri="{FF2B5EF4-FFF2-40B4-BE49-F238E27FC236}">
                    <a16:creationId xmlns:a16="http://schemas.microsoft.com/office/drawing/2014/main" id="{523F00C5-9BE6-A30A-9405-12E57E9F5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4546" y="1435098"/>
                <a:ext cx="127543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9621441-EFB6-47A2-D178-85C11C065CF1}"/>
              </a:ext>
            </a:extLst>
          </p:cNvPr>
          <p:cNvSpPr/>
          <p:nvPr/>
        </p:nvSpPr>
        <p:spPr bwMode="gray">
          <a:xfrm>
            <a:off x="4995173" y="2785463"/>
            <a:ext cx="3020831" cy="382099"/>
          </a:xfrm>
          <a:prstGeom prst="roundRect">
            <a:avLst/>
          </a:prstGeom>
          <a:solidFill>
            <a:srgbClr val="B1063A">
              <a:alpha val="20000"/>
            </a:srgb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54" name="Textfeld 25">
            <a:extLst>
              <a:ext uri="{FF2B5EF4-FFF2-40B4-BE49-F238E27FC236}">
                <a16:creationId xmlns:a16="http://schemas.microsoft.com/office/drawing/2014/main" id="{C982266E-7384-C8C8-EADC-DE6FA225940C}"/>
              </a:ext>
            </a:extLst>
          </p:cNvPr>
          <p:cNvSpPr txBox="1"/>
          <p:nvPr/>
        </p:nvSpPr>
        <p:spPr>
          <a:xfrm>
            <a:off x="7779606" y="2817965"/>
            <a:ext cx="1275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C00000"/>
                </a:solidFill>
              </a:rPr>
              <a:t>Ebene 2</a:t>
            </a:r>
          </a:p>
        </p:txBody>
      </p:sp>
    </p:spTree>
    <p:extLst>
      <p:ext uri="{BB962C8B-B14F-4D97-AF65-F5344CB8AC3E}">
        <p14:creationId xmlns:p14="http://schemas.microsoft.com/office/powerpoint/2010/main" val="22155838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7" grpId="0" animBg="1"/>
      <p:bldP spid="18" grpId="0" animBg="1"/>
      <p:bldP spid="21" grpId="0" animBg="1"/>
      <p:bldP spid="24" grpId="0"/>
      <p:bldP spid="39" grpId="0"/>
      <p:bldP spid="40" grpId="0"/>
      <p:bldP spid="41" grpId="0" animBg="1"/>
      <p:bldP spid="42" grpId="0" animBg="1"/>
      <p:bldP spid="44" grpId="0"/>
      <p:bldP spid="53" grpId="0" animBg="1"/>
      <p:bldP spid="5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FF956DF-E856-0C00-7C0B-D543AF2F4F2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dirty="0"/>
                  <a:t>Was ist die Tiefe des Knotens F?</a:t>
                </a:r>
              </a:p>
              <a:p>
                <a:pPr lvl="1"/>
                <a:r>
                  <a:rPr lang="de-DE" b="1" dirty="0"/>
                  <a:t>3</a:t>
                </a:r>
              </a:p>
              <a:p>
                <a:r>
                  <a:rPr lang="de-DE" dirty="0"/>
                  <a:t>Was ist die Höhe von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de-DE" dirty="0"/>
                  <a:t>?</a:t>
                </a:r>
              </a:p>
              <a:p>
                <a:pPr lvl="1"/>
                <a:r>
                  <a:rPr lang="de-DE" b="1" dirty="0"/>
                  <a:t>4</a:t>
                </a:r>
              </a:p>
              <a:p>
                <a:r>
                  <a:rPr lang="de-DE" dirty="0"/>
                  <a:t>Was ist der Grad</a:t>
                </a:r>
                <a:r>
                  <a:rPr lang="de-DE" b="1" dirty="0"/>
                  <a:t> </a:t>
                </a:r>
                <a:r>
                  <a:rPr lang="de-DE" dirty="0"/>
                  <a:t>von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de-DE" dirty="0"/>
                  <a:t>?</a:t>
                </a:r>
              </a:p>
              <a:p>
                <a:pPr lvl="1"/>
                <a:r>
                  <a:rPr lang="de-DE" b="1" dirty="0"/>
                  <a:t>3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FF956DF-E856-0C00-7C0B-D543AF2F4F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3F13712-22AF-DA49-7CD6-289344DFD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Schnelltest</a:t>
            </a:r>
          </a:p>
        </p:txBody>
      </p:sp>
      <p:grpSp>
        <p:nvGrpSpPr>
          <p:cNvPr id="4" name="Gruppieren 5">
            <a:extLst>
              <a:ext uri="{FF2B5EF4-FFF2-40B4-BE49-F238E27FC236}">
                <a16:creationId xmlns:a16="http://schemas.microsoft.com/office/drawing/2014/main" id="{AA8F37D2-795B-45EB-0CB3-9D2D48E7D373}"/>
              </a:ext>
            </a:extLst>
          </p:cNvPr>
          <p:cNvGrpSpPr/>
          <p:nvPr/>
        </p:nvGrpSpPr>
        <p:grpSpPr>
          <a:xfrm>
            <a:off x="6228185" y="1239837"/>
            <a:ext cx="2461233" cy="2376032"/>
            <a:chOff x="1964977" y="3641765"/>
            <a:chExt cx="2815749" cy="2875447"/>
          </a:xfrm>
        </p:grpSpPr>
        <p:sp>
          <p:nvSpPr>
            <p:cNvPr id="5" name="Oval 56">
              <a:extLst>
                <a:ext uri="{FF2B5EF4-FFF2-40B4-BE49-F238E27FC236}">
                  <a16:creationId xmlns:a16="http://schemas.microsoft.com/office/drawing/2014/main" id="{33FB509F-B12D-6125-4C83-18795039A9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4977" y="4799104"/>
              <a:ext cx="247113" cy="2614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 dirty="0"/>
                <a:t>A</a:t>
              </a:r>
            </a:p>
          </p:txBody>
        </p:sp>
        <p:sp>
          <p:nvSpPr>
            <p:cNvPr id="6" name="Oval 59">
              <a:extLst>
                <a:ext uri="{FF2B5EF4-FFF2-40B4-BE49-F238E27FC236}">
                  <a16:creationId xmlns:a16="http://schemas.microsoft.com/office/drawing/2014/main" id="{24E05A6E-CA2C-8757-3EF0-4E46EA43A8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5638" y="5452247"/>
              <a:ext cx="247113" cy="2614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 dirty="0"/>
                <a:t>F</a:t>
              </a:r>
            </a:p>
          </p:txBody>
        </p:sp>
        <p:cxnSp>
          <p:nvCxnSpPr>
            <p:cNvPr id="7" name="AutoShape 62">
              <a:extLst>
                <a:ext uri="{FF2B5EF4-FFF2-40B4-BE49-F238E27FC236}">
                  <a16:creationId xmlns:a16="http://schemas.microsoft.com/office/drawing/2014/main" id="{ECC35EB4-2B4B-7185-98D7-4E93DAB12D26}"/>
                </a:ext>
              </a:extLst>
            </p:cNvPr>
            <p:cNvCxnSpPr>
              <a:cxnSpLocks noChangeShapeType="1"/>
              <a:stCxn id="21" idx="4"/>
              <a:endCxn id="10" idx="0"/>
            </p:cNvCxnSpPr>
            <p:nvPr/>
          </p:nvCxnSpPr>
          <p:spPr bwMode="auto">
            <a:xfrm>
              <a:off x="4328516" y="4390054"/>
              <a:ext cx="328654" cy="4090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8" name="AutoShape 66">
              <a:extLst>
                <a:ext uri="{FF2B5EF4-FFF2-40B4-BE49-F238E27FC236}">
                  <a16:creationId xmlns:a16="http://schemas.microsoft.com/office/drawing/2014/main" id="{26F89CE8-9E45-7A4C-8E03-45E2BA02D773}"/>
                </a:ext>
              </a:extLst>
            </p:cNvPr>
            <p:cNvCxnSpPr>
              <a:cxnSpLocks noChangeShapeType="1"/>
              <a:stCxn id="16" idx="4"/>
              <a:endCxn id="6" idx="0"/>
            </p:cNvCxnSpPr>
            <p:nvPr/>
          </p:nvCxnSpPr>
          <p:spPr bwMode="auto">
            <a:xfrm flipH="1">
              <a:off x="3579195" y="5031322"/>
              <a:ext cx="286369" cy="4209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9" name="AutoShape 67">
              <a:extLst>
                <a:ext uri="{FF2B5EF4-FFF2-40B4-BE49-F238E27FC236}">
                  <a16:creationId xmlns:a16="http://schemas.microsoft.com/office/drawing/2014/main" id="{6BA48A3D-1123-832A-B9E5-E1934D6DE3C8}"/>
                </a:ext>
              </a:extLst>
            </p:cNvPr>
            <p:cNvCxnSpPr>
              <a:cxnSpLocks noChangeShapeType="1"/>
              <a:stCxn id="17" idx="4"/>
              <a:endCxn id="5" idx="0"/>
            </p:cNvCxnSpPr>
            <p:nvPr/>
          </p:nvCxnSpPr>
          <p:spPr bwMode="auto">
            <a:xfrm flipH="1">
              <a:off x="2088533" y="4427678"/>
              <a:ext cx="479114" cy="3714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0" name="Oval 68">
              <a:extLst>
                <a:ext uri="{FF2B5EF4-FFF2-40B4-BE49-F238E27FC236}">
                  <a16:creationId xmlns:a16="http://schemas.microsoft.com/office/drawing/2014/main" id="{65D79027-6438-02FD-29A1-887A5BEDB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3613" y="4799104"/>
              <a:ext cx="247113" cy="2614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 dirty="0"/>
                <a:t>K</a:t>
              </a:r>
            </a:p>
          </p:txBody>
        </p:sp>
        <p:sp>
          <p:nvSpPr>
            <p:cNvPr id="11" name="Oval 59">
              <a:extLst>
                <a:ext uri="{FF2B5EF4-FFF2-40B4-BE49-F238E27FC236}">
                  <a16:creationId xmlns:a16="http://schemas.microsoft.com/office/drawing/2014/main" id="{78D0B4C2-643C-8AB1-023A-27E2756C4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4927" y="5462143"/>
              <a:ext cx="247113" cy="2614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 dirty="0"/>
                <a:t>I</a:t>
              </a:r>
            </a:p>
          </p:txBody>
        </p:sp>
        <p:cxnSp>
          <p:nvCxnSpPr>
            <p:cNvPr id="12" name="AutoShape 66">
              <a:extLst>
                <a:ext uri="{FF2B5EF4-FFF2-40B4-BE49-F238E27FC236}">
                  <a16:creationId xmlns:a16="http://schemas.microsoft.com/office/drawing/2014/main" id="{9B76500A-D6D0-99D5-A8A8-ED3E3C98254C}"/>
                </a:ext>
              </a:extLst>
            </p:cNvPr>
            <p:cNvCxnSpPr>
              <a:cxnSpLocks noChangeShapeType="1"/>
              <a:stCxn id="16" idx="4"/>
              <a:endCxn id="11" idx="0"/>
            </p:cNvCxnSpPr>
            <p:nvPr/>
          </p:nvCxnSpPr>
          <p:spPr bwMode="auto">
            <a:xfrm>
              <a:off x="3865564" y="5031322"/>
              <a:ext cx="352919" cy="43082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3" name="Oval 59">
              <a:extLst>
                <a:ext uri="{FF2B5EF4-FFF2-40B4-BE49-F238E27FC236}">
                  <a16:creationId xmlns:a16="http://schemas.microsoft.com/office/drawing/2014/main" id="{2A34D9CD-72F0-FEF2-2B67-BC85C03F1E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7940" y="6255811"/>
              <a:ext cx="247113" cy="2614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 dirty="0"/>
                <a:t>H</a:t>
              </a:r>
            </a:p>
          </p:txBody>
        </p:sp>
        <p:cxnSp>
          <p:nvCxnSpPr>
            <p:cNvPr id="14" name="AutoShape 66">
              <a:extLst>
                <a:ext uri="{FF2B5EF4-FFF2-40B4-BE49-F238E27FC236}">
                  <a16:creationId xmlns:a16="http://schemas.microsoft.com/office/drawing/2014/main" id="{17EE3484-702F-0EC0-BF5B-DFF8A3D335E6}"/>
                </a:ext>
              </a:extLst>
            </p:cNvPr>
            <p:cNvCxnSpPr>
              <a:cxnSpLocks noChangeShapeType="1"/>
              <a:stCxn id="11" idx="4"/>
              <a:endCxn id="13" idx="0"/>
            </p:cNvCxnSpPr>
            <p:nvPr/>
          </p:nvCxnSpPr>
          <p:spPr bwMode="auto">
            <a:xfrm flipH="1">
              <a:off x="3931496" y="5723544"/>
              <a:ext cx="286987" cy="53226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5" name="Oval 55">
              <a:extLst>
                <a:ext uri="{FF2B5EF4-FFF2-40B4-BE49-F238E27FC236}">
                  <a16:creationId xmlns:a16="http://schemas.microsoft.com/office/drawing/2014/main" id="{21E1D21D-7525-F5EF-614B-3ACCE5E88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9566" y="3641765"/>
              <a:ext cx="247113" cy="2614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 dirty="0"/>
                <a:t>E</a:t>
              </a:r>
            </a:p>
          </p:txBody>
        </p:sp>
        <p:sp>
          <p:nvSpPr>
            <p:cNvPr id="16" name="Oval 57">
              <a:extLst>
                <a:ext uri="{FF2B5EF4-FFF2-40B4-BE49-F238E27FC236}">
                  <a16:creationId xmlns:a16="http://schemas.microsoft.com/office/drawing/2014/main" id="{F7004630-7B00-17DB-88D9-ACAE28C713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2007" y="4769921"/>
              <a:ext cx="247113" cy="2614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 dirty="0"/>
                <a:t>G</a:t>
              </a:r>
            </a:p>
          </p:txBody>
        </p:sp>
        <p:sp>
          <p:nvSpPr>
            <p:cNvPr id="17" name="Oval 61">
              <a:extLst>
                <a:ext uri="{FF2B5EF4-FFF2-40B4-BE49-F238E27FC236}">
                  <a16:creationId xmlns:a16="http://schemas.microsoft.com/office/drawing/2014/main" id="{21752515-AA52-2F39-D2F3-BB917AB15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091" y="4166278"/>
              <a:ext cx="247113" cy="2614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 dirty="0"/>
                <a:t>B</a:t>
              </a:r>
            </a:p>
          </p:txBody>
        </p:sp>
        <p:cxnSp>
          <p:nvCxnSpPr>
            <p:cNvPr id="18" name="AutoShape 63">
              <a:extLst>
                <a:ext uri="{FF2B5EF4-FFF2-40B4-BE49-F238E27FC236}">
                  <a16:creationId xmlns:a16="http://schemas.microsoft.com/office/drawing/2014/main" id="{A410021D-83CD-E8E6-52AF-B88C911C6EC3}"/>
                </a:ext>
              </a:extLst>
            </p:cNvPr>
            <p:cNvCxnSpPr>
              <a:cxnSpLocks noChangeShapeType="1"/>
              <a:stCxn id="15" idx="4"/>
              <a:endCxn id="21" idx="1"/>
            </p:cNvCxnSpPr>
            <p:nvPr/>
          </p:nvCxnSpPr>
          <p:spPr bwMode="auto">
            <a:xfrm>
              <a:off x="3443122" y="3903166"/>
              <a:ext cx="798025" cy="26376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9" name="AutoShape 64">
              <a:extLst>
                <a:ext uri="{FF2B5EF4-FFF2-40B4-BE49-F238E27FC236}">
                  <a16:creationId xmlns:a16="http://schemas.microsoft.com/office/drawing/2014/main" id="{1E0B36A4-E478-2013-6779-F9EA578C6974}"/>
                </a:ext>
              </a:extLst>
            </p:cNvPr>
            <p:cNvCxnSpPr>
              <a:cxnSpLocks noChangeShapeType="1"/>
              <a:stCxn id="21" idx="4"/>
              <a:endCxn id="16" idx="0"/>
            </p:cNvCxnSpPr>
            <p:nvPr/>
          </p:nvCxnSpPr>
          <p:spPr bwMode="auto">
            <a:xfrm flipH="1">
              <a:off x="3865564" y="4390054"/>
              <a:ext cx="462952" cy="3798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" name="AutoShape 65">
              <a:extLst>
                <a:ext uri="{FF2B5EF4-FFF2-40B4-BE49-F238E27FC236}">
                  <a16:creationId xmlns:a16="http://schemas.microsoft.com/office/drawing/2014/main" id="{B9C4A55B-EDCF-262E-D4FC-A6513347ACB0}"/>
                </a:ext>
              </a:extLst>
            </p:cNvPr>
            <p:cNvCxnSpPr>
              <a:cxnSpLocks noChangeShapeType="1"/>
              <a:stCxn id="15" idx="4"/>
              <a:endCxn id="17" idx="0"/>
            </p:cNvCxnSpPr>
            <p:nvPr/>
          </p:nvCxnSpPr>
          <p:spPr bwMode="auto">
            <a:xfrm flipH="1">
              <a:off x="2567647" y="3903166"/>
              <a:ext cx="875475" cy="26311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1" name="Oval 69">
              <a:extLst>
                <a:ext uri="{FF2B5EF4-FFF2-40B4-BE49-F238E27FC236}">
                  <a16:creationId xmlns:a16="http://schemas.microsoft.com/office/drawing/2014/main" id="{27892E5C-C39E-81A6-D6E7-E022F5CAFB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959" y="4128653"/>
              <a:ext cx="247113" cy="2614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 dirty="0"/>
                <a:t>J</a:t>
              </a:r>
            </a:p>
          </p:txBody>
        </p:sp>
        <p:sp>
          <p:nvSpPr>
            <p:cNvPr id="22" name="Oval 56">
              <a:extLst>
                <a:ext uri="{FF2B5EF4-FFF2-40B4-BE49-F238E27FC236}">
                  <a16:creationId xmlns:a16="http://schemas.microsoft.com/office/drawing/2014/main" id="{911E6D57-7F8A-9B5A-1D8A-22DFA42430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8585" y="4797125"/>
              <a:ext cx="247113" cy="2614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 dirty="0"/>
                <a:t>C</a:t>
              </a:r>
            </a:p>
          </p:txBody>
        </p:sp>
        <p:cxnSp>
          <p:nvCxnSpPr>
            <p:cNvPr id="23" name="AutoShape 67">
              <a:extLst>
                <a:ext uri="{FF2B5EF4-FFF2-40B4-BE49-F238E27FC236}">
                  <a16:creationId xmlns:a16="http://schemas.microsoft.com/office/drawing/2014/main" id="{E1EE6A06-0994-A60E-42DF-F1B64A7F8F76}"/>
                </a:ext>
              </a:extLst>
            </p:cNvPr>
            <p:cNvCxnSpPr>
              <a:cxnSpLocks noChangeShapeType="1"/>
              <a:stCxn id="17" idx="4"/>
              <a:endCxn id="22" idx="0"/>
            </p:cNvCxnSpPr>
            <p:nvPr/>
          </p:nvCxnSpPr>
          <p:spPr bwMode="auto">
            <a:xfrm>
              <a:off x="2567647" y="4427678"/>
              <a:ext cx="24494" cy="36944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24" name="Oval 56">
            <a:extLst>
              <a:ext uri="{FF2B5EF4-FFF2-40B4-BE49-F238E27FC236}">
                <a16:creationId xmlns:a16="http://schemas.microsoft.com/office/drawing/2014/main" id="{066B3B6D-50A9-F4BC-7977-394A56D67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7928" y="2198209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D</a:t>
            </a:r>
          </a:p>
        </p:txBody>
      </p:sp>
      <p:cxnSp>
        <p:nvCxnSpPr>
          <p:cNvPr id="25" name="AutoShape 67">
            <a:extLst>
              <a:ext uri="{FF2B5EF4-FFF2-40B4-BE49-F238E27FC236}">
                <a16:creationId xmlns:a16="http://schemas.microsoft.com/office/drawing/2014/main" id="{F384B4B3-71A5-29DB-2730-2DE4C8030DA7}"/>
              </a:ext>
            </a:extLst>
          </p:cNvPr>
          <p:cNvCxnSpPr>
            <a:cxnSpLocks noChangeShapeType="1"/>
            <a:stCxn id="17" idx="4"/>
            <a:endCxn id="24" idx="0"/>
          </p:cNvCxnSpPr>
          <p:nvPr/>
        </p:nvCxnSpPr>
        <p:spPr bwMode="auto">
          <a:xfrm>
            <a:off x="6754976" y="1889251"/>
            <a:ext cx="490952" cy="30895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7" name="Rechteck 28">
            <a:extLst>
              <a:ext uri="{FF2B5EF4-FFF2-40B4-BE49-F238E27FC236}">
                <a16:creationId xmlns:a16="http://schemas.microsoft.com/office/drawing/2014/main" id="{BC7BC1CA-F225-4DD8-30F9-EA9380C24DE0}"/>
              </a:ext>
            </a:extLst>
          </p:cNvPr>
          <p:cNvSpPr/>
          <p:nvPr/>
        </p:nvSpPr>
        <p:spPr bwMode="gray">
          <a:xfrm>
            <a:off x="3455577" y="3165842"/>
            <a:ext cx="900000" cy="720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28" name="Rechteck 29">
            <a:extLst>
              <a:ext uri="{FF2B5EF4-FFF2-40B4-BE49-F238E27FC236}">
                <a16:creationId xmlns:a16="http://schemas.microsoft.com/office/drawing/2014/main" id="{B96C7E7D-39FD-19EE-C282-F6C664079935}"/>
              </a:ext>
            </a:extLst>
          </p:cNvPr>
          <p:cNvSpPr/>
          <p:nvPr/>
        </p:nvSpPr>
        <p:spPr bwMode="gray">
          <a:xfrm>
            <a:off x="3455178" y="4372030"/>
            <a:ext cx="900000" cy="720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29" name="Rechteck 30">
            <a:extLst>
              <a:ext uri="{FF2B5EF4-FFF2-40B4-BE49-F238E27FC236}">
                <a16:creationId xmlns:a16="http://schemas.microsoft.com/office/drawing/2014/main" id="{C4EE2CBF-7041-32EA-447C-2D5952CC4A45}"/>
              </a:ext>
            </a:extLst>
          </p:cNvPr>
          <p:cNvSpPr/>
          <p:nvPr/>
        </p:nvSpPr>
        <p:spPr bwMode="gray">
          <a:xfrm>
            <a:off x="4752519" y="3172030"/>
            <a:ext cx="900000" cy="720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30" name="Rechteck 31">
            <a:extLst>
              <a:ext uri="{FF2B5EF4-FFF2-40B4-BE49-F238E27FC236}">
                <a16:creationId xmlns:a16="http://schemas.microsoft.com/office/drawing/2014/main" id="{CA99AE9F-44B8-DC86-9CAC-C500653987DA}"/>
              </a:ext>
            </a:extLst>
          </p:cNvPr>
          <p:cNvSpPr/>
          <p:nvPr/>
        </p:nvSpPr>
        <p:spPr bwMode="gray">
          <a:xfrm>
            <a:off x="4752120" y="4372030"/>
            <a:ext cx="900000" cy="720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31" name="Rechteck 32">
            <a:extLst>
              <a:ext uri="{FF2B5EF4-FFF2-40B4-BE49-F238E27FC236}">
                <a16:creationId xmlns:a16="http://schemas.microsoft.com/office/drawing/2014/main" id="{7CD2259D-8D57-F232-1DB9-6ACCBB2CA827}"/>
              </a:ext>
            </a:extLst>
          </p:cNvPr>
          <p:cNvSpPr/>
          <p:nvPr/>
        </p:nvSpPr>
        <p:spPr bwMode="gray">
          <a:xfrm>
            <a:off x="3455976" y="2859782"/>
            <a:ext cx="900000" cy="216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2" name="Rechteck 33">
            <a:extLst>
              <a:ext uri="{FF2B5EF4-FFF2-40B4-BE49-F238E27FC236}">
                <a16:creationId xmlns:a16="http://schemas.microsoft.com/office/drawing/2014/main" id="{18579A90-737C-CD95-9BB7-7A1BBA623CFA}"/>
              </a:ext>
            </a:extLst>
          </p:cNvPr>
          <p:cNvSpPr/>
          <p:nvPr/>
        </p:nvSpPr>
        <p:spPr bwMode="gray">
          <a:xfrm>
            <a:off x="4752519" y="2859782"/>
            <a:ext cx="900000" cy="216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3" name="Rechteck 34">
            <a:extLst>
              <a:ext uri="{FF2B5EF4-FFF2-40B4-BE49-F238E27FC236}">
                <a16:creationId xmlns:a16="http://schemas.microsoft.com/office/drawing/2014/main" id="{74D77A70-ED99-EF20-5CED-4BB268183209}"/>
              </a:ext>
            </a:extLst>
          </p:cNvPr>
          <p:cNvSpPr/>
          <p:nvPr/>
        </p:nvSpPr>
        <p:spPr bwMode="gray">
          <a:xfrm>
            <a:off x="3455178" y="4068288"/>
            <a:ext cx="900000" cy="2160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4" name="Rechteck 35">
            <a:extLst>
              <a:ext uri="{FF2B5EF4-FFF2-40B4-BE49-F238E27FC236}">
                <a16:creationId xmlns:a16="http://schemas.microsoft.com/office/drawing/2014/main" id="{8A1852E0-7071-30B6-D177-2B4B2E9977B1}"/>
              </a:ext>
            </a:extLst>
          </p:cNvPr>
          <p:cNvSpPr/>
          <p:nvPr/>
        </p:nvSpPr>
        <p:spPr bwMode="gray">
          <a:xfrm>
            <a:off x="4752120" y="4068288"/>
            <a:ext cx="900000" cy="216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9" name="Rechteck 40">
            <a:extLst>
              <a:ext uri="{FF2B5EF4-FFF2-40B4-BE49-F238E27FC236}">
                <a16:creationId xmlns:a16="http://schemas.microsoft.com/office/drawing/2014/main" id="{1C89E621-7F66-D58F-5977-6C64FFE73E83}"/>
              </a:ext>
            </a:extLst>
          </p:cNvPr>
          <p:cNvSpPr/>
          <p:nvPr/>
        </p:nvSpPr>
        <p:spPr bwMode="gray">
          <a:xfrm>
            <a:off x="6084168" y="4370805"/>
            <a:ext cx="900000" cy="720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40" name="Rechteck 41">
            <a:extLst>
              <a:ext uri="{FF2B5EF4-FFF2-40B4-BE49-F238E27FC236}">
                <a16:creationId xmlns:a16="http://schemas.microsoft.com/office/drawing/2014/main" id="{326CE90F-67B0-9B54-B849-1E383293D68C}"/>
              </a:ext>
            </a:extLst>
          </p:cNvPr>
          <p:cNvSpPr/>
          <p:nvPr/>
        </p:nvSpPr>
        <p:spPr bwMode="gray">
          <a:xfrm>
            <a:off x="6084168" y="4067063"/>
            <a:ext cx="900000" cy="216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800" dirty="0">
                <a:solidFill>
                  <a:schemeClr val="bg1"/>
                </a:solidFill>
              </a:rPr>
              <a:t>Keine Ahnung</a:t>
            </a:r>
          </a:p>
        </p:txBody>
      </p:sp>
      <p:sp>
        <p:nvSpPr>
          <p:cNvPr id="41" name="Rechteck 44">
            <a:extLst>
              <a:ext uri="{FF2B5EF4-FFF2-40B4-BE49-F238E27FC236}">
                <a16:creationId xmlns:a16="http://schemas.microsoft.com/office/drawing/2014/main" id="{DE7CB28F-3226-3F6F-E409-6B24438608B1}"/>
              </a:ext>
            </a:extLst>
          </p:cNvPr>
          <p:cNvSpPr/>
          <p:nvPr/>
        </p:nvSpPr>
        <p:spPr bwMode="gray">
          <a:xfrm>
            <a:off x="6084168" y="3179586"/>
            <a:ext cx="900000" cy="720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42" name="Rechteck 45">
            <a:extLst>
              <a:ext uri="{FF2B5EF4-FFF2-40B4-BE49-F238E27FC236}">
                <a16:creationId xmlns:a16="http://schemas.microsoft.com/office/drawing/2014/main" id="{AA99DC20-18FB-2C8C-B73B-7E2288EAE2D9}"/>
              </a:ext>
            </a:extLst>
          </p:cNvPr>
          <p:cNvSpPr/>
          <p:nvPr/>
        </p:nvSpPr>
        <p:spPr bwMode="gray">
          <a:xfrm>
            <a:off x="6084168" y="2873793"/>
            <a:ext cx="900000" cy="216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b="1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9805611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835F3F-7CE7-4F7B-3DD6-9767EE13B44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7" y="1239837"/>
                <a:ext cx="4608510" cy="3563938"/>
              </a:xfrm>
            </p:spPr>
            <p:txBody>
              <a:bodyPr/>
              <a:lstStyle/>
              <a:p>
                <a:pPr lvl="0"/>
                <a:r>
                  <a:rPr lang="de-DE" dirty="0"/>
                  <a:t>Sei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de-DE" dirty="0"/>
                  <a:t> ein Baum und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dirty="0"/>
                  <a:t> ein Knoten in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de-DE" dirty="0"/>
                  <a:t>. Dann ist definiert:</a:t>
                </a:r>
              </a:p>
              <a:p>
                <a:pPr lvl="1"/>
                <a:r>
                  <a:rPr lang="de-DE" sz="1200" dirty="0"/>
                  <a:t>Alle Knoten an ausgehenden Kanten von </a:t>
                </a:r>
                <a14:m>
                  <m:oMath xmlns:m="http://schemas.openxmlformats.org/officeDocument/2006/math">
                    <m:r>
                      <a:rPr lang="de-DE" sz="12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sz="1200" dirty="0"/>
                  <a:t> sind dessen </a:t>
                </a:r>
                <a:r>
                  <a:rPr lang="de-DE" sz="1200" b="1" dirty="0"/>
                  <a:t>Kinder</a:t>
                </a:r>
                <a:r>
                  <a:rPr lang="de-DE" sz="1200" dirty="0"/>
                  <a:t>.</a:t>
                </a:r>
              </a:p>
              <a:p>
                <a:pPr lvl="1"/>
                <a:endParaRPr lang="de-DE" sz="1200" dirty="0"/>
              </a:p>
              <a:p>
                <a:pPr lvl="1"/>
                <a14:m>
                  <m:oMath xmlns:m="http://schemas.openxmlformats.org/officeDocument/2006/math">
                    <m:r>
                      <a:rPr lang="de-DE" sz="12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sz="1200" dirty="0"/>
                  <a:t> ist der </a:t>
                </a:r>
                <a:r>
                  <a:rPr lang="de-DE" sz="1200" b="1" dirty="0"/>
                  <a:t>Vater</a:t>
                </a:r>
                <a:r>
                  <a:rPr lang="de-DE" sz="1200" dirty="0"/>
                  <a:t> (Elternknoten) aller seiner Kinder.</a:t>
                </a:r>
              </a:p>
              <a:p>
                <a:pPr lvl="1"/>
                <a:endParaRPr lang="de-DE" sz="1200" dirty="0"/>
              </a:p>
              <a:p>
                <a:pPr lvl="1"/>
                <a:r>
                  <a:rPr lang="de-DE" sz="1200" dirty="0"/>
                  <a:t>Alle Knoten auf dem Pfad von der Wurzel zu </a:t>
                </a:r>
                <a14:m>
                  <m:oMath xmlns:m="http://schemas.openxmlformats.org/officeDocument/2006/math">
                    <m:r>
                      <a:rPr lang="de-DE" sz="12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sz="1200" dirty="0"/>
                  <a:t> sind die </a:t>
                </a:r>
                <a:r>
                  <a:rPr lang="de-DE" sz="1200" b="1" dirty="0"/>
                  <a:t>Vorgänger</a:t>
                </a:r>
                <a:r>
                  <a:rPr lang="de-DE" sz="1200" dirty="0"/>
                  <a:t> von </a:t>
                </a:r>
                <a14:m>
                  <m:oMath xmlns:m="http://schemas.openxmlformats.org/officeDocument/2006/math">
                    <m:r>
                      <a:rPr lang="de-DE" sz="12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sz="1200" dirty="0"/>
                  <a:t>.</a:t>
                </a:r>
              </a:p>
              <a:p>
                <a:pPr lvl="1"/>
                <a:endParaRPr lang="de-DE" sz="1200" dirty="0"/>
              </a:p>
              <a:p>
                <a:pPr lvl="1"/>
                <a:r>
                  <a:rPr lang="de-DE" sz="1200" dirty="0"/>
                  <a:t>Alle Knoten, die von </a:t>
                </a:r>
                <a14:m>
                  <m:oMath xmlns:m="http://schemas.openxmlformats.org/officeDocument/2006/math">
                    <m:r>
                      <a:rPr lang="de-DE" sz="12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sz="1200" dirty="0"/>
                  <a:t> erreichbar sind, sind dessen </a:t>
                </a:r>
                <a:r>
                  <a:rPr lang="de-DE" sz="1200" b="1" dirty="0"/>
                  <a:t>Nachfolger</a:t>
                </a:r>
                <a:r>
                  <a:rPr lang="de-DE" sz="1200" dirty="0"/>
                  <a:t>.</a:t>
                </a:r>
              </a:p>
              <a:p>
                <a:pPr lvl="1"/>
                <a:endParaRPr lang="de-DE" sz="1200" dirty="0"/>
              </a:p>
              <a:p>
                <a:pPr lvl="1"/>
                <a:r>
                  <a:rPr lang="de-DE" sz="1200" dirty="0"/>
                  <a:t>Der </a:t>
                </a:r>
                <a:r>
                  <a:rPr lang="de-DE" sz="1200" b="1" dirty="0"/>
                  <a:t>Rang</a:t>
                </a:r>
                <a:r>
                  <a:rPr lang="de-DE" sz="1200" dirty="0"/>
                  <a:t> eines Knotens </a:t>
                </a:r>
                <a:r>
                  <a:rPr lang="de-DE" sz="1200" dirty="0">
                    <a:latin typeface="Cambria Math" panose="02040503050406030204" pitchFamily="18" charset="0"/>
                  </a:rPr>
                  <a:t>𝑣 </a:t>
                </a:r>
                <a:r>
                  <a:rPr lang="de-DE" sz="1200" dirty="0"/>
                  <a:t>ist die Anzahl seiner Kinder.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Rang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de-DE" sz="1200" dirty="0"/>
                  <a:t>ist stets kleiner-gleich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200" i="0" dirty="0" smtClean="0">
                        <a:latin typeface="Cambria Math" panose="02040503050406030204" pitchFamily="18" charset="0"/>
                      </a:rPr>
                      <m:t>Grad</m:t>
                    </m:r>
                    <m:d>
                      <m:d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de-DE" sz="12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835F3F-7CE7-4F7B-3DD6-9767EE13B4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7" y="1239837"/>
                <a:ext cx="4608510" cy="3563938"/>
              </a:xfrm>
              <a:blipFill>
                <a:blip r:embed="rId2"/>
                <a:stretch>
                  <a:fillRect t="-355" b="-390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E4B7D5E-B322-F7F9-1EE7-915D4CDFB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Mehr Terminologie</a:t>
            </a:r>
          </a:p>
        </p:txBody>
      </p:sp>
      <p:sp>
        <p:nvSpPr>
          <p:cNvPr id="61" name="Oval 55">
            <a:extLst>
              <a:ext uri="{FF2B5EF4-FFF2-40B4-BE49-F238E27FC236}">
                <a16:creationId xmlns:a16="http://schemas.microsoft.com/office/drawing/2014/main" id="{DE4B22EE-2A7A-FFC6-0B84-28D0DA3C7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8156" y="1806339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/>
          </a:p>
        </p:txBody>
      </p:sp>
      <p:sp>
        <p:nvSpPr>
          <p:cNvPr id="62" name="Oval 56">
            <a:extLst>
              <a:ext uri="{FF2B5EF4-FFF2-40B4-BE49-F238E27FC236}">
                <a16:creationId xmlns:a16="http://schemas.microsoft.com/office/drawing/2014/main" id="{CE3AFD6D-8E73-9C96-ABB0-77B5E1A18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064" y="2855609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/>
          </a:p>
        </p:txBody>
      </p:sp>
      <p:sp>
        <p:nvSpPr>
          <p:cNvPr id="63" name="Oval 57">
            <a:extLst>
              <a:ext uri="{FF2B5EF4-FFF2-40B4-BE49-F238E27FC236}">
                <a16:creationId xmlns:a16="http://schemas.microsoft.com/office/drawing/2014/main" id="{31B0672C-34F3-64AC-C205-BDC7E495C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9333" y="2855609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 dirty="0"/>
          </a:p>
        </p:txBody>
      </p:sp>
      <p:sp>
        <p:nvSpPr>
          <p:cNvPr id="64" name="Oval 58">
            <a:extLst>
              <a:ext uri="{FF2B5EF4-FFF2-40B4-BE49-F238E27FC236}">
                <a16:creationId xmlns:a16="http://schemas.microsoft.com/office/drawing/2014/main" id="{50846A7E-FBE5-0BC8-34D9-C77B93FA7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9995" y="3389870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/>
          </a:p>
        </p:txBody>
      </p:sp>
      <p:sp>
        <p:nvSpPr>
          <p:cNvPr id="65" name="Oval 59">
            <a:extLst>
              <a:ext uri="{FF2B5EF4-FFF2-40B4-BE49-F238E27FC236}">
                <a16:creationId xmlns:a16="http://schemas.microsoft.com/office/drawing/2014/main" id="{342CF779-FC53-0BF8-4CFF-A3EF07191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328" y="2855609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Oval 60">
                <a:extLst>
                  <a:ext uri="{FF2B5EF4-FFF2-40B4-BE49-F238E27FC236}">
                    <a16:creationId xmlns:a16="http://schemas.microsoft.com/office/drawing/2014/main" id="{7C734538-68DD-494D-CF28-BB00A85765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90681" y="2855609"/>
                <a:ext cx="216000" cy="216000"/>
              </a:xfrm>
              <a:prstGeom prst="ellipse">
                <a:avLst/>
              </a:prstGeom>
              <a:solidFill>
                <a:srgbClr val="B1063A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6" name="Oval 60">
                <a:extLst>
                  <a:ext uri="{FF2B5EF4-FFF2-40B4-BE49-F238E27FC236}">
                    <a16:creationId xmlns:a16="http://schemas.microsoft.com/office/drawing/2014/main" id="{7C734538-68DD-494D-CF28-BB00A8576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81" y="2855609"/>
                <a:ext cx="216000" cy="216000"/>
              </a:xfrm>
              <a:prstGeom prst="ellipse">
                <a:avLst/>
              </a:prstGeom>
              <a:blipFill>
                <a:blip r:embed="rId3"/>
                <a:stretch>
                  <a:fillRect l="-5263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Oval 61">
            <a:extLst>
              <a:ext uri="{FF2B5EF4-FFF2-40B4-BE49-F238E27FC236}">
                <a16:creationId xmlns:a16="http://schemas.microsoft.com/office/drawing/2014/main" id="{D215D8D5-3075-5134-84CA-C1F3577CF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4556" y="2273065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/>
          </a:p>
        </p:txBody>
      </p:sp>
      <p:cxnSp>
        <p:nvCxnSpPr>
          <p:cNvPr id="68" name="AutoShape 62">
            <a:extLst>
              <a:ext uri="{FF2B5EF4-FFF2-40B4-BE49-F238E27FC236}">
                <a16:creationId xmlns:a16="http://schemas.microsoft.com/office/drawing/2014/main" id="{687D0382-262A-B83E-763C-540003676B49}"/>
              </a:ext>
            </a:extLst>
          </p:cNvPr>
          <p:cNvCxnSpPr>
            <a:cxnSpLocks noChangeShapeType="1"/>
            <a:stCxn id="75" idx="4"/>
            <a:endCxn id="66" idx="0"/>
          </p:cNvCxnSpPr>
          <p:nvPr/>
        </p:nvCxnSpPr>
        <p:spPr bwMode="auto">
          <a:xfrm>
            <a:off x="7165294" y="2489858"/>
            <a:ext cx="433387" cy="36575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9" name="AutoShape 63">
            <a:extLst>
              <a:ext uri="{FF2B5EF4-FFF2-40B4-BE49-F238E27FC236}">
                <a16:creationId xmlns:a16="http://schemas.microsoft.com/office/drawing/2014/main" id="{B3BAB79B-32DA-B43F-39E5-B6F2F426DA18}"/>
              </a:ext>
            </a:extLst>
          </p:cNvPr>
          <p:cNvCxnSpPr>
            <a:cxnSpLocks noChangeShapeType="1"/>
            <a:stCxn id="61" idx="4"/>
            <a:endCxn id="75" idx="1"/>
          </p:cNvCxnSpPr>
          <p:nvPr/>
        </p:nvCxnSpPr>
        <p:spPr bwMode="auto">
          <a:xfrm>
            <a:off x="6446156" y="2022339"/>
            <a:ext cx="642770" cy="28315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0" name="AutoShape 64">
            <a:extLst>
              <a:ext uri="{FF2B5EF4-FFF2-40B4-BE49-F238E27FC236}">
                <a16:creationId xmlns:a16="http://schemas.microsoft.com/office/drawing/2014/main" id="{5791E99F-B1E1-0889-AEF5-FE5050F3CEC6}"/>
              </a:ext>
            </a:extLst>
          </p:cNvPr>
          <p:cNvCxnSpPr>
            <a:cxnSpLocks noChangeShapeType="1"/>
            <a:stCxn id="75" idx="4"/>
            <a:endCxn id="63" idx="0"/>
          </p:cNvCxnSpPr>
          <p:nvPr/>
        </p:nvCxnSpPr>
        <p:spPr bwMode="auto">
          <a:xfrm flipH="1">
            <a:off x="6417333" y="2489858"/>
            <a:ext cx="747961" cy="36575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1" name="AutoShape 65">
            <a:extLst>
              <a:ext uri="{FF2B5EF4-FFF2-40B4-BE49-F238E27FC236}">
                <a16:creationId xmlns:a16="http://schemas.microsoft.com/office/drawing/2014/main" id="{8BADA38F-DED2-E67F-3463-F8B023941741}"/>
              </a:ext>
            </a:extLst>
          </p:cNvPr>
          <p:cNvCxnSpPr>
            <a:cxnSpLocks noChangeShapeType="1"/>
            <a:stCxn id="61" idx="4"/>
            <a:endCxn id="67" idx="7"/>
          </p:cNvCxnSpPr>
          <p:nvPr/>
        </p:nvCxnSpPr>
        <p:spPr bwMode="auto">
          <a:xfrm flipH="1">
            <a:off x="5658924" y="2022339"/>
            <a:ext cx="787232" cy="28235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2" name="AutoShape 66">
            <a:extLst>
              <a:ext uri="{FF2B5EF4-FFF2-40B4-BE49-F238E27FC236}">
                <a16:creationId xmlns:a16="http://schemas.microsoft.com/office/drawing/2014/main" id="{F2DA5169-43FA-730C-D439-95E1863FA4C1}"/>
              </a:ext>
            </a:extLst>
          </p:cNvPr>
          <p:cNvCxnSpPr>
            <a:cxnSpLocks noChangeShapeType="1"/>
            <a:stCxn id="67" idx="4"/>
            <a:endCxn id="65" idx="0"/>
          </p:cNvCxnSpPr>
          <p:nvPr/>
        </p:nvCxnSpPr>
        <p:spPr bwMode="auto">
          <a:xfrm>
            <a:off x="5582556" y="2489065"/>
            <a:ext cx="249772" cy="36654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3" name="AutoShape 67">
            <a:extLst>
              <a:ext uri="{FF2B5EF4-FFF2-40B4-BE49-F238E27FC236}">
                <a16:creationId xmlns:a16="http://schemas.microsoft.com/office/drawing/2014/main" id="{1AB869D2-A182-0BFB-5F83-FAE73EADD3DA}"/>
              </a:ext>
            </a:extLst>
          </p:cNvPr>
          <p:cNvCxnSpPr>
            <a:cxnSpLocks noChangeShapeType="1"/>
            <a:stCxn id="67" idx="4"/>
            <a:endCxn id="62" idx="0"/>
          </p:cNvCxnSpPr>
          <p:nvPr/>
        </p:nvCxnSpPr>
        <p:spPr bwMode="auto">
          <a:xfrm flipH="1">
            <a:off x="5256064" y="2489065"/>
            <a:ext cx="326492" cy="36654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4" name="Oval 68">
            <a:extLst>
              <a:ext uri="{FF2B5EF4-FFF2-40B4-BE49-F238E27FC236}">
                <a16:creationId xmlns:a16="http://schemas.microsoft.com/office/drawing/2014/main" id="{2317B3C3-48FF-0931-4334-A10A2C101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1466" y="3389870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/>
          </a:p>
        </p:txBody>
      </p:sp>
      <p:sp>
        <p:nvSpPr>
          <p:cNvPr id="75" name="Oval 69">
            <a:extLst>
              <a:ext uri="{FF2B5EF4-FFF2-40B4-BE49-F238E27FC236}">
                <a16:creationId xmlns:a16="http://schemas.microsoft.com/office/drawing/2014/main" id="{0C6E9A7A-A893-FB6B-BF50-492AA938E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7294" y="2273858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/>
          </a:p>
        </p:txBody>
      </p:sp>
      <p:cxnSp>
        <p:nvCxnSpPr>
          <p:cNvPr id="76" name="AutoShape 70">
            <a:extLst>
              <a:ext uri="{FF2B5EF4-FFF2-40B4-BE49-F238E27FC236}">
                <a16:creationId xmlns:a16="http://schemas.microsoft.com/office/drawing/2014/main" id="{B373002E-8042-9E9F-081B-98254D0B7055}"/>
              </a:ext>
            </a:extLst>
          </p:cNvPr>
          <p:cNvCxnSpPr>
            <a:cxnSpLocks noChangeShapeType="1"/>
            <a:stCxn id="66" idx="4"/>
            <a:endCxn id="64" idx="0"/>
          </p:cNvCxnSpPr>
          <p:nvPr/>
        </p:nvCxnSpPr>
        <p:spPr bwMode="auto">
          <a:xfrm flipH="1">
            <a:off x="7177995" y="3071609"/>
            <a:ext cx="420686" cy="31826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7" name="AutoShape 71">
            <a:extLst>
              <a:ext uri="{FF2B5EF4-FFF2-40B4-BE49-F238E27FC236}">
                <a16:creationId xmlns:a16="http://schemas.microsoft.com/office/drawing/2014/main" id="{2789380B-8621-DC5F-DCD6-7ADA433ED2F9}"/>
              </a:ext>
            </a:extLst>
          </p:cNvPr>
          <p:cNvCxnSpPr>
            <a:cxnSpLocks noChangeShapeType="1"/>
            <a:stCxn id="66" idx="4"/>
            <a:endCxn id="74" idx="0"/>
          </p:cNvCxnSpPr>
          <p:nvPr/>
        </p:nvCxnSpPr>
        <p:spPr bwMode="auto">
          <a:xfrm>
            <a:off x="7598681" y="3071609"/>
            <a:ext cx="320785" cy="31826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8" name="Oval 57">
            <a:extLst>
              <a:ext uri="{FF2B5EF4-FFF2-40B4-BE49-F238E27FC236}">
                <a16:creationId xmlns:a16="http://schemas.microsoft.com/office/drawing/2014/main" id="{0EC4EE09-3AF9-118E-E680-FE7AF711C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1119" y="2855609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/>
          </a:p>
        </p:txBody>
      </p:sp>
      <p:cxnSp>
        <p:nvCxnSpPr>
          <p:cNvPr id="79" name="AutoShape 64">
            <a:extLst>
              <a:ext uri="{FF2B5EF4-FFF2-40B4-BE49-F238E27FC236}">
                <a16:creationId xmlns:a16="http://schemas.microsoft.com/office/drawing/2014/main" id="{09ED3CA3-1ED6-4940-38BA-B7B291716ED7}"/>
              </a:ext>
            </a:extLst>
          </p:cNvPr>
          <p:cNvCxnSpPr>
            <a:cxnSpLocks noChangeShapeType="1"/>
            <a:stCxn id="75" idx="4"/>
            <a:endCxn id="78" idx="0"/>
          </p:cNvCxnSpPr>
          <p:nvPr/>
        </p:nvCxnSpPr>
        <p:spPr bwMode="auto">
          <a:xfrm flipH="1">
            <a:off x="7009119" y="2489858"/>
            <a:ext cx="156175" cy="36575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feld 24">
                <a:extLst>
                  <a:ext uri="{FF2B5EF4-FFF2-40B4-BE49-F238E27FC236}">
                    <a16:creationId xmlns:a16="http://schemas.microsoft.com/office/drawing/2014/main" id="{2D037F9E-B70D-CF40-3F59-361FC33BD67B}"/>
                  </a:ext>
                </a:extLst>
              </p:cNvPr>
              <p:cNvSpPr txBox="1"/>
              <p:nvPr/>
            </p:nvSpPr>
            <p:spPr>
              <a:xfrm>
                <a:off x="6200046" y="4093819"/>
                <a:ext cx="7470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120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Kinder</m:t>
                      </m:r>
                      <m:r>
                        <a:rPr lang="de-DE" sz="1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sz="1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0" name="Textfeld 24">
                <a:extLst>
                  <a:ext uri="{FF2B5EF4-FFF2-40B4-BE49-F238E27FC236}">
                    <a16:creationId xmlns:a16="http://schemas.microsoft.com/office/drawing/2014/main" id="{2D037F9E-B70D-CF40-3F59-361FC33BD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046" y="4093819"/>
                <a:ext cx="747004" cy="276999"/>
              </a:xfrm>
              <a:prstGeom prst="rect">
                <a:avLst/>
              </a:prstGeom>
              <a:blipFill>
                <a:blip r:embed="rId4"/>
                <a:stretch>
                  <a:fillRect l="-5000" b="-434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Gerade Verbindung mit Pfeil 36">
            <a:extLst>
              <a:ext uri="{FF2B5EF4-FFF2-40B4-BE49-F238E27FC236}">
                <a16:creationId xmlns:a16="http://schemas.microsoft.com/office/drawing/2014/main" id="{8B0B794C-5267-D0DE-D555-0788887CB424}"/>
              </a:ext>
            </a:extLst>
          </p:cNvPr>
          <p:cNvCxnSpPr>
            <a:cxnSpLocks/>
            <a:endCxn id="80" idx="3"/>
          </p:cNvCxnSpPr>
          <p:nvPr/>
        </p:nvCxnSpPr>
        <p:spPr bwMode="auto">
          <a:xfrm flipH="1">
            <a:off x="6947050" y="3507854"/>
            <a:ext cx="288777" cy="724465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92" name="Gerade Verbindung mit Pfeil 36">
            <a:extLst>
              <a:ext uri="{FF2B5EF4-FFF2-40B4-BE49-F238E27FC236}">
                <a16:creationId xmlns:a16="http://schemas.microsoft.com/office/drawing/2014/main" id="{1198AF4D-79B5-593E-8B81-8FCEEE5894B4}"/>
              </a:ext>
            </a:extLst>
          </p:cNvPr>
          <p:cNvCxnSpPr>
            <a:cxnSpLocks/>
            <a:endCxn id="80" idx="3"/>
          </p:cNvCxnSpPr>
          <p:nvPr/>
        </p:nvCxnSpPr>
        <p:spPr bwMode="auto">
          <a:xfrm flipH="1">
            <a:off x="6947050" y="3507854"/>
            <a:ext cx="1008879" cy="724465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feld 24">
                <a:extLst>
                  <a:ext uri="{FF2B5EF4-FFF2-40B4-BE49-F238E27FC236}">
                    <a16:creationId xmlns:a16="http://schemas.microsoft.com/office/drawing/2014/main" id="{462C2DC9-A59C-888D-4F56-1F6404E1AFBA}"/>
                  </a:ext>
                </a:extLst>
              </p:cNvPr>
              <p:cNvSpPr txBox="1"/>
              <p:nvPr/>
            </p:nvSpPr>
            <p:spPr>
              <a:xfrm>
                <a:off x="7261640" y="1395316"/>
                <a:ext cx="119879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Vorg</m:t>
                      </m:r>
                      <m:r>
                        <a:rPr lang="en-US" sz="1200" i="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ä</m:t>
                      </m:r>
                      <m:r>
                        <m:rPr>
                          <m:sty m:val="p"/>
                        </m:rPr>
                        <a:rPr lang="en-US" sz="1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nger</m:t>
                      </m:r>
                      <m:r>
                        <a:rPr lang="de-DE" sz="1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sz="1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8" name="Textfeld 24">
                <a:extLst>
                  <a:ext uri="{FF2B5EF4-FFF2-40B4-BE49-F238E27FC236}">
                    <a16:creationId xmlns:a16="http://schemas.microsoft.com/office/drawing/2014/main" id="{462C2DC9-A59C-888D-4F56-1F6404E1A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640" y="1395316"/>
                <a:ext cx="1198791" cy="276999"/>
              </a:xfrm>
              <a:prstGeom prst="rect">
                <a:avLst/>
              </a:prstGeom>
              <a:blipFill>
                <a:blip r:embed="rId5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Gerade Verbindung mit Pfeil 36">
            <a:extLst>
              <a:ext uri="{FF2B5EF4-FFF2-40B4-BE49-F238E27FC236}">
                <a16:creationId xmlns:a16="http://schemas.microsoft.com/office/drawing/2014/main" id="{559FB90C-56C3-F29D-3C9D-968829F5FED3}"/>
              </a:ext>
            </a:extLst>
          </p:cNvPr>
          <p:cNvCxnSpPr>
            <a:cxnSpLocks/>
            <a:endCxn id="98" idx="2"/>
          </p:cNvCxnSpPr>
          <p:nvPr/>
        </p:nvCxnSpPr>
        <p:spPr bwMode="auto">
          <a:xfrm flipV="1">
            <a:off x="7201756" y="1672315"/>
            <a:ext cx="659280" cy="755419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02" name="Gerade Verbindung mit Pfeil 36">
            <a:extLst>
              <a:ext uri="{FF2B5EF4-FFF2-40B4-BE49-F238E27FC236}">
                <a16:creationId xmlns:a16="http://schemas.microsoft.com/office/drawing/2014/main" id="{4F460202-00FB-6B81-C714-6B7BDB8251D5}"/>
              </a:ext>
            </a:extLst>
          </p:cNvPr>
          <p:cNvCxnSpPr>
            <a:cxnSpLocks/>
            <a:endCxn id="98" idx="2"/>
          </p:cNvCxnSpPr>
          <p:nvPr/>
        </p:nvCxnSpPr>
        <p:spPr bwMode="auto">
          <a:xfrm flipV="1">
            <a:off x="6482619" y="1672315"/>
            <a:ext cx="1378417" cy="266700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feld 24">
                <a:extLst>
                  <a:ext uri="{FF2B5EF4-FFF2-40B4-BE49-F238E27FC236}">
                    <a16:creationId xmlns:a16="http://schemas.microsoft.com/office/drawing/2014/main" id="{1BB35F49-D7A9-2E67-AD69-E257B0026DF5}"/>
                  </a:ext>
                </a:extLst>
              </p:cNvPr>
              <p:cNvSpPr txBox="1"/>
              <p:nvPr/>
            </p:nvSpPr>
            <p:spPr>
              <a:xfrm>
                <a:off x="7631787" y="1835012"/>
                <a:ext cx="119879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Vater</m:t>
                      </m:r>
                      <m:r>
                        <a:rPr lang="de-DE" sz="1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sz="1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9" name="Textfeld 24">
                <a:extLst>
                  <a:ext uri="{FF2B5EF4-FFF2-40B4-BE49-F238E27FC236}">
                    <a16:creationId xmlns:a16="http://schemas.microsoft.com/office/drawing/2014/main" id="{1BB35F49-D7A9-2E67-AD69-E257B0026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787" y="1835012"/>
                <a:ext cx="1198791" cy="276999"/>
              </a:xfrm>
              <a:prstGeom prst="rect">
                <a:avLst/>
              </a:prstGeom>
              <a:blipFill>
                <a:blip r:embed="rId6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Gerade Verbindung mit Pfeil 36">
            <a:extLst>
              <a:ext uri="{FF2B5EF4-FFF2-40B4-BE49-F238E27FC236}">
                <a16:creationId xmlns:a16="http://schemas.microsoft.com/office/drawing/2014/main" id="{FAE2AE76-553B-F15E-CE4C-00D5028E321A}"/>
              </a:ext>
            </a:extLst>
          </p:cNvPr>
          <p:cNvCxnSpPr>
            <a:cxnSpLocks/>
            <a:endCxn id="109" idx="2"/>
          </p:cNvCxnSpPr>
          <p:nvPr/>
        </p:nvCxnSpPr>
        <p:spPr bwMode="auto">
          <a:xfrm flipV="1">
            <a:off x="7191958" y="2112011"/>
            <a:ext cx="1039225" cy="290048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feld 24">
                <a:extLst>
                  <a:ext uri="{FF2B5EF4-FFF2-40B4-BE49-F238E27FC236}">
                    <a16:creationId xmlns:a16="http://schemas.microsoft.com/office/drawing/2014/main" id="{ABA7D205-40B4-1220-CA3C-B3163B7DFD3B}"/>
                  </a:ext>
                </a:extLst>
              </p:cNvPr>
              <p:cNvSpPr txBox="1"/>
              <p:nvPr/>
            </p:nvSpPr>
            <p:spPr>
              <a:xfrm>
                <a:off x="7806244" y="2814532"/>
                <a:ext cx="12754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Rang</m:t>
                      </m:r>
                      <m:d>
                        <m:dPr>
                          <m:ctrlPr>
                            <a:rPr lang="en-US" sz="1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sz="1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de-DE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3" name="Textfeld 24">
                <a:extLst>
                  <a:ext uri="{FF2B5EF4-FFF2-40B4-BE49-F238E27FC236}">
                    <a16:creationId xmlns:a16="http://schemas.microsoft.com/office/drawing/2014/main" id="{ABA7D205-40B4-1220-CA3C-B3163B7DF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244" y="2814532"/>
                <a:ext cx="1275434" cy="276999"/>
              </a:xfrm>
              <a:prstGeom prst="rect">
                <a:avLst/>
              </a:prstGeom>
              <a:blipFill>
                <a:blip r:embed="rId7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03247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74" grpId="0" animBg="1"/>
      <p:bldP spid="75" grpId="0" animBg="1"/>
      <p:bldP spid="78" grpId="0" animBg="1"/>
      <p:bldP spid="80" grpId="0"/>
      <p:bldP spid="98" grpId="0"/>
      <p:bldP spid="109" grpId="0"/>
      <p:bldP spid="1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6DC5D62-3DFC-202D-231B-B181651F181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7" y="1239837"/>
                <a:ext cx="3997200" cy="3563938"/>
              </a:xfrm>
            </p:spPr>
            <p:txBody>
              <a:bodyPr/>
              <a:lstStyle/>
              <a:p>
                <a:r>
                  <a:rPr lang="de-DE" b="1" noProof="0" dirty="0"/>
                  <a:t>Definition (Vollständiger Baum)</a:t>
                </a:r>
                <a:r>
                  <a:rPr lang="de-DE" noProof="0" dirty="0"/>
                  <a:t>. Sei </a:t>
                </a:r>
                <a14:m>
                  <m:oMath xmlns:m="http://schemas.openxmlformats.org/officeDocument/2006/math"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de-DE" noProof="0" dirty="0"/>
                  <a:t> ein gerichteter Baum mit Grad </a:t>
                </a:r>
                <a14:m>
                  <m:oMath xmlns:m="http://schemas.openxmlformats.org/officeDocument/2006/math"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de-DE" noProof="0" dirty="0"/>
                  <a:t>. </a:t>
                </a:r>
                <a14:m>
                  <m:oMath xmlns:m="http://schemas.openxmlformats.org/officeDocument/2006/math"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de-DE" noProof="0" dirty="0"/>
                  <a:t> ist </a:t>
                </a:r>
                <a:r>
                  <a:rPr lang="de-DE" b="1" noProof="0" dirty="0"/>
                  <a:t>vollständig</a:t>
                </a:r>
                <a:r>
                  <a:rPr lang="de-DE" noProof="0" dirty="0"/>
                  <a:t> falls </a:t>
                </a:r>
              </a:p>
              <a:p>
                <a:pPr lvl="1"/>
                <a:r>
                  <a:rPr lang="de-DE" sz="1200" noProof="0" dirty="0"/>
                  <a:t>Alle inneren Knoten den Rang </a:t>
                </a:r>
                <a14:m>
                  <m:oMath xmlns:m="http://schemas.openxmlformats.org/officeDocument/2006/math">
                    <m:r>
                      <a:rPr lang="de-DE" sz="1200" i="1" noProof="0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de-DE" sz="1200" noProof="0" dirty="0"/>
                  <a:t> haben,</a:t>
                </a:r>
              </a:p>
              <a:p>
                <a:pPr lvl="1"/>
                <a:r>
                  <a:rPr lang="de-DE" sz="1200" noProof="0" dirty="0"/>
                  <a:t>und alle Blätter die gleiche Tiefe haben.</a:t>
                </a:r>
              </a:p>
              <a:p>
                <a:endParaRPr lang="de-DE" sz="1200" noProof="0" dirty="0"/>
              </a:p>
              <a:p>
                <a:r>
                  <a:rPr lang="de-DE" noProof="0" dirty="0"/>
                  <a:t>In der VL zumeist: Verwurzelte, gerichtete, binäre Bäume</a:t>
                </a:r>
              </a:p>
              <a:p>
                <a:endParaRPr lang="en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6DC5D62-3DFC-202D-231B-B181651F18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7" y="1239837"/>
                <a:ext cx="3997200" cy="3563938"/>
              </a:xfrm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08BC6E3-9CAC-0CD6-95AE-227651F32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Noch mehr Terminologie</a:t>
            </a:r>
          </a:p>
        </p:txBody>
      </p:sp>
      <p:sp>
        <p:nvSpPr>
          <p:cNvPr id="4" name="Oval 55">
            <a:extLst>
              <a:ext uri="{FF2B5EF4-FFF2-40B4-BE49-F238E27FC236}">
                <a16:creationId xmlns:a16="http://schemas.microsoft.com/office/drawing/2014/main" id="{0A5A9EB3-C6F6-F60C-9A66-D7DE476D0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4567" y="1179386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5" name="Oval 56">
            <a:extLst>
              <a:ext uri="{FF2B5EF4-FFF2-40B4-BE49-F238E27FC236}">
                <a16:creationId xmlns:a16="http://schemas.microsoft.com/office/drawing/2014/main" id="{B8244CBA-960E-64EA-356A-1E45D9C3F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4762" y="2232135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6" name="Oval 57">
            <a:extLst>
              <a:ext uri="{FF2B5EF4-FFF2-40B4-BE49-F238E27FC236}">
                <a16:creationId xmlns:a16="http://schemas.microsoft.com/office/drawing/2014/main" id="{98BE31B7-4017-8892-61E2-42AA5E71E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4048" y="2232135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7" name="Oval 59">
            <a:extLst>
              <a:ext uri="{FF2B5EF4-FFF2-40B4-BE49-F238E27FC236}">
                <a16:creationId xmlns:a16="http://schemas.microsoft.com/office/drawing/2014/main" id="{B6B767CD-54F6-1FC8-8692-C3AB988B6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1027" y="2232135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8" name="Oval 61">
            <a:extLst>
              <a:ext uri="{FF2B5EF4-FFF2-40B4-BE49-F238E27FC236}">
                <a16:creationId xmlns:a16="http://schemas.microsoft.com/office/drawing/2014/main" id="{A0195349-3AB6-23A4-17B9-F7CFA3E18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0967" y="1646111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cxnSp>
        <p:nvCxnSpPr>
          <p:cNvPr id="9" name="AutoShape 62">
            <a:extLst>
              <a:ext uri="{FF2B5EF4-FFF2-40B4-BE49-F238E27FC236}">
                <a16:creationId xmlns:a16="http://schemas.microsoft.com/office/drawing/2014/main" id="{7226876D-91BA-7D86-206E-B51FAEF70382}"/>
              </a:ext>
            </a:extLst>
          </p:cNvPr>
          <p:cNvCxnSpPr>
            <a:cxnSpLocks noChangeShapeType="1"/>
            <a:stCxn id="16" idx="4"/>
            <a:endCxn id="15" idx="0"/>
          </p:cNvCxnSpPr>
          <p:nvPr/>
        </p:nvCxnSpPr>
        <p:spPr bwMode="auto">
          <a:xfrm>
            <a:off x="8246707" y="1862905"/>
            <a:ext cx="285424" cy="3692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" name="AutoShape 63">
            <a:extLst>
              <a:ext uri="{FF2B5EF4-FFF2-40B4-BE49-F238E27FC236}">
                <a16:creationId xmlns:a16="http://schemas.microsoft.com/office/drawing/2014/main" id="{CEE56382-8997-1AB2-5C2A-4D6F84F2DC28}"/>
              </a:ext>
            </a:extLst>
          </p:cNvPr>
          <p:cNvCxnSpPr>
            <a:cxnSpLocks noChangeShapeType="1"/>
            <a:stCxn id="4" idx="4"/>
            <a:endCxn id="16" idx="1"/>
          </p:cNvCxnSpPr>
          <p:nvPr/>
        </p:nvCxnSpPr>
        <p:spPr bwMode="auto">
          <a:xfrm>
            <a:off x="7432567" y="1395386"/>
            <a:ext cx="737772" cy="28315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" name="AutoShape 64">
            <a:extLst>
              <a:ext uri="{FF2B5EF4-FFF2-40B4-BE49-F238E27FC236}">
                <a16:creationId xmlns:a16="http://schemas.microsoft.com/office/drawing/2014/main" id="{A57C3F69-52C5-4EDF-3F52-4F706EC0DE8B}"/>
              </a:ext>
            </a:extLst>
          </p:cNvPr>
          <p:cNvCxnSpPr>
            <a:cxnSpLocks noChangeShapeType="1"/>
            <a:stCxn id="16" idx="4"/>
            <a:endCxn id="6" idx="0"/>
          </p:cNvCxnSpPr>
          <p:nvPr/>
        </p:nvCxnSpPr>
        <p:spPr bwMode="auto">
          <a:xfrm flipH="1">
            <a:off x="7962048" y="1862905"/>
            <a:ext cx="284659" cy="3692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" name="AutoShape 65">
            <a:extLst>
              <a:ext uri="{FF2B5EF4-FFF2-40B4-BE49-F238E27FC236}">
                <a16:creationId xmlns:a16="http://schemas.microsoft.com/office/drawing/2014/main" id="{FE837793-3BDE-0BDA-899A-D0C40791FF02}"/>
              </a:ext>
            </a:extLst>
          </p:cNvPr>
          <p:cNvCxnSpPr>
            <a:cxnSpLocks noChangeShapeType="1"/>
            <a:stCxn id="4" idx="4"/>
            <a:endCxn id="8" idx="0"/>
          </p:cNvCxnSpPr>
          <p:nvPr/>
        </p:nvCxnSpPr>
        <p:spPr bwMode="auto">
          <a:xfrm flipH="1">
            <a:off x="6568967" y="1395386"/>
            <a:ext cx="863600" cy="250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" name="AutoShape 66">
            <a:extLst>
              <a:ext uri="{FF2B5EF4-FFF2-40B4-BE49-F238E27FC236}">
                <a16:creationId xmlns:a16="http://schemas.microsoft.com/office/drawing/2014/main" id="{15E9C74B-74C6-B05A-F073-98A7848DF1FB}"/>
              </a:ext>
            </a:extLst>
          </p:cNvPr>
          <p:cNvCxnSpPr>
            <a:cxnSpLocks noChangeShapeType="1"/>
            <a:stCxn id="8" idx="4"/>
            <a:endCxn id="7" idx="0"/>
          </p:cNvCxnSpPr>
          <p:nvPr/>
        </p:nvCxnSpPr>
        <p:spPr bwMode="auto">
          <a:xfrm>
            <a:off x="6568967" y="1862111"/>
            <a:ext cx="310060" cy="37002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" name="AutoShape 67">
            <a:extLst>
              <a:ext uri="{FF2B5EF4-FFF2-40B4-BE49-F238E27FC236}">
                <a16:creationId xmlns:a16="http://schemas.microsoft.com/office/drawing/2014/main" id="{75D2A4FE-B852-2E3C-7C17-B4F21DE539B8}"/>
              </a:ext>
            </a:extLst>
          </p:cNvPr>
          <p:cNvCxnSpPr>
            <a:cxnSpLocks noChangeShapeType="1"/>
            <a:stCxn id="8" idx="4"/>
            <a:endCxn id="5" idx="0"/>
          </p:cNvCxnSpPr>
          <p:nvPr/>
        </p:nvCxnSpPr>
        <p:spPr bwMode="auto">
          <a:xfrm flipH="1">
            <a:off x="6302762" y="1862111"/>
            <a:ext cx="266205" cy="37002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" name="Oval 68">
            <a:extLst>
              <a:ext uri="{FF2B5EF4-FFF2-40B4-BE49-F238E27FC236}">
                <a16:creationId xmlns:a16="http://schemas.microsoft.com/office/drawing/2014/main" id="{18F5901A-78D7-3A22-8EE5-6D321DBC6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4131" y="2232135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16" name="Oval 69">
            <a:extLst>
              <a:ext uri="{FF2B5EF4-FFF2-40B4-BE49-F238E27FC236}">
                <a16:creationId xmlns:a16="http://schemas.microsoft.com/office/drawing/2014/main" id="{A2AE72A1-190D-4590-3DCE-CA1B1A6ED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8707" y="1646905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21" name="Oval 55">
            <a:extLst>
              <a:ext uri="{FF2B5EF4-FFF2-40B4-BE49-F238E27FC236}">
                <a16:creationId xmlns:a16="http://schemas.microsoft.com/office/drawing/2014/main" id="{A0B887A4-BA1D-38E2-C803-1B2D8B444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8711" y="3030663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22" name="Oval 56">
            <a:extLst>
              <a:ext uri="{FF2B5EF4-FFF2-40B4-BE49-F238E27FC236}">
                <a16:creationId xmlns:a16="http://schemas.microsoft.com/office/drawing/2014/main" id="{6E49C9C7-DA00-54F3-D3FE-9EB3AC5DE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8906" y="4083412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23" name="Oval 57">
            <a:extLst>
              <a:ext uri="{FF2B5EF4-FFF2-40B4-BE49-F238E27FC236}">
                <a16:creationId xmlns:a16="http://schemas.microsoft.com/office/drawing/2014/main" id="{F163E857-3180-A027-FBA0-D24E56F69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7457" y="4678411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25" name="Oval 61">
            <a:extLst>
              <a:ext uri="{FF2B5EF4-FFF2-40B4-BE49-F238E27FC236}">
                <a16:creationId xmlns:a16="http://schemas.microsoft.com/office/drawing/2014/main" id="{47CF8B17-8604-08D8-BBB1-3CE615EB9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5111" y="3497388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cxnSp>
        <p:nvCxnSpPr>
          <p:cNvPr id="26" name="AutoShape 62">
            <a:extLst>
              <a:ext uri="{FF2B5EF4-FFF2-40B4-BE49-F238E27FC236}">
                <a16:creationId xmlns:a16="http://schemas.microsoft.com/office/drawing/2014/main" id="{30410C89-E284-C075-01FA-FF80FCA3697A}"/>
              </a:ext>
            </a:extLst>
          </p:cNvPr>
          <p:cNvCxnSpPr>
            <a:cxnSpLocks noChangeShapeType="1"/>
            <a:stCxn id="33" idx="4"/>
            <a:endCxn id="32" idx="0"/>
          </p:cNvCxnSpPr>
          <p:nvPr/>
        </p:nvCxnSpPr>
        <p:spPr bwMode="auto">
          <a:xfrm>
            <a:off x="6610851" y="3714182"/>
            <a:ext cx="363437" cy="3692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" name="AutoShape 63">
            <a:extLst>
              <a:ext uri="{FF2B5EF4-FFF2-40B4-BE49-F238E27FC236}">
                <a16:creationId xmlns:a16="http://schemas.microsoft.com/office/drawing/2014/main" id="{3BB48D26-3A84-EFF4-2000-1993372354D0}"/>
              </a:ext>
            </a:extLst>
          </p:cNvPr>
          <p:cNvCxnSpPr>
            <a:cxnSpLocks noChangeShapeType="1"/>
            <a:stCxn id="21" idx="4"/>
            <a:endCxn id="33" idx="1"/>
          </p:cNvCxnSpPr>
          <p:nvPr/>
        </p:nvCxnSpPr>
        <p:spPr bwMode="auto">
          <a:xfrm>
            <a:off x="5796711" y="3246663"/>
            <a:ext cx="737772" cy="28315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8" name="AutoShape 64">
            <a:extLst>
              <a:ext uri="{FF2B5EF4-FFF2-40B4-BE49-F238E27FC236}">
                <a16:creationId xmlns:a16="http://schemas.microsoft.com/office/drawing/2014/main" id="{C654D174-39AB-65A8-D933-62F26BF6B262}"/>
              </a:ext>
            </a:extLst>
          </p:cNvPr>
          <p:cNvCxnSpPr>
            <a:cxnSpLocks noChangeShapeType="1"/>
            <a:stCxn id="33" idx="4"/>
            <a:endCxn id="35" idx="0"/>
          </p:cNvCxnSpPr>
          <p:nvPr/>
        </p:nvCxnSpPr>
        <p:spPr bwMode="auto">
          <a:xfrm flipH="1">
            <a:off x="6193670" y="3714182"/>
            <a:ext cx="417181" cy="37899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9" name="AutoShape 65">
            <a:extLst>
              <a:ext uri="{FF2B5EF4-FFF2-40B4-BE49-F238E27FC236}">
                <a16:creationId xmlns:a16="http://schemas.microsoft.com/office/drawing/2014/main" id="{214CDFC6-5A5D-1BA0-7A89-1D9FFD2F29DB}"/>
              </a:ext>
            </a:extLst>
          </p:cNvPr>
          <p:cNvCxnSpPr>
            <a:cxnSpLocks noChangeShapeType="1"/>
            <a:stCxn id="21" idx="4"/>
            <a:endCxn id="25" idx="0"/>
          </p:cNvCxnSpPr>
          <p:nvPr/>
        </p:nvCxnSpPr>
        <p:spPr bwMode="auto">
          <a:xfrm flipH="1">
            <a:off x="4933111" y="3246663"/>
            <a:ext cx="863600" cy="250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1" name="AutoShape 67">
            <a:extLst>
              <a:ext uri="{FF2B5EF4-FFF2-40B4-BE49-F238E27FC236}">
                <a16:creationId xmlns:a16="http://schemas.microsoft.com/office/drawing/2014/main" id="{FAF21F0D-B35C-8207-0931-6BF3DDCD2741}"/>
              </a:ext>
            </a:extLst>
          </p:cNvPr>
          <p:cNvCxnSpPr>
            <a:cxnSpLocks noChangeShapeType="1"/>
            <a:stCxn id="25" idx="4"/>
            <a:endCxn id="22" idx="0"/>
          </p:cNvCxnSpPr>
          <p:nvPr/>
        </p:nvCxnSpPr>
        <p:spPr bwMode="auto">
          <a:xfrm flipH="1">
            <a:off x="4666906" y="3713388"/>
            <a:ext cx="266205" cy="37002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2" name="Oval 68">
            <a:extLst>
              <a:ext uri="{FF2B5EF4-FFF2-40B4-BE49-F238E27FC236}">
                <a16:creationId xmlns:a16="http://schemas.microsoft.com/office/drawing/2014/main" id="{FFF8776E-9794-0B4B-8E37-1C6DC5B06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6288" y="4083412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33" name="Oval 69">
            <a:extLst>
              <a:ext uri="{FF2B5EF4-FFF2-40B4-BE49-F238E27FC236}">
                <a16:creationId xmlns:a16="http://schemas.microsoft.com/office/drawing/2014/main" id="{999E4269-4C6B-9BD6-0E98-E7B01E439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2851" y="3498182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cxnSp>
        <p:nvCxnSpPr>
          <p:cNvPr id="34" name="AutoShape 64">
            <a:extLst>
              <a:ext uri="{FF2B5EF4-FFF2-40B4-BE49-F238E27FC236}">
                <a16:creationId xmlns:a16="http://schemas.microsoft.com/office/drawing/2014/main" id="{C1A8723D-4FCD-34FF-EC4A-307C08216CB4}"/>
              </a:ext>
            </a:extLst>
          </p:cNvPr>
          <p:cNvCxnSpPr>
            <a:cxnSpLocks noChangeShapeType="1"/>
            <a:stCxn id="35" idx="3"/>
            <a:endCxn id="23" idx="0"/>
          </p:cNvCxnSpPr>
          <p:nvPr/>
        </p:nvCxnSpPr>
        <p:spPr bwMode="auto">
          <a:xfrm flipH="1">
            <a:off x="5795457" y="4277549"/>
            <a:ext cx="321845" cy="4008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5" name="Oval 69">
            <a:extLst>
              <a:ext uri="{FF2B5EF4-FFF2-40B4-BE49-F238E27FC236}">
                <a16:creationId xmlns:a16="http://schemas.microsoft.com/office/drawing/2014/main" id="{670EBAE7-97C2-A1C7-7A48-0741D462D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5670" y="4093181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7930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5" grpId="0" animBg="1"/>
      <p:bldP spid="16" grpId="0" animBg="1"/>
      <p:bldP spid="21" grpId="0" animBg="1"/>
      <p:bldP spid="22" grpId="0" animBg="1"/>
      <p:bldP spid="23" grpId="0" animBg="1"/>
      <p:bldP spid="25" grpId="0" animBg="1"/>
      <p:bldP spid="32" grpId="0" animBg="1"/>
      <p:bldP spid="33" grpId="0" animBg="1"/>
      <p:bldP spid="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ABF8D30-13D6-7504-86EA-7FA225C65A2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4645271" cy="3563938"/>
              </a:xfrm>
            </p:spPr>
            <p:txBody>
              <a:bodyPr/>
              <a:lstStyle/>
              <a:p>
                <a:r>
                  <a:rPr lang="de-DE" b="1" noProof="0" dirty="0"/>
                  <a:t>Bisher</a:t>
                </a:r>
                <a:r>
                  <a:rPr lang="de-DE" noProof="0" dirty="0"/>
                  <a:t>: Bäume als Graph mit bestimmten Bedingungen</a:t>
                </a:r>
              </a:p>
              <a:p>
                <a:r>
                  <a:rPr lang="de-DE" b="1" noProof="0" dirty="0"/>
                  <a:t>Aber</a:t>
                </a:r>
                <a:r>
                  <a:rPr lang="de-DE" noProof="0" dirty="0"/>
                  <a:t>: Traversierung oft mit rekursiven Funktionen</a:t>
                </a:r>
              </a:p>
              <a:p>
                <a:r>
                  <a:rPr lang="de-DE" b="1" noProof="0" dirty="0"/>
                  <a:t>Rekursive Definition (Baum)</a:t>
                </a:r>
                <a:r>
                  <a:rPr lang="de-DE" noProof="0" dirty="0"/>
                  <a:t>: Ein Baum hat folgende Struktur</a:t>
                </a:r>
              </a:p>
              <a:p>
                <a:pPr lvl="1"/>
                <a:r>
                  <a:rPr lang="de-DE" sz="1200" noProof="0" dirty="0"/>
                  <a:t>Ein einzelner Knoten ist ein Baum der Höhe 0.</a:t>
                </a:r>
              </a:p>
              <a:p>
                <a:pPr lvl="1"/>
                <a:endParaRPr lang="de-DE" sz="1200" noProof="0" dirty="0"/>
              </a:p>
              <a:p>
                <a:pPr lvl="1"/>
                <a:r>
                  <a:rPr lang="de-DE" sz="1200" noProof="0" dirty="0"/>
                  <a:t>Falls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 noProof="0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200" b="0" i="1" noProof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200" noProof="0" dirty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1200" noProof="0" dirty="0"/>
                  <a:t> Bäume sind, dann ist die folgende Struktur ein Baum der Höhe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de-DE" sz="1200" i="1" noProof="0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sz="1200" i="0" noProof="0" dirty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de-DE" sz="1200" i="1" noProof="0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de-DE" sz="1200" i="0" noProof="0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de-DE" sz="1200" i="0" noProof="0" dirty="0" smtClean="0">
                                <a:latin typeface="Cambria Math" panose="02040503050406030204" pitchFamily="18" charset="0"/>
                              </a:rPr>
                              <m:t>ö</m:t>
                            </m:r>
                            <m:r>
                              <m:rPr>
                                <m:sty m:val="p"/>
                              </m:rPr>
                              <a:rPr lang="de-DE" sz="1200" i="0" noProof="0" dirty="0" smtClean="0">
                                <a:latin typeface="Cambria Math" panose="02040503050406030204" pitchFamily="18" charset="0"/>
                              </a:rPr>
                              <m:t>he</m:t>
                            </m:r>
                            <m:d>
                              <m:dPr>
                                <m:ctrlPr>
                                  <a:rPr lang="de-DE" sz="1200" i="1" noProof="0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b="0" i="1" noProof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 noProof="0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200" b="0" i="1" noProof="0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de-DE" sz="1200" i="1" noProof="0" dirty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de-DE" sz="1200" i="0" noProof="0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de-DE" sz="1200" i="0" noProof="0" dirty="0" smtClean="0">
                                <a:latin typeface="Cambria Math" panose="02040503050406030204" pitchFamily="18" charset="0"/>
                              </a:rPr>
                              <m:t>ö</m:t>
                            </m:r>
                            <m:r>
                              <m:rPr>
                                <m:sty m:val="p"/>
                              </m:rPr>
                              <a:rPr lang="de-DE" sz="1200" i="0" noProof="0" dirty="0" smtClean="0">
                                <a:latin typeface="Cambria Math" panose="02040503050406030204" pitchFamily="18" charset="0"/>
                              </a:rPr>
                              <m:t>he</m:t>
                            </m:r>
                            <m:d>
                              <m:dPr>
                                <m:ctrlPr>
                                  <a:rPr lang="de-DE" sz="1200" i="1" noProof="0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b="0" i="1" noProof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 noProof="0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200" b="0" i="1" noProof="0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  <m:r>
                      <a:rPr lang="de-DE" sz="1200" i="1" noProof="0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de-DE" sz="1200" i="1" noProof="0" dirty="0"/>
                  <a:t>  </a:t>
                </a:r>
                <a:r>
                  <a:rPr lang="de-DE" sz="1200" noProof="0" dirty="0"/>
                  <a:t>und </a:t>
                </a:r>
                <a14:m>
                  <m:oMath xmlns:m="http://schemas.openxmlformats.org/officeDocument/2006/math">
                    <m:r>
                      <a:rPr lang="de-DE" sz="1200" i="1" noProof="0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sz="1200" noProof="0" dirty="0"/>
                  <a:t> ist dessen Wurzel: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de-DE" sz="1200" noProof="0" dirty="0"/>
                  <a:t>Neuer Knoten </a:t>
                </a:r>
                <a14:m>
                  <m:oMath xmlns:m="http://schemas.openxmlformats.org/officeDocument/2006/math">
                    <m:r>
                      <a:rPr lang="de-DE" sz="1200" i="1" noProof="0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de-DE" sz="1200" noProof="0" dirty="0"/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de-DE" sz="1200" noProof="0" dirty="0"/>
                  <a:t>Neue Kanten von </a:t>
                </a:r>
                <a14:m>
                  <m:oMath xmlns:m="http://schemas.openxmlformats.org/officeDocument/2006/math">
                    <m:r>
                      <a:rPr lang="de-DE" sz="1200" i="1" noProof="0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sz="1200" dirty="0"/>
                  <a:t> zu den Wurzeln von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200" dirty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de-DE" sz="1200" baseline="-25000" noProof="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ABF8D30-13D6-7504-86EA-7FA225C65A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4645271" cy="3563938"/>
              </a:xfrm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222EADC-6524-6DD7-66FE-F1473C319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Rekursive Definition von Bäumen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55">
                <a:extLst>
                  <a:ext uri="{FF2B5EF4-FFF2-40B4-BE49-F238E27FC236}">
                    <a16:creationId xmlns:a16="http://schemas.microsoft.com/office/drawing/2014/main" id="{B1A1CB4C-4221-16A0-EA15-1CA8E9029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0197" y="1779662"/>
                <a:ext cx="216000" cy="216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1600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Oval 55">
                <a:extLst>
                  <a:ext uri="{FF2B5EF4-FFF2-40B4-BE49-F238E27FC236}">
                    <a16:creationId xmlns:a16="http://schemas.microsoft.com/office/drawing/2014/main" id="{B1A1CB4C-4221-16A0-EA15-1CA8E90292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60197" y="1779662"/>
                <a:ext cx="216000" cy="216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56">
            <a:extLst>
              <a:ext uri="{FF2B5EF4-FFF2-40B4-BE49-F238E27FC236}">
                <a16:creationId xmlns:a16="http://schemas.microsoft.com/office/drawing/2014/main" id="{EFA1BF7A-C844-E808-84BF-0F9A0F43C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6640" y="2840617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6" name="Oval 59">
            <a:extLst>
              <a:ext uri="{FF2B5EF4-FFF2-40B4-BE49-F238E27FC236}">
                <a16:creationId xmlns:a16="http://schemas.microsoft.com/office/drawing/2014/main" id="{CBB7368D-3ED0-C4F7-0D3B-7D45E0B86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6871" y="2840617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7" name="Oval 61">
            <a:extLst>
              <a:ext uri="{FF2B5EF4-FFF2-40B4-BE49-F238E27FC236}">
                <a16:creationId xmlns:a16="http://schemas.microsoft.com/office/drawing/2014/main" id="{F04EEC0F-8E11-1337-EDB0-A22766023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6597" y="2308165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cxnSp>
        <p:nvCxnSpPr>
          <p:cNvPr id="8" name="AutoShape 62">
            <a:extLst>
              <a:ext uri="{FF2B5EF4-FFF2-40B4-BE49-F238E27FC236}">
                <a16:creationId xmlns:a16="http://schemas.microsoft.com/office/drawing/2014/main" id="{5D0B84B5-BDB9-C12C-CD51-744FC2580EDC}"/>
              </a:ext>
            </a:extLst>
          </p:cNvPr>
          <p:cNvCxnSpPr>
            <a:cxnSpLocks noChangeShapeType="1"/>
            <a:stCxn id="14" idx="4"/>
            <a:endCxn id="13" idx="0"/>
          </p:cNvCxnSpPr>
          <p:nvPr/>
        </p:nvCxnSpPr>
        <p:spPr bwMode="auto">
          <a:xfrm>
            <a:off x="7782337" y="2498899"/>
            <a:ext cx="364989" cy="34171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" name="AutoShape 63">
            <a:extLst>
              <a:ext uri="{FF2B5EF4-FFF2-40B4-BE49-F238E27FC236}">
                <a16:creationId xmlns:a16="http://schemas.microsoft.com/office/drawing/2014/main" id="{293FEDAE-56D2-C2C4-4E4E-0CA22E1029B4}"/>
              </a:ext>
            </a:extLst>
          </p:cNvPr>
          <p:cNvCxnSpPr>
            <a:cxnSpLocks noChangeShapeType="1"/>
            <a:stCxn id="4" idx="4"/>
            <a:endCxn id="14" idx="1"/>
          </p:cNvCxnSpPr>
          <p:nvPr/>
        </p:nvCxnSpPr>
        <p:spPr bwMode="auto">
          <a:xfrm>
            <a:off x="6968197" y="1995662"/>
            <a:ext cx="737772" cy="31886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" name="AutoShape 65">
            <a:extLst>
              <a:ext uri="{FF2B5EF4-FFF2-40B4-BE49-F238E27FC236}">
                <a16:creationId xmlns:a16="http://schemas.microsoft.com/office/drawing/2014/main" id="{2739B454-CF98-296E-8409-9B465D8AAD65}"/>
              </a:ext>
            </a:extLst>
          </p:cNvPr>
          <p:cNvCxnSpPr>
            <a:cxnSpLocks noChangeShapeType="1"/>
            <a:stCxn id="4" idx="4"/>
            <a:endCxn id="7" idx="7"/>
          </p:cNvCxnSpPr>
          <p:nvPr/>
        </p:nvCxnSpPr>
        <p:spPr bwMode="auto">
          <a:xfrm flipH="1">
            <a:off x="6180965" y="1995662"/>
            <a:ext cx="787232" cy="3441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" name="AutoShape 66">
            <a:extLst>
              <a:ext uri="{FF2B5EF4-FFF2-40B4-BE49-F238E27FC236}">
                <a16:creationId xmlns:a16="http://schemas.microsoft.com/office/drawing/2014/main" id="{37664986-06D6-11C0-5613-330F64BF28E4}"/>
              </a:ext>
            </a:extLst>
          </p:cNvPr>
          <p:cNvCxnSpPr>
            <a:cxnSpLocks noChangeShapeType="1"/>
            <a:stCxn id="7" idx="4"/>
            <a:endCxn id="6" idx="0"/>
          </p:cNvCxnSpPr>
          <p:nvPr/>
        </p:nvCxnSpPr>
        <p:spPr bwMode="auto">
          <a:xfrm>
            <a:off x="6104597" y="2524165"/>
            <a:ext cx="420274" cy="31645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" name="AutoShape 67">
            <a:extLst>
              <a:ext uri="{FF2B5EF4-FFF2-40B4-BE49-F238E27FC236}">
                <a16:creationId xmlns:a16="http://schemas.microsoft.com/office/drawing/2014/main" id="{769E3496-DE62-F33E-0D52-F90F5E312421}"/>
              </a:ext>
            </a:extLst>
          </p:cNvPr>
          <p:cNvCxnSpPr>
            <a:cxnSpLocks noChangeShapeType="1"/>
            <a:stCxn id="7" idx="4"/>
            <a:endCxn id="5" idx="0"/>
          </p:cNvCxnSpPr>
          <p:nvPr/>
        </p:nvCxnSpPr>
        <p:spPr bwMode="auto">
          <a:xfrm flipH="1">
            <a:off x="5704640" y="2524165"/>
            <a:ext cx="399957" cy="31645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" name="Oval 68">
            <a:extLst>
              <a:ext uri="{FF2B5EF4-FFF2-40B4-BE49-F238E27FC236}">
                <a16:creationId xmlns:a16="http://schemas.microsoft.com/office/drawing/2014/main" id="{D64E4A65-6454-B1E5-49C7-255769F57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9326" y="2840617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14" name="Oval 69">
            <a:extLst>
              <a:ext uri="{FF2B5EF4-FFF2-40B4-BE49-F238E27FC236}">
                <a16:creationId xmlns:a16="http://schemas.microsoft.com/office/drawing/2014/main" id="{64540657-7D16-5CEA-5AED-BB9118955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337" y="2282899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8">
                <a:extLst>
                  <a:ext uri="{FF2B5EF4-FFF2-40B4-BE49-F238E27FC236}">
                    <a16:creationId xmlns:a16="http://schemas.microsoft.com/office/drawing/2014/main" id="{A7BAF25D-7AAA-30E0-E16C-CD4CB3F2D1C2}"/>
                  </a:ext>
                </a:extLst>
              </p:cNvPr>
              <p:cNvSpPr txBox="1"/>
              <p:nvPr/>
            </p:nvSpPr>
            <p:spPr>
              <a:xfrm>
                <a:off x="5326694" y="2442307"/>
                <a:ext cx="381836" cy="302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1400" baseline="-25000" dirty="0">
                  <a:latin typeface="+mn-lt"/>
                </a:endParaRPr>
              </a:p>
            </p:txBody>
          </p:sp>
        </mc:Choice>
        <mc:Fallback xmlns="">
          <p:sp>
            <p:nvSpPr>
              <p:cNvPr id="15" name="Textfeld 18">
                <a:extLst>
                  <a:ext uri="{FF2B5EF4-FFF2-40B4-BE49-F238E27FC236}">
                    <a16:creationId xmlns:a16="http://schemas.microsoft.com/office/drawing/2014/main" id="{A7BAF25D-7AAA-30E0-E16C-CD4CB3F2D1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694" y="2442307"/>
                <a:ext cx="381836" cy="3028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9">
                <a:extLst>
                  <a:ext uri="{FF2B5EF4-FFF2-40B4-BE49-F238E27FC236}">
                    <a16:creationId xmlns:a16="http://schemas.microsoft.com/office/drawing/2014/main" id="{D36A4936-9C03-409D-21CD-E18E9415E3EE}"/>
                  </a:ext>
                </a:extLst>
              </p:cNvPr>
              <p:cNvSpPr txBox="1"/>
              <p:nvPr/>
            </p:nvSpPr>
            <p:spPr>
              <a:xfrm>
                <a:off x="8351030" y="2495151"/>
                <a:ext cx="386003" cy="302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baseline="-25000" dirty="0">
                  <a:latin typeface="+mn-lt"/>
                </a:endParaRPr>
              </a:p>
            </p:txBody>
          </p:sp>
        </mc:Choice>
        <mc:Fallback xmlns="">
          <p:sp>
            <p:nvSpPr>
              <p:cNvPr id="16" name="Textfeld 19">
                <a:extLst>
                  <a:ext uri="{FF2B5EF4-FFF2-40B4-BE49-F238E27FC236}">
                    <a16:creationId xmlns:a16="http://schemas.microsoft.com/office/drawing/2014/main" id="{D36A4936-9C03-409D-21CD-E18E9415E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030" y="2495151"/>
                <a:ext cx="386003" cy="3028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92442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3" grpId="0" animBg="1"/>
      <p:bldP spid="14" grpId="0" animBg="1"/>
      <p:bldP spid="15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Begriffe</a:t>
            </a:r>
          </a:p>
          <a:p>
            <a:pPr marL="614125" lvl="1" indent="-342900"/>
            <a:r>
              <a:rPr lang="de-DE" altLang="en-DE" dirty="0"/>
              <a:t>Bäume als spezielle Graphen</a:t>
            </a:r>
          </a:p>
          <a:p>
            <a:pPr marL="614125" lvl="1" indent="-342900"/>
            <a:r>
              <a:rPr lang="de-DE" altLang="en-DE" b="1" dirty="0"/>
              <a:t>Eigenschaften</a:t>
            </a:r>
          </a:p>
          <a:p>
            <a:pPr marL="342900" indent="-342900"/>
            <a:r>
              <a:rPr lang="de-DE" altLang="en-DE" dirty="0"/>
              <a:t>Binäre Suchbäume</a:t>
            </a:r>
          </a:p>
          <a:p>
            <a:pPr marL="614125" lvl="1" indent="-342900"/>
            <a:r>
              <a:rPr lang="de-DE" altLang="en-DE" dirty="0"/>
              <a:t>Einfügen</a:t>
            </a:r>
          </a:p>
          <a:p>
            <a:pPr marL="614125" lvl="1" indent="-342900"/>
            <a:r>
              <a:rPr lang="de-DE" altLang="en-DE" dirty="0"/>
              <a:t>Entfernen </a:t>
            </a:r>
            <a:r>
              <a:rPr lang="en-US" dirty="0"/>
              <a:t>(</a:t>
            </a:r>
            <a:r>
              <a:rPr lang="en-US" i="1" dirty="0"/>
              <a:t>Hibbard deletion</a:t>
            </a:r>
            <a:r>
              <a:rPr lang="en-US" dirty="0"/>
              <a:t>)</a:t>
            </a:r>
            <a:endParaRPr lang="de-DE" altLang="en-DE" dirty="0"/>
          </a:p>
          <a:p>
            <a:pPr marL="0" indent="0">
              <a:buNone/>
            </a:pPr>
            <a:endParaRPr lang="de-DE" altLang="en-DE" dirty="0"/>
          </a:p>
          <a:p>
            <a:pPr marL="342900" indent="-342900"/>
            <a:endParaRPr lang="de-DE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270328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D1A1A7D-0CF8-5BD7-8582-FAF24961CA3F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7" y="1239837"/>
                <a:ext cx="4285232" cy="3563938"/>
              </a:xfrm>
            </p:spPr>
            <p:txBody>
              <a:bodyPr/>
              <a:lstStyle/>
              <a:p>
                <a:r>
                  <a:rPr lang="de-DE" noProof="0" dirty="0"/>
                  <a:t>Sei </a:t>
                </a:r>
                <a14:m>
                  <m:oMath xmlns:m="http://schemas.openxmlformats.org/officeDocument/2006/math"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 =</m:t>
                    </m:r>
                    <m:d>
                      <m:dPr>
                        <m:ctrlPr>
                          <a:rPr lang="de-DE" i="1" noProof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noProof="0" dirty="0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de-DE" i="1" noProof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 noProof="0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de-DE" noProof="0" dirty="0"/>
                  <a:t> ein Baum mit Grad </a:t>
                </a:r>
                <a14:m>
                  <m:oMath xmlns:m="http://schemas.openxmlformats.org/officeDocument/2006/math"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de-DE" noProof="0" dirty="0"/>
                  <a:t>. Dann gilt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sz="1200" i="1" noProof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i="1" noProof="0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de-DE" sz="1200" i="1" noProof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de-DE" sz="1200" i="1" noProof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i="1" noProof="0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de-DE" sz="1200" i="1" noProof="0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de-DE" sz="1200" noProof="0" dirty="0"/>
                  <a:t> bzw.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sz="1200" i="1" noProof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i="1" noProof="0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de-DE" sz="1200" i="1" noProof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de-DE" sz="1200" i="1" noProof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i="1" noProof="0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de-DE" sz="1200" i="1" noProof="0" dirty="0" smtClean="0">
                        <a:latin typeface="Cambria Math" panose="02040503050406030204" pitchFamily="18" charset="0"/>
                      </a:rPr>
                      <m:t>‒1</m:t>
                    </m:r>
                  </m:oMath>
                </a14:m>
                <a:endParaRPr lang="de-DE" sz="1200" noProof="0" dirty="0"/>
              </a:p>
              <a:p>
                <a:pPr lvl="1"/>
                <a:r>
                  <a:rPr lang="de-DE" sz="1200" noProof="0" dirty="0"/>
                  <a:t>Falls </a:t>
                </a:r>
                <a14:m>
                  <m:oMath xmlns:m="http://schemas.openxmlformats.org/officeDocument/2006/math">
                    <m:r>
                      <a:rPr lang="de-DE" sz="1200" i="1" noProof="0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de-DE" sz="1200" noProof="0" dirty="0"/>
                  <a:t> vollständig ist, hat 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20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200" b="0" i="1" noProof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de-DE" sz="1200" b="0" i="0" noProof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de-DE" sz="1200" b="0" i="0" noProof="0" smtClean="0">
                            <a:latin typeface="Cambria Math" panose="02040503050406030204" pitchFamily="18" charset="0"/>
                          </a:rPr>
                          <m:t>ö</m:t>
                        </m:r>
                        <m:r>
                          <m:rPr>
                            <m:sty m:val="p"/>
                          </m:rPr>
                          <a:rPr lang="de-DE" sz="1200" b="0" i="0" noProof="0" smtClean="0">
                            <a:latin typeface="Cambria Math" panose="02040503050406030204" pitchFamily="18" charset="0"/>
                          </a:rPr>
                          <m:t>he</m:t>
                        </m:r>
                        <m:r>
                          <a:rPr lang="de-DE" sz="1200" b="0" i="1" noProof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1200" b="0" i="1" noProof="0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de-DE" sz="1200" b="0" i="1" noProof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de-DE" sz="1200" noProof="0" dirty="0"/>
                  <a:t> Blätter.</a:t>
                </a:r>
              </a:p>
              <a:p>
                <a:pPr marL="268287" lvl="1" indent="0">
                  <a:buNone/>
                </a:pPr>
                <a:endParaRPr lang="de-DE" noProof="0" dirty="0"/>
              </a:p>
              <a:p>
                <a:pPr lvl="1"/>
                <a:r>
                  <a:rPr lang="de-DE" sz="1200" noProof="0" dirty="0"/>
                  <a:t>Falls </a:t>
                </a:r>
                <a14:m>
                  <m:oMath xmlns:m="http://schemas.openxmlformats.org/officeDocument/2006/math">
                    <m:r>
                      <a:rPr lang="de-DE" sz="1200" i="1" noProof="0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de-DE" sz="1200" noProof="0" dirty="0"/>
                  <a:t> ein vollständiger binärer Baum ist, hat 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20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200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de-DE" sz="1200" b="0" i="0" noProof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de-DE" sz="1200" b="0" i="0" noProof="0" smtClean="0">
                            <a:latin typeface="Cambria Math" panose="02040503050406030204" pitchFamily="18" charset="0"/>
                          </a:rPr>
                          <m:t>ö</m:t>
                        </m:r>
                        <m:r>
                          <m:rPr>
                            <m:sty m:val="p"/>
                          </m:rPr>
                          <a:rPr lang="de-DE" sz="1200" b="0" i="0" noProof="0" smtClean="0">
                            <a:latin typeface="Cambria Math" panose="02040503050406030204" pitchFamily="18" charset="0"/>
                          </a:rPr>
                          <m:t>he</m:t>
                        </m:r>
                        <m:d>
                          <m:dPr>
                            <m:ctrlPr>
                              <a:rPr lang="de-DE" sz="1200" b="0" i="1" noProof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200" b="0" i="1" noProof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de-DE" sz="1200" b="0" i="1" noProof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de-DE" sz="1200" b="0" i="1" noProof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de-DE" sz="1200" noProof="0" dirty="0"/>
                  <a:t> Knoten.</a:t>
                </a:r>
              </a:p>
              <a:p>
                <a:pPr lvl="2"/>
                <a:r>
                  <a:rPr lang="de-DE" sz="1200" dirty="0"/>
                  <a:t>Darunter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de-DE" sz="1200" i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de-DE" sz="1200" i="0">
                            <a:latin typeface="Cambria Math" panose="02040503050406030204" pitchFamily="18" charset="0"/>
                          </a:rPr>
                          <m:t>ö</m:t>
                        </m:r>
                        <m:r>
                          <m:rPr>
                            <m:sty m:val="p"/>
                          </m:rPr>
                          <a:rPr lang="de-DE" sz="1200" i="0">
                            <a:latin typeface="Cambria Math" panose="02040503050406030204" pitchFamily="18" charset="0"/>
                          </a:rPr>
                          <m:t>he</m:t>
                        </m:r>
                        <m:d>
                          <m:dPr>
                            <m:ctrlPr>
                              <a:rPr lang="de-DE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p>
                    </m:sSup>
                  </m:oMath>
                </a14:m>
                <a:r>
                  <a:rPr lang="de-DE" sz="1200" i="1" dirty="0"/>
                  <a:t> </a:t>
                </a:r>
                <a:r>
                  <a:rPr lang="de-DE" sz="1200" dirty="0"/>
                  <a:t>Blätter und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de-DE" sz="1200" i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de-DE" sz="1200" i="0">
                            <a:latin typeface="Cambria Math" panose="02040503050406030204" pitchFamily="18" charset="0"/>
                          </a:rPr>
                          <m:t>ö</m:t>
                        </m:r>
                        <m:r>
                          <m:rPr>
                            <m:sty m:val="p"/>
                          </m:rPr>
                          <a:rPr lang="de-DE" sz="1200" i="0">
                            <a:latin typeface="Cambria Math" panose="02040503050406030204" pitchFamily="18" charset="0"/>
                          </a:rPr>
                          <m:t>he</m:t>
                        </m:r>
                        <m:d>
                          <m:dPr>
                            <m:ctrlPr>
                              <a:rPr lang="de-DE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p>
                    </m:sSup>
                    <m:r>
                      <a:rPr lang="de-DE" sz="12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de-DE" sz="1200" i="1" dirty="0"/>
                  <a:t> </a:t>
                </a:r>
                <a:r>
                  <a:rPr lang="de-DE" sz="1200" dirty="0"/>
                  <a:t>innere Knoten</a:t>
                </a:r>
                <a:endParaRPr lang="de-DE" sz="1200" noProof="0" dirty="0"/>
              </a:p>
              <a:p>
                <a:pPr lvl="1"/>
                <a:endParaRPr lang="de-DE" noProof="0" dirty="0"/>
              </a:p>
              <a:p>
                <a:pPr lvl="1"/>
                <a:r>
                  <a:rPr lang="de-DE" sz="1200" noProof="0" dirty="0"/>
                  <a:t>Falls </a:t>
                </a:r>
                <a14:m>
                  <m:oMath xmlns:m="http://schemas.openxmlformats.org/officeDocument/2006/math">
                    <m:r>
                      <a:rPr lang="de-DE" sz="1200" i="1" noProof="0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de-DE" sz="1200" noProof="0" dirty="0"/>
                  <a:t> ein binärer Baum ist, gilt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1200" b="0" i="0" noProof="0" smtClean="0">
                          <a:latin typeface="Cambria Math"/>
                        </a:rPr>
                        <m:t>H</m:t>
                      </m:r>
                      <m:r>
                        <a:rPr lang="de-DE" sz="1200" b="0" i="0" noProof="0" smtClean="0">
                          <a:latin typeface="Cambria Math"/>
                        </a:rPr>
                        <m:t>ö</m:t>
                      </m:r>
                      <m:r>
                        <m:rPr>
                          <m:sty m:val="p"/>
                        </m:rPr>
                        <a:rPr lang="de-DE" sz="1200" b="0" i="0" noProof="0" smtClean="0">
                          <a:latin typeface="Cambria Math"/>
                        </a:rPr>
                        <m:t>he</m:t>
                      </m:r>
                      <m:d>
                        <m:dPr>
                          <m:ctrlPr>
                            <a:rPr lang="de-DE" sz="1200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b="0" i="1" noProof="0" smtClean="0">
                              <a:latin typeface="Cambria Math"/>
                            </a:rPr>
                            <m:t>𝑇</m:t>
                          </m:r>
                        </m:e>
                      </m:d>
                      <m:r>
                        <a:rPr lang="de-DE" sz="1200" b="0" i="1" noProof="0" smtClean="0">
                          <a:latin typeface="Cambria Math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200" b="0" i="1" noProof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⌊"/>
                              <m:endChr m:val="⌋"/>
                              <m:ctrlPr>
                                <a:rPr lang="de-DE" sz="12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 sz="1200">
                                      <a:latin typeface="Cambria Math"/>
                                      <a:ea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e-DE" sz="12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de-DE" sz="12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DE" sz="1200" i="1">
                                              <a:latin typeface="Cambria Math"/>
                                              <a:ea typeface="Cambria Math"/>
                                            </a:rPr>
                                            <m:t>𝑉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d>
                          <m:r>
                            <a:rPr lang="de-DE" sz="1200" i="1">
                              <a:latin typeface="Cambria Math"/>
                              <a:ea typeface="Cambria Math"/>
                            </a:rPr>
                            <m:t>,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de-DE" sz="12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de-DE" sz="1200" i="1"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</m:e>
                          </m:d>
                          <m:r>
                            <a:rPr lang="de-DE" sz="1200" i="1">
                              <a:latin typeface="Cambria Math"/>
                              <a:ea typeface="Cambria Math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de-DE" i="1" noProof="0" dirty="0"/>
              </a:p>
              <a:p>
                <a:endParaRPr lang="en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D1A1A7D-0CF8-5BD7-8582-FAF24961CA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7" y="1239837"/>
                <a:ext cx="4285232" cy="3563938"/>
              </a:xfrm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6F2D10F-DD2A-E2E9-963D-C6D15265A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Eigenschaften von Bäumen</a:t>
            </a:r>
            <a:endParaRPr lang="en-DE" dirty="0"/>
          </a:p>
        </p:txBody>
      </p:sp>
      <p:sp>
        <p:nvSpPr>
          <p:cNvPr id="4" name="Oval 55">
            <a:extLst>
              <a:ext uri="{FF2B5EF4-FFF2-40B4-BE49-F238E27FC236}">
                <a16:creationId xmlns:a16="http://schemas.microsoft.com/office/drawing/2014/main" id="{CF5289E7-0E53-0ADC-6D69-6F2726C30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902" y="2665090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dirty="0"/>
              <a:t>A</a:t>
            </a:r>
          </a:p>
        </p:txBody>
      </p:sp>
      <p:sp>
        <p:nvSpPr>
          <p:cNvPr id="5" name="Oval 56">
            <a:extLst>
              <a:ext uri="{FF2B5EF4-FFF2-40B4-BE49-F238E27FC236}">
                <a16:creationId xmlns:a16="http://schemas.microsoft.com/office/drawing/2014/main" id="{6E533E61-3060-8808-AD2B-A8CB11544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7097" y="3552491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dirty="0"/>
              <a:t>1</a:t>
            </a:r>
          </a:p>
        </p:txBody>
      </p:sp>
      <p:sp>
        <p:nvSpPr>
          <p:cNvPr id="6" name="Oval 57">
            <a:extLst>
              <a:ext uri="{FF2B5EF4-FFF2-40B4-BE49-F238E27FC236}">
                <a16:creationId xmlns:a16="http://schemas.microsoft.com/office/drawing/2014/main" id="{D5519B46-383B-50C8-32BB-072F92442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6383" y="3552491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dirty="0"/>
              <a:t>3</a:t>
            </a:r>
          </a:p>
        </p:txBody>
      </p:sp>
      <p:sp>
        <p:nvSpPr>
          <p:cNvPr id="7" name="Oval 59">
            <a:extLst>
              <a:ext uri="{FF2B5EF4-FFF2-40B4-BE49-F238E27FC236}">
                <a16:creationId xmlns:a16="http://schemas.microsoft.com/office/drawing/2014/main" id="{8502F092-ADC3-5FAA-D983-C4A90DAC6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3361" y="3552491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dirty="0"/>
              <a:t>2</a:t>
            </a:r>
          </a:p>
        </p:txBody>
      </p:sp>
      <p:sp>
        <p:nvSpPr>
          <p:cNvPr id="8" name="Oval 61">
            <a:extLst>
              <a:ext uri="{FF2B5EF4-FFF2-40B4-BE49-F238E27FC236}">
                <a16:creationId xmlns:a16="http://schemas.microsoft.com/office/drawing/2014/main" id="{19473DC8-F4E6-6A5F-67B2-36B4F6DC7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3302" y="3095551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dirty="0"/>
              <a:t>B</a:t>
            </a:r>
          </a:p>
        </p:txBody>
      </p:sp>
      <p:cxnSp>
        <p:nvCxnSpPr>
          <p:cNvPr id="9" name="AutoShape 62">
            <a:extLst>
              <a:ext uri="{FF2B5EF4-FFF2-40B4-BE49-F238E27FC236}">
                <a16:creationId xmlns:a16="http://schemas.microsoft.com/office/drawing/2014/main" id="{19FB301E-DED6-E86D-1F56-543A622468FF}"/>
              </a:ext>
            </a:extLst>
          </p:cNvPr>
          <p:cNvCxnSpPr>
            <a:cxnSpLocks noChangeShapeType="1"/>
            <a:stCxn id="16" idx="4"/>
            <a:endCxn id="15" idx="0"/>
          </p:cNvCxnSpPr>
          <p:nvPr/>
        </p:nvCxnSpPr>
        <p:spPr bwMode="auto">
          <a:xfrm>
            <a:off x="7869042" y="3312344"/>
            <a:ext cx="285423" cy="24014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" name="AutoShape 63">
            <a:extLst>
              <a:ext uri="{FF2B5EF4-FFF2-40B4-BE49-F238E27FC236}">
                <a16:creationId xmlns:a16="http://schemas.microsoft.com/office/drawing/2014/main" id="{BE489C5F-B0CA-C201-265B-A33DCC07D463}"/>
              </a:ext>
            </a:extLst>
          </p:cNvPr>
          <p:cNvCxnSpPr>
            <a:cxnSpLocks noChangeShapeType="1"/>
            <a:stCxn id="4" idx="4"/>
            <a:endCxn id="16" idx="1"/>
          </p:cNvCxnSpPr>
          <p:nvPr/>
        </p:nvCxnSpPr>
        <p:spPr bwMode="auto">
          <a:xfrm>
            <a:off x="7054902" y="2881090"/>
            <a:ext cx="737772" cy="24688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" name="AutoShape 64">
            <a:extLst>
              <a:ext uri="{FF2B5EF4-FFF2-40B4-BE49-F238E27FC236}">
                <a16:creationId xmlns:a16="http://schemas.microsoft.com/office/drawing/2014/main" id="{D1116633-7011-4441-742F-BCED4B4432E7}"/>
              </a:ext>
            </a:extLst>
          </p:cNvPr>
          <p:cNvCxnSpPr>
            <a:cxnSpLocks noChangeShapeType="1"/>
            <a:stCxn id="16" idx="4"/>
            <a:endCxn id="6" idx="0"/>
          </p:cNvCxnSpPr>
          <p:nvPr/>
        </p:nvCxnSpPr>
        <p:spPr bwMode="auto">
          <a:xfrm flipH="1">
            <a:off x="7584383" y="3312344"/>
            <a:ext cx="284659" cy="24014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" name="AutoShape 65">
            <a:extLst>
              <a:ext uri="{FF2B5EF4-FFF2-40B4-BE49-F238E27FC236}">
                <a16:creationId xmlns:a16="http://schemas.microsoft.com/office/drawing/2014/main" id="{4C6C0C93-A96A-ED83-5E11-1A395036DBA1}"/>
              </a:ext>
            </a:extLst>
          </p:cNvPr>
          <p:cNvCxnSpPr>
            <a:cxnSpLocks noChangeShapeType="1"/>
            <a:stCxn id="4" idx="4"/>
            <a:endCxn id="8" idx="0"/>
          </p:cNvCxnSpPr>
          <p:nvPr/>
        </p:nvCxnSpPr>
        <p:spPr bwMode="auto">
          <a:xfrm flipH="1">
            <a:off x="6191302" y="2881090"/>
            <a:ext cx="863600" cy="21446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" name="AutoShape 66">
            <a:extLst>
              <a:ext uri="{FF2B5EF4-FFF2-40B4-BE49-F238E27FC236}">
                <a16:creationId xmlns:a16="http://schemas.microsoft.com/office/drawing/2014/main" id="{C741E140-6FEE-1075-EEBB-4FD6979DBBDB}"/>
              </a:ext>
            </a:extLst>
          </p:cNvPr>
          <p:cNvCxnSpPr>
            <a:cxnSpLocks noChangeShapeType="1"/>
            <a:stCxn id="8" idx="4"/>
            <a:endCxn id="7" idx="0"/>
          </p:cNvCxnSpPr>
          <p:nvPr/>
        </p:nvCxnSpPr>
        <p:spPr bwMode="auto">
          <a:xfrm>
            <a:off x="6191302" y="3311551"/>
            <a:ext cx="310059" cy="24094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" name="AutoShape 67">
            <a:extLst>
              <a:ext uri="{FF2B5EF4-FFF2-40B4-BE49-F238E27FC236}">
                <a16:creationId xmlns:a16="http://schemas.microsoft.com/office/drawing/2014/main" id="{67592A74-B48E-86B5-CB7F-1B7B3C4BAAA7}"/>
              </a:ext>
            </a:extLst>
          </p:cNvPr>
          <p:cNvCxnSpPr>
            <a:cxnSpLocks noChangeShapeType="1"/>
            <a:stCxn id="8" idx="4"/>
            <a:endCxn id="5" idx="0"/>
          </p:cNvCxnSpPr>
          <p:nvPr/>
        </p:nvCxnSpPr>
        <p:spPr bwMode="auto">
          <a:xfrm flipH="1">
            <a:off x="5925097" y="3311551"/>
            <a:ext cx="266205" cy="24094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" name="Oval 68">
            <a:extLst>
              <a:ext uri="{FF2B5EF4-FFF2-40B4-BE49-F238E27FC236}">
                <a16:creationId xmlns:a16="http://schemas.microsoft.com/office/drawing/2014/main" id="{CA52D830-E5C9-CBEB-B93B-19EC6FF0B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6465" y="3552491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dirty="0"/>
              <a:t>4</a:t>
            </a:r>
          </a:p>
        </p:txBody>
      </p:sp>
      <p:sp>
        <p:nvSpPr>
          <p:cNvPr id="16" name="Oval 69">
            <a:extLst>
              <a:ext uri="{FF2B5EF4-FFF2-40B4-BE49-F238E27FC236}">
                <a16:creationId xmlns:a16="http://schemas.microsoft.com/office/drawing/2014/main" id="{E2C9E082-84EE-C943-B56D-782B356C9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1042" y="3096344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dirty="0"/>
              <a:t>C</a:t>
            </a:r>
          </a:p>
        </p:txBody>
      </p:sp>
      <p:sp>
        <p:nvSpPr>
          <p:cNvPr id="18" name="Oval 55">
            <a:extLst>
              <a:ext uri="{FF2B5EF4-FFF2-40B4-BE49-F238E27FC236}">
                <a16:creationId xmlns:a16="http://schemas.microsoft.com/office/drawing/2014/main" id="{E2B803E7-3476-41B8-2037-1EA003636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4709" y="1131590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200" b="1" dirty="0"/>
          </a:p>
        </p:txBody>
      </p:sp>
      <p:sp>
        <p:nvSpPr>
          <p:cNvPr id="19" name="Oval 56">
            <a:extLst>
              <a:ext uri="{FF2B5EF4-FFF2-40B4-BE49-F238E27FC236}">
                <a16:creationId xmlns:a16="http://schemas.microsoft.com/office/drawing/2014/main" id="{CB406955-8685-C8EB-5552-FD4F5E66D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482" y="2150195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dirty="0"/>
              <a:t>1</a:t>
            </a:r>
          </a:p>
        </p:txBody>
      </p:sp>
      <p:sp>
        <p:nvSpPr>
          <p:cNvPr id="20" name="Oval 57">
            <a:extLst>
              <a:ext uri="{FF2B5EF4-FFF2-40B4-BE49-F238E27FC236}">
                <a16:creationId xmlns:a16="http://schemas.microsoft.com/office/drawing/2014/main" id="{BD838499-6A0E-E524-9928-94A1934B7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8088" y="2150195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dirty="0"/>
              <a:t>8</a:t>
            </a:r>
          </a:p>
        </p:txBody>
      </p:sp>
      <p:sp>
        <p:nvSpPr>
          <p:cNvPr id="21" name="Oval 59">
            <a:extLst>
              <a:ext uri="{FF2B5EF4-FFF2-40B4-BE49-F238E27FC236}">
                <a16:creationId xmlns:a16="http://schemas.microsoft.com/office/drawing/2014/main" id="{03C06363-8153-2842-3658-F806A2315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2310" y="2150195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dirty="0"/>
              <a:t>2</a:t>
            </a:r>
          </a:p>
        </p:txBody>
      </p:sp>
      <p:sp>
        <p:nvSpPr>
          <p:cNvPr id="22" name="Oval 61">
            <a:extLst>
              <a:ext uri="{FF2B5EF4-FFF2-40B4-BE49-F238E27FC236}">
                <a16:creationId xmlns:a16="http://schemas.microsoft.com/office/drawing/2014/main" id="{71C00EF2-AE5F-3CD9-F24A-6522BD976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9111" y="1602885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200" b="1" dirty="0"/>
          </a:p>
        </p:txBody>
      </p:sp>
      <p:cxnSp>
        <p:nvCxnSpPr>
          <p:cNvPr id="23" name="AutoShape 62">
            <a:extLst>
              <a:ext uri="{FF2B5EF4-FFF2-40B4-BE49-F238E27FC236}">
                <a16:creationId xmlns:a16="http://schemas.microsoft.com/office/drawing/2014/main" id="{C5E0618D-76B5-E3B8-AC6F-4A26D10A6D1A}"/>
              </a:ext>
            </a:extLst>
          </p:cNvPr>
          <p:cNvCxnSpPr>
            <a:cxnSpLocks noChangeShapeType="1"/>
            <a:stCxn id="30" idx="4"/>
            <a:endCxn id="29" idx="0"/>
          </p:cNvCxnSpPr>
          <p:nvPr/>
        </p:nvCxnSpPr>
        <p:spPr bwMode="auto">
          <a:xfrm>
            <a:off x="7746806" y="1816683"/>
            <a:ext cx="823108" cy="333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4" name="AutoShape 63">
            <a:extLst>
              <a:ext uri="{FF2B5EF4-FFF2-40B4-BE49-F238E27FC236}">
                <a16:creationId xmlns:a16="http://schemas.microsoft.com/office/drawing/2014/main" id="{0D6ADAD9-CF6A-A8FB-5A9C-0C21EE5D5FDF}"/>
              </a:ext>
            </a:extLst>
          </p:cNvPr>
          <p:cNvCxnSpPr>
            <a:cxnSpLocks noChangeShapeType="1"/>
            <a:stCxn id="18" idx="4"/>
            <a:endCxn id="30" idx="0"/>
          </p:cNvCxnSpPr>
          <p:nvPr/>
        </p:nvCxnSpPr>
        <p:spPr bwMode="auto">
          <a:xfrm>
            <a:off x="6882709" y="1347590"/>
            <a:ext cx="864097" cy="25309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5" name="AutoShape 64">
            <a:extLst>
              <a:ext uri="{FF2B5EF4-FFF2-40B4-BE49-F238E27FC236}">
                <a16:creationId xmlns:a16="http://schemas.microsoft.com/office/drawing/2014/main" id="{3AA6A614-C2B4-12E9-F088-33694FB053AB}"/>
              </a:ext>
            </a:extLst>
          </p:cNvPr>
          <p:cNvCxnSpPr>
            <a:cxnSpLocks noChangeShapeType="1"/>
            <a:stCxn id="30" idx="4"/>
            <a:endCxn id="20" idx="0"/>
          </p:cNvCxnSpPr>
          <p:nvPr/>
        </p:nvCxnSpPr>
        <p:spPr bwMode="auto">
          <a:xfrm>
            <a:off x="7746806" y="1816683"/>
            <a:ext cx="419282" cy="333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6" name="AutoShape 65">
            <a:extLst>
              <a:ext uri="{FF2B5EF4-FFF2-40B4-BE49-F238E27FC236}">
                <a16:creationId xmlns:a16="http://schemas.microsoft.com/office/drawing/2014/main" id="{AA51BB84-41A0-0DE4-E015-ED8249B234FE}"/>
              </a:ext>
            </a:extLst>
          </p:cNvPr>
          <p:cNvCxnSpPr>
            <a:cxnSpLocks noChangeShapeType="1"/>
            <a:stCxn id="18" idx="4"/>
            <a:endCxn id="22" idx="0"/>
          </p:cNvCxnSpPr>
          <p:nvPr/>
        </p:nvCxnSpPr>
        <p:spPr bwMode="auto">
          <a:xfrm flipH="1">
            <a:off x="6047111" y="1347590"/>
            <a:ext cx="835598" cy="25529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" name="AutoShape 66">
            <a:extLst>
              <a:ext uri="{FF2B5EF4-FFF2-40B4-BE49-F238E27FC236}">
                <a16:creationId xmlns:a16="http://schemas.microsoft.com/office/drawing/2014/main" id="{2B8547A1-B699-4E37-3F82-D92B065E9622}"/>
              </a:ext>
            </a:extLst>
          </p:cNvPr>
          <p:cNvCxnSpPr>
            <a:cxnSpLocks noChangeShapeType="1"/>
            <a:stCxn id="22" idx="4"/>
            <a:endCxn id="21" idx="0"/>
          </p:cNvCxnSpPr>
          <p:nvPr/>
        </p:nvCxnSpPr>
        <p:spPr bwMode="auto">
          <a:xfrm flipH="1">
            <a:off x="5750310" y="1818885"/>
            <a:ext cx="296801" cy="33131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8" name="AutoShape 67">
            <a:extLst>
              <a:ext uri="{FF2B5EF4-FFF2-40B4-BE49-F238E27FC236}">
                <a16:creationId xmlns:a16="http://schemas.microsoft.com/office/drawing/2014/main" id="{395E7CC9-C594-D19D-EDCE-92235F00F8D5}"/>
              </a:ext>
            </a:extLst>
          </p:cNvPr>
          <p:cNvCxnSpPr>
            <a:cxnSpLocks noChangeShapeType="1"/>
            <a:stCxn id="22" idx="4"/>
            <a:endCxn id="19" idx="0"/>
          </p:cNvCxnSpPr>
          <p:nvPr/>
        </p:nvCxnSpPr>
        <p:spPr bwMode="auto">
          <a:xfrm flipH="1">
            <a:off x="5346482" y="1818885"/>
            <a:ext cx="700629" cy="33131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9" name="Oval 68">
            <a:extLst>
              <a:ext uri="{FF2B5EF4-FFF2-40B4-BE49-F238E27FC236}">
                <a16:creationId xmlns:a16="http://schemas.microsoft.com/office/drawing/2014/main" id="{717F262C-0CCC-BEC3-0BFE-F1471DFDC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914" y="2150195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dirty="0"/>
              <a:t>9</a:t>
            </a:r>
          </a:p>
        </p:txBody>
      </p:sp>
      <p:sp>
        <p:nvSpPr>
          <p:cNvPr id="30" name="Oval 69">
            <a:extLst>
              <a:ext uri="{FF2B5EF4-FFF2-40B4-BE49-F238E27FC236}">
                <a16:creationId xmlns:a16="http://schemas.microsoft.com/office/drawing/2014/main" id="{2A88166A-55E0-9D2B-6F7F-3596D3F76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8806" y="1600683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200" b="1" dirty="0"/>
          </a:p>
        </p:txBody>
      </p:sp>
      <p:sp>
        <p:nvSpPr>
          <p:cNvPr id="31" name="Oval 57">
            <a:extLst>
              <a:ext uri="{FF2B5EF4-FFF2-40B4-BE49-F238E27FC236}">
                <a16:creationId xmlns:a16="http://schemas.microsoft.com/office/drawing/2014/main" id="{E868BBA5-ABBE-9D17-D58C-4AA6DD069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3741" y="2150195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dirty="0"/>
              <a:t>3</a:t>
            </a:r>
          </a:p>
        </p:txBody>
      </p:sp>
      <p:cxnSp>
        <p:nvCxnSpPr>
          <p:cNvPr id="32" name="AutoShape 62">
            <a:extLst>
              <a:ext uri="{FF2B5EF4-FFF2-40B4-BE49-F238E27FC236}">
                <a16:creationId xmlns:a16="http://schemas.microsoft.com/office/drawing/2014/main" id="{55A1E5EE-3350-E23C-48E0-616AA012B728}"/>
              </a:ext>
            </a:extLst>
          </p:cNvPr>
          <p:cNvCxnSpPr>
            <a:cxnSpLocks noChangeShapeType="1"/>
            <a:stCxn id="36" idx="4"/>
            <a:endCxn id="35" idx="0"/>
          </p:cNvCxnSpPr>
          <p:nvPr/>
        </p:nvCxnSpPr>
        <p:spPr bwMode="auto">
          <a:xfrm flipH="1">
            <a:off x="6555569" y="1816683"/>
            <a:ext cx="327141" cy="333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" name="AutoShape 63">
            <a:extLst>
              <a:ext uri="{FF2B5EF4-FFF2-40B4-BE49-F238E27FC236}">
                <a16:creationId xmlns:a16="http://schemas.microsoft.com/office/drawing/2014/main" id="{9E9E3119-498F-1A34-6EB1-7FF4824FD2C0}"/>
              </a:ext>
            </a:extLst>
          </p:cNvPr>
          <p:cNvCxnSpPr>
            <a:cxnSpLocks noChangeShapeType="1"/>
            <a:stCxn id="18" idx="4"/>
            <a:endCxn id="36" idx="0"/>
          </p:cNvCxnSpPr>
          <p:nvPr/>
        </p:nvCxnSpPr>
        <p:spPr bwMode="auto">
          <a:xfrm>
            <a:off x="6882709" y="1347590"/>
            <a:ext cx="1" cy="25309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4" name="AutoShape 64">
            <a:extLst>
              <a:ext uri="{FF2B5EF4-FFF2-40B4-BE49-F238E27FC236}">
                <a16:creationId xmlns:a16="http://schemas.microsoft.com/office/drawing/2014/main" id="{0D9C06E5-BCD9-08A3-22F9-0F4DB09F026B}"/>
              </a:ext>
            </a:extLst>
          </p:cNvPr>
          <p:cNvCxnSpPr>
            <a:cxnSpLocks noChangeShapeType="1"/>
            <a:stCxn id="36" idx="4"/>
            <a:endCxn id="37" idx="0"/>
          </p:cNvCxnSpPr>
          <p:nvPr/>
        </p:nvCxnSpPr>
        <p:spPr bwMode="auto">
          <a:xfrm>
            <a:off x="6882710" y="1816683"/>
            <a:ext cx="74290" cy="333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5" name="Oval 68">
            <a:extLst>
              <a:ext uri="{FF2B5EF4-FFF2-40B4-BE49-F238E27FC236}">
                <a16:creationId xmlns:a16="http://schemas.microsoft.com/office/drawing/2014/main" id="{EA2239C3-B671-F0D8-6EB9-1D7AC3D5B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7569" y="2150195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dirty="0"/>
              <a:t>4</a:t>
            </a:r>
          </a:p>
        </p:txBody>
      </p:sp>
      <p:sp>
        <p:nvSpPr>
          <p:cNvPr id="36" name="Oval 69">
            <a:extLst>
              <a:ext uri="{FF2B5EF4-FFF2-40B4-BE49-F238E27FC236}">
                <a16:creationId xmlns:a16="http://schemas.microsoft.com/office/drawing/2014/main" id="{10D2F85F-F6B7-DA1E-95D9-C1245A3C0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4710" y="1600683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200" b="1" dirty="0"/>
          </a:p>
        </p:txBody>
      </p:sp>
      <p:sp>
        <p:nvSpPr>
          <p:cNvPr id="37" name="Oval 56">
            <a:extLst>
              <a:ext uri="{FF2B5EF4-FFF2-40B4-BE49-F238E27FC236}">
                <a16:creationId xmlns:a16="http://schemas.microsoft.com/office/drawing/2014/main" id="{3DCD70CB-7E46-88AF-3056-7A4DA9905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9000" y="2150195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dirty="0"/>
              <a:t>5</a:t>
            </a:r>
          </a:p>
        </p:txBody>
      </p:sp>
      <p:sp>
        <p:nvSpPr>
          <p:cNvPr id="38" name="Oval 59">
            <a:extLst>
              <a:ext uri="{FF2B5EF4-FFF2-40B4-BE49-F238E27FC236}">
                <a16:creationId xmlns:a16="http://schemas.microsoft.com/office/drawing/2014/main" id="{37C0BD3E-40B8-12D9-D6E3-9F90A4B0B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2828" y="2150195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dirty="0"/>
              <a:t>6</a:t>
            </a:r>
          </a:p>
        </p:txBody>
      </p:sp>
      <p:sp>
        <p:nvSpPr>
          <p:cNvPr id="39" name="Oval 57">
            <a:extLst>
              <a:ext uri="{FF2B5EF4-FFF2-40B4-BE49-F238E27FC236}">
                <a16:creationId xmlns:a16="http://schemas.microsoft.com/office/drawing/2014/main" id="{5ADD02DC-D7FB-EC74-FC6C-05704EFF1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4259" y="2150195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dirty="0"/>
              <a:t>7</a:t>
            </a:r>
          </a:p>
        </p:txBody>
      </p:sp>
      <p:cxnSp>
        <p:nvCxnSpPr>
          <p:cNvPr id="40" name="AutoShape 66">
            <a:extLst>
              <a:ext uri="{FF2B5EF4-FFF2-40B4-BE49-F238E27FC236}">
                <a16:creationId xmlns:a16="http://schemas.microsoft.com/office/drawing/2014/main" id="{7E497EB5-4BD0-0548-AE3E-E302FA31E653}"/>
              </a:ext>
            </a:extLst>
          </p:cNvPr>
          <p:cNvCxnSpPr>
            <a:cxnSpLocks noChangeShapeType="1"/>
            <a:stCxn id="22" idx="4"/>
            <a:endCxn id="31" idx="0"/>
          </p:cNvCxnSpPr>
          <p:nvPr/>
        </p:nvCxnSpPr>
        <p:spPr bwMode="auto">
          <a:xfrm>
            <a:off x="6047111" y="1818885"/>
            <a:ext cx="104630" cy="33131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1" name="AutoShape 62">
            <a:extLst>
              <a:ext uri="{FF2B5EF4-FFF2-40B4-BE49-F238E27FC236}">
                <a16:creationId xmlns:a16="http://schemas.microsoft.com/office/drawing/2014/main" id="{61175265-1881-638D-EFB7-4DE84D183773}"/>
              </a:ext>
            </a:extLst>
          </p:cNvPr>
          <p:cNvCxnSpPr>
            <a:cxnSpLocks noChangeShapeType="1"/>
            <a:stCxn id="36" idx="4"/>
            <a:endCxn id="38" idx="0"/>
          </p:cNvCxnSpPr>
          <p:nvPr/>
        </p:nvCxnSpPr>
        <p:spPr bwMode="auto">
          <a:xfrm>
            <a:off x="6882710" y="1816683"/>
            <a:ext cx="478118" cy="333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2" name="AutoShape 62">
            <a:extLst>
              <a:ext uri="{FF2B5EF4-FFF2-40B4-BE49-F238E27FC236}">
                <a16:creationId xmlns:a16="http://schemas.microsoft.com/office/drawing/2014/main" id="{DFAF781F-8408-F130-81D9-F18B08D95E56}"/>
              </a:ext>
            </a:extLst>
          </p:cNvPr>
          <p:cNvCxnSpPr>
            <a:cxnSpLocks noChangeShapeType="1"/>
            <a:stCxn id="30" idx="4"/>
            <a:endCxn id="39" idx="0"/>
          </p:cNvCxnSpPr>
          <p:nvPr/>
        </p:nvCxnSpPr>
        <p:spPr bwMode="auto">
          <a:xfrm>
            <a:off x="7746806" y="1816683"/>
            <a:ext cx="15453" cy="333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3501843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9" grpId="0" animBg="1"/>
      <p:bldP spid="30" grpId="0" animBg="1"/>
      <p:bldP spid="31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09D249-A597-6780-C9EA-09E5E1F088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Systematisches, rekursives Durchlaufen aller Knoten des Baums</a:t>
            </a:r>
          </a:p>
          <a:p>
            <a:r>
              <a:rPr lang="en-US" b="1" i="1" dirty="0"/>
              <a:t>In-Order</a:t>
            </a:r>
            <a:r>
              <a:rPr lang="de-DE" dirty="0"/>
              <a:t>: </a:t>
            </a:r>
          </a:p>
          <a:p>
            <a:pPr lvl="1"/>
            <a:r>
              <a:rPr lang="de-DE" sz="1200" dirty="0"/>
              <a:t>1. linker Teilbaum, 2. Knoten, 3. rechter Teilbaum</a:t>
            </a:r>
          </a:p>
          <a:p>
            <a:pPr lvl="1"/>
            <a:r>
              <a:rPr lang="de-DE" sz="1200" b="1" dirty="0"/>
              <a:t>A → B → C → D → E → F → G</a:t>
            </a:r>
          </a:p>
          <a:p>
            <a:pPr lvl="1"/>
            <a:r>
              <a:rPr lang="de-DE" sz="1200" b="1" dirty="0"/>
              <a:t>Beispiel</a:t>
            </a:r>
            <a:r>
              <a:rPr lang="de-DE" sz="1200" dirty="0"/>
              <a:t>: Schlüsselreihenfolge in einem Suchbaum</a:t>
            </a:r>
          </a:p>
          <a:p>
            <a:r>
              <a:rPr lang="en-US" b="1" i="1" dirty="0"/>
              <a:t>Pre-Order</a:t>
            </a:r>
            <a:r>
              <a:rPr lang="de-DE" dirty="0"/>
              <a:t>: </a:t>
            </a:r>
          </a:p>
          <a:p>
            <a:pPr lvl="1"/>
            <a:r>
              <a:rPr lang="de-DE" sz="1200" dirty="0"/>
              <a:t>1. Knoten, 2. linker Teilbaum, 3. rechter Teilbaum</a:t>
            </a:r>
          </a:p>
          <a:p>
            <a:pPr lvl="1"/>
            <a:r>
              <a:rPr lang="de-DE" sz="1200" b="1" dirty="0"/>
              <a:t>D → B → A → C → F → E → G</a:t>
            </a:r>
          </a:p>
          <a:p>
            <a:pPr lvl="1"/>
            <a:r>
              <a:rPr lang="de-DE" sz="1200" b="1" dirty="0"/>
              <a:t>Beispiel</a:t>
            </a:r>
            <a:r>
              <a:rPr lang="de-DE" sz="1200" dirty="0"/>
              <a:t>: Ordnerstruktur in Dateisystem</a:t>
            </a:r>
          </a:p>
          <a:p>
            <a:r>
              <a:rPr lang="de-DE" b="1" dirty="0"/>
              <a:t>Post-Order</a:t>
            </a:r>
            <a:r>
              <a:rPr lang="de-DE" dirty="0"/>
              <a:t>: </a:t>
            </a:r>
          </a:p>
          <a:p>
            <a:pPr lvl="1"/>
            <a:r>
              <a:rPr lang="de-DE" sz="1200" dirty="0"/>
              <a:t>1. linker Teilbaum, 2. rechter Teilbaum, 3. Knoten</a:t>
            </a:r>
          </a:p>
          <a:p>
            <a:pPr lvl="1"/>
            <a:r>
              <a:rPr lang="de-DE" sz="1200" b="1" dirty="0"/>
              <a:t>A → C → B → E → G </a:t>
            </a:r>
            <a:r>
              <a:rPr lang="de-DE" sz="1200" b="1"/>
              <a:t>→ F </a:t>
            </a:r>
            <a:r>
              <a:rPr lang="de-DE" sz="1200" b="1" dirty="0"/>
              <a:t>→ D</a:t>
            </a:r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0D8B61-F219-A2F6-EBEB-0F3B392AF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Traversierung: Tiefensuche (</a:t>
            </a:r>
            <a:r>
              <a:rPr lang="en-US" i="1" dirty="0"/>
              <a:t>Depth first traversal (DFS)</a:t>
            </a:r>
            <a:r>
              <a:rPr lang="de-DE" dirty="0"/>
              <a:t>)</a:t>
            </a:r>
          </a:p>
        </p:txBody>
      </p:sp>
      <p:sp>
        <p:nvSpPr>
          <p:cNvPr id="4" name="Oval 55">
            <a:extLst>
              <a:ext uri="{FF2B5EF4-FFF2-40B4-BE49-F238E27FC236}">
                <a16:creationId xmlns:a16="http://schemas.microsoft.com/office/drawing/2014/main" id="{0A62610A-6051-8C76-5B38-E851F1E84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4567" y="1179386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D</a:t>
            </a:r>
          </a:p>
        </p:txBody>
      </p:sp>
      <p:sp>
        <p:nvSpPr>
          <p:cNvPr id="5" name="Oval 56">
            <a:extLst>
              <a:ext uri="{FF2B5EF4-FFF2-40B4-BE49-F238E27FC236}">
                <a16:creationId xmlns:a16="http://schemas.microsoft.com/office/drawing/2014/main" id="{CB6FD9BA-1C26-74D0-B30B-6B1480D8E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4762" y="2232135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A</a:t>
            </a:r>
          </a:p>
        </p:txBody>
      </p:sp>
      <p:sp>
        <p:nvSpPr>
          <p:cNvPr id="6" name="Oval 57">
            <a:extLst>
              <a:ext uri="{FF2B5EF4-FFF2-40B4-BE49-F238E27FC236}">
                <a16:creationId xmlns:a16="http://schemas.microsoft.com/office/drawing/2014/main" id="{CA156696-DA95-1BE8-7B84-E8AF49795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4048" y="2232135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E</a:t>
            </a:r>
          </a:p>
        </p:txBody>
      </p:sp>
      <p:sp>
        <p:nvSpPr>
          <p:cNvPr id="7" name="Oval 59">
            <a:extLst>
              <a:ext uri="{FF2B5EF4-FFF2-40B4-BE49-F238E27FC236}">
                <a16:creationId xmlns:a16="http://schemas.microsoft.com/office/drawing/2014/main" id="{4C2ABA02-AC6F-3B05-3AC8-D6D20771F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1026" y="2232135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C</a:t>
            </a:r>
          </a:p>
        </p:txBody>
      </p:sp>
      <p:sp>
        <p:nvSpPr>
          <p:cNvPr id="8" name="Oval 61">
            <a:extLst>
              <a:ext uri="{FF2B5EF4-FFF2-40B4-BE49-F238E27FC236}">
                <a16:creationId xmlns:a16="http://schemas.microsoft.com/office/drawing/2014/main" id="{9907D1FB-A707-4956-7B27-A5EFF71CB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0967" y="1646112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B</a:t>
            </a:r>
          </a:p>
        </p:txBody>
      </p:sp>
      <p:cxnSp>
        <p:nvCxnSpPr>
          <p:cNvPr id="9" name="AutoShape 62">
            <a:extLst>
              <a:ext uri="{FF2B5EF4-FFF2-40B4-BE49-F238E27FC236}">
                <a16:creationId xmlns:a16="http://schemas.microsoft.com/office/drawing/2014/main" id="{FC6AFDEB-D78F-4261-7931-696F572813F3}"/>
              </a:ext>
            </a:extLst>
          </p:cNvPr>
          <p:cNvCxnSpPr>
            <a:cxnSpLocks noChangeShapeType="1"/>
            <a:stCxn id="16" idx="4"/>
            <a:endCxn id="15" idx="0"/>
          </p:cNvCxnSpPr>
          <p:nvPr/>
        </p:nvCxnSpPr>
        <p:spPr bwMode="auto">
          <a:xfrm>
            <a:off x="8246707" y="1862905"/>
            <a:ext cx="285423" cy="3692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" name="AutoShape 63">
            <a:extLst>
              <a:ext uri="{FF2B5EF4-FFF2-40B4-BE49-F238E27FC236}">
                <a16:creationId xmlns:a16="http://schemas.microsoft.com/office/drawing/2014/main" id="{BB5C3E42-C23D-ECF6-D4C4-6EAD3501A135}"/>
              </a:ext>
            </a:extLst>
          </p:cNvPr>
          <p:cNvCxnSpPr>
            <a:cxnSpLocks noChangeShapeType="1"/>
            <a:stCxn id="4" idx="4"/>
            <a:endCxn id="16" idx="1"/>
          </p:cNvCxnSpPr>
          <p:nvPr/>
        </p:nvCxnSpPr>
        <p:spPr bwMode="auto">
          <a:xfrm>
            <a:off x="7432567" y="1395386"/>
            <a:ext cx="737772" cy="28315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" name="AutoShape 64">
            <a:extLst>
              <a:ext uri="{FF2B5EF4-FFF2-40B4-BE49-F238E27FC236}">
                <a16:creationId xmlns:a16="http://schemas.microsoft.com/office/drawing/2014/main" id="{9522F3C3-BFB9-A272-6FB3-E7ABAD8C58D8}"/>
              </a:ext>
            </a:extLst>
          </p:cNvPr>
          <p:cNvCxnSpPr>
            <a:cxnSpLocks noChangeShapeType="1"/>
            <a:stCxn id="16" idx="4"/>
            <a:endCxn id="6" idx="0"/>
          </p:cNvCxnSpPr>
          <p:nvPr/>
        </p:nvCxnSpPr>
        <p:spPr bwMode="auto">
          <a:xfrm flipH="1">
            <a:off x="7962048" y="1862905"/>
            <a:ext cx="284659" cy="3692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" name="AutoShape 65">
            <a:extLst>
              <a:ext uri="{FF2B5EF4-FFF2-40B4-BE49-F238E27FC236}">
                <a16:creationId xmlns:a16="http://schemas.microsoft.com/office/drawing/2014/main" id="{5C9BBFCA-CFF2-189D-B148-1735F4BA7CF8}"/>
              </a:ext>
            </a:extLst>
          </p:cNvPr>
          <p:cNvCxnSpPr>
            <a:cxnSpLocks noChangeShapeType="1"/>
            <a:stCxn id="4" idx="4"/>
            <a:endCxn id="8" idx="0"/>
          </p:cNvCxnSpPr>
          <p:nvPr/>
        </p:nvCxnSpPr>
        <p:spPr bwMode="auto">
          <a:xfrm flipH="1">
            <a:off x="6568967" y="1395386"/>
            <a:ext cx="863600" cy="25072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" name="AutoShape 66">
            <a:extLst>
              <a:ext uri="{FF2B5EF4-FFF2-40B4-BE49-F238E27FC236}">
                <a16:creationId xmlns:a16="http://schemas.microsoft.com/office/drawing/2014/main" id="{D2A78BE8-24D5-5D42-CEDC-CCD470977741}"/>
              </a:ext>
            </a:extLst>
          </p:cNvPr>
          <p:cNvCxnSpPr>
            <a:cxnSpLocks noChangeShapeType="1"/>
            <a:stCxn id="8" idx="4"/>
            <a:endCxn id="7" idx="0"/>
          </p:cNvCxnSpPr>
          <p:nvPr/>
        </p:nvCxnSpPr>
        <p:spPr bwMode="auto">
          <a:xfrm>
            <a:off x="6568967" y="1862112"/>
            <a:ext cx="310059" cy="37002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" name="AutoShape 67">
            <a:extLst>
              <a:ext uri="{FF2B5EF4-FFF2-40B4-BE49-F238E27FC236}">
                <a16:creationId xmlns:a16="http://schemas.microsoft.com/office/drawing/2014/main" id="{DE602CA5-2303-170E-5860-A82AD63210E1}"/>
              </a:ext>
            </a:extLst>
          </p:cNvPr>
          <p:cNvCxnSpPr>
            <a:cxnSpLocks noChangeShapeType="1"/>
            <a:stCxn id="8" idx="4"/>
            <a:endCxn id="5" idx="0"/>
          </p:cNvCxnSpPr>
          <p:nvPr/>
        </p:nvCxnSpPr>
        <p:spPr bwMode="auto">
          <a:xfrm flipH="1">
            <a:off x="6302762" y="1862112"/>
            <a:ext cx="266205" cy="37002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" name="Oval 68">
            <a:extLst>
              <a:ext uri="{FF2B5EF4-FFF2-40B4-BE49-F238E27FC236}">
                <a16:creationId xmlns:a16="http://schemas.microsoft.com/office/drawing/2014/main" id="{B547180A-71B8-C9E7-94A8-2A65B5953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4130" y="2232135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G</a:t>
            </a:r>
          </a:p>
        </p:txBody>
      </p:sp>
      <p:sp>
        <p:nvSpPr>
          <p:cNvPr id="16" name="Oval 69">
            <a:extLst>
              <a:ext uri="{FF2B5EF4-FFF2-40B4-BE49-F238E27FC236}">
                <a16:creationId xmlns:a16="http://schemas.microsoft.com/office/drawing/2014/main" id="{D8309F02-289E-8C40-8EE2-692433A5B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8707" y="1646905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5852052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1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5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9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3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7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1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5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6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500"/>
                            </p:stCondLst>
                            <p:childTnLst>
                              <p:par>
                                <p:cTn id="20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9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0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1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3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4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5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7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8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9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1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2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3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5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6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7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9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0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1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3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4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5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09D249-A597-6780-C9EA-09E5E1F088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6877051" cy="3795662"/>
          </a:xfrm>
        </p:spPr>
        <p:txBody>
          <a:bodyPr/>
          <a:lstStyle/>
          <a:p>
            <a:r>
              <a:rPr lang="de-DE" dirty="0"/>
              <a:t>Auch: „Levelorder“-Durchlauf bzw. „Breitensuche“</a:t>
            </a:r>
          </a:p>
          <a:p>
            <a:pPr lvl="1"/>
            <a:r>
              <a:rPr lang="de-DE" sz="1200" b="1" dirty="0"/>
              <a:t>D → B → F → A → C → E → G</a:t>
            </a:r>
          </a:p>
          <a:p>
            <a:pPr lvl="1"/>
            <a:r>
              <a:rPr lang="de-DE" sz="1200" dirty="0"/>
              <a:t>Wird mit Hilfe einer </a:t>
            </a:r>
            <a:r>
              <a:rPr lang="en-US" sz="1200" i="1" dirty="0"/>
              <a:t>queue</a:t>
            </a:r>
            <a:r>
              <a:rPr lang="de-DE" sz="1200" dirty="0"/>
              <a:t> implementiert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Tiefensuche als Spezialfall wenn </a:t>
            </a:r>
            <a:r>
              <a:rPr lang="en-US" i="1" dirty="0"/>
              <a:t>queue</a:t>
            </a:r>
            <a:r>
              <a:rPr lang="de-DE" dirty="0"/>
              <a:t> durch </a:t>
            </a:r>
            <a:r>
              <a:rPr lang="en-US" i="1" dirty="0"/>
              <a:t>stack</a:t>
            </a:r>
            <a:r>
              <a:rPr lang="de-DE" dirty="0"/>
              <a:t> ausgetauscht wird!</a:t>
            </a:r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0D8B61-F219-A2F6-EBEB-0F3B392AF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Traversierung: Breitensuche (</a:t>
            </a:r>
            <a:r>
              <a:rPr lang="en-US" i="1" dirty="0"/>
              <a:t>Breadth first traversal (BFS)</a:t>
            </a:r>
            <a:r>
              <a:rPr lang="de-DE" dirty="0"/>
              <a:t>)</a:t>
            </a:r>
          </a:p>
        </p:txBody>
      </p:sp>
      <p:sp>
        <p:nvSpPr>
          <p:cNvPr id="4" name="Oval 55">
            <a:extLst>
              <a:ext uri="{FF2B5EF4-FFF2-40B4-BE49-F238E27FC236}">
                <a16:creationId xmlns:a16="http://schemas.microsoft.com/office/drawing/2014/main" id="{0A62610A-6051-8C76-5B38-E851F1E84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4567" y="1179386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D</a:t>
            </a:r>
          </a:p>
        </p:txBody>
      </p:sp>
      <p:sp>
        <p:nvSpPr>
          <p:cNvPr id="5" name="Oval 56">
            <a:extLst>
              <a:ext uri="{FF2B5EF4-FFF2-40B4-BE49-F238E27FC236}">
                <a16:creationId xmlns:a16="http://schemas.microsoft.com/office/drawing/2014/main" id="{CB6FD9BA-1C26-74D0-B30B-6B1480D8E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4762" y="2232135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A</a:t>
            </a:r>
          </a:p>
        </p:txBody>
      </p:sp>
      <p:sp>
        <p:nvSpPr>
          <p:cNvPr id="6" name="Oval 57">
            <a:extLst>
              <a:ext uri="{FF2B5EF4-FFF2-40B4-BE49-F238E27FC236}">
                <a16:creationId xmlns:a16="http://schemas.microsoft.com/office/drawing/2014/main" id="{CA156696-DA95-1BE8-7B84-E8AF49795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4048" y="2232135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E</a:t>
            </a:r>
          </a:p>
        </p:txBody>
      </p:sp>
      <p:sp>
        <p:nvSpPr>
          <p:cNvPr id="7" name="Oval 59">
            <a:extLst>
              <a:ext uri="{FF2B5EF4-FFF2-40B4-BE49-F238E27FC236}">
                <a16:creationId xmlns:a16="http://schemas.microsoft.com/office/drawing/2014/main" id="{4C2ABA02-AC6F-3B05-3AC8-D6D20771F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1026" y="2232135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C</a:t>
            </a:r>
          </a:p>
        </p:txBody>
      </p:sp>
      <p:sp>
        <p:nvSpPr>
          <p:cNvPr id="8" name="Oval 61">
            <a:extLst>
              <a:ext uri="{FF2B5EF4-FFF2-40B4-BE49-F238E27FC236}">
                <a16:creationId xmlns:a16="http://schemas.microsoft.com/office/drawing/2014/main" id="{9907D1FB-A707-4956-7B27-A5EFF71CB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0967" y="1646112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B</a:t>
            </a:r>
          </a:p>
        </p:txBody>
      </p:sp>
      <p:cxnSp>
        <p:nvCxnSpPr>
          <p:cNvPr id="9" name="AutoShape 62">
            <a:extLst>
              <a:ext uri="{FF2B5EF4-FFF2-40B4-BE49-F238E27FC236}">
                <a16:creationId xmlns:a16="http://schemas.microsoft.com/office/drawing/2014/main" id="{FC6AFDEB-D78F-4261-7931-696F572813F3}"/>
              </a:ext>
            </a:extLst>
          </p:cNvPr>
          <p:cNvCxnSpPr>
            <a:cxnSpLocks noChangeShapeType="1"/>
            <a:stCxn id="16" idx="4"/>
            <a:endCxn id="15" idx="0"/>
          </p:cNvCxnSpPr>
          <p:nvPr/>
        </p:nvCxnSpPr>
        <p:spPr bwMode="auto">
          <a:xfrm>
            <a:off x="8246707" y="1862905"/>
            <a:ext cx="285423" cy="3692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" name="AutoShape 63">
            <a:extLst>
              <a:ext uri="{FF2B5EF4-FFF2-40B4-BE49-F238E27FC236}">
                <a16:creationId xmlns:a16="http://schemas.microsoft.com/office/drawing/2014/main" id="{BB5C3E42-C23D-ECF6-D4C4-6EAD3501A135}"/>
              </a:ext>
            </a:extLst>
          </p:cNvPr>
          <p:cNvCxnSpPr>
            <a:cxnSpLocks noChangeShapeType="1"/>
            <a:stCxn id="4" idx="4"/>
            <a:endCxn id="16" idx="1"/>
          </p:cNvCxnSpPr>
          <p:nvPr/>
        </p:nvCxnSpPr>
        <p:spPr bwMode="auto">
          <a:xfrm>
            <a:off x="7432567" y="1395386"/>
            <a:ext cx="737772" cy="28315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" name="AutoShape 64">
            <a:extLst>
              <a:ext uri="{FF2B5EF4-FFF2-40B4-BE49-F238E27FC236}">
                <a16:creationId xmlns:a16="http://schemas.microsoft.com/office/drawing/2014/main" id="{9522F3C3-BFB9-A272-6FB3-E7ABAD8C58D8}"/>
              </a:ext>
            </a:extLst>
          </p:cNvPr>
          <p:cNvCxnSpPr>
            <a:cxnSpLocks noChangeShapeType="1"/>
            <a:stCxn id="16" idx="4"/>
            <a:endCxn id="6" idx="0"/>
          </p:cNvCxnSpPr>
          <p:nvPr/>
        </p:nvCxnSpPr>
        <p:spPr bwMode="auto">
          <a:xfrm flipH="1">
            <a:off x="7962048" y="1862905"/>
            <a:ext cx="284659" cy="3692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" name="AutoShape 65">
            <a:extLst>
              <a:ext uri="{FF2B5EF4-FFF2-40B4-BE49-F238E27FC236}">
                <a16:creationId xmlns:a16="http://schemas.microsoft.com/office/drawing/2014/main" id="{5C9BBFCA-CFF2-189D-B148-1735F4BA7CF8}"/>
              </a:ext>
            </a:extLst>
          </p:cNvPr>
          <p:cNvCxnSpPr>
            <a:cxnSpLocks noChangeShapeType="1"/>
            <a:stCxn id="4" idx="4"/>
            <a:endCxn id="8" idx="0"/>
          </p:cNvCxnSpPr>
          <p:nvPr/>
        </p:nvCxnSpPr>
        <p:spPr bwMode="auto">
          <a:xfrm flipH="1">
            <a:off x="6568967" y="1395386"/>
            <a:ext cx="863600" cy="25072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" name="AutoShape 66">
            <a:extLst>
              <a:ext uri="{FF2B5EF4-FFF2-40B4-BE49-F238E27FC236}">
                <a16:creationId xmlns:a16="http://schemas.microsoft.com/office/drawing/2014/main" id="{D2A78BE8-24D5-5D42-CEDC-CCD470977741}"/>
              </a:ext>
            </a:extLst>
          </p:cNvPr>
          <p:cNvCxnSpPr>
            <a:cxnSpLocks noChangeShapeType="1"/>
            <a:stCxn id="8" idx="4"/>
            <a:endCxn id="7" idx="0"/>
          </p:cNvCxnSpPr>
          <p:nvPr/>
        </p:nvCxnSpPr>
        <p:spPr bwMode="auto">
          <a:xfrm>
            <a:off x="6568967" y="1862112"/>
            <a:ext cx="310059" cy="37002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" name="AutoShape 67">
            <a:extLst>
              <a:ext uri="{FF2B5EF4-FFF2-40B4-BE49-F238E27FC236}">
                <a16:creationId xmlns:a16="http://schemas.microsoft.com/office/drawing/2014/main" id="{DE602CA5-2303-170E-5860-A82AD63210E1}"/>
              </a:ext>
            </a:extLst>
          </p:cNvPr>
          <p:cNvCxnSpPr>
            <a:cxnSpLocks noChangeShapeType="1"/>
            <a:stCxn id="8" idx="4"/>
            <a:endCxn id="5" idx="0"/>
          </p:cNvCxnSpPr>
          <p:nvPr/>
        </p:nvCxnSpPr>
        <p:spPr bwMode="auto">
          <a:xfrm flipH="1">
            <a:off x="6302762" y="1862112"/>
            <a:ext cx="266205" cy="37002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" name="Oval 68">
            <a:extLst>
              <a:ext uri="{FF2B5EF4-FFF2-40B4-BE49-F238E27FC236}">
                <a16:creationId xmlns:a16="http://schemas.microsoft.com/office/drawing/2014/main" id="{B547180A-71B8-C9E7-94A8-2A65B5953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4130" y="2232135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G</a:t>
            </a:r>
          </a:p>
        </p:txBody>
      </p:sp>
      <p:sp>
        <p:nvSpPr>
          <p:cNvPr id="16" name="Oval 69">
            <a:extLst>
              <a:ext uri="{FF2B5EF4-FFF2-40B4-BE49-F238E27FC236}">
                <a16:creationId xmlns:a16="http://schemas.microsoft.com/office/drawing/2014/main" id="{D8309F02-289E-8C40-8EE2-692433A5B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8707" y="1646905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CF0553-35AD-F67D-925E-2AFF3E4F4443}"/>
              </a:ext>
            </a:extLst>
          </p:cNvPr>
          <p:cNvSpPr txBox="1"/>
          <p:nvPr/>
        </p:nvSpPr>
        <p:spPr bwMode="gray">
          <a:xfrm>
            <a:off x="893223" y="2373541"/>
            <a:ext cx="4683318" cy="18158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Levelorder(v)</a:t>
            </a:r>
            <a:b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leere Queue;</a:t>
            </a:r>
            <a:b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q.enqueue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not((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is_empty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b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v =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q.dequeue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// do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something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v-&gt;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q.enqueue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(v-&gt;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q.enqueue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(v-&gt;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de-DE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2514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5" grpId="0" animBg="1"/>
      <p:bldP spid="16" grpId="0" animBg="1"/>
      <p:bldP spid="18" grpId="0" uiExpand="1" build="allAtOnce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Begriffe</a:t>
            </a:r>
          </a:p>
          <a:p>
            <a:pPr marL="614125" lvl="1" indent="-342900"/>
            <a:r>
              <a:rPr lang="de-DE" altLang="en-DE" dirty="0"/>
              <a:t>Bäume als spezielle Graphen</a:t>
            </a:r>
          </a:p>
          <a:p>
            <a:pPr marL="614125" lvl="1" indent="-342900"/>
            <a:r>
              <a:rPr lang="de-DE" altLang="en-DE" dirty="0"/>
              <a:t>Eigenschaften</a:t>
            </a:r>
          </a:p>
          <a:p>
            <a:pPr marL="342900" indent="-342900"/>
            <a:r>
              <a:rPr lang="de-DE" altLang="en-DE" b="1" dirty="0"/>
              <a:t>Binäre Suchbäume</a:t>
            </a:r>
          </a:p>
          <a:p>
            <a:pPr marL="614125" lvl="1" indent="-342900"/>
            <a:r>
              <a:rPr lang="de-DE" altLang="en-DE" dirty="0"/>
              <a:t>Einfügen</a:t>
            </a:r>
          </a:p>
          <a:p>
            <a:pPr marL="614125" lvl="1" indent="-342900"/>
            <a:r>
              <a:rPr lang="de-DE" altLang="en-DE" dirty="0"/>
              <a:t>Entfernen </a:t>
            </a:r>
            <a:r>
              <a:rPr lang="en-US" dirty="0"/>
              <a:t>(</a:t>
            </a:r>
            <a:r>
              <a:rPr lang="en-US" i="1" dirty="0"/>
              <a:t>Hibbard deletion</a:t>
            </a:r>
            <a:r>
              <a:rPr lang="en-US" dirty="0"/>
              <a:t>)</a:t>
            </a:r>
            <a:endParaRPr lang="de-DE" altLang="en-DE" dirty="0"/>
          </a:p>
          <a:p>
            <a:pPr marL="0" indent="0">
              <a:buNone/>
            </a:pPr>
            <a:endParaRPr lang="de-DE" altLang="en-DE" dirty="0"/>
          </a:p>
          <a:p>
            <a:pPr marL="342900" indent="-342900"/>
            <a:endParaRPr lang="de-DE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297627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Begriffe</a:t>
            </a:r>
          </a:p>
          <a:p>
            <a:pPr marL="614125" lvl="1" indent="-342900"/>
            <a:r>
              <a:rPr lang="de-DE" altLang="en-DE" dirty="0"/>
              <a:t>Bäume als spezielle Graphen</a:t>
            </a:r>
          </a:p>
          <a:p>
            <a:pPr marL="614125" lvl="1" indent="-342900"/>
            <a:r>
              <a:rPr lang="de-DE" altLang="en-DE" dirty="0"/>
              <a:t>Eigenschaften</a:t>
            </a:r>
          </a:p>
          <a:p>
            <a:pPr marL="342900" indent="-342900"/>
            <a:r>
              <a:rPr lang="de-DE" altLang="en-DE" dirty="0"/>
              <a:t>Binäre Suchbäume</a:t>
            </a:r>
          </a:p>
          <a:p>
            <a:pPr marL="614125" lvl="1" indent="-342900"/>
            <a:r>
              <a:rPr lang="de-DE" altLang="en-DE" dirty="0"/>
              <a:t>Einfügen</a:t>
            </a:r>
          </a:p>
          <a:p>
            <a:pPr marL="614125" lvl="1" indent="-342900"/>
            <a:r>
              <a:rPr lang="de-DE" altLang="en-DE" dirty="0"/>
              <a:t>Entfernen </a:t>
            </a:r>
            <a:r>
              <a:rPr lang="en-US" dirty="0"/>
              <a:t>(</a:t>
            </a:r>
            <a:r>
              <a:rPr lang="en-US" i="1" dirty="0"/>
              <a:t>Hibbard deletion</a:t>
            </a:r>
            <a:r>
              <a:rPr lang="en-US" dirty="0"/>
              <a:t>)</a:t>
            </a:r>
            <a:endParaRPr lang="de-DE" altLang="en-DE" dirty="0"/>
          </a:p>
          <a:p>
            <a:pPr marL="0" indent="0">
              <a:buNone/>
            </a:pPr>
            <a:endParaRPr lang="de-DE" altLang="en-DE" dirty="0"/>
          </a:p>
          <a:p>
            <a:pPr marL="342900" indent="-342900"/>
            <a:endParaRPr lang="de-DE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77010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68C263-035D-DF91-38A3-27C634B31F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7" y="1239837"/>
            <a:ext cx="4933304" cy="3563938"/>
          </a:xfrm>
        </p:spPr>
        <p:txBody>
          <a:bodyPr/>
          <a:lstStyle/>
          <a:p>
            <a:r>
              <a:rPr lang="de-DE" b="1" dirty="0"/>
              <a:t>Definition (Binäre Suchbäume)</a:t>
            </a:r>
            <a:r>
              <a:rPr lang="de-DE" dirty="0"/>
              <a:t>. Ein binärer Suchbaum (</a:t>
            </a:r>
            <a:r>
              <a:rPr lang="en-US" i="1" dirty="0"/>
              <a:t>binary search tree (BST)</a:t>
            </a:r>
            <a:r>
              <a:rPr lang="de-DE" dirty="0"/>
              <a:t>) ist ein geordneter binärer Baum.</a:t>
            </a:r>
          </a:p>
          <a:p>
            <a:endParaRPr lang="de-DE" dirty="0"/>
          </a:p>
          <a:p>
            <a:r>
              <a:rPr lang="de-DE" b="1" dirty="0"/>
              <a:t>Binäre Suchbäume </a:t>
            </a:r>
            <a:r>
              <a:rPr lang="de-DE" dirty="0"/>
              <a:t>sind entweder</a:t>
            </a:r>
          </a:p>
          <a:p>
            <a:pPr lvl="1"/>
            <a:r>
              <a:rPr lang="de-DE" dirty="0"/>
              <a:t>Leer</a:t>
            </a:r>
          </a:p>
          <a:p>
            <a:pPr lvl="1"/>
            <a:r>
              <a:rPr lang="de-DE" dirty="0"/>
              <a:t>Zwei disjunkte binäre Teilbäume</a:t>
            </a:r>
          </a:p>
          <a:p>
            <a:pPr lvl="1"/>
            <a:endParaRPr lang="de-DE" dirty="0"/>
          </a:p>
          <a:p>
            <a:r>
              <a:rPr lang="de-DE" b="1" dirty="0"/>
              <a:t>Geordneter Baum</a:t>
            </a:r>
            <a:r>
              <a:rPr lang="de-DE" dirty="0"/>
              <a:t>. Jeder Knoten hat einen Schlüssel. </a:t>
            </a:r>
          </a:p>
          <a:p>
            <a:pPr marL="268287" lvl="1" indent="0">
              <a:buNone/>
            </a:pPr>
            <a:r>
              <a:rPr lang="de-DE" dirty="0"/>
              <a:t>In jedem Knoten gilt für den Schlüssel</a:t>
            </a:r>
          </a:p>
          <a:p>
            <a:pPr lvl="1"/>
            <a:r>
              <a:rPr lang="de-DE" dirty="0"/>
              <a:t>größer als alle Schlüssel im linken Teilbaum</a:t>
            </a:r>
          </a:p>
          <a:p>
            <a:pPr lvl="1"/>
            <a:r>
              <a:rPr lang="de-DE" dirty="0"/>
              <a:t>kleiner als alle Schlüssel im rechten Teilbaum</a:t>
            </a:r>
          </a:p>
          <a:p>
            <a:endParaRPr lang="de-DE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7F9DFA-4FD6-09FF-8F76-E578D1070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Binäre Suchbäume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7239161-2757-9786-2796-031A9A177974}"/>
              </a:ext>
            </a:extLst>
          </p:cNvPr>
          <p:cNvSpPr/>
          <p:nvPr/>
        </p:nvSpPr>
        <p:spPr bwMode="gray">
          <a:xfrm>
            <a:off x="7344777" y="1131590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4E467A6-7016-593A-7649-BBFB7CBB8FC9}"/>
              </a:ext>
            </a:extLst>
          </p:cNvPr>
          <p:cNvSpPr/>
          <p:nvPr/>
        </p:nvSpPr>
        <p:spPr bwMode="gray">
          <a:xfrm>
            <a:off x="7704817" y="1467627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F9AE8F2-B935-9E41-F7A7-834FAC8E1BF3}"/>
              </a:ext>
            </a:extLst>
          </p:cNvPr>
          <p:cNvSpPr/>
          <p:nvPr/>
        </p:nvSpPr>
        <p:spPr bwMode="gray">
          <a:xfrm>
            <a:off x="6516216" y="1467627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4BFA3C8-5DD1-74E7-1C5B-73DC594B6AED}"/>
              </a:ext>
            </a:extLst>
          </p:cNvPr>
          <p:cNvSpPr/>
          <p:nvPr/>
        </p:nvSpPr>
        <p:spPr bwMode="gray">
          <a:xfrm>
            <a:off x="6984737" y="180366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726503A-AC9A-5DCE-1334-3892C9F279D7}"/>
              </a:ext>
            </a:extLst>
          </p:cNvPr>
          <p:cNvSpPr/>
          <p:nvPr/>
        </p:nvSpPr>
        <p:spPr bwMode="gray">
          <a:xfrm>
            <a:off x="6712669" y="213970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1C68EA7-1261-9F02-42AC-1044C843BA68}"/>
              </a:ext>
            </a:extLst>
          </p:cNvPr>
          <p:cNvSpPr/>
          <p:nvPr/>
        </p:nvSpPr>
        <p:spPr bwMode="gray">
          <a:xfrm>
            <a:off x="5919877" y="180366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87FB41F-A646-C784-5D76-9C48D5C6FA9F}"/>
              </a:ext>
            </a:extLst>
          </p:cNvPr>
          <p:cNvSpPr/>
          <p:nvPr/>
        </p:nvSpPr>
        <p:spPr bwMode="gray">
          <a:xfrm>
            <a:off x="6192180" y="213970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CC9D730-2FAB-30E8-A2CB-9C509D1AA518}"/>
              </a:ext>
            </a:extLst>
          </p:cNvPr>
          <p:cNvCxnSpPr>
            <a:cxnSpLocks/>
            <a:stCxn id="4" idx="3"/>
            <a:endCxn id="6" idx="6"/>
          </p:cNvCxnSpPr>
          <p:nvPr/>
        </p:nvCxnSpPr>
        <p:spPr bwMode="gray">
          <a:xfrm flipH="1">
            <a:off x="6732240" y="1315978"/>
            <a:ext cx="644173" cy="259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8C8C3C4-ED51-05B5-3FC1-3E07B4071FFF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 bwMode="gray">
          <a:xfrm>
            <a:off x="7529165" y="1315978"/>
            <a:ext cx="207288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09EA134-2BA4-057F-10A5-C8DD848E9C70}"/>
              </a:ext>
            </a:extLst>
          </p:cNvPr>
          <p:cNvCxnSpPr>
            <a:cxnSpLocks/>
            <a:stCxn id="7" idx="1"/>
            <a:endCxn id="6" idx="5"/>
          </p:cNvCxnSpPr>
          <p:nvPr/>
        </p:nvCxnSpPr>
        <p:spPr bwMode="gray">
          <a:xfrm flipH="1" flipV="1">
            <a:off x="6700604" y="1652015"/>
            <a:ext cx="315769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607DFC1-F599-9AB2-901B-870866D93B5F}"/>
              </a:ext>
            </a:extLst>
          </p:cNvPr>
          <p:cNvCxnSpPr>
            <a:cxnSpLocks/>
            <a:stCxn id="10" idx="7"/>
            <a:endCxn id="6" idx="3"/>
          </p:cNvCxnSpPr>
          <p:nvPr/>
        </p:nvCxnSpPr>
        <p:spPr bwMode="gray">
          <a:xfrm flipV="1">
            <a:off x="6104265" y="1652015"/>
            <a:ext cx="443587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4790CA-F97D-E2F3-908D-5FCA03E508B8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 bwMode="gray">
          <a:xfrm flipH="1">
            <a:off x="6897057" y="1988052"/>
            <a:ext cx="119316" cy="183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CCA57A-F65B-FBFC-196D-83C347728C72}"/>
              </a:ext>
            </a:extLst>
          </p:cNvPr>
          <p:cNvCxnSpPr>
            <a:cxnSpLocks/>
            <a:stCxn id="11" idx="1"/>
            <a:endCxn id="10" idx="5"/>
          </p:cNvCxnSpPr>
          <p:nvPr/>
        </p:nvCxnSpPr>
        <p:spPr bwMode="gray">
          <a:xfrm flipH="1" flipV="1">
            <a:off x="6104265" y="1988052"/>
            <a:ext cx="119551" cy="183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8C190FD-80D7-E423-7BBA-BD66E3FE29EA}"/>
              </a:ext>
            </a:extLst>
          </p:cNvPr>
          <p:cNvCxnSpPr>
            <a:cxnSpLocks/>
            <a:stCxn id="5" idx="3"/>
          </p:cNvCxnSpPr>
          <p:nvPr/>
        </p:nvCxnSpPr>
        <p:spPr bwMode="gray">
          <a:xfrm flipH="1">
            <a:off x="7632809" y="1652015"/>
            <a:ext cx="103644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C04877F-3892-D76E-3ACF-B4ECF3CA538A}"/>
              </a:ext>
            </a:extLst>
          </p:cNvPr>
          <p:cNvCxnSpPr>
            <a:cxnSpLocks/>
            <a:stCxn id="5" idx="5"/>
          </p:cNvCxnSpPr>
          <p:nvPr/>
        </p:nvCxnSpPr>
        <p:spPr bwMode="gray">
          <a:xfrm>
            <a:off x="7889205" y="1652015"/>
            <a:ext cx="99745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C0376CF-F48D-77D0-9700-54F7B3666087}"/>
              </a:ext>
            </a:extLst>
          </p:cNvPr>
          <p:cNvCxnSpPr>
            <a:cxnSpLocks/>
            <a:stCxn id="8" idx="3"/>
          </p:cNvCxnSpPr>
          <p:nvPr/>
        </p:nvCxnSpPr>
        <p:spPr bwMode="gray">
          <a:xfrm flipH="1">
            <a:off x="6636439" y="2324090"/>
            <a:ext cx="107866" cy="1200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4218FC9-DB6A-9887-F739-97913CE79108}"/>
              </a:ext>
            </a:extLst>
          </p:cNvPr>
          <p:cNvCxnSpPr>
            <a:cxnSpLocks/>
            <a:stCxn id="8" idx="5"/>
          </p:cNvCxnSpPr>
          <p:nvPr/>
        </p:nvCxnSpPr>
        <p:spPr bwMode="gray">
          <a:xfrm>
            <a:off x="6897057" y="2324090"/>
            <a:ext cx="107866" cy="1200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506E171-DEAC-6CFD-86EC-4CF4E6471B43}"/>
              </a:ext>
            </a:extLst>
          </p:cNvPr>
          <p:cNvCxnSpPr>
            <a:cxnSpLocks/>
            <a:stCxn id="11" idx="3"/>
          </p:cNvCxnSpPr>
          <p:nvPr/>
        </p:nvCxnSpPr>
        <p:spPr bwMode="gray">
          <a:xfrm flipH="1">
            <a:off x="6134237" y="2324090"/>
            <a:ext cx="89579" cy="105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F49300B-ABD6-D945-A3E9-AFFD8A3823E6}"/>
              </a:ext>
            </a:extLst>
          </p:cNvPr>
          <p:cNvCxnSpPr>
            <a:cxnSpLocks/>
            <a:stCxn id="11" idx="5"/>
          </p:cNvCxnSpPr>
          <p:nvPr/>
        </p:nvCxnSpPr>
        <p:spPr bwMode="gray">
          <a:xfrm>
            <a:off x="6376568" y="2324090"/>
            <a:ext cx="107119" cy="105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9225C66-EF21-4CFE-17C4-FA493FB89446}"/>
              </a:ext>
            </a:extLst>
          </p:cNvPr>
          <p:cNvCxnSpPr>
            <a:cxnSpLocks/>
            <a:stCxn id="10" idx="3"/>
          </p:cNvCxnSpPr>
          <p:nvPr/>
        </p:nvCxnSpPr>
        <p:spPr bwMode="gray">
          <a:xfrm flipH="1">
            <a:off x="5884167" y="1988052"/>
            <a:ext cx="67346" cy="151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C60E170-648B-3C19-90A4-6B14AB8CEAF2}"/>
              </a:ext>
            </a:extLst>
          </p:cNvPr>
          <p:cNvCxnSpPr>
            <a:cxnSpLocks/>
            <a:stCxn id="7" idx="5"/>
          </p:cNvCxnSpPr>
          <p:nvPr/>
        </p:nvCxnSpPr>
        <p:spPr bwMode="gray">
          <a:xfrm>
            <a:off x="7169125" y="1988052"/>
            <a:ext cx="119316" cy="151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74E1FE7E-5ECD-C612-82DD-9A4B7BCDC62B}"/>
              </a:ext>
            </a:extLst>
          </p:cNvPr>
          <p:cNvSpPr/>
          <p:nvPr/>
        </p:nvSpPr>
        <p:spPr bwMode="gray">
          <a:xfrm>
            <a:off x="7197495" y="271576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32E1067-8A1A-80CD-7982-8093C37FA999}"/>
              </a:ext>
            </a:extLst>
          </p:cNvPr>
          <p:cNvSpPr/>
          <p:nvPr/>
        </p:nvSpPr>
        <p:spPr bwMode="gray">
          <a:xfrm>
            <a:off x="7557535" y="305180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936BB22C-B485-4368-1E21-19423F21CD70}"/>
              </a:ext>
            </a:extLst>
          </p:cNvPr>
          <p:cNvSpPr/>
          <p:nvPr/>
        </p:nvSpPr>
        <p:spPr bwMode="gray">
          <a:xfrm>
            <a:off x="6368934" y="305180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86F09D6D-29AB-2974-B6EC-824CB7E0C1FE}"/>
              </a:ext>
            </a:extLst>
          </p:cNvPr>
          <p:cNvSpPr/>
          <p:nvPr/>
        </p:nvSpPr>
        <p:spPr bwMode="gray">
          <a:xfrm>
            <a:off x="6837455" y="3387840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085A1322-F82D-7A5A-93A0-B7C1CD137475}"/>
              </a:ext>
            </a:extLst>
          </p:cNvPr>
          <p:cNvSpPr/>
          <p:nvPr/>
        </p:nvSpPr>
        <p:spPr bwMode="gray">
          <a:xfrm>
            <a:off x="6565387" y="372387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F559B693-5C96-5110-F6E3-BFA8CBA32842}"/>
              </a:ext>
            </a:extLst>
          </p:cNvPr>
          <p:cNvSpPr/>
          <p:nvPr/>
        </p:nvSpPr>
        <p:spPr bwMode="gray">
          <a:xfrm>
            <a:off x="5772595" y="3387840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25F6FF83-1A6B-A3B9-6B3F-A72BDB682754}"/>
              </a:ext>
            </a:extLst>
          </p:cNvPr>
          <p:cNvSpPr/>
          <p:nvPr/>
        </p:nvSpPr>
        <p:spPr bwMode="gray">
          <a:xfrm>
            <a:off x="6044898" y="372387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D74143A1-8844-0040-1EEA-872439686915}"/>
              </a:ext>
            </a:extLst>
          </p:cNvPr>
          <p:cNvCxnSpPr>
            <a:cxnSpLocks/>
            <a:stCxn id="91" idx="3"/>
            <a:endCxn id="93" idx="6"/>
          </p:cNvCxnSpPr>
          <p:nvPr/>
        </p:nvCxnSpPr>
        <p:spPr bwMode="gray">
          <a:xfrm flipH="1">
            <a:off x="6584958" y="2900154"/>
            <a:ext cx="644173" cy="259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69F0602-6BA7-EFF4-04CB-A0DB79A91096}"/>
              </a:ext>
            </a:extLst>
          </p:cNvPr>
          <p:cNvCxnSpPr>
            <a:cxnSpLocks/>
            <a:stCxn id="91" idx="5"/>
            <a:endCxn id="92" idx="1"/>
          </p:cNvCxnSpPr>
          <p:nvPr/>
        </p:nvCxnSpPr>
        <p:spPr bwMode="gray">
          <a:xfrm>
            <a:off x="7381883" y="2900154"/>
            <a:ext cx="207288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BFB0BC0-2A4C-6BB3-4508-B790E64874F2}"/>
              </a:ext>
            </a:extLst>
          </p:cNvPr>
          <p:cNvCxnSpPr>
            <a:cxnSpLocks/>
            <a:stCxn id="94" idx="1"/>
            <a:endCxn id="93" idx="5"/>
          </p:cNvCxnSpPr>
          <p:nvPr/>
        </p:nvCxnSpPr>
        <p:spPr bwMode="gray">
          <a:xfrm flipH="1" flipV="1">
            <a:off x="6553322" y="3236191"/>
            <a:ext cx="315769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45FA526-9AC5-243F-3D83-B89FAFB9B7F0}"/>
              </a:ext>
            </a:extLst>
          </p:cNvPr>
          <p:cNvCxnSpPr>
            <a:cxnSpLocks/>
            <a:stCxn id="96" idx="7"/>
            <a:endCxn id="93" idx="3"/>
          </p:cNvCxnSpPr>
          <p:nvPr/>
        </p:nvCxnSpPr>
        <p:spPr bwMode="gray">
          <a:xfrm flipV="1">
            <a:off x="5956983" y="3236191"/>
            <a:ext cx="443587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D3342B2-A08A-B124-8E19-6864DC966C84}"/>
              </a:ext>
            </a:extLst>
          </p:cNvPr>
          <p:cNvCxnSpPr>
            <a:cxnSpLocks/>
            <a:stCxn id="94" idx="3"/>
            <a:endCxn id="95" idx="7"/>
          </p:cNvCxnSpPr>
          <p:nvPr/>
        </p:nvCxnSpPr>
        <p:spPr bwMode="gray">
          <a:xfrm flipH="1">
            <a:off x="6749775" y="3572228"/>
            <a:ext cx="119316" cy="183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4E274B8-EBA2-887B-C6F8-5424DE274A3F}"/>
              </a:ext>
            </a:extLst>
          </p:cNvPr>
          <p:cNvCxnSpPr>
            <a:cxnSpLocks/>
            <a:stCxn id="97" idx="1"/>
            <a:endCxn id="96" idx="5"/>
          </p:cNvCxnSpPr>
          <p:nvPr/>
        </p:nvCxnSpPr>
        <p:spPr bwMode="gray">
          <a:xfrm flipH="1" flipV="1">
            <a:off x="5956983" y="3572228"/>
            <a:ext cx="119551" cy="183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5DC6011-2C68-B6C0-5A1C-10FE5D826E19}"/>
              </a:ext>
            </a:extLst>
          </p:cNvPr>
          <p:cNvCxnSpPr>
            <a:cxnSpLocks/>
            <a:stCxn id="92" idx="3"/>
          </p:cNvCxnSpPr>
          <p:nvPr/>
        </p:nvCxnSpPr>
        <p:spPr bwMode="gray">
          <a:xfrm flipH="1">
            <a:off x="7485527" y="3236191"/>
            <a:ext cx="103644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C70F1BF-295D-89CB-835D-F5D8B931A213}"/>
              </a:ext>
            </a:extLst>
          </p:cNvPr>
          <p:cNvCxnSpPr>
            <a:cxnSpLocks/>
            <a:stCxn id="92" idx="5"/>
          </p:cNvCxnSpPr>
          <p:nvPr/>
        </p:nvCxnSpPr>
        <p:spPr bwMode="gray">
          <a:xfrm>
            <a:off x="7741923" y="3236191"/>
            <a:ext cx="99745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A172D21-4B39-75AF-521A-0C63916B6215}"/>
              </a:ext>
            </a:extLst>
          </p:cNvPr>
          <p:cNvCxnSpPr>
            <a:cxnSpLocks/>
            <a:stCxn id="95" idx="3"/>
          </p:cNvCxnSpPr>
          <p:nvPr/>
        </p:nvCxnSpPr>
        <p:spPr bwMode="gray">
          <a:xfrm flipH="1">
            <a:off x="6489157" y="3908266"/>
            <a:ext cx="107866" cy="1200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D66ACB9-461E-5FB5-C979-EA906F4EF021}"/>
              </a:ext>
            </a:extLst>
          </p:cNvPr>
          <p:cNvCxnSpPr>
            <a:cxnSpLocks/>
            <a:stCxn id="95" idx="5"/>
          </p:cNvCxnSpPr>
          <p:nvPr/>
        </p:nvCxnSpPr>
        <p:spPr bwMode="gray">
          <a:xfrm>
            <a:off x="6749775" y="3908266"/>
            <a:ext cx="107866" cy="1200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674BC1FB-3A09-3091-E5E3-6FD83ADCDCCF}"/>
              </a:ext>
            </a:extLst>
          </p:cNvPr>
          <p:cNvCxnSpPr>
            <a:cxnSpLocks/>
            <a:stCxn id="97" idx="3"/>
          </p:cNvCxnSpPr>
          <p:nvPr/>
        </p:nvCxnSpPr>
        <p:spPr bwMode="gray">
          <a:xfrm flipH="1">
            <a:off x="5986955" y="3908266"/>
            <a:ext cx="89579" cy="105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A83E3209-B3E0-A634-EA8A-6E155E837CA4}"/>
              </a:ext>
            </a:extLst>
          </p:cNvPr>
          <p:cNvCxnSpPr>
            <a:cxnSpLocks/>
            <a:stCxn id="97" idx="5"/>
          </p:cNvCxnSpPr>
          <p:nvPr/>
        </p:nvCxnSpPr>
        <p:spPr bwMode="gray">
          <a:xfrm>
            <a:off x="6229286" y="3908266"/>
            <a:ext cx="107119" cy="105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07A1600-69BC-BED6-1B48-191AC98239B0}"/>
              </a:ext>
            </a:extLst>
          </p:cNvPr>
          <p:cNvCxnSpPr>
            <a:cxnSpLocks/>
            <a:stCxn id="96" idx="3"/>
          </p:cNvCxnSpPr>
          <p:nvPr/>
        </p:nvCxnSpPr>
        <p:spPr bwMode="gray">
          <a:xfrm flipH="1">
            <a:off x="5736885" y="3572228"/>
            <a:ext cx="67346" cy="151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F575730C-1C38-D03B-8E49-35E72C90D908}"/>
              </a:ext>
            </a:extLst>
          </p:cNvPr>
          <p:cNvCxnSpPr>
            <a:cxnSpLocks/>
            <a:stCxn id="94" idx="5"/>
          </p:cNvCxnSpPr>
          <p:nvPr/>
        </p:nvCxnSpPr>
        <p:spPr bwMode="gray">
          <a:xfrm>
            <a:off x="7021843" y="3572228"/>
            <a:ext cx="119316" cy="151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riangle 134">
            <a:extLst>
              <a:ext uri="{FF2B5EF4-FFF2-40B4-BE49-F238E27FC236}">
                <a16:creationId xmlns:a16="http://schemas.microsoft.com/office/drawing/2014/main" id="{777DA3A7-95C6-6AEC-A678-947165DC3F6B}"/>
              </a:ext>
            </a:extLst>
          </p:cNvPr>
          <p:cNvSpPr/>
          <p:nvPr/>
        </p:nvSpPr>
        <p:spPr bwMode="gray">
          <a:xfrm>
            <a:off x="6439370" y="3066366"/>
            <a:ext cx="996110" cy="1051046"/>
          </a:xfrm>
          <a:prstGeom prst="triangle">
            <a:avLst/>
          </a:prstGeom>
          <a:solidFill>
            <a:srgbClr val="C00000">
              <a:alpha val="29804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3BE5F1E-62EF-0BC9-448E-7AEEDE3E4B93}"/>
              </a:ext>
            </a:extLst>
          </p:cNvPr>
          <p:cNvSpPr txBox="1"/>
          <p:nvPr/>
        </p:nvSpPr>
        <p:spPr bwMode="gray">
          <a:xfrm>
            <a:off x="8015310" y="2136584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i="1" dirty="0">
                <a:solidFill>
                  <a:srgbClr val="C00000"/>
                </a:solidFill>
              </a:rPr>
              <a:t>null links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9CF9DA6-4AA0-7508-DD4B-7CEA63332BAE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7988950" y="1835300"/>
            <a:ext cx="210748" cy="30128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E812C15A-63CD-247F-AB16-509C2C0EA0E6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7654947" y="1911676"/>
            <a:ext cx="371813" cy="25966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F2FDBD52-B52F-21DD-8448-C63F1593D125}"/>
              </a:ext>
            </a:extLst>
          </p:cNvPr>
          <p:cNvCxnSpPr>
            <a:cxnSpLocks/>
            <a:stCxn id="136" idx="1"/>
          </p:cNvCxnSpPr>
          <p:nvPr/>
        </p:nvCxnSpPr>
        <p:spPr bwMode="gray">
          <a:xfrm flipH="1" flipV="1">
            <a:off x="7302039" y="2171338"/>
            <a:ext cx="713271" cy="9623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7511FBA9-0D7A-7614-F7AD-1E7435F3A0D2}"/>
              </a:ext>
            </a:extLst>
          </p:cNvPr>
          <p:cNvCxnSpPr>
            <a:cxnSpLocks/>
            <a:stCxn id="149" idx="1"/>
            <a:endCxn id="92" idx="0"/>
          </p:cNvCxnSpPr>
          <p:nvPr/>
        </p:nvCxnSpPr>
        <p:spPr bwMode="gray">
          <a:xfrm flipH="1">
            <a:off x="7665547" y="2854891"/>
            <a:ext cx="535878" cy="19691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6EEDC5DC-9A1A-E92D-3928-F5F9156E852F}"/>
              </a:ext>
            </a:extLst>
          </p:cNvPr>
          <p:cNvSpPr txBox="1"/>
          <p:nvPr/>
        </p:nvSpPr>
        <p:spPr bwMode="gray">
          <a:xfrm>
            <a:off x="8201425" y="2723901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Schlüssel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4AADCF79-548A-4400-1A24-78B76571D532}"/>
              </a:ext>
            </a:extLst>
          </p:cNvPr>
          <p:cNvCxnSpPr>
            <a:cxnSpLocks/>
            <a:stCxn id="153" idx="1"/>
          </p:cNvCxnSpPr>
          <p:nvPr/>
        </p:nvCxnSpPr>
        <p:spPr bwMode="gray">
          <a:xfrm flipH="1" flipV="1">
            <a:off x="7141159" y="4129759"/>
            <a:ext cx="632400" cy="54302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CCF32991-E6FB-0DD9-2F5C-F58C75B64731}"/>
              </a:ext>
            </a:extLst>
          </p:cNvPr>
          <p:cNvSpPr txBox="1"/>
          <p:nvPr/>
        </p:nvSpPr>
        <p:spPr bwMode="gray">
          <a:xfrm>
            <a:off x="7773559" y="4541796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Alle Schlüssel 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größer als </a:t>
            </a:r>
            <a:r>
              <a:rPr lang="de-DE" sz="1200" b="1" dirty="0">
                <a:solidFill>
                  <a:srgbClr val="C00000"/>
                </a:solidFill>
              </a:rPr>
              <a:t>E</a:t>
            </a:r>
          </a:p>
        </p:txBody>
      </p:sp>
      <p:sp>
        <p:nvSpPr>
          <p:cNvPr id="155" name="Triangle 154">
            <a:extLst>
              <a:ext uri="{FF2B5EF4-FFF2-40B4-BE49-F238E27FC236}">
                <a16:creationId xmlns:a16="http://schemas.microsoft.com/office/drawing/2014/main" id="{931B2572-7B08-BE8E-6A04-BB681CA4C6F3}"/>
              </a:ext>
            </a:extLst>
          </p:cNvPr>
          <p:cNvSpPr/>
          <p:nvPr/>
        </p:nvSpPr>
        <p:spPr bwMode="gray">
          <a:xfrm>
            <a:off x="5416525" y="3066366"/>
            <a:ext cx="996110" cy="1051046"/>
          </a:xfrm>
          <a:prstGeom prst="triangle">
            <a:avLst/>
          </a:prstGeom>
          <a:solidFill>
            <a:srgbClr val="C00000">
              <a:alpha val="29804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E73CF549-5117-B48C-369B-92A59D717E44}"/>
              </a:ext>
            </a:extLst>
          </p:cNvPr>
          <p:cNvCxnSpPr>
            <a:cxnSpLocks/>
            <a:stCxn id="157" idx="1"/>
          </p:cNvCxnSpPr>
          <p:nvPr/>
        </p:nvCxnSpPr>
        <p:spPr bwMode="gray">
          <a:xfrm flipH="1" flipV="1">
            <a:off x="5839733" y="4148836"/>
            <a:ext cx="632400" cy="54302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9FF704A9-704E-8C91-E119-4ED3A33194A5}"/>
              </a:ext>
            </a:extLst>
          </p:cNvPr>
          <p:cNvSpPr txBox="1"/>
          <p:nvPr/>
        </p:nvSpPr>
        <p:spPr bwMode="gray">
          <a:xfrm>
            <a:off x="6472133" y="4560873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Alle Schlüssel 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kleiner als </a:t>
            </a:r>
            <a:r>
              <a:rPr lang="de-DE" sz="1200" b="1" dirty="0">
                <a:solidFill>
                  <a:srgbClr val="C00000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6366113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5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00"/>
                            </p:stCondLst>
                            <p:childTnLst>
                              <p:par>
                                <p:cTn id="18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500"/>
                            </p:stCondLst>
                            <p:childTnLst>
                              <p:par>
                                <p:cTn id="20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135" grpId="0" animBg="1"/>
      <p:bldP spid="136" grpId="0"/>
      <p:bldP spid="149" grpId="0"/>
      <p:bldP spid="153" grpId="0"/>
      <p:bldP spid="155" grpId="0" animBg="1"/>
      <p:bldP spid="15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51433A1D-29DC-3B9E-9EF7-9A91E455D7E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altLang="de-DE" b="1" noProof="0" dirty="0"/>
                  <a:t>Idee von Suchbäumen</a:t>
                </a:r>
                <a:r>
                  <a:rPr lang="de-DE" altLang="de-DE" noProof="0" dirty="0"/>
                  <a:t>: Jeder Knoten speichert „Nutzdaten“</a:t>
                </a:r>
              </a:p>
              <a:p>
                <a:pPr lvl="1"/>
                <a:r>
                  <a:rPr lang="de-DE" altLang="de-DE" sz="1200" dirty="0"/>
                  <a:t>Das was wir suchen möchten (Symboltabellen)</a:t>
                </a:r>
                <a:endParaRPr lang="de-DE" altLang="de-DE" sz="1200" noProof="0" dirty="0"/>
              </a:p>
              <a:p>
                <a:r>
                  <a:rPr lang="de-DE" altLang="de-DE" noProof="0" dirty="0"/>
                  <a:t>Binäre Suchbäume (oft auch nur Binärbäume genannt) implementieren die folgenden Operationen auf effiziente Weise:</a:t>
                </a:r>
              </a:p>
              <a:p>
                <a:pPr marL="611187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de-DE" sz="1200" b="1" i="0" noProof="0" dirty="0" smtClean="0">
                        <a:latin typeface="Cambria Math" panose="02040503050406030204" pitchFamily="18" charset="0"/>
                      </a:rPr>
                      <m:t>𝐆𝐞𝐭</m:t>
                    </m:r>
                    <m:r>
                      <a:rPr lang="de-DE" altLang="de-DE" sz="1200" b="1" i="1" noProof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altLang="de-DE" sz="1200" b="0" i="1" noProof="0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altLang="de-DE" sz="1200" b="1" i="1" noProof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altLang="de-DE" sz="1200" noProof="0" dirty="0"/>
                  <a:t>: Finde </a:t>
                </a:r>
                <a14:m>
                  <m:oMath xmlns:m="http://schemas.openxmlformats.org/officeDocument/2006/math">
                    <m:r>
                      <a:rPr lang="de-DE" altLang="de-DE" sz="1200" i="1" noProof="0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DE" altLang="de-DE" sz="1200" noProof="0" dirty="0"/>
                  <a:t> in der Datenstruktur bzw. stelle fest, dass </a:t>
                </a:r>
                <a14:m>
                  <m:oMath xmlns:m="http://schemas.openxmlformats.org/officeDocument/2006/math">
                    <m:r>
                      <a:rPr lang="de-DE" altLang="de-DE" sz="1200" i="1" noProof="0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DE" altLang="de-DE" sz="1200" noProof="0" dirty="0"/>
                  <a:t> nicht enthalten ist.</a:t>
                </a:r>
              </a:p>
              <a:p>
                <a:pPr marL="611187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de-DE" sz="1200" b="1" i="0" noProof="0" dirty="0" smtClean="0">
                        <a:latin typeface="Cambria Math" panose="02040503050406030204" pitchFamily="18" charset="0"/>
                      </a:rPr>
                      <m:t>𝐏𝐮𝐭</m:t>
                    </m:r>
                    <m:d>
                      <m:dPr>
                        <m:ctrlPr>
                          <a:rPr lang="de-DE" altLang="de-DE" sz="1200" b="1" i="1" noProof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altLang="de-DE" sz="1200" b="0" i="1" noProof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de-DE" altLang="de-DE" sz="1200" noProof="0" dirty="0"/>
                  <a:t>: Füge </a:t>
                </a:r>
                <a14:m>
                  <m:oMath xmlns:m="http://schemas.openxmlformats.org/officeDocument/2006/math">
                    <m:r>
                      <a:rPr lang="de-DE" altLang="de-DE" sz="1200" i="1" noProof="0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DE" altLang="de-DE" sz="1200" noProof="0" dirty="0"/>
                  <a:t> in die Datenstruktur ein.</a:t>
                </a:r>
              </a:p>
              <a:p>
                <a:pPr marL="611187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de-DE" sz="1200" b="1" i="0" noProof="0" dirty="0" smtClean="0">
                        <a:latin typeface="Cambria Math" panose="02040503050406030204" pitchFamily="18" charset="0"/>
                      </a:rPr>
                      <m:t>𝐑𝐞𝐦𝐨𝐯𝐞</m:t>
                    </m:r>
                    <m:d>
                      <m:dPr>
                        <m:ctrlPr>
                          <a:rPr lang="de-DE" altLang="de-DE" sz="1200" b="1" i="1" noProof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altLang="de-DE" sz="1200" b="0" i="1" noProof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de-DE" altLang="de-DE" sz="1200" noProof="0" dirty="0"/>
                  <a:t>: Lösche </a:t>
                </a:r>
                <a14:m>
                  <m:oMath xmlns:m="http://schemas.openxmlformats.org/officeDocument/2006/math">
                    <m:r>
                      <a:rPr lang="de-DE" altLang="de-DE" sz="1200" i="1" noProof="0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DE" altLang="de-DE" sz="1200" noProof="0" dirty="0"/>
                  <a:t> aus der Datenstruktur wenn es darin enthalten ist</a:t>
                </a:r>
              </a:p>
              <a:p>
                <a:pPr lvl="2"/>
                <a:endParaRPr lang="de-DE" altLang="de-DE" dirty="0"/>
              </a:p>
              <a:p>
                <a:r>
                  <a:rPr lang="de-DE" altLang="de-DE" b="1" noProof="0" dirty="0"/>
                  <a:t>Probleme</a:t>
                </a:r>
              </a:p>
              <a:p>
                <a:pPr lvl="1"/>
                <a:r>
                  <a:rPr lang="de-DE" altLang="de-DE" sz="1200" dirty="0"/>
                  <a:t>Effizienz nicht trivial erreichbar</a:t>
                </a:r>
              </a:p>
              <a:p>
                <a:pPr lvl="1"/>
                <a:r>
                  <a:rPr lang="de-DE" altLang="de-DE" sz="1200" noProof="0" dirty="0"/>
                  <a:t>Änderungen erfordern Reorganisation des Baums (Balancieren)</a:t>
                </a:r>
              </a:p>
              <a:p>
                <a:pPr lvl="2"/>
                <a:r>
                  <a:rPr lang="de-DE" altLang="de-DE" sz="1200" dirty="0"/>
                  <a:t>Zunächst aber: </a:t>
                </a:r>
                <a:r>
                  <a:rPr lang="de-DE" altLang="de-DE" sz="1200" dirty="0" err="1"/>
                  <a:t>Unbalancierte</a:t>
                </a:r>
                <a:r>
                  <a:rPr lang="de-DE" altLang="de-DE" sz="1200" dirty="0"/>
                  <a:t> binäre Suchbäume</a:t>
                </a:r>
                <a:endParaRPr lang="de-DE" altLang="de-DE" sz="1200" noProof="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51433A1D-29DC-3B9E-9EF7-9A91E455D7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38BAAE0-F409-481B-F445-52C7EE730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noProof="0" dirty="0"/>
              <a:t>Binäre Suchbäume II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FBFB08-0410-D626-A3D7-D3EA725E9461}"/>
              </a:ext>
            </a:extLst>
          </p:cNvPr>
          <p:cNvSpPr txBox="1"/>
          <p:nvPr/>
        </p:nvSpPr>
        <p:spPr bwMode="gray">
          <a:xfrm>
            <a:off x="3243338" y="4559099"/>
            <a:ext cx="1107925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sz="1200" b="1" dirty="0">
                <a:hlinkClick r:id="rId3"/>
              </a:rPr>
              <a:t>st.h</a:t>
            </a:r>
            <a:endParaRPr lang="en-DE" sz="1200" b="1" dirty="0"/>
          </a:p>
        </p:txBody>
      </p:sp>
    </p:spTree>
    <p:extLst>
      <p:ext uri="{BB962C8B-B14F-4D97-AF65-F5344CB8AC3E}">
        <p14:creationId xmlns:p14="http://schemas.microsoft.com/office/powerpoint/2010/main" val="38153181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A99DF3-123F-4B0C-4941-9DD3061AD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Binärer Baum als Abstrakter Datentyp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eck 6">
                <a:extLst>
                  <a:ext uri="{FF2B5EF4-FFF2-40B4-BE49-F238E27FC236}">
                    <a16:creationId xmlns:a16="http://schemas.microsoft.com/office/drawing/2014/main" id="{C7B5E67D-F382-E802-EA74-74BD0C163C4C}"/>
                  </a:ext>
                </a:extLst>
              </p:cNvPr>
              <p:cNvSpPr/>
              <p:nvPr/>
            </p:nvSpPr>
            <p:spPr>
              <a:xfrm>
                <a:off x="539552" y="1419622"/>
                <a:ext cx="6372200" cy="3219343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de-DE" altLang="de-DE" sz="1400" b="1" dirty="0">
                    <a:cs typeface="Courier New" panose="02070309020205020404" pitchFamily="49" charset="0"/>
                  </a:rPr>
                  <a:t>type</a:t>
                </a:r>
                <a:r>
                  <a:rPr lang="de-DE" altLang="de-DE" sz="1400" dirty="0"/>
                  <a:t> </a:t>
                </a:r>
                <a:r>
                  <a:rPr lang="de-DE" altLang="de-DE" sz="1400" dirty="0" err="1"/>
                  <a:t>BTree</a:t>
                </a:r>
                <a:r>
                  <a:rPr lang="de-DE" altLang="de-DE" sz="1400" dirty="0"/>
                  <a:t>(T)</a:t>
                </a:r>
              </a:p>
              <a:p>
                <a:r>
                  <a:rPr lang="de-DE" altLang="de-DE" sz="1400" dirty="0"/>
                  <a:t>	</a:t>
                </a:r>
                <a:r>
                  <a:rPr lang="de-DE" altLang="de-DE" sz="1400" b="1" dirty="0" err="1">
                    <a:cs typeface="Courier New" panose="02070309020205020404" pitchFamily="49" charset="0"/>
                  </a:rPr>
                  <a:t>operators</a:t>
                </a:r>
                <a:endParaRPr lang="de-DE" altLang="de-DE" sz="1400" b="1" dirty="0">
                  <a:cs typeface="Courier New" panose="02070309020205020404" pitchFamily="49" charset="0"/>
                </a:endParaRPr>
              </a:p>
              <a:p>
                <a:r>
                  <a:rPr lang="de-DE" altLang="de-DE" sz="1400" b="1" dirty="0">
                    <a:cs typeface="Courier New" panose="02070309020205020404" pitchFamily="49" charset="0"/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empty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BTree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b="1" dirty="0">
                    <a:cs typeface="Courier New" panose="02070309020205020404" pitchFamily="49" charset="0"/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empty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B</m:t>
                    </m:r>
                    <m:r>
                      <m:rPr>
                        <m:sty m:val="p"/>
                      </m:rPr>
                      <a:rPr lang="en-US" altLang="de-DE" sz="1400" i="1" dirty="0" smtClean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ree</m:t>
                    </m:r>
                    <m:r>
                      <a:rPr lang="en-US" altLang="de-DE" sz="1400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Bool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bin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BTree</m:t>
                    </m:r>
                    <m:r>
                      <a:rPr lang="en-US" altLang="de-DE" sz="1400" b="0" i="1" dirty="0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de-DE" sz="1400" b="0" i="1" dirty="0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BTree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de-DE" altLang="de-DE" sz="1400" dirty="0" err="1">
                        <a:latin typeface="Cambria Math" panose="02040503050406030204" pitchFamily="18" charset="0"/>
                      </a:rPr>
                      <m:t>B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Tree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left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BTree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BTree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right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BTree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BTree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value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BTree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dirty="0"/>
                  <a:t>	</a:t>
                </a:r>
                <a:r>
                  <a:rPr lang="de-DE" altLang="de-DE" sz="1400" b="1" dirty="0" err="1">
                    <a:cs typeface="Courier New" panose="02070309020205020404" pitchFamily="49" charset="0"/>
                  </a:rPr>
                  <a:t>axioms</a:t>
                </a:r>
                <a:endParaRPr lang="de-DE" altLang="de-DE" sz="1400" b="1" dirty="0">
                  <a:cs typeface="Courier New" panose="02070309020205020404" pitchFamily="49" charset="0"/>
                </a:endParaRPr>
              </a:p>
              <a:p>
                <a:r>
                  <a:rPr lang="de-DE" altLang="de-DE" sz="1400" b="1" dirty="0">
                    <a:cs typeface="Courier New" panose="02070309020205020404" pitchFamily="49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BTree</m:t>
                    </m:r>
                    <m:r>
                      <a:rPr lang="en-US" altLang="de-DE" sz="140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T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de-DE" sz="1400" dirty="0">
                        <a:latin typeface="Cambria Math" panose="02040503050406030204" pitchFamily="18" charset="0"/>
                      </a:rPr>
                      <m:t>    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left</m:t>
                    </m:r>
                    <m:d>
                      <m:dPr>
                        <m:ctrlPr>
                          <a:rPr lang="en-US" altLang="de-DE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de-DE" sz="1400" dirty="0">
                            <a:latin typeface="Cambria Math" panose="02040503050406030204" pitchFamily="18" charset="0"/>
                          </a:rPr>
                          <m:t>bin</m:t>
                        </m:r>
                        <m:d>
                          <m:dPr>
                            <m:ctrlP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b="1" dirty="0">
                    <a:cs typeface="Courier New" panose="02070309020205020404" pitchFamily="49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BTree</m:t>
                    </m:r>
                    <m:r>
                      <a:rPr lang="en-US" altLang="de-DE" sz="140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T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de-DE" sz="1400" dirty="0">
                        <a:latin typeface="Cambria Math" panose="02040503050406030204" pitchFamily="18" charset="0"/>
                      </a:rPr>
                      <m:t>    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right</m:t>
                    </m:r>
                    <m:d>
                      <m:dPr>
                        <m:ctrlPr>
                          <a:rPr lang="en-US" altLang="de-DE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de-DE" sz="1400" dirty="0">
                            <a:latin typeface="Cambria Math" panose="02040503050406030204" pitchFamily="18" charset="0"/>
                          </a:rPr>
                          <m:t>bin</m:t>
                        </m:r>
                        <m:d>
                          <m:dPr>
                            <m:ctrlP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b="1" dirty="0">
                    <a:cs typeface="Courier New" panose="02070309020205020404" pitchFamily="49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BTree</m:t>
                    </m:r>
                    <m:r>
                      <a:rPr lang="en-US" altLang="de-DE" sz="140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T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de-DE" sz="1400" dirty="0">
                        <a:latin typeface="Cambria Math" panose="02040503050406030204" pitchFamily="18" charset="0"/>
                      </a:rPr>
                      <m:t>    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value</m:t>
                    </m:r>
                    <m:d>
                      <m:dPr>
                        <m:ctrlPr>
                          <a:rPr lang="en-US" altLang="de-DE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de-DE" sz="1400" dirty="0">
                            <a:latin typeface="Cambria Math" panose="02040503050406030204" pitchFamily="18" charset="0"/>
                          </a:rPr>
                          <m:t>bin</m:t>
                        </m:r>
                        <m:d>
                          <m:dPr>
                            <m:ctrlP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b="1" dirty="0">
                    <a:cs typeface="Courier New" panose="02070309020205020404" pitchFamily="49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BTree</m:t>
                    </m:r>
                    <m:r>
                      <a:rPr lang="en-US" altLang="de-DE" sz="140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T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de-DE" sz="1400" dirty="0">
                        <a:latin typeface="Cambria Math" panose="02040503050406030204" pitchFamily="18" charset="0"/>
                      </a:rPr>
                      <m:t>    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empty</m:t>
                    </m:r>
                    <m:d>
                      <m:dPr>
                        <m:ctrlPr>
                          <a:rPr lang="en-US" altLang="de-DE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de-DE" sz="1400" dirty="0">
                            <a:latin typeface="Cambria Math" panose="02040503050406030204" pitchFamily="18" charset="0"/>
                          </a:rPr>
                          <m:t>bin</m:t>
                        </m:r>
                        <m:d>
                          <m:dPr>
                            <m:ctrlP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false</m:t>
                    </m:r>
                  </m:oMath>
                </a14:m>
                <a:endParaRPr lang="de-DE" altLang="de-DE" sz="1400" dirty="0"/>
              </a:p>
              <a:p>
                <a:r>
                  <a:rPr lang="en-US" altLang="de-DE" sz="1400" dirty="0"/>
                  <a:t>		                                 </a:t>
                </a:r>
                <a14:m>
                  <m:oMath xmlns:m="http://schemas.openxmlformats.org/officeDocument/2006/math">
                    <m: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altLang="de-DE" sz="1400" dirty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empty</m:t>
                    </m:r>
                    <m:d>
                      <m:dPr>
                        <m:ctrlPr>
                          <a:rPr lang="en-US" altLang="de-DE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de-DE" sz="1400" b="0" i="0" dirty="0" smtClean="0">
                            <a:latin typeface="Cambria Math" panose="02040503050406030204" pitchFamily="18" charset="0"/>
                          </a:rPr>
                          <m:t>empty</m:t>
                        </m:r>
                      </m:e>
                    </m:d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true</m:t>
                    </m:r>
                  </m:oMath>
                </a14:m>
                <a:endParaRPr lang="de-DE" altLang="de-DE" sz="1400" dirty="0"/>
              </a:p>
            </p:txBody>
          </p:sp>
        </mc:Choice>
        <mc:Fallback xmlns="">
          <p:sp>
            <p:nvSpPr>
              <p:cNvPr id="4" name="Rechteck 6">
                <a:extLst>
                  <a:ext uri="{FF2B5EF4-FFF2-40B4-BE49-F238E27FC236}">
                    <a16:creationId xmlns:a16="http://schemas.microsoft.com/office/drawing/2014/main" id="{C7B5E67D-F382-E802-EA74-74BD0C163C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419622"/>
                <a:ext cx="6372200" cy="3219343"/>
              </a:xfrm>
              <a:prstGeom prst="rect">
                <a:avLst/>
              </a:prstGeom>
              <a:blipFill>
                <a:blip r:embed="rId2"/>
                <a:stretch>
                  <a:fillRect l="-198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00041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433A1D-29DC-3B9E-9EF7-9A91E455D7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de-DE" b="1" dirty="0"/>
              <a:t>Klasse</a:t>
            </a:r>
            <a:r>
              <a:rPr lang="de-DE" altLang="de-DE" dirty="0"/>
              <a:t>: Ein BST ist ein Zeiger auf den Wurzelknoten (</a:t>
            </a:r>
            <a:r>
              <a:rPr lang="en-US" altLang="de-DE" i="1" dirty="0"/>
              <a:t>node</a:t>
            </a:r>
            <a:r>
              <a:rPr lang="de-DE" altLang="de-DE" dirty="0"/>
              <a:t>)</a:t>
            </a:r>
          </a:p>
          <a:p>
            <a:r>
              <a:rPr lang="en-US" altLang="de-DE" b="1" i="1" dirty="0"/>
              <a:t>Node</a:t>
            </a:r>
            <a:r>
              <a:rPr lang="de-DE" altLang="de-DE" dirty="0"/>
              <a:t>: Ein Knoten hat 4 Felder</a:t>
            </a:r>
          </a:p>
          <a:p>
            <a:pPr lvl="1"/>
            <a:r>
              <a:rPr lang="de-DE" altLang="de-DE" sz="1200" noProof="0" dirty="0"/>
              <a:t>Schlüssel (</a:t>
            </a:r>
            <a:r>
              <a:rPr lang="en-US" alt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de-DE" altLang="de-DE" sz="1200" noProof="0" dirty="0"/>
              <a:t>) und Wert (</a:t>
            </a:r>
            <a:r>
              <a:rPr lang="en-US" alt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de-DE" altLang="de-DE" sz="1200" noProof="0" dirty="0"/>
              <a:t>)</a:t>
            </a:r>
          </a:p>
          <a:p>
            <a:pPr lvl="1"/>
            <a:r>
              <a:rPr lang="de-DE" altLang="de-DE" sz="1200" dirty="0"/>
              <a:t>Zeiger auf die Wurzel des linken (</a:t>
            </a:r>
            <a:r>
              <a:rPr lang="en-US" alt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de-DE" altLang="de-DE" sz="1200" dirty="0"/>
              <a:t>) und rechten (</a:t>
            </a:r>
            <a:r>
              <a:rPr lang="en-US" alt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de-DE" altLang="de-DE" sz="1200" dirty="0"/>
              <a:t>) Teilbaums</a:t>
            </a:r>
            <a:endParaRPr lang="de-DE" altLang="de-DE" sz="1200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8BAAE0-F409-481B-F445-52C7EE730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noProof="0" dirty="0"/>
              <a:t>Binäre Suchbäume in C++</a:t>
            </a:r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5E934A-897B-D59B-82EF-7E7C4BE872B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9592" y="2571750"/>
            <a:ext cx="3349128" cy="204932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94C691C-0BE5-6DDD-BD7B-801002120B2B}"/>
              </a:ext>
            </a:extLst>
          </p:cNvPr>
          <p:cNvCxnSpPr>
            <a:cxnSpLocks/>
          </p:cNvCxnSpPr>
          <p:nvPr/>
        </p:nvCxnSpPr>
        <p:spPr bwMode="gray">
          <a:xfrm flipH="1">
            <a:off x="1970775" y="3507854"/>
            <a:ext cx="3753353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72C10FE-EC88-050C-43C3-79C4073F9C93}"/>
              </a:ext>
            </a:extLst>
          </p:cNvPr>
          <p:cNvSpPr txBox="1"/>
          <p:nvPr/>
        </p:nvSpPr>
        <p:spPr bwMode="gray">
          <a:xfrm>
            <a:off x="5768584" y="3376864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Nützlich und zeitsparend für Rang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9A099A-3FF9-3C42-3002-7618A46D5D10}"/>
              </a:ext>
            </a:extLst>
          </p:cNvPr>
          <p:cNvSpPr txBox="1"/>
          <p:nvPr/>
        </p:nvSpPr>
        <p:spPr bwMode="gray">
          <a:xfrm>
            <a:off x="2020193" y="4618126"/>
            <a:ext cx="1107925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sz="1200" b="1" dirty="0">
                <a:hlinkClick r:id="rId3"/>
              </a:rPr>
              <a:t>bst.h</a:t>
            </a:r>
            <a:endParaRPr lang="en-DE" sz="1200" b="1" dirty="0"/>
          </a:p>
        </p:txBody>
      </p:sp>
    </p:spTree>
    <p:extLst>
      <p:ext uri="{BB962C8B-B14F-4D97-AF65-F5344CB8AC3E}">
        <p14:creationId xmlns:p14="http://schemas.microsoft.com/office/powerpoint/2010/main" val="38172719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04350CE-3EA7-C86F-7C9C-040E845EC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noProof="0" dirty="0"/>
              <a:t>Binäre Suchbäume in C++ (Gerüst)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9D00E3-893F-0E64-2813-769D7E04328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4601" y="1203598"/>
            <a:ext cx="5305400" cy="352732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0836918-3E6C-E730-A6A7-444AA7ADFCE5}"/>
              </a:ext>
            </a:extLst>
          </p:cNvPr>
          <p:cNvCxnSpPr>
            <a:cxnSpLocks/>
            <a:stCxn id="6" idx="1"/>
          </p:cNvCxnSpPr>
          <p:nvPr/>
        </p:nvCxnSpPr>
        <p:spPr bwMode="gray">
          <a:xfrm flipH="1">
            <a:off x="2339752" y="1635922"/>
            <a:ext cx="5040560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F315127-5A42-6A24-47AF-CCC5EFD7930E}"/>
              </a:ext>
            </a:extLst>
          </p:cNvPr>
          <p:cNvSpPr txBox="1"/>
          <p:nvPr/>
        </p:nvSpPr>
        <p:spPr bwMode="gray">
          <a:xfrm>
            <a:off x="7380312" y="1504932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Wurzel des BST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544DAED-1531-7B1A-CB8E-68B68C5A819A}"/>
              </a:ext>
            </a:extLst>
          </p:cNvPr>
          <p:cNvCxnSpPr>
            <a:cxnSpLocks/>
            <a:stCxn id="10" idx="1"/>
          </p:cNvCxnSpPr>
          <p:nvPr/>
        </p:nvCxnSpPr>
        <p:spPr bwMode="gray">
          <a:xfrm flipH="1">
            <a:off x="4067944" y="2252110"/>
            <a:ext cx="3080759" cy="61618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6AB901E-E576-9E21-52BA-9C3B6EFCCE60}"/>
              </a:ext>
            </a:extLst>
          </p:cNvPr>
          <p:cNvSpPr txBox="1"/>
          <p:nvPr/>
        </p:nvSpPr>
        <p:spPr bwMode="gray">
          <a:xfrm>
            <a:off x="7148703" y="2121120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de-DE" sz="1200" dirty="0">
                <a:solidFill>
                  <a:srgbClr val="C00000"/>
                </a:solidFill>
              </a:rPr>
              <a:t> weil </a:t>
            </a:r>
            <a:r>
              <a:rPr lang="de-DE" sz="12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de-DE" sz="1200" dirty="0">
                <a:solidFill>
                  <a:srgbClr val="C00000"/>
                </a:solidFill>
              </a:rPr>
              <a:t> nichts</a:t>
            </a:r>
            <a:br>
              <a:rPr lang="de-DE" sz="1200" dirty="0">
                <a:solidFill>
                  <a:srgbClr val="C00000"/>
                </a:solidFill>
              </a:rPr>
            </a:br>
            <a:r>
              <a:rPr lang="de-DE" sz="1200" dirty="0">
                <a:solidFill>
                  <a:srgbClr val="C00000"/>
                </a:solidFill>
              </a:rPr>
              <a:t>verändert im Suchbaum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8A02F8-3C07-F14D-1CD5-6AD6C3F0986D}"/>
              </a:ext>
            </a:extLst>
          </p:cNvPr>
          <p:cNvSpPr txBox="1"/>
          <p:nvPr/>
        </p:nvSpPr>
        <p:spPr bwMode="gray">
          <a:xfrm>
            <a:off x="3243338" y="4723410"/>
            <a:ext cx="1107925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sz="1200" b="1" dirty="0">
                <a:hlinkClick r:id="rId3"/>
              </a:rPr>
              <a:t>bst.h</a:t>
            </a:r>
            <a:endParaRPr lang="en-DE" sz="1200" b="1" dirty="0"/>
          </a:p>
        </p:txBody>
      </p:sp>
    </p:spTree>
    <p:extLst>
      <p:ext uri="{BB962C8B-B14F-4D97-AF65-F5344CB8AC3E}">
        <p14:creationId xmlns:p14="http://schemas.microsoft.com/office/powerpoint/2010/main" val="3400047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5935A7-9B30-A3EA-8BFE-04A071D19E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	Suche nach </a:t>
            </a:r>
            <a:r>
              <a:rPr lang="de-DE" b="1" dirty="0"/>
              <a:t>R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b="1" dirty="0"/>
              <a:t>Aufwand</a:t>
            </a:r>
            <a:r>
              <a:rPr lang="de-DE" dirty="0"/>
              <a:t>: Anzahl Vergleiche = Tiefe des Baums + 1</a:t>
            </a:r>
            <a:endParaRPr lang="de-DE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A53E4D-4E02-638A-7F50-3126FE330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Binäre Suchbäume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get</a:t>
            </a:r>
            <a:r>
              <a:rPr lang="en-US" dirty="0"/>
              <a:t>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D442FA4-E3FC-1084-EA2F-0ABD61BB8FFB}"/>
              </a:ext>
            </a:extLst>
          </p:cNvPr>
          <p:cNvSpPr/>
          <p:nvPr/>
        </p:nvSpPr>
        <p:spPr bwMode="gray">
          <a:xfrm>
            <a:off x="2631966" y="170076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0C54DD-85A9-A4EF-0DC0-F09AC4F346DF}"/>
              </a:ext>
            </a:extLst>
          </p:cNvPr>
          <p:cNvSpPr/>
          <p:nvPr/>
        </p:nvSpPr>
        <p:spPr bwMode="gray">
          <a:xfrm>
            <a:off x="2992006" y="203680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1F29C1-9469-0FC4-EF30-5894FD09FD9D}"/>
              </a:ext>
            </a:extLst>
          </p:cNvPr>
          <p:cNvSpPr/>
          <p:nvPr/>
        </p:nvSpPr>
        <p:spPr bwMode="gray">
          <a:xfrm>
            <a:off x="1803405" y="203680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16C158-AED6-6661-C552-F1BABF329C82}"/>
              </a:ext>
            </a:extLst>
          </p:cNvPr>
          <p:cNvSpPr/>
          <p:nvPr/>
        </p:nvSpPr>
        <p:spPr bwMode="gray">
          <a:xfrm>
            <a:off x="2271926" y="237284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9907F5-22F7-B93E-586B-7F83257CE185}"/>
              </a:ext>
            </a:extLst>
          </p:cNvPr>
          <p:cNvSpPr/>
          <p:nvPr/>
        </p:nvSpPr>
        <p:spPr bwMode="gray">
          <a:xfrm>
            <a:off x="1999858" y="270888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BDCDD0A-324C-5726-DC42-3E4E092DE3E0}"/>
              </a:ext>
            </a:extLst>
          </p:cNvPr>
          <p:cNvSpPr/>
          <p:nvPr/>
        </p:nvSpPr>
        <p:spPr bwMode="gray">
          <a:xfrm>
            <a:off x="1207066" y="237284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B39C29A-3BBC-3E66-0662-C35C58372F62}"/>
              </a:ext>
            </a:extLst>
          </p:cNvPr>
          <p:cNvSpPr/>
          <p:nvPr/>
        </p:nvSpPr>
        <p:spPr bwMode="gray">
          <a:xfrm>
            <a:off x="1479369" y="270888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219105-D7B8-95CD-D262-EF7D104D081A}"/>
              </a:ext>
            </a:extLst>
          </p:cNvPr>
          <p:cNvCxnSpPr>
            <a:cxnSpLocks/>
            <a:stCxn id="4" idx="3"/>
            <a:endCxn id="6" idx="6"/>
          </p:cNvCxnSpPr>
          <p:nvPr/>
        </p:nvCxnSpPr>
        <p:spPr bwMode="gray">
          <a:xfrm flipH="1">
            <a:off x="2019429" y="1885157"/>
            <a:ext cx="644173" cy="259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D42B8F5-452D-A07F-7457-F7529F909627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 bwMode="gray">
          <a:xfrm>
            <a:off x="2816354" y="1885157"/>
            <a:ext cx="207288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119F99-9B82-8460-7D26-401E0B69BE9E}"/>
              </a:ext>
            </a:extLst>
          </p:cNvPr>
          <p:cNvCxnSpPr>
            <a:cxnSpLocks/>
            <a:stCxn id="7" idx="1"/>
            <a:endCxn id="6" idx="5"/>
          </p:cNvCxnSpPr>
          <p:nvPr/>
        </p:nvCxnSpPr>
        <p:spPr bwMode="gray">
          <a:xfrm flipH="1" flipV="1">
            <a:off x="1987793" y="2221194"/>
            <a:ext cx="315769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48E54C-A103-1951-19E6-8876A6C6C82A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 bwMode="gray">
          <a:xfrm flipV="1">
            <a:off x="1391454" y="2221194"/>
            <a:ext cx="443587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F14AA2-3434-E40C-B77D-7DB82EB14DCF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 bwMode="gray">
          <a:xfrm flipH="1">
            <a:off x="2184246" y="2557231"/>
            <a:ext cx="119316" cy="183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8165810-5AE4-7EBC-DD98-C9D134701B8F}"/>
              </a:ext>
            </a:extLst>
          </p:cNvPr>
          <p:cNvCxnSpPr>
            <a:cxnSpLocks/>
            <a:stCxn id="10" idx="1"/>
            <a:endCxn id="9" idx="5"/>
          </p:cNvCxnSpPr>
          <p:nvPr/>
        </p:nvCxnSpPr>
        <p:spPr bwMode="gray">
          <a:xfrm flipH="1" flipV="1">
            <a:off x="1391454" y="2557231"/>
            <a:ext cx="119551" cy="183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F0ED37C-7217-8E3F-C571-40A0B0F3718D}"/>
              </a:ext>
            </a:extLst>
          </p:cNvPr>
          <p:cNvCxnSpPr>
            <a:cxnSpLocks/>
            <a:stCxn id="5" idx="3"/>
          </p:cNvCxnSpPr>
          <p:nvPr/>
        </p:nvCxnSpPr>
        <p:spPr bwMode="gray">
          <a:xfrm flipH="1">
            <a:off x="2919998" y="2221194"/>
            <a:ext cx="103644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65D02E6-FFB7-A542-B0AF-C267F21EA896}"/>
              </a:ext>
            </a:extLst>
          </p:cNvPr>
          <p:cNvCxnSpPr>
            <a:cxnSpLocks/>
            <a:stCxn id="5" idx="5"/>
          </p:cNvCxnSpPr>
          <p:nvPr/>
        </p:nvCxnSpPr>
        <p:spPr bwMode="gray">
          <a:xfrm>
            <a:off x="3176394" y="2221194"/>
            <a:ext cx="99745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9EA1237-8DEA-DFE1-7E94-3E1114640A3B}"/>
              </a:ext>
            </a:extLst>
          </p:cNvPr>
          <p:cNvCxnSpPr>
            <a:cxnSpLocks/>
            <a:stCxn id="8" idx="3"/>
          </p:cNvCxnSpPr>
          <p:nvPr/>
        </p:nvCxnSpPr>
        <p:spPr bwMode="gray">
          <a:xfrm flipH="1">
            <a:off x="1923628" y="2893269"/>
            <a:ext cx="107866" cy="1200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928AA3-E74B-E16A-0864-48C8BE7C3DCD}"/>
              </a:ext>
            </a:extLst>
          </p:cNvPr>
          <p:cNvCxnSpPr>
            <a:cxnSpLocks/>
            <a:stCxn id="8" idx="5"/>
          </p:cNvCxnSpPr>
          <p:nvPr/>
        </p:nvCxnSpPr>
        <p:spPr bwMode="gray">
          <a:xfrm>
            <a:off x="2184246" y="2893269"/>
            <a:ext cx="107866" cy="1200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3F7F134-27C5-6F97-31BA-83F2A01DD4AA}"/>
              </a:ext>
            </a:extLst>
          </p:cNvPr>
          <p:cNvCxnSpPr>
            <a:cxnSpLocks/>
            <a:stCxn id="10" idx="3"/>
          </p:cNvCxnSpPr>
          <p:nvPr/>
        </p:nvCxnSpPr>
        <p:spPr bwMode="gray">
          <a:xfrm flipH="1">
            <a:off x="1421426" y="2893269"/>
            <a:ext cx="89579" cy="105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8114EC8-2BFA-B3A9-8718-23AF4B0DD0F7}"/>
              </a:ext>
            </a:extLst>
          </p:cNvPr>
          <p:cNvCxnSpPr>
            <a:cxnSpLocks/>
            <a:stCxn id="10" idx="5"/>
          </p:cNvCxnSpPr>
          <p:nvPr/>
        </p:nvCxnSpPr>
        <p:spPr bwMode="gray">
          <a:xfrm>
            <a:off x="1663757" y="2893269"/>
            <a:ext cx="107119" cy="105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24D279F-FC3D-2F69-ADC2-F4A6EE3A84F9}"/>
              </a:ext>
            </a:extLst>
          </p:cNvPr>
          <p:cNvCxnSpPr>
            <a:cxnSpLocks/>
            <a:stCxn id="9" idx="3"/>
          </p:cNvCxnSpPr>
          <p:nvPr/>
        </p:nvCxnSpPr>
        <p:spPr bwMode="gray">
          <a:xfrm flipH="1">
            <a:off x="1171356" y="2557231"/>
            <a:ext cx="67346" cy="151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B34E81-3C44-420E-8189-9096A4E4F167}"/>
              </a:ext>
            </a:extLst>
          </p:cNvPr>
          <p:cNvCxnSpPr>
            <a:cxnSpLocks/>
            <a:stCxn id="7" idx="5"/>
          </p:cNvCxnSpPr>
          <p:nvPr/>
        </p:nvCxnSpPr>
        <p:spPr bwMode="gray">
          <a:xfrm>
            <a:off x="2456314" y="2557231"/>
            <a:ext cx="119316" cy="151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815A426-F267-C893-1012-685294619DEC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2444864" y="2068442"/>
            <a:ext cx="831275" cy="70481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FB2E1CB-2CD1-5A57-B0A9-1201EE98F62A}"/>
              </a:ext>
            </a:extLst>
          </p:cNvPr>
          <p:cNvSpPr txBox="1"/>
          <p:nvPr/>
        </p:nvSpPr>
        <p:spPr bwMode="gray">
          <a:xfrm>
            <a:off x="3304616" y="2685903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b="1" dirty="0">
                <a:solidFill>
                  <a:srgbClr val="C00000"/>
                </a:solidFill>
              </a:rPr>
              <a:t>R</a:t>
            </a:r>
            <a:r>
              <a:rPr lang="de-DE" sz="1200" dirty="0">
                <a:solidFill>
                  <a:srgbClr val="C00000"/>
                </a:solidFill>
              </a:rPr>
              <a:t> ist kleiner als </a:t>
            </a:r>
            <a:r>
              <a:rPr lang="de-DE" sz="1200" b="1" dirty="0">
                <a:solidFill>
                  <a:srgbClr val="C00000"/>
                </a:solidFill>
              </a:rPr>
              <a:t>S</a:t>
            </a:r>
            <a:r>
              <a:rPr lang="de-DE" sz="1200" dirty="0">
                <a:solidFill>
                  <a:srgbClr val="C00000"/>
                </a:solidFill>
              </a:rPr>
              <a:t>,</a:t>
            </a:r>
            <a:br>
              <a:rPr lang="de-DE" sz="1200" dirty="0">
                <a:solidFill>
                  <a:srgbClr val="C00000"/>
                </a:solidFill>
              </a:rPr>
            </a:br>
            <a:r>
              <a:rPr lang="de-DE" sz="1200" dirty="0">
                <a:solidFill>
                  <a:srgbClr val="C00000"/>
                </a:solidFill>
              </a:rPr>
              <a:t>deshalb links suchen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A1A6522-89C5-1366-FE62-10DC9AF402A8}"/>
              </a:ext>
            </a:extLst>
          </p:cNvPr>
          <p:cNvCxnSpPr>
            <a:cxnSpLocks/>
          </p:cNvCxnSpPr>
          <p:nvPr/>
        </p:nvCxnSpPr>
        <p:spPr bwMode="gray">
          <a:xfrm flipV="1">
            <a:off x="1651325" y="2372843"/>
            <a:ext cx="412698" cy="89505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43B761B-5B76-DB85-B5D6-55175CDE6614}"/>
              </a:ext>
            </a:extLst>
          </p:cNvPr>
          <p:cNvSpPr txBox="1"/>
          <p:nvPr/>
        </p:nvSpPr>
        <p:spPr bwMode="gray">
          <a:xfrm>
            <a:off x="1135224" y="3356383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b="1" dirty="0">
                <a:solidFill>
                  <a:srgbClr val="C00000"/>
                </a:solidFill>
              </a:rPr>
              <a:t>R</a:t>
            </a:r>
            <a:r>
              <a:rPr lang="de-DE" sz="1200" dirty="0">
                <a:solidFill>
                  <a:srgbClr val="C00000"/>
                </a:solidFill>
              </a:rPr>
              <a:t> ist größer als </a:t>
            </a:r>
            <a:r>
              <a:rPr lang="de-DE" sz="1200" b="1" dirty="0">
                <a:solidFill>
                  <a:srgbClr val="C00000"/>
                </a:solidFill>
              </a:rPr>
              <a:t>E</a:t>
            </a:r>
            <a:r>
              <a:rPr lang="de-DE" sz="1200" dirty="0">
                <a:solidFill>
                  <a:srgbClr val="C00000"/>
                </a:solidFill>
              </a:rPr>
              <a:t>,</a:t>
            </a:r>
            <a:br>
              <a:rPr lang="de-DE" sz="1200" dirty="0">
                <a:solidFill>
                  <a:srgbClr val="C00000"/>
                </a:solidFill>
              </a:rPr>
            </a:br>
            <a:r>
              <a:rPr lang="de-DE" sz="1200" dirty="0">
                <a:solidFill>
                  <a:srgbClr val="C00000"/>
                </a:solidFill>
              </a:rPr>
              <a:t>deshalb rechts suchen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0E7A1D7-57AF-7607-9DC3-456C3D50686D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2488113" y="2533725"/>
            <a:ext cx="831275" cy="70481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D911737-2648-56C1-5DF6-FD668E9A2D09}"/>
              </a:ext>
            </a:extLst>
          </p:cNvPr>
          <p:cNvSpPr txBox="1"/>
          <p:nvPr/>
        </p:nvSpPr>
        <p:spPr bwMode="gray">
          <a:xfrm>
            <a:off x="3347865" y="3151186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b="1" dirty="0">
                <a:solidFill>
                  <a:srgbClr val="C00000"/>
                </a:solidFill>
              </a:rPr>
              <a:t>R</a:t>
            </a:r>
            <a:r>
              <a:rPr lang="de-DE" sz="1200" dirty="0">
                <a:solidFill>
                  <a:srgbClr val="C00000"/>
                </a:solidFill>
              </a:rPr>
              <a:t> wurde gefunden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2365854D-5D4B-EFB7-4080-4578379DA2A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2221" y="1335326"/>
            <a:ext cx="3935587" cy="21383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0D1507B-5675-119C-4D6E-83A84BE23A06}"/>
              </a:ext>
            </a:extLst>
          </p:cNvPr>
          <p:cNvSpPr txBox="1"/>
          <p:nvPr/>
        </p:nvSpPr>
        <p:spPr bwMode="gray">
          <a:xfrm>
            <a:off x="6416051" y="3507621"/>
            <a:ext cx="1107925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sz="1200" b="1" dirty="0">
                <a:hlinkClick r:id="rId3"/>
              </a:rPr>
              <a:t>bst.h</a:t>
            </a:r>
            <a:endParaRPr lang="en-DE" sz="1200" b="1" dirty="0"/>
          </a:p>
        </p:txBody>
      </p:sp>
    </p:spTree>
    <p:extLst>
      <p:ext uri="{BB962C8B-B14F-4D97-AF65-F5344CB8AC3E}">
        <p14:creationId xmlns:p14="http://schemas.microsoft.com/office/powerpoint/2010/main" val="22667331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5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8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1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4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7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0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2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5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8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1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4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7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0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3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6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9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2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5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8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1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7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00"/>
                            </p:stCondLst>
                            <p:childTnLst>
                              <p:par>
                                <p:cTn id="18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27" grpId="0"/>
      <p:bldP spid="34" grpId="0"/>
      <p:bldP spid="39" grpId="0"/>
      <p:bldP spid="2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Begriffe</a:t>
            </a:r>
          </a:p>
          <a:p>
            <a:pPr marL="614125" lvl="1" indent="-342900"/>
            <a:r>
              <a:rPr lang="de-DE" altLang="en-DE" dirty="0"/>
              <a:t>Bäume als spezielle Graphen</a:t>
            </a:r>
          </a:p>
          <a:p>
            <a:pPr marL="614125" lvl="1" indent="-342900"/>
            <a:r>
              <a:rPr lang="de-DE" altLang="en-DE" dirty="0"/>
              <a:t>Eigenschaften</a:t>
            </a:r>
          </a:p>
          <a:p>
            <a:pPr marL="342900" indent="-342900"/>
            <a:r>
              <a:rPr lang="de-DE" altLang="en-DE" dirty="0"/>
              <a:t>Binäre Suchbäume</a:t>
            </a:r>
          </a:p>
          <a:p>
            <a:pPr marL="614125" lvl="1" indent="-342900"/>
            <a:r>
              <a:rPr lang="de-DE" altLang="en-DE" b="1" dirty="0"/>
              <a:t>Einfügen</a:t>
            </a:r>
          </a:p>
          <a:p>
            <a:pPr marL="614125" lvl="1" indent="-342900"/>
            <a:r>
              <a:rPr lang="de-DE" altLang="en-DE" dirty="0"/>
              <a:t>Entfernen </a:t>
            </a:r>
            <a:r>
              <a:rPr lang="en-US" dirty="0"/>
              <a:t>(</a:t>
            </a:r>
            <a:r>
              <a:rPr lang="en-US" i="1" dirty="0"/>
              <a:t>Hibbard deletion</a:t>
            </a:r>
            <a:r>
              <a:rPr lang="en-US" dirty="0"/>
              <a:t>)</a:t>
            </a:r>
            <a:endParaRPr lang="de-DE" altLang="en-DE" dirty="0"/>
          </a:p>
          <a:p>
            <a:pPr marL="0" indent="0">
              <a:buNone/>
            </a:pPr>
            <a:endParaRPr lang="de-DE" altLang="en-DE" dirty="0"/>
          </a:p>
          <a:p>
            <a:pPr marL="342900" indent="-342900"/>
            <a:endParaRPr lang="de-DE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83014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5935A7-9B30-A3EA-8BFE-04A071D19E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	Einfügen von </a:t>
            </a:r>
            <a:r>
              <a:rPr lang="de-DE" b="1" dirty="0"/>
              <a:t>L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b="1" dirty="0"/>
              <a:t>Aufwand</a:t>
            </a:r>
            <a:r>
              <a:rPr lang="de-DE" dirty="0"/>
              <a:t>: Anzahl Vergleiche = Tiefe des Baums + 1</a:t>
            </a:r>
            <a:endParaRPr lang="de-DE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A53E4D-4E02-638A-7F50-3126FE330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Binäre Suchbäume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put</a:t>
            </a:r>
            <a:r>
              <a:rPr lang="en-US" dirty="0"/>
              <a:t>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D442FA4-E3FC-1084-EA2F-0ABD61BB8FFB}"/>
              </a:ext>
            </a:extLst>
          </p:cNvPr>
          <p:cNvSpPr/>
          <p:nvPr/>
        </p:nvSpPr>
        <p:spPr bwMode="gray">
          <a:xfrm>
            <a:off x="2631966" y="170076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0C54DD-85A9-A4EF-0DC0-F09AC4F346DF}"/>
              </a:ext>
            </a:extLst>
          </p:cNvPr>
          <p:cNvSpPr/>
          <p:nvPr/>
        </p:nvSpPr>
        <p:spPr bwMode="gray">
          <a:xfrm>
            <a:off x="2992006" y="203680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1F29C1-9469-0FC4-EF30-5894FD09FD9D}"/>
              </a:ext>
            </a:extLst>
          </p:cNvPr>
          <p:cNvSpPr/>
          <p:nvPr/>
        </p:nvSpPr>
        <p:spPr bwMode="gray">
          <a:xfrm>
            <a:off x="1803405" y="203680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16C158-AED6-6661-C552-F1BABF329C82}"/>
              </a:ext>
            </a:extLst>
          </p:cNvPr>
          <p:cNvSpPr/>
          <p:nvPr/>
        </p:nvSpPr>
        <p:spPr bwMode="gray">
          <a:xfrm>
            <a:off x="2271926" y="237284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9907F5-22F7-B93E-586B-7F83257CE185}"/>
              </a:ext>
            </a:extLst>
          </p:cNvPr>
          <p:cNvSpPr/>
          <p:nvPr/>
        </p:nvSpPr>
        <p:spPr bwMode="gray">
          <a:xfrm>
            <a:off x="1999858" y="270888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BDCDD0A-324C-5726-DC42-3E4E092DE3E0}"/>
              </a:ext>
            </a:extLst>
          </p:cNvPr>
          <p:cNvSpPr/>
          <p:nvPr/>
        </p:nvSpPr>
        <p:spPr bwMode="gray">
          <a:xfrm>
            <a:off x="1207066" y="237284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B39C29A-3BBC-3E66-0662-C35C58372F62}"/>
              </a:ext>
            </a:extLst>
          </p:cNvPr>
          <p:cNvSpPr/>
          <p:nvPr/>
        </p:nvSpPr>
        <p:spPr bwMode="gray">
          <a:xfrm>
            <a:off x="1479369" y="270888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219105-D7B8-95CD-D262-EF7D104D081A}"/>
              </a:ext>
            </a:extLst>
          </p:cNvPr>
          <p:cNvCxnSpPr>
            <a:cxnSpLocks/>
            <a:stCxn id="4" idx="3"/>
            <a:endCxn id="6" idx="6"/>
          </p:cNvCxnSpPr>
          <p:nvPr/>
        </p:nvCxnSpPr>
        <p:spPr bwMode="gray">
          <a:xfrm flipH="1">
            <a:off x="2019429" y="1885157"/>
            <a:ext cx="644173" cy="259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D42B8F5-452D-A07F-7457-F7529F909627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 bwMode="gray">
          <a:xfrm>
            <a:off x="2816354" y="1885157"/>
            <a:ext cx="207288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119F99-9B82-8460-7D26-401E0B69BE9E}"/>
              </a:ext>
            </a:extLst>
          </p:cNvPr>
          <p:cNvCxnSpPr>
            <a:cxnSpLocks/>
            <a:stCxn id="7" idx="1"/>
            <a:endCxn id="6" idx="5"/>
          </p:cNvCxnSpPr>
          <p:nvPr/>
        </p:nvCxnSpPr>
        <p:spPr bwMode="gray">
          <a:xfrm flipH="1" flipV="1">
            <a:off x="1987793" y="2221194"/>
            <a:ext cx="315769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48E54C-A103-1951-19E6-8876A6C6C82A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 bwMode="gray">
          <a:xfrm flipV="1">
            <a:off x="1391454" y="2221194"/>
            <a:ext cx="443587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F14AA2-3434-E40C-B77D-7DB82EB14DCF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 bwMode="gray">
          <a:xfrm flipH="1">
            <a:off x="2184246" y="2557231"/>
            <a:ext cx="119316" cy="183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8165810-5AE4-7EBC-DD98-C9D134701B8F}"/>
              </a:ext>
            </a:extLst>
          </p:cNvPr>
          <p:cNvCxnSpPr>
            <a:cxnSpLocks/>
            <a:stCxn id="10" idx="1"/>
            <a:endCxn id="9" idx="5"/>
          </p:cNvCxnSpPr>
          <p:nvPr/>
        </p:nvCxnSpPr>
        <p:spPr bwMode="gray">
          <a:xfrm flipH="1" flipV="1">
            <a:off x="1391454" y="2557231"/>
            <a:ext cx="119551" cy="183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F0ED37C-7217-8E3F-C571-40A0B0F3718D}"/>
              </a:ext>
            </a:extLst>
          </p:cNvPr>
          <p:cNvCxnSpPr>
            <a:cxnSpLocks/>
            <a:stCxn id="5" idx="3"/>
          </p:cNvCxnSpPr>
          <p:nvPr/>
        </p:nvCxnSpPr>
        <p:spPr bwMode="gray">
          <a:xfrm flipH="1">
            <a:off x="2919998" y="2221194"/>
            <a:ext cx="103644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65D02E6-FFB7-A542-B0AF-C267F21EA896}"/>
              </a:ext>
            </a:extLst>
          </p:cNvPr>
          <p:cNvCxnSpPr>
            <a:cxnSpLocks/>
            <a:stCxn id="5" idx="5"/>
          </p:cNvCxnSpPr>
          <p:nvPr/>
        </p:nvCxnSpPr>
        <p:spPr bwMode="gray">
          <a:xfrm>
            <a:off x="3176394" y="2221194"/>
            <a:ext cx="99745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9EA1237-8DEA-DFE1-7E94-3E1114640A3B}"/>
              </a:ext>
            </a:extLst>
          </p:cNvPr>
          <p:cNvCxnSpPr>
            <a:cxnSpLocks/>
            <a:stCxn id="8" idx="3"/>
          </p:cNvCxnSpPr>
          <p:nvPr/>
        </p:nvCxnSpPr>
        <p:spPr bwMode="gray">
          <a:xfrm flipH="1">
            <a:off x="1923628" y="2893269"/>
            <a:ext cx="107866" cy="1200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928AA3-E74B-E16A-0864-48C8BE7C3DCD}"/>
              </a:ext>
            </a:extLst>
          </p:cNvPr>
          <p:cNvCxnSpPr>
            <a:cxnSpLocks/>
            <a:stCxn id="8" idx="5"/>
            <a:endCxn id="25" idx="1"/>
          </p:cNvCxnSpPr>
          <p:nvPr/>
        </p:nvCxnSpPr>
        <p:spPr bwMode="gray">
          <a:xfrm>
            <a:off x="2184246" y="2893269"/>
            <a:ext cx="83369" cy="1041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3F7F134-27C5-6F97-31BA-83F2A01DD4AA}"/>
              </a:ext>
            </a:extLst>
          </p:cNvPr>
          <p:cNvCxnSpPr>
            <a:cxnSpLocks/>
            <a:stCxn id="10" idx="3"/>
          </p:cNvCxnSpPr>
          <p:nvPr/>
        </p:nvCxnSpPr>
        <p:spPr bwMode="gray">
          <a:xfrm flipH="1">
            <a:off x="1421426" y="2893269"/>
            <a:ext cx="89579" cy="105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8114EC8-2BFA-B3A9-8718-23AF4B0DD0F7}"/>
              </a:ext>
            </a:extLst>
          </p:cNvPr>
          <p:cNvCxnSpPr>
            <a:cxnSpLocks/>
            <a:stCxn id="10" idx="5"/>
          </p:cNvCxnSpPr>
          <p:nvPr/>
        </p:nvCxnSpPr>
        <p:spPr bwMode="gray">
          <a:xfrm>
            <a:off x="1663757" y="2893269"/>
            <a:ext cx="107119" cy="105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24D279F-FC3D-2F69-ADC2-F4A6EE3A84F9}"/>
              </a:ext>
            </a:extLst>
          </p:cNvPr>
          <p:cNvCxnSpPr>
            <a:cxnSpLocks/>
            <a:stCxn id="9" idx="3"/>
          </p:cNvCxnSpPr>
          <p:nvPr/>
        </p:nvCxnSpPr>
        <p:spPr bwMode="gray">
          <a:xfrm flipH="1">
            <a:off x="1171356" y="2557231"/>
            <a:ext cx="67346" cy="151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B34E81-3C44-420E-8189-9096A4E4F167}"/>
              </a:ext>
            </a:extLst>
          </p:cNvPr>
          <p:cNvCxnSpPr>
            <a:cxnSpLocks/>
            <a:stCxn id="7" idx="5"/>
          </p:cNvCxnSpPr>
          <p:nvPr/>
        </p:nvCxnSpPr>
        <p:spPr bwMode="gray">
          <a:xfrm>
            <a:off x="2456314" y="2557231"/>
            <a:ext cx="119316" cy="151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815A426-F267-C893-1012-685294619DEC}"/>
              </a:ext>
            </a:extLst>
          </p:cNvPr>
          <p:cNvCxnSpPr>
            <a:cxnSpLocks/>
          </p:cNvCxnSpPr>
          <p:nvPr/>
        </p:nvCxnSpPr>
        <p:spPr bwMode="gray">
          <a:xfrm flipH="1">
            <a:off x="2336326" y="2736874"/>
            <a:ext cx="635494" cy="19726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FB2E1CB-2CD1-5A57-B0A9-1201EE98F62A}"/>
              </a:ext>
            </a:extLst>
          </p:cNvPr>
          <p:cNvSpPr txBox="1"/>
          <p:nvPr/>
        </p:nvSpPr>
        <p:spPr bwMode="gray">
          <a:xfrm>
            <a:off x="2989463" y="2605885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Suche nach </a:t>
            </a:r>
            <a:r>
              <a:rPr lang="de-DE" sz="1200" b="1" dirty="0">
                <a:solidFill>
                  <a:srgbClr val="C00000"/>
                </a:solidFill>
              </a:rPr>
              <a:t>L</a:t>
            </a:r>
            <a:r>
              <a:rPr lang="de-DE" sz="1200" dirty="0">
                <a:solidFill>
                  <a:srgbClr val="C00000"/>
                </a:solidFill>
              </a:rPr>
              <a:t> endet</a:t>
            </a:r>
            <a:br>
              <a:rPr lang="de-DE" sz="1200" dirty="0">
                <a:solidFill>
                  <a:srgbClr val="C00000"/>
                </a:solidFill>
              </a:rPr>
            </a:br>
            <a:r>
              <a:rPr lang="de-DE" sz="1200" dirty="0">
                <a:solidFill>
                  <a:srgbClr val="C00000"/>
                </a:solidFill>
              </a:rPr>
              <a:t>an diesem </a:t>
            </a:r>
            <a:r>
              <a:rPr lang="en-US" sz="1200" i="1" dirty="0">
                <a:solidFill>
                  <a:srgbClr val="C00000"/>
                </a:solidFill>
              </a:rPr>
              <a:t>null link</a:t>
            </a:r>
            <a:endParaRPr lang="en-US" sz="1200" dirty="0">
              <a:solidFill>
                <a:srgbClr val="C00000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A1A6522-89C5-1366-FE62-10DC9AF402A8}"/>
              </a:ext>
            </a:extLst>
          </p:cNvPr>
          <p:cNvCxnSpPr>
            <a:cxnSpLocks/>
            <a:endCxn id="25" idx="2"/>
          </p:cNvCxnSpPr>
          <p:nvPr/>
        </p:nvCxnSpPr>
        <p:spPr bwMode="gray">
          <a:xfrm flipV="1">
            <a:off x="1770876" y="3073789"/>
            <a:ext cx="465103" cy="29545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43B761B-5B76-DB85-B5D6-55175CDE6614}"/>
              </a:ext>
            </a:extLst>
          </p:cNvPr>
          <p:cNvSpPr txBox="1"/>
          <p:nvPr/>
        </p:nvSpPr>
        <p:spPr bwMode="gray">
          <a:xfrm>
            <a:off x="901477" y="3397312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Erstelle einen neuen Knoten </a:t>
            </a:r>
            <a:r>
              <a:rPr lang="de-DE" sz="1200" b="1" dirty="0">
                <a:solidFill>
                  <a:srgbClr val="C00000"/>
                </a:solidFill>
              </a:rPr>
              <a:t>L</a:t>
            </a:r>
            <a:endParaRPr lang="de-DE" sz="1200" dirty="0">
              <a:solidFill>
                <a:srgbClr val="C0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D911737-2648-56C1-5DF6-FD668E9A2D09}"/>
              </a:ext>
            </a:extLst>
          </p:cNvPr>
          <p:cNvSpPr txBox="1"/>
          <p:nvPr/>
        </p:nvSpPr>
        <p:spPr bwMode="gray">
          <a:xfrm>
            <a:off x="512721" y="1746188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Erneuere alle</a:t>
            </a:r>
            <a:br>
              <a:rPr lang="de-DE" sz="1200" dirty="0">
                <a:solidFill>
                  <a:srgbClr val="C00000"/>
                </a:solidFill>
              </a:rPr>
            </a:br>
            <a:r>
              <a:rPr lang="de-DE" sz="1200" dirty="0">
                <a:solidFill>
                  <a:srgbClr val="C00000"/>
                </a:solidFill>
              </a:rPr>
              <a:t>Links uns Größen</a:t>
            </a:r>
            <a:br>
              <a:rPr lang="de-DE" sz="1200" dirty="0">
                <a:solidFill>
                  <a:srgbClr val="C00000"/>
                </a:solidFill>
              </a:rPr>
            </a:br>
            <a:r>
              <a:rPr lang="de-DE" sz="1200" dirty="0">
                <a:solidFill>
                  <a:srgbClr val="C00000"/>
                </a:solidFill>
              </a:rPr>
              <a:t>“auf dem Weg </a:t>
            </a:r>
            <a:br>
              <a:rPr lang="de-DE" sz="1200" dirty="0">
                <a:solidFill>
                  <a:srgbClr val="C00000"/>
                </a:solidFill>
              </a:rPr>
            </a:br>
            <a:r>
              <a:rPr lang="de-DE" sz="1200" dirty="0">
                <a:solidFill>
                  <a:srgbClr val="C00000"/>
                </a:solidFill>
              </a:rPr>
              <a:t>nach oben“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04349F5-5109-90A4-0FC7-C8A6370771C7}"/>
              </a:ext>
            </a:extLst>
          </p:cNvPr>
          <p:cNvSpPr/>
          <p:nvPr/>
        </p:nvSpPr>
        <p:spPr bwMode="gray">
          <a:xfrm>
            <a:off x="2235979" y="2965777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55D50A8-C1F9-E60F-F941-270C110795F8}"/>
              </a:ext>
            </a:extLst>
          </p:cNvPr>
          <p:cNvCxnSpPr>
            <a:cxnSpLocks/>
            <a:stCxn id="25" idx="3"/>
          </p:cNvCxnSpPr>
          <p:nvPr/>
        </p:nvCxnSpPr>
        <p:spPr bwMode="gray">
          <a:xfrm flipH="1">
            <a:off x="2163971" y="3150165"/>
            <a:ext cx="103644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CE9E422-3396-CBAC-1A1B-B1E6D7B9D34A}"/>
              </a:ext>
            </a:extLst>
          </p:cNvPr>
          <p:cNvCxnSpPr>
            <a:cxnSpLocks/>
            <a:stCxn id="25" idx="5"/>
          </p:cNvCxnSpPr>
          <p:nvPr/>
        </p:nvCxnSpPr>
        <p:spPr bwMode="gray">
          <a:xfrm>
            <a:off x="2420367" y="3150165"/>
            <a:ext cx="99745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1479497F-75B8-B340-102D-BB8CCD2D610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0862" y="1152501"/>
            <a:ext cx="3825618" cy="332878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B35EDCC-2A48-63F8-6C7E-3F6076117622}"/>
              </a:ext>
            </a:extLst>
          </p:cNvPr>
          <p:cNvCxnSpPr>
            <a:cxnSpLocks/>
          </p:cNvCxnSpPr>
          <p:nvPr/>
        </p:nvCxnSpPr>
        <p:spPr bwMode="gray">
          <a:xfrm>
            <a:off x="1511005" y="2144818"/>
            <a:ext cx="508424" cy="56406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030EFBB-4A33-F51A-2196-90053D11B669}"/>
              </a:ext>
            </a:extLst>
          </p:cNvPr>
          <p:cNvCxnSpPr>
            <a:cxnSpLocks/>
          </p:cNvCxnSpPr>
          <p:nvPr/>
        </p:nvCxnSpPr>
        <p:spPr bwMode="gray">
          <a:xfrm>
            <a:off x="1695393" y="2144818"/>
            <a:ext cx="540586" cy="28980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285BC2B-E53B-6949-F443-7CF22A91F3F5}"/>
              </a:ext>
            </a:extLst>
          </p:cNvPr>
          <p:cNvCxnSpPr>
            <a:cxnSpLocks/>
            <a:endCxn id="6" idx="0"/>
          </p:cNvCxnSpPr>
          <p:nvPr/>
        </p:nvCxnSpPr>
        <p:spPr bwMode="gray">
          <a:xfrm>
            <a:off x="1724788" y="1952782"/>
            <a:ext cx="186629" cy="8402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15A21EE-32AB-C59B-FD20-DB199315300F}"/>
              </a:ext>
            </a:extLst>
          </p:cNvPr>
          <p:cNvCxnSpPr>
            <a:cxnSpLocks/>
          </p:cNvCxnSpPr>
          <p:nvPr/>
        </p:nvCxnSpPr>
        <p:spPr bwMode="gray">
          <a:xfrm>
            <a:off x="1752344" y="1678051"/>
            <a:ext cx="852370" cy="10185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461FC49-A1F7-E4B0-3B52-929D2A111D9B}"/>
              </a:ext>
            </a:extLst>
          </p:cNvPr>
          <p:cNvSpPr txBox="1"/>
          <p:nvPr/>
        </p:nvSpPr>
        <p:spPr bwMode="gray">
          <a:xfrm>
            <a:off x="6431154" y="4526776"/>
            <a:ext cx="1107925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sz="1200" b="1" dirty="0">
                <a:hlinkClick r:id="rId3"/>
              </a:rPr>
              <a:t>bst.h</a:t>
            </a:r>
            <a:endParaRPr lang="en-DE" sz="1200" b="1" dirty="0"/>
          </a:p>
        </p:txBody>
      </p:sp>
    </p:spTree>
    <p:extLst>
      <p:ext uri="{BB962C8B-B14F-4D97-AF65-F5344CB8AC3E}">
        <p14:creationId xmlns:p14="http://schemas.microsoft.com/office/powerpoint/2010/main" val="23574764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500"/>
                            </p:stCondLst>
                            <p:childTnLst>
                              <p:par>
                                <p:cTn id="9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000"/>
                            </p:stCondLst>
                            <p:childTnLst>
                              <p:par>
                                <p:cTn id="9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500"/>
                            </p:stCondLst>
                            <p:childTnLst>
                              <p:par>
                                <p:cTn id="10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4000"/>
                            </p:stCondLst>
                            <p:childTnLst>
                              <p:par>
                                <p:cTn id="10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4500"/>
                            </p:stCondLst>
                            <p:childTnLst>
                              <p:par>
                                <p:cTn id="1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8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1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4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7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0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3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6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9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2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5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8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1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4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7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7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8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6" grpId="0" animBg="1"/>
      <p:bldP spid="7" grpId="0" animBg="1"/>
      <p:bldP spid="8" grpId="0" animBg="1"/>
      <p:bldP spid="9" grpId="0" animBg="1"/>
      <p:bldP spid="9" grpId="1" animBg="1"/>
      <p:bldP spid="10" grpId="0" animBg="1"/>
      <p:bldP spid="10" grpId="1" animBg="1"/>
      <p:bldP spid="27" grpId="0"/>
      <p:bldP spid="34" grpId="0"/>
      <p:bldP spid="25" grpId="1" animBg="1"/>
      <p:bldP spid="25" grpId="2" animBg="1"/>
      <p:bldP spid="3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C6CB002-AAEA-56D4-25CE-AA739F667B52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dirty="0"/>
                  <a:t>Für die gleichen Schlüssel, gibt es viele BSTs</a:t>
                </a:r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r>
                  <a:rPr lang="de-DE" b="1" dirty="0"/>
                  <a:t>Satz (Reed 2003)</a:t>
                </a:r>
                <a:r>
                  <a:rPr lang="de-DE" dirty="0"/>
                  <a:t>. Wenn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 Schlüssel in </a:t>
                </a:r>
                <a:r>
                  <a:rPr lang="de-DE" b="1" dirty="0"/>
                  <a:t>zufälliger</a:t>
                </a:r>
                <a:r>
                  <a:rPr lang="de-DE" dirty="0"/>
                  <a:t> Reihenfolge in einen binären Suchbaum eingefügt werden, dann ist die erwartete Anzahl an Vergleichen für Suche/Einfügen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1.39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</m:oMath>
                </a14:m>
                <a:r>
                  <a:rPr lang="de-DE" dirty="0"/>
                  <a:t> und der Baum hat eine erwartete Tiefe von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≈3⋅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</m:oMath>
                </a14:m>
                <a:r>
                  <a:rPr lang="de-DE" dirty="0"/>
                  <a:t>.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C6CB002-AAEA-56D4-25CE-AA739F667B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BC3C088-C395-4989-0FE0-C4D012D39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Baumform</a:t>
            </a:r>
            <a:r>
              <a:rPr lang="de-DE" dirty="0"/>
              <a:t> (</a:t>
            </a:r>
            <a:r>
              <a:rPr lang="en-US" i="1" dirty="0"/>
              <a:t>tree shape</a:t>
            </a:r>
            <a:r>
              <a:rPr lang="de-DE" dirty="0"/>
              <a:t>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869B6C8-3DE4-019F-56DA-1C12CD92B69F}"/>
              </a:ext>
            </a:extLst>
          </p:cNvPr>
          <p:cNvSpPr/>
          <p:nvPr/>
        </p:nvSpPr>
        <p:spPr bwMode="gray">
          <a:xfrm>
            <a:off x="7214804" y="281923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8A318AB-1ED6-3BF1-F8BF-BE96F9DB2615}"/>
              </a:ext>
            </a:extLst>
          </p:cNvPr>
          <p:cNvSpPr/>
          <p:nvPr/>
        </p:nvSpPr>
        <p:spPr bwMode="gray">
          <a:xfrm>
            <a:off x="7441416" y="304155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70989B6-B373-8C4A-277A-2022999599FB}"/>
              </a:ext>
            </a:extLst>
          </p:cNvPr>
          <p:cNvSpPr/>
          <p:nvPr/>
        </p:nvSpPr>
        <p:spPr bwMode="gray">
          <a:xfrm>
            <a:off x="6534968" y="215228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EEB5FD4-41C7-9680-6739-62C8295B51A5}"/>
              </a:ext>
            </a:extLst>
          </p:cNvPr>
          <p:cNvSpPr/>
          <p:nvPr/>
        </p:nvSpPr>
        <p:spPr bwMode="gray">
          <a:xfrm>
            <a:off x="6988192" y="259692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E70A6B3-D694-1467-B099-521BB84D08DF}"/>
              </a:ext>
            </a:extLst>
          </p:cNvPr>
          <p:cNvSpPr/>
          <p:nvPr/>
        </p:nvSpPr>
        <p:spPr bwMode="gray">
          <a:xfrm>
            <a:off x="6761580" y="2374605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9BD4F86-8069-E388-B591-D4B4BD671FE8}"/>
              </a:ext>
            </a:extLst>
          </p:cNvPr>
          <p:cNvSpPr/>
          <p:nvPr/>
        </p:nvSpPr>
        <p:spPr bwMode="gray">
          <a:xfrm>
            <a:off x="6081744" y="170765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0E53FEA-4C61-F94C-408E-FFD317E67A57}"/>
              </a:ext>
            </a:extLst>
          </p:cNvPr>
          <p:cNvSpPr/>
          <p:nvPr/>
        </p:nvSpPr>
        <p:spPr bwMode="gray">
          <a:xfrm>
            <a:off x="6308356" y="192997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921104-182E-27C6-7A99-4CF22D8A2CA1}"/>
              </a:ext>
            </a:extLst>
          </p:cNvPr>
          <p:cNvCxnSpPr>
            <a:cxnSpLocks/>
            <a:stCxn id="4" idx="3"/>
          </p:cNvCxnSpPr>
          <p:nvPr/>
        </p:nvCxnSpPr>
        <p:spPr bwMode="gray">
          <a:xfrm flipH="1">
            <a:off x="7169949" y="3003627"/>
            <a:ext cx="76491" cy="695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2D151D2-E82B-A032-6962-2794815E9B74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 bwMode="gray">
          <a:xfrm>
            <a:off x="7399192" y="3003627"/>
            <a:ext cx="73860" cy="695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F4DF26-1F35-A76B-713D-A7731FD0CEE6}"/>
              </a:ext>
            </a:extLst>
          </p:cNvPr>
          <p:cNvCxnSpPr>
            <a:cxnSpLocks/>
            <a:stCxn id="7" idx="3"/>
          </p:cNvCxnSpPr>
          <p:nvPr/>
        </p:nvCxnSpPr>
        <p:spPr bwMode="gray">
          <a:xfrm flipH="1">
            <a:off x="6945968" y="2781310"/>
            <a:ext cx="73860" cy="695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E4937B-CC71-F00A-C58F-D6FEB6413C20}"/>
              </a:ext>
            </a:extLst>
          </p:cNvPr>
          <p:cNvCxnSpPr>
            <a:cxnSpLocks/>
            <a:endCxn id="6" idx="3"/>
          </p:cNvCxnSpPr>
          <p:nvPr/>
        </p:nvCxnSpPr>
        <p:spPr bwMode="gray">
          <a:xfrm flipV="1">
            <a:off x="6485476" y="2336676"/>
            <a:ext cx="81128" cy="695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B9C62A-E0F4-B601-AF43-799BF8AFB442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 bwMode="gray">
          <a:xfrm>
            <a:off x="6719356" y="2336676"/>
            <a:ext cx="73860" cy="695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06CF889-630A-4DD6-ECF2-F5F318B6A18B}"/>
              </a:ext>
            </a:extLst>
          </p:cNvPr>
          <p:cNvCxnSpPr>
            <a:cxnSpLocks/>
            <a:stCxn id="10" idx="1"/>
            <a:endCxn id="9" idx="5"/>
          </p:cNvCxnSpPr>
          <p:nvPr/>
        </p:nvCxnSpPr>
        <p:spPr bwMode="gray">
          <a:xfrm flipH="1" flipV="1">
            <a:off x="6266132" y="1892042"/>
            <a:ext cx="73860" cy="695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71C4ADF-3EC1-9696-0FEA-C85F55D6D600}"/>
              </a:ext>
            </a:extLst>
          </p:cNvPr>
          <p:cNvCxnSpPr>
            <a:cxnSpLocks/>
            <a:stCxn id="5" idx="3"/>
          </p:cNvCxnSpPr>
          <p:nvPr/>
        </p:nvCxnSpPr>
        <p:spPr bwMode="gray">
          <a:xfrm flipH="1">
            <a:off x="7393930" y="3225942"/>
            <a:ext cx="79122" cy="695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C3B9A9E-004C-76B9-11ED-F36467F09695}"/>
              </a:ext>
            </a:extLst>
          </p:cNvPr>
          <p:cNvCxnSpPr>
            <a:cxnSpLocks/>
            <a:stCxn id="5" idx="5"/>
          </p:cNvCxnSpPr>
          <p:nvPr/>
        </p:nvCxnSpPr>
        <p:spPr bwMode="gray">
          <a:xfrm>
            <a:off x="7625804" y="3225942"/>
            <a:ext cx="73860" cy="695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DE29B44-C0A4-EF62-226C-1937B7D95F22}"/>
              </a:ext>
            </a:extLst>
          </p:cNvPr>
          <p:cNvCxnSpPr>
            <a:cxnSpLocks/>
            <a:stCxn id="8" idx="3"/>
          </p:cNvCxnSpPr>
          <p:nvPr/>
        </p:nvCxnSpPr>
        <p:spPr bwMode="gray">
          <a:xfrm flipH="1">
            <a:off x="6715112" y="2558993"/>
            <a:ext cx="78104" cy="695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139DF93-12D8-3BEC-C0EA-F869248F42AC}"/>
              </a:ext>
            </a:extLst>
          </p:cNvPr>
          <p:cNvCxnSpPr>
            <a:cxnSpLocks/>
            <a:stCxn id="8" idx="5"/>
            <a:endCxn id="7" idx="1"/>
          </p:cNvCxnSpPr>
          <p:nvPr/>
        </p:nvCxnSpPr>
        <p:spPr bwMode="gray">
          <a:xfrm>
            <a:off x="6945968" y="2558993"/>
            <a:ext cx="73860" cy="695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B852B3C-E88B-AEB3-C6C7-DE8B0D93D3BE}"/>
              </a:ext>
            </a:extLst>
          </p:cNvPr>
          <p:cNvCxnSpPr>
            <a:cxnSpLocks/>
            <a:stCxn id="10" idx="3"/>
          </p:cNvCxnSpPr>
          <p:nvPr/>
        </p:nvCxnSpPr>
        <p:spPr bwMode="gray">
          <a:xfrm flipH="1">
            <a:off x="6266132" y="2114359"/>
            <a:ext cx="73860" cy="695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3EB3037-DE9A-A9AD-61F0-066FEA014C86}"/>
              </a:ext>
            </a:extLst>
          </p:cNvPr>
          <p:cNvCxnSpPr>
            <a:cxnSpLocks/>
            <a:stCxn id="10" idx="5"/>
            <a:endCxn id="6" idx="1"/>
          </p:cNvCxnSpPr>
          <p:nvPr/>
        </p:nvCxnSpPr>
        <p:spPr bwMode="gray">
          <a:xfrm>
            <a:off x="6492744" y="2114359"/>
            <a:ext cx="73860" cy="695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A6ECB8D-12D7-9ED3-D291-928A4C08475E}"/>
              </a:ext>
            </a:extLst>
          </p:cNvPr>
          <p:cNvCxnSpPr>
            <a:cxnSpLocks/>
            <a:stCxn id="9" idx="3"/>
          </p:cNvCxnSpPr>
          <p:nvPr/>
        </p:nvCxnSpPr>
        <p:spPr bwMode="gray">
          <a:xfrm flipH="1">
            <a:off x="6052984" y="1892042"/>
            <a:ext cx="60396" cy="632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10E1D84-5614-CDB6-5A03-D256DB5A69DD}"/>
              </a:ext>
            </a:extLst>
          </p:cNvPr>
          <p:cNvCxnSpPr>
            <a:cxnSpLocks/>
            <a:stCxn id="7" idx="5"/>
            <a:endCxn id="4" idx="1"/>
          </p:cNvCxnSpPr>
          <p:nvPr/>
        </p:nvCxnSpPr>
        <p:spPr bwMode="gray">
          <a:xfrm>
            <a:off x="7172580" y="2781310"/>
            <a:ext cx="73860" cy="695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2BBB34E2-4DB9-D524-E347-CDCD6FC80B44}"/>
              </a:ext>
            </a:extLst>
          </p:cNvPr>
          <p:cNvSpPr/>
          <p:nvPr/>
        </p:nvSpPr>
        <p:spPr bwMode="gray">
          <a:xfrm>
            <a:off x="757847" y="239079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94A6001-D34D-DBE6-4AA6-4C3161303981}"/>
              </a:ext>
            </a:extLst>
          </p:cNvPr>
          <p:cNvSpPr/>
          <p:nvPr/>
        </p:nvSpPr>
        <p:spPr bwMode="gray">
          <a:xfrm>
            <a:off x="2375023" y="239079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2E7AD04-2463-8EEE-A176-CF31119E5012}"/>
              </a:ext>
            </a:extLst>
          </p:cNvPr>
          <p:cNvSpPr/>
          <p:nvPr/>
        </p:nvSpPr>
        <p:spPr bwMode="gray">
          <a:xfrm>
            <a:off x="1637558" y="171347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A9DA778-693E-3B39-003B-D068FB3A7902}"/>
              </a:ext>
            </a:extLst>
          </p:cNvPr>
          <p:cNvSpPr/>
          <p:nvPr/>
        </p:nvSpPr>
        <p:spPr bwMode="gray">
          <a:xfrm>
            <a:off x="2106079" y="2049510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643B594-D0B5-1B85-AD50-831D587BEC5E}"/>
              </a:ext>
            </a:extLst>
          </p:cNvPr>
          <p:cNvSpPr/>
          <p:nvPr/>
        </p:nvSpPr>
        <p:spPr bwMode="gray">
          <a:xfrm>
            <a:off x="1834011" y="238554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936967F-65FE-FA15-6C36-405B1E553063}"/>
              </a:ext>
            </a:extLst>
          </p:cNvPr>
          <p:cNvSpPr/>
          <p:nvPr/>
        </p:nvSpPr>
        <p:spPr bwMode="gray">
          <a:xfrm>
            <a:off x="1041219" y="2049510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5DACA96-1FB7-D7FE-43F0-065BC730A09B}"/>
              </a:ext>
            </a:extLst>
          </p:cNvPr>
          <p:cNvSpPr/>
          <p:nvPr/>
        </p:nvSpPr>
        <p:spPr bwMode="gray">
          <a:xfrm>
            <a:off x="1313522" y="238554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64B5D0A-D89B-77FF-5004-AC5424BE791D}"/>
              </a:ext>
            </a:extLst>
          </p:cNvPr>
          <p:cNvCxnSpPr>
            <a:cxnSpLocks/>
            <a:stCxn id="26" idx="3"/>
          </p:cNvCxnSpPr>
          <p:nvPr/>
        </p:nvCxnSpPr>
        <p:spPr bwMode="gray">
          <a:xfrm flipH="1">
            <a:off x="677841" y="2575181"/>
            <a:ext cx="111642" cy="95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1F5213-32C3-9A22-F62A-8DD5F5103361}"/>
              </a:ext>
            </a:extLst>
          </p:cNvPr>
          <p:cNvCxnSpPr>
            <a:cxnSpLocks/>
            <a:stCxn id="26" idx="5"/>
          </p:cNvCxnSpPr>
          <p:nvPr/>
        </p:nvCxnSpPr>
        <p:spPr bwMode="gray">
          <a:xfrm>
            <a:off x="942235" y="2575181"/>
            <a:ext cx="98984" cy="95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EA6922F-174C-E49B-C31A-2C2E94A9AC90}"/>
              </a:ext>
            </a:extLst>
          </p:cNvPr>
          <p:cNvCxnSpPr>
            <a:cxnSpLocks/>
            <a:stCxn id="29" idx="1"/>
            <a:endCxn id="28" idx="5"/>
          </p:cNvCxnSpPr>
          <p:nvPr/>
        </p:nvCxnSpPr>
        <p:spPr bwMode="gray">
          <a:xfrm flipH="1" flipV="1">
            <a:off x="1821946" y="1897861"/>
            <a:ext cx="315769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577CB4A-FA09-949D-F3EC-6B84F1FE34B2}"/>
              </a:ext>
            </a:extLst>
          </p:cNvPr>
          <p:cNvCxnSpPr>
            <a:cxnSpLocks/>
            <a:stCxn id="31" idx="7"/>
            <a:endCxn id="28" idx="3"/>
          </p:cNvCxnSpPr>
          <p:nvPr/>
        </p:nvCxnSpPr>
        <p:spPr bwMode="gray">
          <a:xfrm flipV="1">
            <a:off x="1225607" y="1897861"/>
            <a:ext cx="443587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E39BA09-8031-C9F6-2D3E-A66C9AC5824E}"/>
              </a:ext>
            </a:extLst>
          </p:cNvPr>
          <p:cNvCxnSpPr>
            <a:cxnSpLocks/>
            <a:stCxn id="29" idx="3"/>
            <a:endCxn id="30" idx="7"/>
          </p:cNvCxnSpPr>
          <p:nvPr/>
        </p:nvCxnSpPr>
        <p:spPr bwMode="gray">
          <a:xfrm flipH="1">
            <a:off x="2018399" y="2233898"/>
            <a:ext cx="119316" cy="183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FAAE153-5C6D-3EF1-B298-0341DA45A026}"/>
              </a:ext>
            </a:extLst>
          </p:cNvPr>
          <p:cNvCxnSpPr>
            <a:cxnSpLocks/>
            <a:stCxn id="32" idx="1"/>
            <a:endCxn id="31" idx="5"/>
          </p:cNvCxnSpPr>
          <p:nvPr/>
        </p:nvCxnSpPr>
        <p:spPr bwMode="gray">
          <a:xfrm flipH="1" flipV="1">
            <a:off x="1225607" y="2233898"/>
            <a:ext cx="119551" cy="183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101BBFA-B076-8B4E-7B13-AFAAC479B55E}"/>
              </a:ext>
            </a:extLst>
          </p:cNvPr>
          <p:cNvCxnSpPr>
            <a:cxnSpLocks/>
            <a:stCxn id="27" idx="3"/>
          </p:cNvCxnSpPr>
          <p:nvPr/>
        </p:nvCxnSpPr>
        <p:spPr bwMode="gray">
          <a:xfrm flipH="1">
            <a:off x="2303015" y="2575181"/>
            <a:ext cx="103644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30CFC7E-67D2-E3EF-B191-793AC813154A}"/>
              </a:ext>
            </a:extLst>
          </p:cNvPr>
          <p:cNvCxnSpPr>
            <a:cxnSpLocks/>
            <a:stCxn id="27" idx="5"/>
          </p:cNvCxnSpPr>
          <p:nvPr/>
        </p:nvCxnSpPr>
        <p:spPr bwMode="gray">
          <a:xfrm>
            <a:off x="2559411" y="2575181"/>
            <a:ext cx="99745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83B259A-6D11-C96E-7476-56CE4372C449}"/>
              </a:ext>
            </a:extLst>
          </p:cNvPr>
          <p:cNvCxnSpPr>
            <a:cxnSpLocks/>
            <a:stCxn id="30" idx="3"/>
          </p:cNvCxnSpPr>
          <p:nvPr/>
        </p:nvCxnSpPr>
        <p:spPr bwMode="gray">
          <a:xfrm flipH="1">
            <a:off x="1757781" y="2569936"/>
            <a:ext cx="107866" cy="1200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B90365D-F839-522D-7C12-F4348A931C43}"/>
              </a:ext>
            </a:extLst>
          </p:cNvPr>
          <p:cNvCxnSpPr>
            <a:cxnSpLocks/>
            <a:stCxn id="30" idx="5"/>
          </p:cNvCxnSpPr>
          <p:nvPr/>
        </p:nvCxnSpPr>
        <p:spPr bwMode="gray">
          <a:xfrm>
            <a:off x="2018399" y="2569936"/>
            <a:ext cx="107866" cy="1200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1B36133-40C9-1F5A-3D05-C5AF0313D387}"/>
              </a:ext>
            </a:extLst>
          </p:cNvPr>
          <p:cNvCxnSpPr>
            <a:cxnSpLocks/>
            <a:stCxn id="32" idx="3"/>
          </p:cNvCxnSpPr>
          <p:nvPr/>
        </p:nvCxnSpPr>
        <p:spPr bwMode="gray">
          <a:xfrm flipH="1">
            <a:off x="1255579" y="2569936"/>
            <a:ext cx="89579" cy="105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EB6318A-F8EF-F2A8-0F11-C74A24DCCAD8}"/>
              </a:ext>
            </a:extLst>
          </p:cNvPr>
          <p:cNvCxnSpPr>
            <a:cxnSpLocks/>
            <a:stCxn id="32" idx="5"/>
          </p:cNvCxnSpPr>
          <p:nvPr/>
        </p:nvCxnSpPr>
        <p:spPr bwMode="gray">
          <a:xfrm>
            <a:off x="1497910" y="2569936"/>
            <a:ext cx="107119" cy="105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DC5472B-30F0-B7D6-0130-AEE9A43C412A}"/>
              </a:ext>
            </a:extLst>
          </p:cNvPr>
          <p:cNvCxnSpPr>
            <a:cxnSpLocks/>
            <a:stCxn id="31" idx="3"/>
            <a:endCxn id="26" idx="7"/>
          </p:cNvCxnSpPr>
          <p:nvPr/>
        </p:nvCxnSpPr>
        <p:spPr bwMode="gray">
          <a:xfrm flipH="1">
            <a:off x="942235" y="2233898"/>
            <a:ext cx="130620" cy="1885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9A63B77-C78F-9CAD-DE4F-929466357925}"/>
              </a:ext>
            </a:extLst>
          </p:cNvPr>
          <p:cNvCxnSpPr>
            <a:cxnSpLocks/>
            <a:stCxn id="29" idx="5"/>
            <a:endCxn id="27" idx="1"/>
          </p:cNvCxnSpPr>
          <p:nvPr/>
        </p:nvCxnSpPr>
        <p:spPr bwMode="gray">
          <a:xfrm>
            <a:off x="2290467" y="2233898"/>
            <a:ext cx="116192" cy="1885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D2B6B9DE-ED35-36DB-6C7D-9401A758E54B}"/>
              </a:ext>
            </a:extLst>
          </p:cNvPr>
          <p:cNvSpPr/>
          <p:nvPr/>
        </p:nvSpPr>
        <p:spPr bwMode="gray">
          <a:xfrm>
            <a:off x="4606509" y="170765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0CD855C9-0E3E-A5CA-BF68-5DF56897EFF0}"/>
              </a:ext>
            </a:extLst>
          </p:cNvPr>
          <p:cNvSpPr/>
          <p:nvPr/>
        </p:nvSpPr>
        <p:spPr bwMode="gray">
          <a:xfrm>
            <a:off x="4966549" y="204369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5507ABBD-7435-D218-8AC0-915FEC0050A4}"/>
              </a:ext>
            </a:extLst>
          </p:cNvPr>
          <p:cNvSpPr/>
          <p:nvPr/>
        </p:nvSpPr>
        <p:spPr bwMode="gray">
          <a:xfrm>
            <a:off x="3777948" y="204369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A6CCBBD8-7484-18EE-EDA6-D2024FFB0D1C}"/>
              </a:ext>
            </a:extLst>
          </p:cNvPr>
          <p:cNvSpPr/>
          <p:nvPr/>
        </p:nvSpPr>
        <p:spPr bwMode="gray">
          <a:xfrm>
            <a:off x="4246469" y="237972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A88BBF64-F9A5-FA96-8D4F-44DF11B314BD}"/>
              </a:ext>
            </a:extLst>
          </p:cNvPr>
          <p:cNvSpPr/>
          <p:nvPr/>
        </p:nvSpPr>
        <p:spPr bwMode="gray">
          <a:xfrm>
            <a:off x="3974401" y="271576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700B71BE-15A0-959B-5079-B4C854CFFA6C}"/>
              </a:ext>
            </a:extLst>
          </p:cNvPr>
          <p:cNvSpPr/>
          <p:nvPr/>
        </p:nvSpPr>
        <p:spPr bwMode="gray">
          <a:xfrm>
            <a:off x="3181609" y="237972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3D176F0C-044A-04B0-0A57-A416378F15EB}"/>
              </a:ext>
            </a:extLst>
          </p:cNvPr>
          <p:cNvSpPr/>
          <p:nvPr/>
        </p:nvSpPr>
        <p:spPr bwMode="gray">
          <a:xfrm>
            <a:off x="3453912" y="271576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0F24E1B7-14C4-D82A-29B6-2A6DCBEB1DB1}"/>
              </a:ext>
            </a:extLst>
          </p:cNvPr>
          <p:cNvCxnSpPr>
            <a:cxnSpLocks/>
            <a:stCxn id="101" idx="3"/>
            <a:endCxn id="103" idx="6"/>
          </p:cNvCxnSpPr>
          <p:nvPr/>
        </p:nvCxnSpPr>
        <p:spPr bwMode="gray">
          <a:xfrm flipH="1">
            <a:off x="3993972" y="1892042"/>
            <a:ext cx="644173" cy="259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2E888D1-1083-93B2-F912-F74774B5B059}"/>
              </a:ext>
            </a:extLst>
          </p:cNvPr>
          <p:cNvCxnSpPr>
            <a:cxnSpLocks/>
            <a:stCxn id="101" idx="5"/>
            <a:endCxn id="102" idx="1"/>
          </p:cNvCxnSpPr>
          <p:nvPr/>
        </p:nvCxnSpPr>
        <p:spPr bwMode="gray">
          <a:xfrm>
            <a:off x="4790897" y="1892042"/>
            <a:ext cx="207288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2C09456-E709-E5E0-AEB6-99E4F1E1544C}"/>
              </a:ext>
            </a:extLst>
          </p:cNvPr>
          <p:cNvCxnSpPr>
            <a:cxnSpLocks/>
            <a:stCxn id="104" idx="1"/>
            <a:endCxn id="103" idx="5"/>
          </p:cNvCxnSpPr>
          <p:nvPr/>
        </p:nvCxnSpPr>
        <p:spPr bwMode="gray">
          <a:xfrm flipH="1" flipV="1">
            <a:off x="3962336" y="2228079"/>
            <a:ext cx="315769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CFA6340E-67EB-AEC5-B251-DBF3B4302B3E}"/>
              </a:ext>
            </a:extLst>
          </p:cNvPr>
          <p:cNvCxnSpPr>
            <a:cxnSpLocks/>
            <a:stCxn id="106" idx="7"/>
            <a:endCxn id="103" idx="3"/>
          </p:cNvCxnSpPr>
          <p:nvPr/>
        </p:nvCxnSpPr>
        <p:spPr bwMode="gray">
          <a:xfrm flipV="1">
            <a:off x="3365997" y="2228079"/>
            <a:ext cx="443587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A5315FDD-EB5F-F795-2511-867F7742304F}"/>
              </a:ext>
            </a:extLst>
          </p:cNvPr>
          <p:cNvCxnSpPr>
            <a:cxnSpLocks/>
            <a:stCxn id="104" idx="3"/>
            <a:endCxn id="105" idx="7"/>
          </p:cNvCxnSpPr>
          <p:nvPr/>
        </p:nvCxnSpPr>
        <p:spPr bwMode="gray">
          <a:xfrm flipH="1">
            <a:off x="4158789" y="2564116"/>
            <a:ext cx="119316" cy="183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7DA29463-F58F-DBC6-921C-49FB8A93D047}"/>
              </a:ext>
            </a:extLst>
          </p:cNvPr>
          <p:cNvCxnSpPr>
            <a:cxnSpLocks/>
            <a:stCxn id="107" idx="1"/>
            <a:endCxn id="106" idx="5"/>
          </p:cNvCxnSpPr>
          <p:nvPr/>
        </p:nvCxnSpPr>
        <p:spPr bwMode="gray">
          <a:xfrm flipH="1" flipV="1">
            <a:off x="3365997" y="2564116"/>
            <a:ext cx="119551" cy="183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020134D1-A160-718D-70B5-B5436D6730E0}"/>
              </a:ext>
            </a:extLst>
          </p:cNvPr>
          <p:cNvCxnSpPr>
            <a:cxnSpLocks/>
            <a:stCxn id="102" idx="3"/>
          </p:cNvCxnSpPr>
          <p:nvPr/>
        </p:nvCxnSpPr>
        <p:spPr bwMode="gray">
          <a:xfrm flipH="1">
            <a:off x="4894541" y="2228079"/>
            <a:ext cx="103644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9A433C64-A482-7D0E-3A80-07D10AE43A2F}"/>
              </a:ext>
            </a:extLst>
          </p:cNvPr>
          <p:cNvCxnSpPr>
            <a:cxnSpLocks/>
            <a:stCxn id="102" idx="5"/>
          </p:cNvCxnSpPr>
          <p:nvPr/>
        </p:nvCxnSpPr>
        <p:spPr bwMode="gray">
          <a:xfrm>
            <a:off x="5150937" y="2228079"/>
            <a:ext cx="99745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3712B4B-1E5E-96B5-172F-6EE7340647BC}"/>
              </a:ext>
            </a:extLst>
          </p:cNvPr>
          <p:cNvCxnSpPr>
            <a:cxnSpLocks/>
            <a:stCxn id="105" idx="3"/>
          </p:cNvCxnSpPr>
          <p:nvPr/>
        </p:nvCxnSpPr>
        <p:spPr bwMode="gray">
          <a:xfrm flipH="1">
            <a:off x="3898171" y="2900154"/>
            <a:ext cx="107866" cy="1200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BF3AFC23-DF89-FDA7-1D1D-6E6318FAABE4}"/>
              </a:ext>
            </a:extLst>
          </p:cNvPr>
          <p:cNvCxnSpPr>
            <a:cxnSpLocks/>
            <a:stCxn id="105" idx="5"/>
          </p:cNvCxnSpPr>
          <p:nvPr/>
        </p:nvCxnSpPr>
        <p:spPr bwMode="gray">
          <a:xfrm>
            <a:off x="4158789" y="2900154"/>
            <a:ext cx="83369" cy="1041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69800E62-B273-112B-7AFE-FC91DB5A03BE}"/>
              </a:ext>
            </a:extLst>
          </p:cNvPr>
          <p:cNvCxnSpPr>
            <a:cxnSpLocks/>
            <a:stCxn id="107" idx="3"/>
          </p:cNvCxnSpPr>
          <p:nvPr/>
        </p:nvCxnSpPr>
        <p:spPr bwMode="gray">
          <a:xfrm flipH="1">
            <a:off x="3395969" y="2900154"/>
            <a:ext cx="89579" cy="105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831F36D-0092-C2B2-FEF8-60B85C58B2AC}"/>
              </a:ext>
            </a:extLst>
          </p:cNvPr>
          <p:cNvCxnSpPr>
            <a:cxnSpLocks/>
            <a:stCxn id="107" idx="5"/>
          </p:cNvCxnSpPr>
          <p:nvPr/>
        </p:nvCxnSpPr>
        <p:spPr bwMode="gray">
          <a:xfrm>
            <a:off x="3638300" y="2900154"/>
            <a:ext cx="107119" cy="105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7418D18B-E295-3632-3D4A-395AF0633E32}"/>
              </a:ext>
            </a:extLst>
          </p:cNvPr>
          <p:cNvCxnSpPr>
            <a:cxnSpLocks/>
            <a:stCxn id="106" idx="3"/>
          </p:cNvCxnSpPr>
          <p:nvPr/>
        </p:nvCxnSpPr>
        <p:spPr bwMode="gray">
          <a:xfrm flipH="1">
            <a:off x="3105343" y="2564116"/>
            <a:ext cx="107902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9F4C92C4-0ED1-F65B-54E9-829C4B743ACF}"/>
              </a:ext>
            </a:extLst>
          </p:cNvPr>
          <p:cNvCxnSpPr>
            <a:cxnSpLocks/>
            <a:stCxn id="104" idx="5"/>
          </p:cNvCxnSpPr>
          <p:nvPr/>
        </p:nvCxnSpPr>
        <p:spPr bwMode="gray">
          <a:xfrm>
            <a:off x="4430857" y="2564116"/>
            <a:ext cx="119316" cy="151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6A29BC44-8A76-CC17-DAEA-58FD4C11592B}"/>
              </a:ext>
            </a:extLst>
          </p:cNvPr>
          <p:cNvSpPr txBox="1"/>
          <p:nvPr/>
        </p:nvSpPr>
        <p:spPr bwMode="gray">
          <a:xfrm>
            <a:off x="1054566" y="3166389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b="1" dirty="0">
                <a:solidFill>
                  <a:srgbClr val="C00000"/>
                </a:solidFill>
              </a:rPr>
              <a:t>bester Fall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37933E2-59EE-1AC6-322D-4CBA403A89CF}"/>
              </a:ext>
            </a:extLst>
          </p:cNvPr>
          <p:cNvSpPr txBox="1"/>
          <p:nvPr/>
        </p:nvSpPr>
        <p:spPr bwMode="gray">
          <a:xfrm>
            <a:off x="3971459" y="3204556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b="1" dirty="0">
                <a:solidFill>
                  <a:srgbClr val="C00000"/>
                </a:solidFill>
              </a:rPr>
              <a:t>typischer Fall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B567057-0F85-6407-2A17-421DB824394B}"/>
              </a:ext>
            </a:extLst>
          </p:cNvPr>
          <p:cNvSpPr txBox="1"/>
          <p:nvPr/>
        </p:nvSpPr>
        <p:spPr bwMode="gray">
          <a:xfrm>
            <a:off x="6339992" y="3362860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b="1" dirty="0">
                <a:solidFill>
                  <a:srgbClr val="C00000"/>
                </a:solidFill>
              </a:rPr>
              <a:t>schlechtester Fall</a:t>
            </a:r>
          </a:p>
        </p:txBody>
      </p:sp>
      <p:pic>
        <p:nvPicPr>
          <p:cNvPr id="134" name="Picture 133">
            <a:extLst>
              <a:ext uri="{FF2B5EF4-FFF2-40B4-BE49-F238E27FC236}">
                <a16:creationId xmlns:a16="http://schemas.microsoft.com/office/drawing/2014/main" id="{D56926F7-235F-BE8E-082C-5599150BEC7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86629" y="1152333"/>
            <a:ext cx="1744669" cy="144679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6349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000"/>
                            </p:stCondLst>
                            <p:childTnLst>
                              <p:par>
                                <p:cTn id="7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2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2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2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500"/>
                            </p:stCondLst>
                            <p:childTnLst>
                              <p:par>
                                <p:cTn id="10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2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2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2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3000"/>
                            </p:stCondLst>
                            <p:childTnLst>
                              <p:par>
                                <p:cTn id="1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2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3500"/>
                            </p:stCondLst>
                            <p:childTnLst>
                              <p:par>
                                <p:cTn id="1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2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2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200"/>
                            </p:stCondLst>
                            <p:childTnLst>
                              <p:par>
                                <p:cTn id="1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1700"/>
                            </p:stCondLst>
                            <p:childTnLst>
                              <p:par>
                                <p:cTn id="18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900"/>
                            </p:stCondLst>
                            <p:childTnLst>
                              <p:par>
                                <p:cTn id="18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2400"/>
                            </p:stCondLst>
                            <p:childTnLst>
                              <p:par>
                                <p:cTn id="19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2600"/>
                            </p:stCondLst>
                            <p:childTnLst>
                              <p:par>
                                <p:cTn id="1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3100"/>
                            </p:stCondLst>
                            <p:childTnLst>
                              <p:par>
                                <p:cTn id="20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6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3300"/>
                            </p:stCondLst>
                            <p:childTnLst>
                              <p:par>
                                <p:cTn id="20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0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3800"/>
                            </p:stCondLst>
                            <p:childTnLst>
                              <p:par>
                                <p:cTn id="2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4000"/>
                            </p:stCondLst>
                            <p:childTnLst>
                              <p:par>
                                <p:cTn id="2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1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8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4700"/>
                            </p:stCondLst>
                            <p:childTnLst>
                              <p:par>
                                <p:cTn id="2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2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5200"/>
                            </p:stCondLst>
                            <p:childTnLst>
                              <p:par>
                                <p:cTn id="2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2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31" grpId="0"/>
      <p:bldP spid="132" grpId="0"/>
      <p:bldP spid="13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9967D5-1EE5-080D-FBD3-19A695EBA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Symboltabelle: Komplexitäten</a:t>
            </a:r>
            <a:endParaRPr lang="en-DE" dirty="0"/>
          </a:p>
        </p:txBody>
      </p:sp>
      <p:sp>
        <p:nvSpPr>
          <p:cNvPr id="2" name="Rechteck 28">
            <a:extLst>
              <a:ext uri="{FF2B5EF4-FFF2-40B4-BE49-F238E27FC236}">
                <a16:creationId xmlns:a16="http://schemas.microsoft.com/office/drawing/2014/main" id="{C8FCE1A2-8B0E-5EE8-7D99-3267CBF65FCF}"/>
              </a:ext>
            </a:extLst>
          </p:cNvPr>
          <p:cNvSpPr/>
          <p:nvPr/>
        </p:nvSpPr>
        <p:spPr bwMode="gray">
          <a:xfrm>
            <a:off x="467544" y="3939902"/>
            <a:ext cx="1440000" cy="10260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4" name="Rechteck 29">
            <a:extLst>
              <a:ext uri="{FF2B5EF4-FFF2-40B4-BE49-F238E27FC236}">
                <a16:creationId xmlns:a16="http://schemas.microsoft.com/office/drawing/2014/main" id="{09497A37-FD7F-A008-E1A4-0FF89262DDDF}"/>
              </a:ext>
            </a:extLst>
          </p:cNvPr>
          <p:cNvSpPr/>
          <p:nvPr/>
        </p:nvSpPr>
        <p:spPr bwMode="gray">
          <a:xfrm>
            <a:off x="3995499" y="3950444"/>
            <a:ext cx="1440000" cy="10260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5" name="Rechteck 30">
            <a:extLst>
              <a:ext uri="{FF2B5EF4-FFF2-40B4-BE49-F238E27FC236}">
                <a16:creationId xmlns:a16="http://schemas.microsoft.com/office/drawing/2014/main" id="{EF626FD6-A01F-E7EE-E7D1-1DF76CBC7B95}"/>
              </a:ext>
            </a:extLst>
          </p:cNvPr>
          <p:cNvSpPr/>
          <p:nvPr/>
        </p:nvSpPr>
        <p:spPr bwMode="gray">
          <a:xfrm>
            <a:off x="2231721" y="3946090"/>
            <a:ext cx="1440000" cy="10260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hteck 31">
            <a:extLst>
              <a:ext uri="{FF2B5EF4-FFF2-40B4-BE49-F238E27FC236}">
                <a16:creationId xmlns:a16="http://schemas.microsoft.com/office/drawing/2014/main" id="{C8B6D67C-BC6D-0727-1948-6CAD609FB0BA}"/>
              </a:ext>
            </a:extLst>
          </p:cNvPr>
          <p:cNvSpPr/>
          <p:nvPr/>
        </p:nvSpPr>
        <p:spPr bwMode="gray">
          <a:xfrm>
            <a:off x="5759277" y="3950444"/>
            <a:ext cx="1440000" cy="10260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hteck 32">
                <a:extLst>
                  <a:ext uri="{FF2B5EF4-FFF2-40B4-BE49-F238E27FC236}">
                    <a16:creationId xmlns:a16="http://schemas.microsoft.com/office/drawing/2014/main" id="{6E4AC0C7-2DFC-F89A-152A-64563FD6B822}"/>
                  </a:ext>
                </a:extLst>
              </p:cNvPr>
              <p:cNvSpPr/>
              <p:nvPr/>
            </p:nvSpPr>
            <p:spPr bwMode="gray">
              <a:xfrm>
                <a:off x="467943" y="3651870"/>
                <a:ext cx="1440000" cy="216000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de-DE" sz="12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Rechteck 32">
                <a:extLst>
                  <a:ext uri="{FF2B5EF4-FFF2-40B4-BE49-F238E27FC236}">
                    <a16:creationId xmlns:a16="http://schemas.microsoft.com/office/drawing/2014/main" id="{6E4AC0C7-2DFC-F89A-152A-64563FD6B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67943" y="3651870"/>
                <a:ext cx="1440000" cy="216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33">
                <a:extLst>
                  <a:ext uri="{FF2B5EF4-FFF2-40B4-BE49-F238E27FC236}">
                    <a16:creationId xmlns:a16="http://schemas.microsoft.com/office/drawing/2014/main" id="{824DC17D-FE3A-F464-BA8D-F05D2CE37057}"/>
                  </a:ext>
                </a:extLst>
              </p:cNvPr>
              <p:cNvSpPr/>
              <p:nvPr/>
            </p:nvSpPr>
            <p:spPr bwMode="gray">
              <a:xfrm>
                <a:off x="2231721" y="3651870"/>
                <a:ext cx="1440000" cy="216000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12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2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de-DE" sz="12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Rechteck 33">
                <a:extLst>
                  <a:ext uri="{FF2B5EF4-FFF2-40B4-BE49-F238E27FC236}">
                    <a16:creationId xmlns:a16="http://schemas.microsoft.com/office/drawing/2014/main" id="{824DC17D-FE3A-F464-BA8D-F05D2CE370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231721" y="3651870"/>
                <a:ext cx="1440000" cy="216000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hteck 34">
                <a:extLst>
                  <a:ext uri="{FF2B5EF4-FFF2-40B4-BE49-F238E27FC236}">
                    <a16:creationId xmlns:a16="http://schemas.microsoft.com/office/drawing/2014/main" id="{FC2C7B5B-6950-D4F9-C711-884F991A1E61}"/>
                  </a:ext>
                </a:extLst>
              </p:cNvPr>
              <p:cNvSpPr/>
              <p:nvPr/>
            </p:nvSpPr>
            <p:spPr bwMode="gray">
              <a:xfrm>
                <a:off x="3995499" y="3664730"/>
                <a:ext cx="1440000" cy="216000"/>
              </a:xfrm>
              <a:prstGeom prst="rect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0" dirty="0">
                              <a:latin typeface="Cambria Math" panose="02040503050406030204" pitchFamily="18" charset="0"/>
                            </a:rPr>
                            <m:t>𝐥𝐨𝐠</m:t>
                          </m:r>
                        </m:e>
                        <m:sub>
                          <m:r>
                            <a:rPr lang="en-US" sz="1200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sz="12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dirty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de-DE" sz="12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Rechteck 34">
                <a:extLst>
                  <a:ext uri="{FF2B5EF4-FFF2-40B4-BE49-F238E27FC236}">
                    <a16:creationId xmlns:a16="http://schemas.microsoft.com/office/drawing/2014/main" id="{FC2C7B5B-6950-D4F9-C711-884F991A1E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995499" y="3664730"/>
                <a:ext cx="1440000" cy="216000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hteck 35">
                <a:extLst>
                  <a:ext uri="{FF2B5EF4-FFF2-40B4-BE49-F238E27FC236}">
                    <a16:creationId xmlns:a16="http://schemas.microsoft.com/office/drawing/2014/main" id="{749C7983-496D-90E4-0446-0FE29075607F}"/>
                  </a:ext>
                </a:extLst>
              </p:cNvPr>
              <p:cNvSpPr/>
              <p:nvPr/>
            </p:nvSpPr>
            <p:spPr bwMode="gray">
              <a:xfrm>
                <a:off x="5759277" y="3664730"/>
                <a:ext cx="1440000" cy="216000"/>
              </a:xfrm>
              <a:prstGeom prst="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200" b="1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1" i="1" dirty="0">
                          <a:latin typeface="Cambria Math" panose="02040503050406030204" pitchFamily="18" charset="0"/>
                        </a:rPr>
                        <m:t>𝟑𝟗</m:t>
                      </m:r>
                      <m:r>
                        <a:rPr lang="en-US" sz="1200" b="1" i="1" dirty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12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0" dirty="0">
                              <a:latin typeface="Cambria Math" panose="02040503050406030204" pitchFamily="18" charset="0"/>
                            </a:rPr>
                            <m:t>𝐥𝐨𝐠</m:t>
                          </m:r>
                        </m:e>
                        <m:sub>
                          <m:r>
                            <a:rPr lang="en-US" sz="1200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sz="12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dirty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de-DE" sz="1200" b="1" dirty="0"/>
              </a:p>
            </p:txBody>
          </p:sp>
        </mc:Choice>
        <mc:Fallback xmlns="">
          <p:sp>
            <p:nvSpPr>
              <p:cNvPr id="21" name="Rechteck 35">
                <a:extLst>
                  <a:ext uri="{FF2B5EF4-FFF2-40B4-BE49-F238E27FC236}">
                    <a16:creationId xmlns:a16="http://schemas.microsoft.com/office/drawing/2014/main" id="{749C7983-496D-90E4-0446-0FE2907560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759277" y="3664730"/>
                <a:ext cx="1440000" cy="216000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BAA50326-924C-C1E9-1EA4-498B25B44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538930"/>
              </p:ext>
            </p:extLst>
          </p:nvPr>
        </p:nvGraphicFramePr>
        <p:xfrm>
          <a:off x="358776" y="1128062"/>
          <a:ext cx="8245672" cy="2235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503">
                  <a:extLst>
                    <a:ext uri="{9D8B030D-6E8A-4147-A177-3AD203B41FA5}">
                      <a16:colId xmlns:a16="http://schemas.microsoft.com/office/drawing/2014/main" val="1442342595"/>
                    </a:ext>
                  </a:extLst>
                </a:gridCol>
                <a:gridCol w="1062072">
                  <a:extLst>
                    <a:ext uri="{9D8B030D-6E8A-4147-A177-3AD203B41FA5}">
                      <a16:colId xmlns:a16="http://schemas.microsoft.com/office/drawing/2014/main" val="3126452094"/>
                    </a:ext>
                  </a:extLst>
                </a:gridCol>
                <a:gridCol w="1147218">
                  <a:extLst>
                    <a:ext uri="{9D8B030D-6E8A-4147-A177-3AD203B41FA5}">
                      <a16:colId xmlns:a16="http://schemas.microsoft.com/office/drawing/2014/main" val="793860594"/>
                    </a:ext>
                  </a:extLst>
                </a:gridCol>
                <a:gridCol w="1058969">
                  <a:extLst>
                    <a:ext uri="{9D8B030D-6E8A-4147-A177-3AD203B41FA5}">
                      <a16:colId xmlns:a16="http://schemas.microsoft.com/office/drawing/2014/main" val="983505871"/>
                    </a:ext>
                  </a:extLst>
                </a:gridCol>
                <a:gridCol w="1084324">
                  <a:extLst>
                    <a:ext uri="{9D8B030D-6E8A-4147-A177-3AD203B41FA5}">
                      <a16:colId xmlns:a16="http://schemas.microsoft.com/office/drawing/2014/main" val="3699452866"/>
                    </a:ext>
                  </a:extLst>
                </a:gridCol>
                <a:gridCol w="1088145">
                  <a:extLst>
                    <a:ext uri="{9D8B030D-6E8A-4147-A177-3AD203B41FA5}">
                      <a16:colId xmlns:a16="http://schemas.microsoft.com/office/drawing/2014/main" val="1336977128"/>
                    </a:ext>
                  </a:extLst>
                </a:gridCol>
                <a:gridCol w="1004441">
                  <a:extLst>
                    <a:ext uri="{9D8B030D-6E8A-4147-A177-3AD203B41FA5}">
                      <a16:colId xmlns:a16="http://schemas.microsoft.com/office/drawing/2014/main" val="273972525"/>
                    </a:ext>
                  </a:extLst>
                </a:gridCol>
              </a:tblGrid>
              <a:tr h="313433">
                <a:tc rowSpan="2"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Implementierung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Garantiert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i="1" noProof="0" dirty="0"/>
                        <a:t>Average</a:t>
                      </a:r>
                      <a:endParaRPr lang="en-US" sz="1200" noProof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266586"/>
                  </a:ext>
                </a:extLst>
              </a:tr>
              <a:tr h="516242">
                <a:tc vMerge="1">
                  <a:txBody>
                    <a:bodyPr/>
                    <a:lstStyle/>
                    <a:p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Implementierung</a:t>
                      </a:r>
                    </a:p>
                  </a:txBody>
                  <a:tcPr>
                    <a:solidFill>
                      <a:srgbClr val="B106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Suche </a:t>
                      </a:r>
                      <a:br>
                        <a:rPr lang="de-DE" sz="1200" b="1" dirty="0">
                          <a:solidFill>
                            <a:schemeClr val="bg1"/>
                          </a:solidFill>
                        </a:rPr>
                      </a:br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200" b="1" noProof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</a:t>
                      </a:r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rgbClr val="B106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Einfügen (</a:t>
                      </a:r>
                      <a:r>
                        <a:rPr lang="en-US" sz="1200" b="1" noProof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put</a:t>
                      </a:r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rgbClr val="B106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Löschen (</a:t>
                      </a:r>
                      <a:r>
                        <a:rPr lang="en-US" sz="1200" b="1" noProof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remove</a:t>
                      </a:r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rgbClr val="B106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Suche </a:t>
                      </a:r>
                      <a:br>
                        <a:rPr lang="de-DE" sz="1200" b="1" dirty="0">
                          <a:solidFill>
                            <a:schemeClr val="bg1"/>
                          </a:solidFill>
                        </a:rPr>
                      </a:br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200" b="1" noProof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</a:t>
                      </a:r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rgbClr val="B106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Einfügen (</a:t>
                      </a:r>
                      <a:r>
                        <a:rPr lang="en-US" sz="1200" b="1" noProof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put</a:t>
                      </a:r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rgbClr val="B106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Löschen (</a:t>
                      </a:r>
                      <a:r>
                        <a:rPr lang="en-US" sz="1200" b="1" noProof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remove</a:t>
                      </a:r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rgbClr val="B106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641460"/>
                  </a:ext>
                </a:extLst>
              </a:tr>
              <a:tr h="516242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Sequentielle Suche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1760991"/>
                  </a:ext>
                </a:extLst>
              </a:tr>
              <a:tr h="373616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Binäre Suche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4136918"/>
                  </a:ext>
                </a:extLst>
              </a:tr>
              <a:tr h="516242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Binäre Suchbäume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380028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8ABE0965-8372-B3C6-22F2-EB316787E5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953588"/>
                  </p:ext>
                </p:extLst>
              </p:nvPr>
            </p:nvGraphicFramePr>
            <p:xfrm>
              <a:off x="358776" y="1128062"/>
              <a:ext cx="8245672" cy="22357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0503">
                      <a:extLst>
                        <a:ext uri="{9D8B030D-6E8A-4147-A177-3AD203B41FA5}">
                          <a16:colId xmlns:a16="http://schemas.microsoft.com/office/drawing/2014/main" val="1442342595"/>
                        </a:ext>
                      </a:extLst>
                    </a:gridCol>
                    <a:gridCol w="1062072">
                      <a:extLst>
                        <a:ext uri="{9D8B030D-6E8A-4147-A177-3AD203B41FA5}">
                          <a16:colId xmlns:a16="http://schemas.microsoft.com/office/drawing/2014/main" val="3126452094"/>
                        </a:ext>
                      </a:extLst>
                    </a:gridCol>
                    <a:gridCol w="1147218">
                      <a:extLst>
                        <a:ext uri="{9D8B030D-6E8A-4147-A177-3AD203B41FA5}">
                          <a16:colId xmlns:a16="http://schemas.microsoft.com/office/drawing/2014/main" val="793860594"/>
                        </a:ext>
                      </a:extLst>
                    </a:gridCol>
                    <a:gridCol w="1058969">
                      <a:extLst>
                        <a:ext uri="{9D8B030D-6E8A-4147-A177-3AD203B41FA5}">
                          <a16:colId xmlns:a16="http://schemas.microsoft.com/office/drawing/2014/main" val="983505871"/>
                        </a:ext>
                      </a:extLst>
                    </a:gridCol>
                    <a:gridCol w="1084324">
                      <a:extLst>
                        <a:ext uri="{9D8B030D-6E8A-4147-A177-3AD203B41FA5}">
                          <a16:colId xmlns:a16="http://schemas.microsoft.com/office/drawing/2014/main" val="3699452866"/>
                        </a:ext>
                      </a:extLst>
                    </a:gridCol>
                    <a:gridCol w="1088145">
                      <a:extLst>
                        <a:ext uri="{9D8B030D-6E8A-4147-A177-3AD203B41FA5}">
                          <a16:colId xmlns:a16="http://schemas.microsoft.com/office/drawing/2014/main" val="1336977128"/>
                        </a:ext>
                      </a:extLst>
                    </a:gridCol>
                    <a:gridCol w="1004441">
                      <a:extLst>
                        <a:ext uri="{9D8B030D-6E8A-4147-A177-3AD203B41FA5}">
                          <a16:colId xmlns:a16="http://schemas.microsoft.com/office/drawing/2014/main" val="273972525"/>
                        </a:ext>
                      </a:extLst>
                    </a:gridCol>
                  </a:tblGrid>
                  <a:tr h="313433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Garantiert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200" i="1" noProof="0" dirty="0"/>
                            <a:t>Average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1266586"/>
                      </a:ext>
                    </a:extLst>
                  </a:tr>
                  <a:tr h="516242">
                    <a:tc vMerge="1">
                      <a:txBody>
                        <a:bodyPr/>
                        <a:lstStyle/>
                        <a:p>
                          <a:r>
                            <a:rPr lang="de-DE" sz="11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641460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Sequentielle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71760991"/>
                      </a:ext>
                    </a:extLst>
                  </a:tr>
                  <a:tr h="373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Binäre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44136918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Binäre Suchbäume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138002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8ABE0965-8372-B3C6-22F2-EB316787E5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953588"/>
                  </p:ext>
                </p:extLst>
              </p:nvPr>
            </p:nvGraphicFramePr>
            <p:xfrm>
              <a:off x="358776" y="1128062"/>
              <a:ext cx="8245672" cy="22357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0503">
                      <a:extLst>
                        <a:ext uri="{9D8B030D-6E8A-4147-A177-3AD203B41FA5}">
                          <a16:colId xmlns:a16="http://schemas.microsoft.com/office/drawing/2014/main" val="1442342595"/>
                        </a:ext>
                      </a:extLst>
                    </a:gridCol>
                    <a:gridCol w="1062072">
                      <a:extLst>
                        <a:ext uri="{9D8B030D-6E8A-4147-A177-3AD203B41FA5}">
                          <a16:colId xmlns:a16="http://schemas.microsoft.com/office/drawing/2014/main" val="3126452094"/>
                        </a:ext>
                      </a:extLst>
                    </a:gridCol>
                    <a:gridCol w="1147218">
                      <a:extLst>
                        <a:ext uri="{9D8B030D-6E8A-4147-A177-3AD203B41FA5}">
                          <a16:colId xmlns:a16="http://schemas.microsoft.com/office/drawing/2014/main" val="793860594"/>
                        </a:ext>
                      </a:extLst>
                    </a:gridCol>
                    <a:gridCol w="1058969">
                      <a:extLst>
                        <a:ext uri="{9D8B030D-6E8A-4147-A177-3AD203B41FA5}">
                          <a16:colId xmlns:a16="http://schemas.microsoft.com/office/drawing/2014/main" val="983505871"/>
                        </a:ext>
                      </a:extLst>
                    </a:gridCol>
                    <a:gridCol w="1084324">
                      <a:extLst>
                        <a:ext uri="{9D8B030D-6E8A-4147-A177-3AD203B41FA5}">
                          <a16:colId xmlns:a16="http://schemas.microsoft.com/office/drawing/2014/main" val="3699452866"/>
                        </a:ext>
                      </a:extLst>
                    </a:gridCol>
                    <a:gridCol w="1088145">
                      <a:extLst>
                        <a:ext uri="{9D8B030D-6E8A-4147-A177-3AD203B41FA5}">
                          <a16:colId xmlns:a16="http://schemas.microsoft.com/office/drawing/2014/main" val="1336977128"/>
                        </a:ext>
                      </a:extLst>
                    </a:gridCol>
                    <a:gridCol w="1004441">
                      <a:extLst>
                        <a:ext uri="{9D8B030D-6E8A-4147-A177-3AD203B41FA5}">
                          <a16:colId xmlns:a16="http://schemas.microsoft.com/office/drawing/2014/main" val="273972525"/>
                        </a:ext>
                      </a:extLst>
                    </a:gridCol>
                  </a:tblGrid>
                  <a:tr h="313433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Garantiert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200" i="1" noProof="0" dirty="0"/>
                            <a:t>Average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1266586"/>
                      </a:ext>
                    </a:extLst>
                  </a:tr>
                  <a:tr h="516242">
                    <a:tc vMerge="1">
                      <a:txBody>
                        <a:bodyPr/>
                        <a:lstStyle/>
                        <a:p>
                          <a:r>
                            <a:rPr lang="de-DE" sz="11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641460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Sequentielle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70238" t="-160976" r="-507143" b="-1731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52222" t="-160976" r="-373333" b="-1731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377381" t="-160976" r="-300000" b="-1731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471765" t="-160976" r="-196471" b="-1731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565116" t="-160976" r="-94186" b="-1731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724051" t="-160976" r="-2532" b="-1731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1760991"/>
                      </a:ext>
                    </a:extLst>
                  </a:tr>
                  <a:tr h="373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Binäre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44136918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Binäre Suchbäume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138002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Table 25">
                <a:extLst>
                  <a:ext uri="{FF2B5EF4-FFF2-40B4-BE49-F238E27FC236}">
                    <a16:creationId xmlns:a16="http://schemas.microsoft.com/office/drawing/2014/main" id="{04E2E9D4-B33B-BD84-20F1-BB007FA588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3848249"/>
                  </p:ext>
                </p:extLst>
              </p:nvPr>
            </p:nvGraphicFramePr>
            <p:xfrm>
              <a:off x="358776" y="1128062"/>
              <a:ext cx="8245672" cy="22655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0503">
                      <a:extLst>
                        <a:ext uri="{9D8B030D-6E8A-4147-A177-3AD203B41FA5}">
                          <a16:colId xmlns:a16="http://schemas.microsoft.com/office/drawing/2014/main" val="1442342595"/>
                        </a:ext>
                      </a:extLst>
                    </a:gridCol>
                    <a:gridCol w="1062072">
                      <a:extLst>
                        <a:ext uri="{9D8B030D-6E8A-4147-A177-3AD203B41FA5}">
                          <a16:colId xmlns:a16="http://schemas.microsoft.com/office/drawing/2014/main" val="3126452094"/>
                        </a:ext>
                      </a:extLst>
                    </a:gridCol>
                    <a:gridCol w="1147218">
                      <a:extLst>
                        <a:ext uri="{9D8B030D-6E8A-4147-A177-3AD203B41FA5}">
                          <a16:colId xmlns:a16="http://schemas.microsoft.com/office/drawing/2014/main" val="793860594"/>
                        </a:ext>
                      </a:extLst>
                    </a:gridCol>
                    <a:gridCol w="1058969">
                      <a:extLst>
                        <a:ext uri="{9D8B030D-6E8A-4147-A177-3AD203B41FA5}">
                          <a16:colId xmlns:a16="http://schemas.microsoft.com/office/drawing/2014/main" val="983505871"/>
                        </a:ext>
                      </a:extLst>
                    </a:gridCol>
                    <a:gridCol w="1084324">
                      <a:extLst>
                        <a:ext uri="{9D8B030D-6E8A-4147-A177-3AD203B41FA5}">
                          <a16:colId xmlns:a16="http://schemas.microsoft.com/office/drawing/2014/main" val="3699452866"/>
                        </a:ext>
                      </a:extLst>
                    </a:gridCol>
                    <a:gridCol w="1088145">
                      <a:extLst>
                        <a:ext uri="{9D8B030D-6E8A-4147-A177-3AD203B41FA5}">
                          <a16:colId xmlns:a16="http://schemas.microsoft.com/office/drawing/2014/main" val="1336977128"/>
                        </a:ext>
                      </a:extLst>
                    </a:gridCol>
                    <a:gridCol w="1004441">
                      <a:extLst>
                        <a:ext uri="{9D8B030D-6E8A-4147-A177-3AD203B41FA5}">
                          <a16:colId xmlns:a16="http://schemas.microsoft.com/office/drawing/2014/main" val="273972525"/>
                        </a:ext>
                      </a:extLst>
                    </a:gridCol>
                  </a:tblGrid>
                  <a:tr h="313433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Garantiert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200" i="1" noProof="0" dirty="0"/>
                            <a:t>Average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1266586"/>
                      </a:ext>
                    </a:extLst>
                  </a:tr>
                  <a:tr h="516242">
                    <a:tc vMerge="1">
                      <a:txBody>
                        <a:bodyPr/>
                        <a:lstStyle/>
                        <a:p>
                          <a:r>
                            <a:rPr lang="de-DE" sz="11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641460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Sequentielle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71760991"/>
                      </a:ext>
                    </a:extLst>
                  </a:tr>
                  <a:tr h="373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Binäre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44136918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Binäre Suchbäume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138002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Table 25">
                <a:extLst>
                  <a:ext uri="{FF2B5EF4-FFF2-40B4-BE49-F238E27FC236}">
                    <a16:creationId xmlns:a16="http://schemas.microsoft.com/office/drawing/2014/main" id="{04E2E9D4-B33B-BD84-20F1-BB007FA588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3848249"/>
                  </p:ext>
                </p:extLst>
              </p:nvPr>
            </p:nvGraphicFramePr>
            <p:xfrm>
              <a:off x="358776" y="1128062"/>
              <a:ext cx="8245672" cy="22655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0503">
                      <a:extLst>
                        <a:ext uri="{9D8B030D-6E8A-4147-A177-3AD203B41FA5}">
                          <a16:colId xmlns:a16="http://schemas.microsoft.com/office/drawing/2014/main" val="1442342595"/>
                        </a:ext>
                      </a:extLst>
                    </a:gridCol>
                    <a:gridCol w="1062072">
                      <a:extLst>
                        <a:ext uri="{9D8B030D-6E8A-4147-A177-3AD203B41FA5}">
                          <a16:colId xmlns:a16="http://schemas.microsoft.com/office/drawing/2014/main" val="3126452094"/>
                        </a:ext>
                      </a:extLst>
                    </a:gridCol>
                    <a:gridCol w="1147218">
                      <a:extLst>
                        <a:ext uri="{9D8B030D-6E8A-4147-A177-3AD203B41FA5}">
                          <a16:colId xmlns:a16="http://schemas.microsoft.com/office/drawing/2014/main" val="793860594"/>
                        </a:ext>
                      </a:extLst>
                    </a:gridCol>
                    <a:gridCol w="1058969">
                      <a:extLst>
                        <a:ext uri="{9D8B030D-6E8A-4147-A177-3AD203B41FA5}">
                          <a16:colId xmlns:a16="http://schemas.microsoft.com/office/drawing/2014/main" val="983505871"/>
                        </a:ext>
                      </a:extLst>
                    </a:gridCol>
                    <a:gridCol w="1084324">
                      <a:extLst>
                        <a:ext uri="{9D8B030D-6E8A-4147-A177-3AD203B41FA5}">
                          <a16:colId xmlns:a16="http://schemas.microsoft.com/office/drawing/2014/main" val="3699452866"/>
                        </a:ext>
                      </a:extLst>
                    </a:gridCol>
                    <a:gridCol w="1088145">
                      <a:extLst>
                        <a:ext uri="{9D8B030D-6E8A-4147-A177-3AD203B41FA5}">
                          <a16:colId xmlns:a16="http://schemas.microsoft.com/office/drawing/2014/main" val="1336977128"/>
                        </a:ext>
                      </a:extLst>
                    </a:gridCol>
                    <a:gridCol w="1004441">
                      <a:extLst>
                        <a:ext uri="{9D8B030D-6E8A-4147-A177-3AD203B41FA5}">
                          <a16:colId xmlns:a16="http://schemas.microsoft.com/office/drawing/2014/main" val="273972525"/>
                        </a:ext>
                      </a:extLst>
                    </a:gridCol>
                  </a:tblGrid>
                  <a:tr h="313433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Garantiert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200" i="1" noProof="0" dirty="0"/>
                            <a:t>Average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1266586"/>
                      </a:ext>
                    </a:extLst>
                  </a:tr>
                  <a:tr h="516242">
                    <a:tc vMerge="1">
                      <a:txBody>
                        <a:bodyPr/>
                        <a:lstStyle/>
                        <a:p>
                          <a:r>
                            <a:rPr lang="de-DE" sz="11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641460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Sequentielle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170238" t="-160976" r="-507143" b="-180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252222" t="-160976" r="-373333" b="-180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377381" t="-160976" r="-300000" b="-180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471765" t="-160976" r="-196471" b="-180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565116" t="-160976" r="-94186" b="-180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724051" t="-160976" r="-2532" b="-1804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1760991"/>
                      </a:ext>
                    </a:extLst>
                  </a:tr>
                  <a:tr h="4034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Binäre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170238" t="-334375" r="-507143" b="-1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252222" t="-334375" r="-373333" b="-1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377381" t="-334375" r="-300000" b="-1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471765" t="-334375" r="-196471" b="-1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565116" t="-334375" r="-94186" b="-1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724051" t="-334375" r="-2532" b="-131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4136918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Binäre Suchbäume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138002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5" name="Table 24">
                <a:extLst>
                  <a:ext uri="{FF2B5EF4-FFF2-40B4-BE49-F238E27FC236}">
                    <a16:creationId xmlns:a16="http://schemas.microsoft.com/office/drawing/2014/main" id="{EF12F1F5-C327-372A-027D-5CCE179F23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00921909"/>
                  </p:ext>
                </p:extLst>
              </p:nvPr>
            </p:nvGraphicFramePr>
            <p:xfrm>
              <a:off x="358776" y="1128062"/>
              <a:ext cx="8245672" cy="22655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0503">
                      <a:extLst>
                        <a:ext uri="{9D8B030D-6E8A-4147-A177-3AD203B41FA5}">
                          <a16:colId xmlns:a16="http://schemas.microsoft.com/office/drawing/2014/main" val="1442342595"/>
                        </a:ext>
                      </a:extLst>
                    </a:gridCol>
                    <a:gridCol w="1062072">
                      <a:extLst>
                        <a:ext uri="{9D8B030D-6E8A-4147-A177-3AD203B41FA5}">
                          <a16:colId xmlns:a16="http://schemas.microsoft.com/office/drawing/2014/main" val="3126452094"/>
                        </a:ext>
                      </a:extLst>
                    </a:gridCol>
                    <a:gridCol w="1147218">
                      <a:extLst>
                        <a:ext uri="{9D8B030D-6E8A-4147-A177-3AD203B41FA5}">
                          <a16:colId xmlns:a16="http://schemas.microsoft.com/office/drawing/2014/main" val="793860594"/>
                        </a:ext>
                      </a:extLst>
                    </a:gridCol>
                    <a:gridCol w="1058969">
                      <a:extLst>
                        <a:ext uri="{9D8B030D-6E8A-4147-A177-3AD203B41FA5}">
                          <a16:colId xmlns:a16="http://schemas.microsoft.com/office/drawing/2014/main" val="983505871"/>
                        </a:ext>
                      </a:extLst>
                    </a:gridCol>
                    <a:gridCol w="1084324">
                      <a:extLst>
                        <a:ext uri="{9D8B030D-6E8A-4147-A177-3AD203B41FA5}">
                          <a16:colId xmlns:a16="http://schemas.microsoft.com/office/drawing/2014/main" val="3699452866"/>
                        </a:ext>
                      </a:extLst>
                    </a:gridCol>
                    <a:gridCol w="1088145">
                      <a:extLst>
                        <a:ext uri="{9D8B030D-6E8A-4147-A177-3AD203B41FA5}">
                          <a16:colId xmlns:a16="http://schemas.microsoft.com/office/drawing/2014/main" val="1336977128"/>
                        </a:ext>
                      </a:extLst>
                    </a:gridCol>
                    <a:gridCol w="1004441">
                      <a:extLst>
                        <a:ext uri="{9D8B030D-6E8A-4147-A177-3AD203B41FA5}">
                          <a16:colId xmlns:a16="http://schemas.microsoft.com/office/drawing/2014/main" val="273972525"/>
                        </a:ext>
                      </a:extLst>
                    </a:gridCol>
                  </a:tblGrid>
                  <a:tr h="313433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Garantiert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200" i="1" noProof="0" dirty="0"/>
                            <a:t>Average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1266586"/>
                      </a:ext>
                    </a:extLst>
                  </a:tr>
                  <a:tr h="516242">
                    <a:tc vMerge="1">
                      <a:txBody>
                        <a:bodyPr/>
                        <a:lstStyle/>
                        <a:p>
                          <a:r>
                            <a:rPr lang="de-DE" sz="11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641460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Sequentielle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8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71760991"/>
                      </a:ext>
                    </a:extLst>
                  </a:tr>
                  <a:tr h="373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Binäre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44136918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Binäre Suchbäume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1.39⋅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1.39⋅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i="1" dirty="0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1380028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5" name="Table 24">
                <a:extLst>
                  <a:ext uri="{FF2B5EF4-FFF2-40B4-BE49-F238E27FC236}">
                    <a16:creationId xmlns:a16="http://schemas.microsoft.com/office/drawing/2014/main" id="{EF12F1F5-C327-372A-027D-5CCE179F23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00921909"/>
                  </p:ext>
                </p:extLst>
              </p:nvPr>
            </p:nvGraphicFramePr>
            <p:xfrm>
              <a:off x="358776" y="1128062"/>
              <a:ext cx="8245672" cy="22655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0503">
                      <a:extLst>
                        <a:ext uri="{9D8B030D-6E8A-4147-A177-3AD203B41FA5}">
                          <a16:colId xmlns:a16="http://schemas.microsoft.com/office/drawing/2014/main" val="1442342595"/>
                        </a:ext>
                      </a:extLst>
                    </a:gridCol>
                    <a:gridCol w="1062072">
                      <a:extLst>
                        <a:ext uri="{9D8B030D-6E8A-4147-A177-3AD203B41FA5}">
                          <a16:colId xmlns:a16="http://schemas.microsoft.com/office/drawing/2014/main" val="3126452094"/>
                        </a:ext>
                      </a:extLst>
                    </a:gridCol>
                    <a:gridCol w="1147218">
                      <a:extLst>
                        <a:ext uri="{9D8B030D-6E8A-4147-A177-3AD203B41FA5}">
                          <a16:colId xmlns:a16="http://schemas.microsoft.com/office/drawing/2014/main" val="793860594"/>
                        </a:ext>
                      </a:extLst>
                    </a:gridCol>
                    <a:gridCol w="1058969">
                      <a:extLst>
                        <a:ext uri="{9D8B030D-6E8A-4147-A177-3AD203B41FA5}">
                          <a16:colId xmlns:a16="http://schemas.microsoft.com/office/drawing/2014/main" val="983505871"/>
                        </a:ext>
                      </a:extLst>
                    </a:gridCol>
                    <a:gridCol w="1084324">
                      <a:extLst>
                        <a:ext uri="{9D8B030D-6E8A-4147-A177-3AD203B41FA5}">
                          <a16:colId xmlns:a16="http://schemas.microsoft.com/office/drawing/2014/main" val="3699452866"/>
                        </a:ext>
                      </a:extLst>
                    </a:gridCol>
                    <a:gridCol w="1088145">
                      <a:extLst>
                        <a:ext uri="{9D8B030D-6E8A-4147-A177-3AD203B41FA5}">
                          <a16:colId xmlns:a16="http://schemas.microsoft.com/office/drawing/2014/main" val="1336977128"/>
                        </a:ext>
                      </a:extLst>
                    </a:gridCol>
                    <a:gridCol w="1004441">
                      <a:extLst>
                        <a:ext uri="{9D8B030D-6E8A-4147-A177-3AD203B41FA5}">
                          <a16:colId xmlns:a16="http://schemas.microsoft.com/office/drawing/2014/main" val="273972525"/>
                        </a:ext>
                      </a:extLst>
                    </a:gridCol>
                  </a:tblGrid>
                  <a:tr h="313433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Garantiert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200" i="1" noProof="0" dirty="0"/>
                            <a:t>Average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1266586"/>
                      </a:ext>
                    </a:extLst>
                  </a:tr>
                  <a:tr h="516242">
                    <a:tc vMerge="1">
                      <a:txBody>
                        <a:bodyPr/>
                        <a:lstStyle/>
                        <a:p>
                          <a:r>
                            <a:rPr lang="de-DE" sz="11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641460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Sequentielle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170238" t="-160976" r="-507143" b="-180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252222" t="-160976" r="-373333" b="-180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377381" t="-160976" r="-300000" b="-180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471765" t="-160976" r="-196471" b="-180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565116" t="-160976" r="-94186" b="-180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724051" t="-160976" r="-2532" b="-1804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1760991"/>
                      </a:ext>
                    </a:extLst>
                  </a:tr>
                  <a:tr h="4034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Binäre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170238" t="-334375" r="-507143" b="-1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252222" t="-334375" r="-373333" b="-1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377381" t="-334375" r="-300000" b="-1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471765" t="-334375" r="-196471" b="-1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565116" t="-334375" r="-94186" b="-1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724051" t="-334375" r="-2532" b="-131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4136918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Binäre Suchbäume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170238" t="-339024" r="-507143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252222" t="-339024" r="-373333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377381" t="-339024" r="-300000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471765" t="-339024" r="-196471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565116" t="-339024" r="-94186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724051" t="-339024" r="-2532" b="-24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38002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D931081-52C9-DEFF-656D-09E66C530417}"/>
              </a:ext>
            </a:extLst>
          </p:cNvPr>
          <p:cNvSpPr txBox="1"/>
          <p:nvPr/>
        </p:nvSpPr>
        <p:spPr bwMode="gray">
          <a:xfrm>
            <a:off x="467544" y="5020022"/>
            <a:ext cx="7704856" cy="16699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800" dirty="0">
                <a:solidFill>
                  <a:schemeClr val="tx2"/>
                </a:solidFill>
              </a:rPr>
              <a:t>* Bei gleicher Semantik wie beim BST: wenn der Schlüssel schon vorhanden ist, soll nur der Wert überschrieben werden.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588B8B-F8AE-1584-A87E-535CD2A89C7E}"/>
              </a:ext>
            </a:extLst>
          </p:cNvPr>
          <p:cNvSpPr txBox="1"/>
          <p:nvPr/>
        </p:nvSpPr>
        <p:spPr bwMode="gray">
          <a:xfrm>
            <a:off x="4248000" y="1995686"/>
            <a:ext cx="144016" cy="1440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800" dirty="0">
                <a:solidFill>
                  <a:schemeClr val="tx2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7367953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14" grpId="0" animBg="1"/>
      <p:bldP spid="15" grpId="0" animBg="1"/>
      <p:bldP spid="16" grpId="0" animBg="1"/>
      <p:bldP spid="17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b="1" dirty="0"/>
              <a:t>Begriffe</a:t>
            </a:r>
          </a:p>
          <a:p>
            <a:pPr marL="614125" lvl="1" indent="-342900"/>
            <a:r>
              <a:rPr lang="de-DE" altLang="en-DE" dirty="0"/>
              <a:t>Bäume als spezielle Graphen</a:t>
            </a:r>
          </a:p>
          <a:p>
            <a:pPr marL="614125" lvl="1" indent="-342900"/>
            <a:r>
              <a:rPr lang="de-DE" altLang="en-DE" dirty="0"/>
              <a:t>Eigenschaften</a:t>
            </a:r>
          </a:p>
          <a:p>
            <a:pPr marL="342900" indent="-342900"/>
            <a:r>
              <a:rPr lang="de-DE" altLang="en-DE" dirty="0"/>
              <a:t>Binäre Suchbäume</a:t>
            </a:r>
          </a:p>
          <a:p>
            <a:pPr marL="614125" lvl="1" indent="-342900"/>
            <a:r>
              <a:rPr lang="de-DE" altLang="en-DE" dirty="0"/>
              <a:t>Einfügen</a:t>
            </a:r>
          </a:p>
          <a:p>
            <a:pPr marL="614125" lvl="1" indent="-342900"/>
            <a:r>
              <a:rPr lang="de-DE" altLang="en-DE" dirty="0"/>
              <a:t>Entfernen </a:t>
            </a:r>
            <a:r>
              <a:rPr lang="en-US" dirty="0"/>
              <a:t>(</a:t>
            </a:r>
            <a:r>
              <a:rPr lang="en-US" i="1" dirty="0"/>
              <a:t>Hibbard deletion</a:t>
            </a:r>
            <a:r>
              <a:rPr lang="en-US" dirty="0"/>
              <a:t>)</a:t>
            </a:r>
            <a:endParaRPr lang="de-DE" altLang="en-DE" dirty="0"/>
          </a:p>
          <a:p>
            <a:pPr marL="0" indent="0">
              <a:buNone/>
            </a:pPr>
            <a:endParaRPr lang="de-DE" altLang="en-DE" dirty="0"/>
          </a:p>
          <a:p>
            <a:pPr marL="342900" indent="-342900"/>
            <a:endParaRPr lang="de-DE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402876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Begriffe</a:t>
            </a:r>
          </a:p>
          <a:p>
            <a:pPr marL="614125" lvl="1" indent="-342900"/>
            <a:r>
              <a:rPr lang="de-DE" altLang="en-DE" dirty="0"/>
              <a:t>Bäume als spezielle Graphen</a:t>
            </a:r>
          </a:p>
          <a:p>
            <a:pPr marL="614125" lvl="1" indent="-342900"/>
            <a:r>
              <a:rPr lang="de-DE" altLang="en-DE" dirty="0"/>
              <a:t>Eigenschaften</a:t>
            </a:r>
          </a:p>
          <a:p>
            <a:pPr marL="342900" indent="-342900"/>
            <a:r>
              <a:rPr lang="de-DE" altLang="en-DE" dirty="0"/>
              <a:t>Binäre Suchbäume</a:t>
            </a:r>
          </a:p>
          <a:p>
            <a:pPr marL="614125" lvl="1" indent="-342900"/>
            <a:r>
              <a:rPr lang="de-DE" altLang="en-DE" dirty="0"/>
              <a:t>Einfügen</a:t>
            </a:r>
          </a:p>
          <a:p>
            <a:pPr marL="614125" lvl="1" indent="-342900"/>
            <a:r>
              <a:rPr lang="de-DE" altLang="en-DE" b="1" dirty="0"/>
              <a:t>Entfernen </a:t>
            </a:r>
            <a:r>
              <a:rPr lang="en-US" b="1" dirty="0"/>
              <a:t>(</a:t>
            </a:r>
            <a:r>
              <a:rPr lang="en-US" b="1" i="1" dirty="0"/>
              <a:t>Hibbard deletion</a:t>
            </a:r>
            <a:r>
              <a:rPr lang="en-US" b="1" dirty="0"/>
              <a:t>)</a:t>
            </a:r>
            <a:endParaRPr lang="de-DE" altLang="en-DE" b="1" dirty="0"/>
          </a:p>
          <a:p>
            <a:pPr marL="0" indent="0">
              <a:buNone/>
            </a:pPr>
            <a:endParaRPr lang="de-DE" altLang="en-DE" dirty="0"/>
          </a:p>
          <a:p>
            <a:pPr marL="342900" indent="-342900"/>
            <a:endParaRPr lang="de-DE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223175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5935A7-9B30-A3EA-8BFE-04A071D19E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Finden und Entfernen des Minimums</a:t>
            </a:r>
            <a:endParaRPr lang="de-DE" b="1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A53E4D-4E02-638A-7F50-3126FE330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Binäre Suchbäume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min</a:t>
            </a:r>
            <a:r>
              <a:rPr lang="en-US" dirty="0">
                <a:latin typeface="+mn-lt"/>
                <a:ea typeface="Verdana" panose="020B0604030504040204" pitchFamily="34" charset="0"/>
                <a:cs typeface="Courier New" panose="02070309020205020404" pitchFamily="49" charset="0"/>
              </a:rPr>
              <a:t> und </a:t>
            </a:r>
            <a:r>
              <a:rPr lang="en-US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remove_min</a:t>
            </a:r>
            <a:r>
              <a:rPr lang="en-US" dirty="0"/>
              <a:t>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D442FA4-E3FC-1084-EA2F-0ABD61BB8FFB}"/>
              </a:ext>
            </a:extLst>
          </p:cNvPr>
          <p:cNvSpPr/>
          <p:nvPr/>
        </p:nvSpPr>
        <p:spPr bwMode="gray">
          <a:xfrm>
            <a:off x="2631966" y="170076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0C54DD-85A9-A4EF-0DC0-F09AC4F346DF}"/>
              </a:ext>
            </a:extLst>
          </p:cNvPr>
          <p:cNvSpPr/>
          <p:nvPr/>
        </p:nvSpPr>
        <p:spPr bwMode="gray">
          <a:xfrm>
            <a:off x="2992006" y="203680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1F29C1-9469-0FC4-EF30-5894FD09FD9D}"/>
              </a:ext>
            </a:extLst>
          </p:cNvPr>
          <p:cNvSpPr/>
          <p:nvPr/>
        </p:nvSpPr>
        <p:spPr bwMode="gray">
          <a:xfrm>
            <a:off x="1803405" y="203680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16C158-AED6-6661-C552-F1BABF329C82}"/>
              </a:ext>
            </a:extLst>
          </p:cNvPr>
          <p:cNvSpPr/>
          <p:nvPr/>
        </p:nvSpPr>
        <p:spPr bwMode="gray">
          <a:xfrm>
            <a:off x="2271926" y="237284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9907F5-22F7-B93E-586B-7F83257CE185}"/>
              </a:ext>
            </a:extLst>
          </p:cNvPr>
          <p:cNvSpPr/>
          <p:nvPr/>
        </p:nvSpPr>
        <p:spPr bwMode="gray">
          <a:xfrm>
            <a:off x="1999858" y="270888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BDCDD0A-324C-5726-DC42-3E4E092DE3E0}"/>
              </a:ext>
            </a:extLst>
          </p:cNvPr>
          <p:cNvSpPr/>
          <p:nvPr/>
        </p:nvSpPr>
        <p:spPr bwMode="gray">
          <a:xfrm>
            <a:off x="1207066" y="237284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B39C29A-3BBC-3E66-0662-C35C58372F62}"/>
              </a:ext>
            </a:extLst>
          </p:cNvPr>
          <p:cNvSpPr/>
          <p:nvPr/>
        </p:nvSpPr>
        <p:spPr bwMode="gray">
          <a:xfrm>
            <a:off x="1479369" y="270888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219105-D7B8-95CD-D262-EF7D104D081A}"/>
              </a:ext>
            </a:extLst>
          </p:cNvPr>
          <p:cNvCxnSpPr>
            <a:cxnSpLocks/>
            <a:stCxn id="4" idx="3"/>
            <a:endCxn id="6" idx="6"/>
          </p:cNvCxnSpPr>
          <p:nvPr/>
        </p:nvCxnSpPr>
        <p:spPr bwMode="gray">
          <a:xfrm flipH="1">
            <a:off x="2019429" y="1885157"/>
            <a:ext cx="644173" cy="259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D42B8F5-452D-A07F-7457-F7529F909627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 bwMode="gray">
          <a:xfrm>
            <a:off x="2816354" y="1885157"/>
            <a:ext cx="207288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119F99-9B82-8460-7D26-401E0B69BE9E}"/>
              </a:ext>
            </a:extLst>
          </p:cNvPr>
          <p:cNvCxnSpPr>
            <a:cxnSpLocks/>
            <a:stCxn id="7" idx="1"/>
            <a:endCxn id="6" idx="5"/>
          </p:cNvCxnSpPr>
          <p:nvPr/>
        </p:nvCxnSpPr>
        <p:spPr bwMode="gray">
          <a:xfrm flipH="1" flipV="1">
            <a:off x="1987793" y="2221194"/>
            <a:ext cx="315769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48E54C-A103-1951-19E6-8876A6C6C82A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 bwMode="gray">
          <a:xfrm flipV="1">
            <a:off x="1391454" y="2221194"/>
            <a:ext cx="443587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F14AA2-3434-E40C-B77D-7DB82EB14DCF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 bwMode="gray">
          <a:xfrm flipH="1">
            <a:off x="2184246" y="2557231"/>
            <a:ext cx="119316" cy="183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8165810-5AE4-7EBC-DD98-C9D134701B8F}"/>
              </a:ext>
            </a:extLst>
          </p:cNvPr>
          <p:cNvCxnSpPr>
            <a:cxnSpLocks/>
            <a:stCxn id="10" idx="1"/>
            <a:endCxn id="9" idx="5"/>
          </p:cNvCxnSpPr>
          <p:nvPr/>
        </p:nvCxnSpPr>
        <p:spPr bwMode="gray">
          <a:xfrm flipH="1" flipV="1">
            <a:off x="1391454" y="2557231"/>
            <a:ext cx="119551" cy="183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F0ED37C-7217-8E3F-C571-40A0B0F3718D}"/>
              </a:ext>
            </a:extLst>
          </p:cNvPr>
          <p:cNvCxnSpPr>
            <a:cxnSpLocks/>
            <a:stCxn id="5" idx="3"/>
          </p:cNvCxnSpPr>
          <p:nvPr/>
        </p:nvCxnSpPr>
        <p:spPr bwMode="gray">
          <a:xfrm flipH="1">
            <a:off x="2919998" y="2221194"/>
            <a:ext cx="103644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65D02E6-FFB7-A542-B0AF-C267F21EA896}"/>
              </a:ext>
            </a:extLst>
          </p:cNvPr>
          <p:cNvCxnSpPr>
            <a:cxnSpLocks/>
            <a:stCxn id="5" idx="5"/>
          </p:cNvCxnSpPr>
          <p:nvPr/>
        </p:nvCxnSpPr>
        <p:spPr bwMode="gray">
          <a:xfrm>
            <a:off x="3176394" y="2221194"/>
            <a:ext cx="99745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9EA1237-8DEA-DFE1-7E94-3E1114640A3B}"/>
              </a:ext>
            </a:extLst>
          </p:cNvPr>
          <p:cNvCxnSpPr>
            <a:cxnSpLocks/>
            <a:stCxn id="8" idx="3"/>
          </p:cNvCxnSpPr>
          <p:nvPr/>
        </p:nvCxnSpPr>
        <p:spPr bwMode="gray">
          <a:xfrm flipH="1">
            <a:off x="1923628" y="2893269"/>
            <a:ext cx="107866" cy="1200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928AA3-E74B-E16A-0864-48C8BE7C3DCD}"/>
              </a:ext>
            </a:extLst>
          </p:cNvPr>
          <p:cNvCxnSpPr>
            <a:cxnSpLocks/>
            <a:stCxn id="8" idx="5"/>
            <a:endCxn id="25" idx="1"/>
          </p:cNvCxnSpPr>
          <p:nvPr/>
        </p:nvCxnSpPr>
        <p:spPr bwMode="gray">
          <a:xfrm>
            <a:off x="2184246" y="2893269"/>
            <a:ext cx="83369" cy="1041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3F7F134-27C5-6F97-31BA-83F2A01DD4AA}"/>
              </a:ext>
            </a:extLst>
          </p:cNvPr>
          <p:cNvCxnSpPr>
            <a:cxnSpLocks/>
            <a:stCxn id="10" idx="3"/>
          </p:cNvCxnSpPr>
          <p:nvPr/>
        </p:nvCxnSpPr>
        <p:spPr bwMode="gray">
          <a:xfrm flipH="1">
            <a:off x="1421426" y="2893269"/>
            <a:ext cx="89579" cy="105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8114EC8-2BFA-B3A9-8718-23AF4B0DD0F7}"/>
              </a:ext>
            </a:extLst>
          </p:cNvPr>
          <p:cNvCxnSpPr>
            <a:cxnSpLocks/>
            <a:stCxn id="10" idx="5"/>
          </p:cNvCxnSpPr>
          <p:nvPr/>
        </p:nvCxnSpPr>
        <p:spPr bwMode="gray">
          <a:xfrm>
            <a:off x="1663757" y="2893269"/>
            <a:ext cx="107119" cy="105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24D279F-FC3D-2F69-ADC2-F4A6EE3A84F9}"/>
              </a:ext>
            </a:extLst>
          </p:cNvPr>
          <p:cNvCxnSpPr>
            <a:cxnSpLocks/>
            <a:stCxn id="9" idx="3"/>
          </p:cNvCxnSpPr>
          <p:nvPr/>
        </p:nvCxnSpPr>
        <p:spPr bwMode="gray">
          <a:xfrm flipH="1">
            <a:off x="1171356" y="2557231"/>
            <a:ext cx="67346" cy="151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B34E81-3C44-420E-8189-9096A4E4F167}"/>
              </a:ext>
            </a:extLst>
          </p:cNvPr>
          <p:cNvCxnSpPr>
            <a:cxnSpLocks/>
            <a:stCxn id="7" idx="5"/>
          </p:cNvCxnSpPr>
          <p:nvPr/>
        </p:nvCxnSpPr>
        <p:spPr bwMode="gray">
          <a:xfrm>
            <a:off x="2456314" y="2557231"/>
            <a:ext cx="119316" cy="151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815A426-F267-C893-1012-685294619DEC}"/>
              </a:ext>
            </a:extLst>
          </p:cNvPr>
          <p:cNvCxnSpPr>
            <a:cxnSpLocks/>
          </p:cNvCxnSpPr>
          <p:nvPr/>
        </p:nvCxnSpPr>
        <p:spPr bwMode="gray">
          <a:xfrm>
            <a:off x="861649" y="2031511"/>
            <a:ext cx="286542" cy="60154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FB2E1CB-2CD1-5A57-B0A9-1201EE98F62A}"/>
              </a:ext>
            </a:extLst>
          </p:cNvPr>
          <p:cNvSpPr txBox="1"/>
          <p:nvPr/>
        </p:nvSpPr>
        <p:spPr bwMode="gray">
          <a:xfrm>
            <a:off x="607333" y="1684611"/>
            <a:ext cx="793916" cy="238163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Nach links gehen</a:t>
            </a:r>
            <a:br>
              <a:rPr lang="de-DE" sz="1200" dirty="0">
                <a:solidFill>
                  <a:srgbClr val="C00000"/>
                </a:solidFill>
              </a:rPr>
            </a:br>
            <a:r>
              <a:rPr lang="de-DE" sz="1200" dirty="0">
                <a:solidFill>
                  <a:srgbClr val="C00000"/>
                </a:solidFill>
              </a:rPr>
              <a:t>bis ein </a:t>
            </a:r>
            <a:r>
              <a:rPr lang="en-US" sz="1200" i="1" dirty="0">
                <a:solidFill>
                  <a:srgbClr val="C00000"/>
                </a:solidFill>
              </a:rPr>
              <a:t>null link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A1A6522-89C5-1366-FE62-10DC9AF402A8}"/>
              </a:ext>
            </a:extLst>
          </p:cNvPr>
          <p:cNvCxnSpPr>
            <a:cxnSpLocks/>
          </p:cNvCxnSpPr>
          <p:nvPr/>
        </p:nvCxnSpPr>
        <p:spPr bwMode="gray">
          <a:xfrm flipV="1">
            <a:off x="1770876" y="2494540"/>
            <a:ext cx="28260" cy="87469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43B761B-5B76-DB85-B5D6-55175CDE6614}"/>
              </a:ext>
            </a:extLst>
          </p:cNvPr>
          <p:cNvSpPr txBox="1"/>
          <p:nvPr/>
        </p:nvSpPr>
        <p:spPr bwMode="gray">
          <a:xfrm>
            <a:off x="923400" y="3548962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Den Link zum rechten</a:t>
            </a:r>
            <a:br>
              <a:rPr lang="de-DE" sz="1200" dirty="0">
                <a:solidFill>
                  <a:srgbClr val="C00000"/>
                </a:solidFill>
              </a:rPr>
            </a:br>
            <a:r>
              <a:rPr lang="de-DE" sz="1200" dirty="0">
                <a:solidFill>
                  <a:srgbClr val="C00000"/>
                </a:solidFill>
              </a:rPr>
              <a:t>Teilbaum zurückgeben und</a:t>
            </a:r>
            <a:br>
              <a:rPr lang="de-DE" sz="1200" dirty="0">
                <a:solidFill>
                  <a:srgbClr val="C00000"/>
                </a:solidFill>
              </a:rPr>
            </a:br>
            <a:r>
              <a:rPr lang="de-DE" sz="1200" dirty="0">
                <a:solidFill>
                  <a:srgbClr val="C00000"/>
                </a:solidFill>
              </a:rPr>
              <a:t>all Größen updaten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04349F5-5109-90A4-0FC7-C8A6370771C7}"/>
              </a:ext>
            </a:extLst>
          </p:cNvPr>
          <p:cNvSpPr/>
          <p:nvPr/>
        </p:nvSpPr>
        <p:spPr bwMode="gray">
          <a:xfrm>
            <a:off x="2235979" y="2965777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55D50A8-C1F9-E60F-F941-270C110795F8}"/>
              </a:ext>
            </a:extLst>
          </p:cNvPr>
          <p:cNvCxnSpPr>
            <a:cxnSpLocks/>
            <a:stCxn id="25" idx="3"/>
          </p:cNvCxnSpPr>
          <p:nvPr/>
        </p:nvCxnSpPr>
        <p:spPr bwMode="gray">
          <a:xfrm flipH="1">
            <a:off x="2163971" y="3150165"/>
            <a:ext cx="103644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CE9E422-3396-CBAC-1A1B-B1E6D7B9D34A}"/>
              </a:ext>
            </a:extLst>
          </p:cNvPr>
          <p:cNvCxnSpPr>
            <a:cxnSpLocks/>
            <a:stCxn id="25" idx="5"/>
          </p:cNvCxnSpPr>
          <p:nvPr/>
        </p:nvCxnSpPr>
        <p:spPr bwMode="gray">
          <a:xfrm>
            <a:off x="2420367" y="3150165"/>
            <a:ext cx="99745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E0EB0CA0-40AA-B0E5-B2FF-81547A7175F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80607" y="1239837"/>
            <a:ext cx="2911572" cy="123877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FEFACD0-207E-23DB-FC8B-7A1BBFF66400}"/>
              </a:ext>
            </a:extLst>
          </p:cNvPr>
          <p:cNvCxnSpPr>
            <a:cxnSpLocks/>
            <a:stCxn id="10" idx="7"/>
            <a:endCxn id="6" idx="3"/>
          </p:cNvCxnSpPr>
          <p:nvPr/>
        </p:nvCxnSpPr>
        <p:spPr bwMode="gray">
          <a:xfrm flipV="1">
            <a:off x="1663757" y="2221194"/>
            <a:ext cx="171284" cy="51932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B8745DB5-A7C5-7CEA-C72F-169ED87666C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35895" y="2740517"/>
            <a:ext cx="3595157" cy="17034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E0663BB-74F7-8D9E-12DD-44CA2564BDCF}"/>
              </a:ext>
            </a:extLst>
          </p:cNvPr>
          <p:cNvSpPr txBox="1"/>
          <p:nvPr/>
        </p:nvSpPr>
        <p:spPr bwMode="gray">
          <a:xfrm>
            <a:off x="4879510" y="4443958"/>
            <a:ext cx="1107925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sz="1200" b="1" dirty="0">
                <a:hlinkClick r:id="rId4"/>
              </a:rPr>
              <a:t>bst.h</a:t>
            </a:r>
            <a:endParaRPr lang="en-DE" sz="1200" b="1" dirty="0"/>
          </a:p>
        </p:txBody>
      </p:sp>
    </p:spTree>
    <p:extLst>
      <p:ext uri="{BB962C8B-B14F-4D97-AF65-F5344CB8AC3E}">
        <p14:creationId xmlns:p14="http://schemas.microsoft.com/office/powerpoint/2010/main" val="5315332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8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1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4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7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500"/>
                            </p:stCondLst>
                            <p:childTnLst>
                              <p:par>
                                <p:cTn id="10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8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1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4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7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0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3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6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9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2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5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000"/>
                            </p:stCondLst>
                            <p:childTnLst>
                              <p:par>
                                <p:cTn id="137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500"/>
                            </p:stCondLst>
                            <p:childTnLst>
                              <p:par>
                                <p:cTn id="14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3000"/>
                            </p:stCondLst>
                            <p:childTnLst>
                              <p:par>
                                <p:cTn id="1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3500"/>
                            </p:stCondLst>
                            <p:childTnLst>
                              <p:par>
                                <p:cTn id="1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000"/>
                            </p:stCondLst>
                            <p:childTnLst>
                              <p:par>
                                <p:cTn id="167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5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8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1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6" grpId="0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34" grpId="0"/>
      <p:bldP spid="25" grpId="0" animBg="1"/>
      <p:bldP spid="25" grpId="1" animBg="1"/>
      <p:bldP spid="3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5935A7-9B30-A3EA-8BFE-04A071D19E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7" y="1233941"/>
            <a:ext cx="3133103" cy="382274"/>
          </a:xfrm>
        </p:spPr>
        <p:txBody>
          <a:bodyPr/>
          <a:lstStyle/>
          <a:p>
            <a:r>
              <a:rPr lang="de-DE" b="1" dirty="0"/>
              <a:t>Fall 1 (keine Kinder)</a:t>
            </a:r>
            <a:r>
              <a:rPr lang="de-DE" dirty="0"/>
              <a:t>: Lösche </a:t>
            </a:r>
            <a:r>
              <a:rPr lang="de-DE" b="1" dirty="0"/>
              <a:t>C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A53E4D-4E02-638A-7F50-3126FE330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Binäre Suchbäume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remove</a:t>
            </a:r>
            <a:r>
              <a:rPr lang="en-US" dirty="0"/>
              <a:t> (</a:t>
            </a:r>
            <a:r>
              <a:rPr lang="en-US" i="1" dirty="0"/>
              <a:t>Hibbard deletion</a:t>
            </a:r>
            <a:r>
              <a:rPr lang="en-US" dirty="0"/>
              <a:t>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D442FA4-E3FC-1084-EA2F-0ABD61BB8FFB}"/>
              </a:ext>
            </a:extLst>
          </p:cNvPr>
          <p:cNvSpPr/>
          <p:nvPr/>
        </p:nvSpPr>
        <p:spPr bwMode="gray">
          <a:xfrm>
            <a:off x="2631966" y="170076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0C54DD-85A9-A4EF-0DC0-F09AC4F346DF}"/>
              </a:ext>
            </a:extLst>
          </p:cNvPr>
          <p:cNvSpPr/>
          <p:nvPr/>
        </p:nvSpPr>
        <p:spPr bwMode="gray">
          <a:xfrm>
            <a:off x="2992006" y="203680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1F29C1-9469-0FC4-EF30-5894FD09FD9D}"/>
              </a:ext>
            </a:extLst>
          </p:cNvPr>
          <p:cNvSpPr/>
          <p:nvPr/>
        </p:nvSpPr>
        <p:spPr bwMode="gray">
          <a:xfrm>
            <a:off x="1803405" y="203680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16C158-AED6-6661-C552-F1BABF329C82}"/>
              </a:ext>
            </a:extLst>
          </p:cNvPr>
          <p:cNvSpPr/>
          <p:nvPr/>
        </p:nvSpPr>
        <p:spPr bwMode="gray">
          <a:xfrm>
            <a:off x="2271926" y="237284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9907F5-22F7-B93E-586B-7F83257CE185}"/>
              </a:ext>
            </a:extLst>
          </p:cNvPr>
          <p:cNvSpPr/>
          <p:nvPr/>
        </p:nvSpPr>
        <p:spPr bwMode="gray">
          <a:xfrm>
            <a:off x="1999858" y="270888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BDCDD0A-324C-5726-DC42-3E4E092DE3E0}"/>
              </a:ext>
            </a:extLst>
          </p:cNvPr>
          <p:cNvSpPr/>
          <p:nvPr/>
        </p:nvSpPr>
        <p:spPr bwMode="gray">
          <a:xfrm>
            <a:off x="1207066" y="237284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B39C29A-3BBC-3E66-0662-C35C58372F62}"/>
              </a:ext>
            </a:extLst>
          </p:cNvPr>
          <p:cNvSpPr/>
          <p:nvPr/>
        </p:nvSpPr>
        <p:spPr bwMode="gray">
          <a:xfrm>
            <a:off x="1479369" y="270888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219105-D7B8-95CD-D262-EF7D104D081A}"/>
              </a:ext>
            </a:extLst>
          </p:cNvPr>
          <p:cNvCxnSpPr>
            <a:cxnSpLocks/>
            <a:stCxn id="4" idx="3"/>
            <a:endCxn id="6" idx="6"/>
          </p:cNvCxnSpPr>
          <p:nvPr/>
        </p:nvCxnSpPr>
        <p:spPr bwMode="gray">
          <a:xfrm flipH="1">
            <a:off x="2019429" y="1885157"/>
            <a:ext cx="644173" cy="259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D42B8F5-452D-A07F-7457-F7529F909627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 bwMode="gray">
          <a:xfrm>
            <a:off x="2816354" y="1885157"/>
            <a:ext cx="207288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119F99-9B82-8460-7D26-401E0B69BE9E}"/>
              </a:ext>
            </a:extLst>
          </p:cNvPr>
          <p:cNvCxnSpPr>
            <a:cxnSpLocks/>
            <a:stCxn id="7" idx="1"/>
            <a:endCxn id="6" idx="5"/>
          </p:cNvCxnSpPr>
          <p:nvPr/>
        </p:nvCxnSpPr>
        <p:spPr bwMode="gray">
          <a:xfrm flipH="1" flipV="1">
            <a:off x="1987793" y="2221194"/>
            <a:ext cx="315769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48E54C-A103-1951-19E6-8876A6C6C82A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 bwMode="gray">
          <a:xfrm flipV="1">
            <a:off x="1391454" y="2221194"/>
            <a:ext cx="443587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F14AA2-3434-E40C-B77D-7DB82EB14DCF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 bwMode="gray">
          <a:xfrm flipH="1">
            <a:off x="2184246" y="2557231"/>
            <a:ext cx="119316" cy="183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8165810-5AE4-7EBC-DD98-C9D134701B8F}"/>
              </a:ext>
            </a:extLst>
          </p:cNvPr>
          <p:cNvCxnSpPr>
            <a:cxnSpLocks/>
            <a:stCxn id="10" idx="1"/>
            <a:endCxn id="9" idx="5"/>
          </p:cNvCxnSpPr>
          <p:nvPr/>
        </p:nvCxnSpPr>
        <p:spPr bwMode="gray">
          <a:xfrm flipH="1" flipV="1">
            <a:off x="1391454" y="2557231"/>
            <a:ext cx="119551" cy="183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F0ED37C-7217-8E3F-C571-40A0B0F3718D}"/>
              </a:ext>
            </a:extLst>
          </p:cNvPr>
          <p:cNvCxnSpPr>
            <a:cxnSpLocks/>
            <a:stCxn id="5" idx="3"/>
          </p:cNvCxnSpPr>
          <p:nvPr/>
        </p:nvCxnSpPr>
        <p:spPr bwMode="gray">
          <a:xfrm flipH="1">
            <a:off x="2919998" y="2221194"/>
            <a:ext cx="103644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65D02E6-FFB7-A542-B0AF-C267F21EA896}"/>
              </a:ext>
            </a:extLst>
          </p:cNvPr>
          <p:cNvCxnSpPr>
            <a:cxnSpLocks/>
            <a:stCxn id="5" idx="5"/>
          </p:cNvCxnSpPr>
          <p:nvPr/>
        </p:nvCxnSpPr>
        <p:spPr bwMode="gray">
          <a:xfrm>
            <a:off x="3176394" y="2221194"/>
            <a:ext cx="99745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9EA1237-8DEA-DFE1-7E94-3E1114640A3B}"/>
              </a:ext>
            </a:extLst>
          </p:cNvPr>
          <p:cNvCxnSpPr>
            <a:cxnSpLocks/>
            <a:stCxn id="8" idx="3"/>
          </p:cNvCxnSpPr>
          <p:nvPr/>
        </p:nvCxnSpPr>
        <p:spPr bwMode="gray">
          <a:xfrm flipH="1">
            <a:off x="1923628" y="2893269"/>
            <a:ext cx="107866" cy="1200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928AA3-E74B-E16A-0864-48C8BE7C3DCD}"/>
              </a:ext>
            </a:extLst>
          </p:cNvPr>
          <p:cNvCxnSpPr>
            <a:cxnSpLocks/>
            <a:stCxn id="8" idx="5"/>
          </p:cNvCxnSpPr>
          <p:nvPr/>
        </p:nvCxnSpPr>
        <p:spPr bwMode="gray">
          <a:xfrm>
            <a:off x="2184246" y="2893269"/>
            <a:ext cx="107866" cy="1200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3F7F134-27C5-6F97-31BA-83F2A01DD4AA}"/>
              </a:ext>
            </a:extLst>
          </p:cNvPr>
          <p:cNvCxnSpPr>
            <a:cxnSpLocks/>
            <a:stCxn id="10" idx="3"/>
          </p:cNvCxnSpPr>
          <p:nvPr/>
        </p:nvCxnSpPr>
        <p:spPr bwMode="gray">
          <a:xfrm flipH="1">
            <a:off x="1421426" y="2893269"/>
            <a:ext cx="89579" cy="105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8114EC8-2BFA-B3A9-8718-23AF4B0DD0F7}"/>
              </a:ext>
            </a:extLst>
          </p:cNvPr>
          <p:cNvCxnSpPr>
            <a:cxnSpLocks/>
            <a:stCxn id="10" idx="5"/>
          </p:cNvCxnSpPr>
          <p:nvPr/>
        </p:nvCxnSpPr>
        <p:spPr bwMode="gray">
          <a:xfrm>
            <a:off x="1663757" y="2893269"/>
            <a:ext cx="107119" cy="105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24D279F-FC3D-2F69-ADC2-F4A6EE3A84F9}"/>
              </a:ext>
            </a:extLst>
          </p:cNvPr>
          <p:cNvCxnSpPr>
            <a:cxnSpLocks/>
            <a:stCxn id="9" idx="3"/>
          </p:cNvCxnSpPr>
          <p:nvPr/>
        </p:nvCxnSpPr>
        <p:spPr bwMode="gray">
          <a:xfrm flipH="1">
            <a:off x="1171356" y="2557231"/>
            <a:ext cx="67346" cy="151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B34E81-3C44-420E-8189-9096A4E4F167}"/>
              </a:ext>
            </a:extLst>
          </p:cNvPr>
          <p:cNvCxnSpPr>
            <a:cxnSpLocks/>
            <a:stCxn id="7" idx="5"/>
          </p:cNvCxnSpPr>
          <p:nvPr/>
        </p:nvCxnSpPr>
        <p:spPr bwMode="gray">
          <a:xfrm>
            <a:off x="2456314" y="2557231"/>
            <a:ext cx="119316" cy="151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815A426-F267-C893-1012-685294619DEC}"/>
              </a:ext>
            </a:extLst>
          </p:cNvPr>
          <p:cNvCxnSpPr>
            <a:cxnSpLocks/>
          </p:cNvCxnSpPr>
          <p:nvPr/>
        </p:nvCxnSpPr>
        <p:spPr bwMode="gray">
          <a:xfrm>
            <a:off x="2051065" y="1754036"/>
            <a:ext cx="492014" cy="2485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A1A6522-89C5-1366-FE62-10DC9AF402A8}"/>
              </a:ext>
            </a:extLst>
          </p:cNvPr>
          <p:cNvCxnSpPr>
            <a:cxnSpLocks/>
          </p:cNvCxnSpPr>
          <p:nvPr/>
        </p:nvCxnSpPr>
        <p:spPr bwMode="gray">
          <a:xfrm flipV="1">
            <a:off x="853954" y="2876934"/>
            <a:ext cx="596938" cy="48025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43B761B-5B76-DB85-B5D6-55175CDE6614}"/>
              </a:ext>
            </a:extLst>
          </p:cNvPr>
          <p:cNvSpPr txBox="1"/>
          <p:nvPr/>
        </p:nvSpPr>
        <p:spPr bwMode="gray">
          <a:xfrm>
            <a:off x="419832" y="3435846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Knoten der gelöscht</a:t>
            </a:r>
            <a:br>
              <a:rPr lang="de-DE" sz="1200" dirty="0">
                <a:solidFill>
                  <a:srgbClr val="C00000"/>
                </a:solidFill>
              </a:rPr>
            </a:br>
            <a:r>
              <a:rPr lang="de-DE" sz="1200" dirty="0">
                <a:solidFill>
                  <a:srgbClr val="C00000"/>
                </a:solidFill>
              </a:rPr>
              <a:t>werden soll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0E7A1D7-57AF-7607-9DC3-456C3D50686D}"/>
              </a:ext>
            </a:extLst>
          </p:cNvPr>
          <p:cNvCxnSpPr>
            <a:cxnSpLocks/>
          </p:cNvCxnSpPr>
          <p:nvPr/>
        </p:nvCxnSpPr>
        <p:spPr bwMode="gray">
          <a:xfrm>
            <a:off x="1263564" y="1906424"/>
            <a:ext cx="507312" cy="18495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D911737-2648-56C1-5DF6-FD668E9A2D09}"/>
              </a:ext>
            </a:extLst>
          </p:cNvPr>
          <p:cNvSpPr txBox="1"/>
          <p:nvPr/>
        </p:nvSpPr>
        <p:spPr bwMode="gray">
          <a:xfrm>
            <a:off x="918120" y="1612653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Größen updaten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ED00306-C14B-6770-DE99-8B1BACCFF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5247" y="1228046"/>
            <a:ext cx="1049652" cy="123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2CAEAFF-15BA-CB44-00C2-49492D326323}"/>
              </a:ext>
            </a:extLst>
          </p:cNvPr>
          <p:cNvSpPr txBox="1"/>
          <p:nvPr/>
        </p:nvSpPr>
        <p:spPr bwMode="gray">
          <a:xfrm>
            <a:off x="7667439" y="2575229"/>
            <a:ext cx="1044872" cy="3420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800" b="1" dirty="0"/>
              <a:t>Thomas Hibbard</a:t>
            </a:r>
            <a:br>
              <a:rPr lang="en-US" sz="800" b="1" dirty="0"/>
            </a:br>
            <a:r>
              <a:rPr lang="en-US" sz="800" b="1" dirty="0"/>
              <a:t>(1929 – 2016)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D9B010E-E661-00D8-35E5-D41FB8AA3EAD}"/>
              </a:ext>
            </a:extLst>
          </p:cNvPr>
          <p:cNvCxnSpPr>
            <a:cxnSpLocks/>
          </p:cNvCxnSpPr>
          <p:nvPr/>
        </p:nvCxnSpPr>
        <p:spPr bwMode="gray">
          <a:xfrm>
            <a:off x="1049972" y="1906424"/>
            <a:ext cx="208769" cy="44007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 Placeholder 1">
            <a:extLst>
              <a:ext uri="{FF2B5EF4-FFF2-40B4-BE49-F238E27FC236}">
                <a16:creationId xmlns:a16="http://schemas.microsoft.com/office/drawing/2014/main" id="{B2A47194-3BB1-CAAD-B164-5C6F03C2DC9B}"/>
              </a:ext>
            </a:extLst>
          </p:cNvPr>
          <p:cNvSpPr txBox="1">
            <a:spLocks/>
          </p:cNvSpPr>
          <p:nvPr/>
        </p:nvSpPr>
        <p:spPr bwMode="gray">
          <a:xfrm>
            <a:off x="3823372" y="1233941"/>
            <a:ext cx="3133103" cy="382274"/>
          </a:xfrm>
          <a:prstGeom prst="rect">
            <a:avLst/>
          </a:prstGeom>
        </p:spPr>
        <p:txBody>
          <a:bodyPr/>
          <a:lstStyle>
            <a:lvl1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/>
              <a:t>Fall 2 (ein Kind)</a:t>
            </a:r>
            <a:r>
              <a:rPr lang="de-DE" dirty="0"/>
              <a:t>: Lösche </a:t>
            </a:r>
            <a:r>
              <a:rPr lang="de-DE" b="1" dirty="0"/>
              <a:t>R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1024" name="Oval 1023">
            <a:extLst>
              <a:ext uri="{FF2B5EF4-FFF2-40B4-BE49-F238E27FC236}">
                <a16:creationId xmlns:a16="http://schemas.microsoft.com/office/drawing/2014/main" id="{BC426981-0299-8ADE-4118-DDE1BDEBD27B}"/>
              </a:ext>
            </a:extLst>
          </p:cNvPr>
          <p:cNvSpPr/>
          <p:nvPr/>
        </p:nvSpPr>
        <p:spPr bwMode="gray">
          <a:xfrm>
            <a:off x="5589976" y="170076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025" name="Oval 1024">
            <a:extLst>
              <a:ext uri="{FF2B5EF4-FFF2-40B4-BE49-F238E27FC236}">
                <a16:creationId xmlns:a16="http://schemas.microsoft.com/office/drawing/2014/main" id="{AA30270D-C729-E6D1-2A12-48A3C8F4DC5E}"/>
              </a:ext>
            </a:extLst>
          </p:cNvPr>
          <p:cNvSpPr/>
          <p:nvPr/>
        </p:nvSpPr>
        <p:spPr bwMode="gray">
          <a:xfrm>
            <a:off x="5950016" y="203680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27" name="Oval 1026">
            <a:extLst>
              <a:ext uri="{FF2B5EF4-FFF2-40B4-BE49-F238E27FC236}">
                <a16:creationId xmlns:a16="http://schemas.microsoft.com/office/drawing/2014/main" id="{0FFA3479-10EA-FED3-5789-236DE7589940}"/>
              </a:ext>
            </a:extLst>
          </p:cNvPr>
          <p:cNvSpPr/>
          <p:nvPr/>
        </p:nvSpPr>
        <p:spPr bwMode="gray">
          <a:xfrm>
            <a:off x="4761415" y="203680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028" name="Oval 1027">
            <a:extLst>
              <a:ext uri="{FF2B5EF4-FFF2-40B4-BE49-F238E27FC236}">
                <a16:creationId xmlns:a16="http://schemas.microsoft.com/office/drawing/2014/main" id="{5DAD08F0-5C3F-31DF-39DE-DC40396757F8}"/>
              </a:ext>
            </a:extLst>
          </p:cNvPr>
          <p:cNvSpPr/>
          <p:nvPr/>
        </p:nvSpPr>
        <p:spPr bwMode="gray">
          <a:xfrm>
            <a:off x="5229936" y="237284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029" name="Oval 1028">
            <a:extLst>
              <a:ext uri="{FF2B5EF4-FFF2-40B4-BE49-F238E27FC236}">
                <a16:creationId xmlns:a16="http://schemas.microsoft.com/office/drawing/2014/main" id="{604041D7-31E8-F52D-4A12-79BDB5E14B85}"/>
              </a:ext>
            </a:extLst>
          </p:cNvPr>
          <p:cNvSpPr/>
          <p:nvPr/>
        </p:nvSpPr>
        <p:spPr bwMode="gray">
          <a:xfrm>
            <a:off x="4957868" y="270888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030" name="Oval 1029">
            <a:extLst>
              <a:ext uri="{FF2B5EF4-FFF2-40B4-BE49-F238E27FC236}">
                <a16:creationId xmlns:a16="http://schemas.microsoft.com/office/drawing/2014/main" id="{23AA049F-4DBF-1BCE-6FC1-10E1F7877BC2}"/>
              </a:ext>
            </a:extLst>
          </p:cNvPr>
          <p:cNvSpPr/>
          <p:nvPr/>
        </p:nvSpPr>
        <p:spPr bwMode="gray">
          <a:xfrm>
            <a:off x="4165076" y="237284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31" name="Oval 1030">
            <a:extLst>
              <a:ext uri="{FF2B5EF4-FFF2-40B4-BE49-F238E27FC236}">
                <a16:creationId xmlns:a16="http://schemas.microsoft.com/office/drawing/2014/main" id="{AFD37A28-51B1-96E5-80EC-FC81EFAD08BA}"/>
              </a:ext>
            </a:extLst>
          </p:cNvPr>
          <p:cNvSpPr/>
          <p:nvPr/>
        </p:nvSpPr>
        <p:spPr bwMode="gray">
          <a:xfrm>
            <a:off x="4437379" y="270888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CA414825-386F-15FF-D97B-4AEA8F85A76A}"/>
              </a:ext>
            </a:extLst>
          </p:cNvPr>
          <p:cNvCxnSpPr>
            <a:cxnSpLocks/>
            <a:stCxn id="1024" idx="3"/>
            <a:endCxn id="1027" idx="6"/>
          </p:cNvCxnSpPr>
          <p:nvPr/>
        </p:nvCxnSpPr>
        <p:spPr bwMode="gray">
          <a:xfrm flipH="1">
            <a:off x="4977439" y="1885157"/>
            <a:ext cx="644173" cy="259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4A3F637B-CD6B-2AAB-16F9-5F7162260A5A}"/>
              </a:ext>
            </a:extLst>
          </p:cNvPr>
          <p:cNvCxnSpPr>
            <a:cxnSpLocks/>
            <a:stCxn id="1024" idx="5"/>
            <a:endCxn id="1025" idx="1"/>
          </p:cNvCxnSpPr>
          <p:nvPr/>
        </p:nvCxnSpPr>
        <p:spPr bwMode="gray">
          <a:xfrm>
            <a:off x="5774364" y="1885157"/>
            <a:ext cx="207288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Straight Connector 1033">
            <a:extLst>
              <a:ext uri="{FF2B5EF4-FFF2-40B4-BE49-F238E27FC236}">
                <a16:creationId xmlns:a16="http://schemas.microsoft.com/office/drawing/2014/main" id="{CE565A91-CD2C-C0CD-AE73-3C0BDB736A5B}"/>
              </a:ext>
            </a:extLst>
          </p:cNvPr>
          <p:cNvCxnSpPr>
            <a:cxnSpLocks/>
            <a:stCxn id="1028" idx="1"/>
            <a:endCxn id="1027" idx="5"/>
          </p:cNvCxnSpPr>
          <p:nvPr/>
        </p:nvCxnSpPr>
        <p:spPr bwMode="gray">
          <a:xfrm flipH="1" flipV="1">
            <a:off x="4945803" y="2221194"/>
            <a:ext cx="315769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11D24740-8BC2-B3C2-1F2F-B2654C1E2AD9}"/>
              </a:ext>
            </a:extLst>
          </p:cNvPr>
          <p:cNvCxnSpPr>
            <a:cxnSpLocks/>
            <a:stCxn id="1030" idx="7"/>
            <a:endCxn id="1027" idx="3"/>
          </p:cNvCxnSpPr>
          <p:nvPr/>
        </p:nvCxnSpPr>
        <p:spPr bwMode="gray">
          <a:xfrm flipV="1">
            <a:off x="4349464" y="2221194"/>
            <a:ext cx="443587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Straight Connector 1035">
            <a:extLst>
              <a:ext uri="{FF2B5EF4-FFF2-40B4-BE49-F238E27FC236}">
                <a16:creationId xmlns:a16="http://schemas.microsoft.com/office/drawing/2014/main" id="{46B8661D-B074-3FB1-DB85-DA347D658C5C}"/>
              </a:ext>
            </a:extLst>
          </p:cNvPr>
          <p:cNvCxnSpPr>
            <a:cxnSpLocks/>
            <a:stCxn id="1028" idx="3"/>
            <a:endCxn id="1029" idx="7"/>
          </p:cNvCxnSpPr>
          <p:nvPr/>
        </p:nvCxnSpPr>
        <p:spPr bwMode="gray">
          <a:xfrm flipH="1">
            <a:off x="5142256" y="2557231"/>
            <a:ext cx="119316" cy="183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B48652C9-EC06-4567-F21D-4E249C7CBAFA}"/>
              </a:ext>
            </a:extLst>
          </p:cNvPr>
          <p:cNvCxnSpPr>
            <a:cxnSpLocks/>
            <a:stCxn id="1031" idx="1"/>
            <a:endCxn id="1030" idx="5"/>
          </p:cNvCxnSpPr>
          <p:nvPr/>
        </p:nvCxnSpPr>
        <p:spPr bwMode="gray">
          <a:xfrm flipH="1" flipV="1">
            <a:off x="4349464" y="2557231"/>
            <a:ext cx="119551" cy="183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Straight Connector 1037">
            <a:extLst>
              <a:ext uri="{FF2B5EF4-FFF2-40B4-BE49-F238E27FC236}">
                <a16:creationId xmlns:a16="http://schemas.microsoft.com/office/drawing/2014/main" id="{301DD18A-5753-6F8C-7D19-6F6DABF93A1E}"/>
              </a:ext>
            </a:extLst>
          </p:cNvPr>
          <p:cNvCxnSpPr>
            <a:cxnSpLocks/>
            <a:stCxn id="1025" idx="3"/>
          </p:cNvCxnSpPr>
          <p:nvPr/>
        </p:nvCxnSpPr>
        <p:spPr bwMode="gray">
          <a:xfrm flipH="1">
            <a:off x="5878008" y="2221194"/>
            <a:ext cx="103644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CB2057CC-224F-4CB0-7F01-261C85272BF6}"/>
              </a:ext>
            </a:extLst>
          </p:cNvPr>
          <p:cNvCxnSpPr>
            <a:cxnSpLocks/>
            <a:stCxn id="1025" idx="5"/>
          </p:cNvCxnSpPr>
          <p:nvPr/>
        </p:nvCxnSpPr>
        <p:spPr bwMode="gray">
          <a:xfrm>
            <a:off x="6134404" y="2221194"/>
            <a:ext cx="99745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Straight Connector 1039">
            <a:extLst>
              <a:ext uri="{FF2B5EF4-FFF2-40B4-BE49-F238E27FC236}">
                <a16:creationId xmlns:a16="http://schemas.microsoft.com/office/drawing/2014/main" id="{96EA9E10-1CF2-6F0C-5AE0-1E3A3541176F}"/>
              </a:ext>
            </a:extLst>
          </p:cNvPr>
          <p:cNvCxnSpPr>
            <a:cxnSpLocks/>
            <a:stCxn id="1029" idx="3"/>
          </p:cNvCxnSpPr>
          <p:nvPr/>
        </p:nvCxnSpPr>
        <p:spPr bwMode="gray">
          <a:xfrm flipH="1">
            <a:off x="4881638" y="2893269"/>
            <a:ext cx="107866" cy="1200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5EBAF4C5-4B78-C948-FFF9-28873D1EDE6C}"/>
              </a:ext>
            </a:extLst>
          </p:cNvPr>
          <p:cNvCxnSpPr>
            <a:cxnSpLocks/>
            <a:stCxn id="1029" idx="5"/>
          </p:cNvCxnSpPr>
          <p:nvPr/>
        </p:nvCxnSpPr>
        <p:spPr bwMode="gray">
          <a:xfrm>
            <a:off x="5142256" y="2893269"/>
            <a:ext cx="107866" cy="1200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19350C38-339B-3691-A3BE-E2CEFBF92AAE}"/>
              </a:ext>
            </a:extLst>
          </p:cNvPr>
          <p:cNvCxnSpPr>
            <a:cxnSpLocks/>
            <a:stCxn id="1031" idx="3"/>
          </p:cNvCxnSpPr>
          <p:nvPr/>
        </p:nvCxnSpPr>
        <p:spPr bwMode="gray">
          <a:xfrm flipH="1">
            <a:off x="4379436" y="2893269"/>
            <a:ext cx="89579" cy="105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14A712D2-736B-5CA2-2622-7617CEDF64A2}"/>
              </a:ext>
            </a:extLst>
          </p:cNvPr>
          <p:cNvCxnSpPr>
            <a:cxnSpLocks/>
            <a:stCxn id="1031" idx="5"/>
          </p:cNvCxnSpPr>
          <p:nvPr/>
        </p:nvCxnSpPr>
        <p:spPr bwMode="gray">
          <a:xfrm>
            <a:off x="4621767" y="2893269"/>
            <a:ext cx="107119" cy="105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id="{8601ADD5-5FAD-9081-BC63-840A771F392E}"/>
              </a:ext>
            </a:extLst>
          </p:cNvPr>
          <p:cNvCxnSpPr>
            <a:cxnSpLocks/>
            <a:stCxn id="1030" idx="3"/>
          </p:cNvCxnSpPr>
          <p:nvPr/>
        </p:nvCxnSpPr>
        <p:spPr bwMode="gray">
          <a:xfrm flipH="1">
            <a:off x="4129366" y="2557231"/>
            <a:ext cx="67346" cy="151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Straight Connector 1044">
            <a:extLst>
              <a:ext uri="{FF2B5EF4-FFF2-40B4-BE49-F238E27FC236}">
                <a16:creationId xmlns:a16="http://schemas.microsoft.com/office/drawing/2014/main" id="{DD72C1AE-405A-8507-AAF2-D99A4BC426E6}"/>
              </a:ext>
            </a:extLst>
          </p:cNvPr>
          <p:cNvCxnSpPr>
            <a:cxnSpLocks/>
            <a:stCxn id="1028" idx="5"/>
          </p:cNvCxnSpPr>
          <p:nvPr/>
        </p:nvCxnSpPr>
        <p:spPr bwMode="gray">
          <a:xfrm>
            <a:off x="5414324" y="2557231"/>
            <a:ext cx="119316" cy="151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Straight Arrow Connector 1049">
            <a:extLst>
              <a:ext uri="{FF2B5EF4-FFF2-40B4-BE49-F238E27FC236}">
                <a16:creationId xmlns:a16="http://schemas.microsoft.com/office/drawing/2014/main" id="{7BC71723-ED44-3218-36FB-934B9D88EFDD}"/>
              </a:ext>
            </a:extLst>
          </p:cNvPr>
          <p:cNvCxnSpPr>
            <a:cxnSpLocks/>
          </p:cNvCxnSpPr>
          <p:nvPr/>
        </p:nvCxnSpPr>
        <p:spPr bwMode="gray">
          <a:xfrm>
            <a:off x="4989504" y="1695692"/>
            <a:ext cx="492014" cy="2485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Straight Arrow Connector 1050">
            <a:extLst>
              <a:ext uri="{FF2B5EF4-FFF2-40B4-BE49-F238E27FC236}">
                <a16:creationId xmlns:a16="http://schemas.microsoft.com/office/drawing/2014/main" id="{E5144065-D56D-37E0-3245-1BBA2C3EDE09}"/>
              </a:ext>
            </a:extLst>
          </p:cNvPr>
          <p:cNvCxnSpPr>
            <a:cxnSpLocks/>
          </p:cNvCxnSpPr>
          <p:nvPr/>
        </p:nvCxnSpPr>
        <p:spPr bwMode="gray">
          <a:xfrm>
            <a:off x="4202003" y="1848080"/>
            <a:ext cx="507312" cy="18495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2" name="TextBox 1051">
            <a:extLst>
              <a:ext uri="{FF2B5EF4-FFF2-40B4-BE49-F238E27FC236}">
                <a16:creationId xmlns:a16="http://schemas.microsoft.com/office/drawing/2014/main" id="{8851B998-1D01-E0DA-7C8D-AB3483D5B4AD}"/>
              </a:ext>
            </a:extLst>
          </p:cNvPr>
          <p:cNvSpPr txBox="1"/>
          <p:nvPr/>
        </p:nvSpPr>
        <p:spPr bwMode="gray">
          <a:xfrm>
            <a:off x="3856559" y="1554309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Größen updaten</a:t>
            </a:r>
          </a:p>
        </p:txBody>
      </p:sp>
      <p:cxnSp>
        <p:nvCxnSpPr>
          <p:cNvPr id="1053" name="Straight Arrow Connector 1052">
            <a:extLst>
              <a:ext uri="{FF2B5EF4-FFF2-40B4-BE49-F238E27FC236}">
                <a16:creationId xmlns:a16="http://schemas.microsoft.com/office/drawing/2014/main" id="{E6D6F845-D4AB-3027-32A3-979C00829513}"/>
              </a:ext>
            </a:extLst>
          </p:cNvPr>
          <p:cNvCxnSpPr>
            <a:cxnSpLocks/>
          </p:cNvCxnSpPr>
          <p:nvPr/>
        </p:nvCxnSpPr>
        <p:spPr bwMode="gray">
          <a:xfrm flipV="1">
            <a:off x="4159007" y="2480855"/>
            <a:ext cx="1037182" cy="95499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4" name="TextBox 1053">
            <a:extLst>
              <a:ext uri="{FF2B5EF4-FFF2-40B4-BE49-F238E27FC236}">
                <a16:creationId xmlns:a16="http://schemas.microsoft.com/office/drawing/2014/main" id="{D48DA880-1745-7E19-8159-63B83091C20B}"/>
              </a:ext>
            </a:extLst>
          </p:cNvPr>
          <p:cNvSpPr txBox="1"/>
          <p:nvPr/>
        </p:nvSpPr>
        <p:spPr bwMode="gray">
          <a:xfrm>
            <a:off x="3555548" y="3576089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Knoten der gelöscht</a:t>
            </a:r>
            <a:br>
              <a:rPr lang="de-DE" sz="1200" dirty="0">
                <a:solidFill>
                  <a:srgbClr val="C00000"/>
                </a:solidFill>
              </a:rPr>
            </a:br>
            <a:r>
              <a:rPr lang="de-DE" sz="1200" dirty="0">
                <a:solidFill>
                  <a:srgbClr val="C00000"/>
                </a:solidFill>
              </a:rPr>
              <a:t>werden soll</a:t>
            </a:r>
          </a:p>
        </p:txBody>
      </p:sp>
    </p:spTree>
    <p:extLst>
      <p:ext uri="{BB962C8B-B14F-4D97-AF65-F5344CB8AC3E}">
        <p14:creationId xmlns:p14="http://schemas.microsoft.com/office/powerpoint/2010/main" val="32657423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0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3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6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9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0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3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6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9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2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5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8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500"/>
                            </p:stCondLst>
                            <p:childTnLst>
                              <p:par>
                                <p:cTn id="134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9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3000"/>
                            </p:stCondLst>
                            <p:childTnLst>
                              <p:par>
                                <p:cTn id="14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3500"/>
                            </p:stCondLst>
                            <p:childTnLst>
                              <p:par>
                                <p:cTn id="1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4000"/>
                            </p:stCondLst>
                            <p:childTnLst>
                              <p:par>
                                <p:cTn id="1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0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6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8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1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4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0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3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6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2" dur="5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6" dur="5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47" dur="5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500"/>
                            </p:stCondLst>
                            <p:childTnLst>
                              <p:par>
                                <p:cTn id="24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0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51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indefinite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4" dur="indefinite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indefinite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7" dur="indefinite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indefinite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60" dur="indefinite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indefinite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63" dur="indefinite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1000"/>
                            </p:stCondLst>
                            <p:childTnLst>
                              <p:par>
                                <p:cTn id="26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6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6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indefinite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0" dur="indefinite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indefinite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3" dur="indefinite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indefinite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6" dur="indefinite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indefinite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9" dur="indefinite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indefinite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2" dur="indefinite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indefinite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5" dur="indefinite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indefinite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8" dur="indefinite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1500"/>
                            </p:stCondLst>
                            <p:childTnLst>
                              <p:par>
                                <p:cTn id="290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1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92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2000"/>
                            </p:stCondLst>
                            <p:childTnLst>
                              <p:par>
                                <p:cTn id="294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9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2500"/>
                            </p:stCondLst>
                            <p:childTnLst>
                              <p:par>
                                <p:cTn id="29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0" dur="5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3000"/>
                            </p:stCondLst>
                            <p:childTnLst>
                              <p:par>
                                <p:cTn id="30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4" dur="5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08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10" dur="2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12" dur="20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2847 -0.06327 " pathEditMode="relative" ptsTypes="AA">
                                      <p:cBhvr>
                                        <p:cTn id="314" dur="2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2847 -0.06327 " pathEditMode="relative" ptsTypes="AA">
                                      <p:cBhvr>
                                        <p:cTn id="316" dur="20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2847 -0.06327 " pathEditMode="relative" ptsTypes="AA">
                                      <p:cBhvr>
                                        <p:cTn id="318" dur="2000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0" dur="5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3" dur="5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9" dur="5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2" dur="5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5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6" grpId="0" animBg="1"/>
      <p:bldP spid="7" grpId="0" animBg="1"/>
      <p:bldP spid="7" grpId="1" animBg="1"/>
      <p:bldP spid="8" grpId="0" animBg="1"/>
      <p:bldP spid="8" grpId="1" animBg="1"/>
      <p:bldP spid="9" grpId="0" animBg="1"/>
      <p:bldP spid="10" grpId="0" animBg="1"/>
      <p:bldP spid="10" grpId="1" animBg="1"/>
      <p:bldP spid="34" grpId="0"/>
      <p:bldP spid="39" grpId="0"/>
      <p:bldP spid="25" grpId="1"/>
      <p:bldP spid="1024" grpId="0" animBg="1"/>
      <p:bldP spid="1025" grpId="0" animBg="1"/>
      <p:bldP spid="1025" grpId="1" animBg="1"/>
      <p:bldP spid="1027" grpId="0" animBg="1"/>
      <p:bldP spid="1028" grpId="0" animBg="1"/>
      <p:bldP spid="1028" grpId="1" animBg="1"/>
      <p:bldP spid="1029" grpId="0" animBg="1"/>
      <p:bldP spid="1029" grpId="1" animBg="1"/>
      <p:bldP spid="1030" grpId="0" animBg="1"/>
      <p:bldP spid="1030" grpId="1" animBg="1"/>
      <p:bldP spid="1031" grpId="0" animBg="1"/>
      <p:bldP spid="1031" grpId="1" animBg="1"/>
      <p:bldP spid="1052" grpId="0"/>
      <p:bldP spid="1054" grpId="0"/>
      <p:bldP spid="1054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CBB645-E4BC-C065-F52B-D3791EC095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6877051" cy="467817"/>
          </a:xfrm>
        </p:spPr>
        <p:txBody>
          <a:bodyPr/>
          <a:lstStyle/>
          <a:p>
            <a:r>
              <a:rPr lang="de-DE" dirty="0"/>
              <a:t>Lösche </a:t>
            </a:r>
            <a:r>
              <a:rPr lang="de-DE" b="1" dirty="0"/>
              <a:t>E</a:t>
            </a: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0A36BA-E93B-871E-A4D3-F8C86C8D0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Hibbard Deletion</a:t>
            </a:r>
            <a:r>
              <a:rPr lang="en-US" dirty="0"/>
              <a:t>: </a:t>
            </a:r>
            <a:r>
              <a:rPr lang="de-DE" dirty="0"/>
              <a:t>Fall 3 (zwei Kinder)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36B0E4-0815-E140-6190-608418F5A394}"/>
              </a:ext>
            </a:extLst>
          </p:cNvPr>
          <p:cNvSpPr/>
          <p:nvPr/>
        </p:nvSpPr>
        <p:spPr bwMode="gray">
          <a:xfrm>
            <a:off x="2579176" y="172751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9E3FB40-5253-B422-B2C0-9A982CB0B606}"/>
              </a:ext>
            </a:extLst>
          </p:cNvPr>
          <p:cNvSpPr/>
          <p:nvPr/>
        </p:nvSpPr>
        <p:spPr bwMode="gray">
          <a:xfrm>
            <a:off x="2939216" y="206355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E02AE93-1241-64B0-E93C-472F3BFB619E}"/>
              </a:ext>
            </a:extLst>
          </p:cNvPr>
          <p:cNvSpPr/>
          <p:nvPr/>
        </p:nvSpPr>
        <p:spPr bwMode="gray">
          <a:xfrm>
            <a:off x="1750615" y="206355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DB22D9D-369E-F62D-50A3-5C5AC6F7E640}"/>
              </a:ext>
            </a:extLst>
          </p:cNvPr>
          <p:cNvSpPr/>
          <p:nvPr/>
        </p:nvSpPr>
        <p:spPr bwMode="gray">
          <a:xfrm>
            <a:off x="2219136" y="239958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EF9A4D8-5E6B-6710-7BBD-ECD6F8295E38}"/>
              </a:ext>
            </a:extLst>
          </p:cNvPr>
          <p:cNvSpPr/>
          <p:nvPr/>
        </p:nvSpPr>
        <p:spPr bwMode="gray">
          <a:xfrm>
            <a:off x="1947068" y="273562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BA60483-8F5C-22FB-2FE6-1D94994ABB9D}"/>
              </a:ext>
            </a:extLst>
          </p:cNvPr>
          <p:cNvSpPr/>
          <p:nvPr/>
        </p:nvSpPr>
        <p:spPr bwMode="gray">
          <a:xfrm>
            <a:off x="1154276" y="239958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336EC53-F758-45EB-E4F0-8CD9C94C8511}"/>
              </a:ext>
            </a:extLst>
          </p:cNvPr>
          <p:cNvSpPr/>
          <p:nvPr/>
        </p:nvSpPr>
        <p:spPr bwMode="gray">
          <a:xfrm>
            <a:off x="1426579" y="273562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BD97EDC-9C68-4E3D-0DA0-2673FAC3E1C1}"/>
              </a:ext>
            </a:extLst>
          </p:cNvPr>
          <p:cNvCxnSpPr>
            <a:cxnSpLocks/>
            <a:stCxn id="6" idx="3"/>
            <a:endCxn id="8" idx="6"/>
          </p:cNvCxnSpPr>
          <p:nvPr/>
        </p:nvCxnSpPr>
        <p:spPr bwMode="gray">
          <a:xfrm flipH="1">
            <a:off x="1966639" y="1911902"/>
            <a:ext cx="644173" cy="259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D79E9B-214A-CDC9-AA2C-9036C093091E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 bwMode="gray">
          <a:xfrm>
            <a:off x="2763564" y="1911902"/>
            <a:ext cx="207288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628BE9-DB04-530A-47A2-C6457215DB54}"/>
              </a:ext>
            </a:extLst>
          </p:cNvPr>
          <p:cNvCxnSpPr>
            <a:cxnSpLocks/>
            <a:stCxn id="9" idx="1"/>
            <a:endCxn id="8" idx="5"/>
          </p:cNvCxnSpPr>
          <p:nvPr/>
        </p:nvCxnSpPr>
        <p:spPr bwMode="gray">
          <a:xfrm flipH="1" flipV="1">
            <a:off x="1935003" y="2247939"/>
            <a:ext cx="315769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7BC8A8D-C8CA-EE0C-A61D-CDC00DB9885E}"/>
              </a:ext>
            </a:extLst>
          </p:cNvPr>
          <p:cNvCxnSpPr>
            <a:cxnSpLocks/>
            <a:stCxn id="11" idx="7"/>
            <a:endCxn id="8" idx="3"/>
          </p:cNvCxnSpPr>
          <p:nvPr/>
        </p:nvCxnSpPr>
        <p:spPr bwMode="gray">
          <a:xfrm flipV="1">
            <a:off x="1338664" y="2247939"/>
            <a:ext cx="443587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78E40C5-36D5-E499-943D-BF3A003CF61B}"/>
              </a:ext>
            </a:extLst>
          </p:cNvPr>
          <p:cNvCxnSpPr>
            <a:cxnSpLocks/>
            <a:stCxn id="9" idx="3"/>
            <a:endCxn id="10" idx="7"/>
          </p:cNvCxnSpPr>
          <p:nvPr/>
        </p:nvCxnSpPr>
        <p:spPr bwMode="gray">
          <a:xfrm flipH="1">
            <a:off x="2131456" y="2583976"/>
            <a:ext cx="119316" cy="183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88A56F9-D4B2-9876-238A-234F6FCD9A2C}"/>
              </a:ext>
            </a:extLst>
          </p:cNvPr>
          <p:cNvCxnSpPr>
            <a:cxnSpLocks/>
            <a:stCxn id="12" idx="1"/>
            <a:endCxn id="11" idx="5"/>
          </p:cNvCxnSpPr>
          <p:nvPr/>
        </p:nvCxnSpPr>
        <p:spPr bwMode="gray">
          <a:xfrm flipH="1" flipV="1">
            <a:off x="1338664" y="2583976"/>
            <a:ext cx="119551" cy="183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C1D12EF-A7B0-BD9D-0C04-63178FDCBC57}"/>
              </a:ext>
            </a:extLst>
          </p:cNvPr>
          <p:cNvCxnSpPr>
            <a:cxnSpLocks/>
            <a:stCxn id="7" idx="3"/>
          </p:cNvCxnSpPr>
          <p:nvPr/>
        </p:nvCxnSpPr>
        <p:spPr bwMode="gray">
          <a:xfrm flipH="1">
            <a:off x="2867208" y="2247939"/>
            <a:ext cx="103644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6BD0D0B-BEC6-9176-4A86-AD2B229CD47D}"/>
              </a:ext>
            </a:extLst>
          </p:cNvPr>
          <p:cNvCxnSpPr>
            <a:cxnSpLocks/>
            <a:stCxn id="7" idx="5"/>
          </p:cNvCxnSpPr>
          <p:nvPr/>
        </p:nvCxnSpPr>
        <p:spPr bwMode="gray">
          <a:xfrm>
            <a:off x="3123604" y="2247939"/>
            <a:ext cx="99745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FC48DF9-B06D-4312-C726-43F53CCE8465}"/>
              </a:ext>
            </a:extLst>
          </p:cNvPr>
          <p:cNvCxnSpPr>
            <a:cxnSpLocks/>
            <a:stCxn id="10" idx="3"/>
          </p:cNvCxnSpPr>
          <p:nvPr/>
        </p:nvCxnSpPr>
        <p:spPr bwMode="gray">
          <a:xfrm flipH="1">
            <a:off x="1870838" y="2920014"/>
            <a:ext cx="107866" cy="1200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243FE5D-9AD6-2401-4325-BC799817DC9C}"/>
              </a:ext>
            </a:extLst>
          </p:cNvPr>
          <p:cNvCxnSpPr>
            <a:cxnSpLocks/>
            <a:stCxn id="10" idx="5"/>
          </p:cNvCxnSpPr>
          <p:nvPr/>
        </p:nvCxnSpPr>
        <p:spPr bwMode="gray">
          <a:xfrm>
            <a:off x="2131456" y="2920014"/>
            <a:ext cx="107866" cy="1200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1D28319-BD4B-7F04-AD74-AA2205A75AAB}"/>
              </a:ext>
            </a:extLst>
          </p:cNvPr>
          <p:cNvCxnSpPr>
            <a:cxnSpLocks/>
            <a:stCxn id="12" idx="3"/>
          </p:cNvCxnSpPr>
          <p:nvPr/>
        </p:nvCxnSpPr>
        <p:spPr bwMode="gray">
          <a:xfrm flipH="1">
            <a:off x="1368636" y="2920014"/>
            <a:ext cx="89579" cy="105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2D59DDF-6C54-1826-E46C-BE9F43B3597B}"/>
              </a:ext>
            </a:extLst>
          </p:cNvPr>
          <p:cNvCxnSpPr>
            <a:cxnSpLocks/>
            <a:stCxn id="12" idx="5"/>
          </p:cNvCxnSpPr>
          <p:nvPr/>
        </p:nvCxnSpPr>
        <p:spPr bwMode="gray">
          <a:xfrm>
            <a:off x="1610967" y="2920014"/>
            <a:ext cx="107119" cy="105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C3ED41F-3DE7-D6EC-455D-FAF00A114D7F}"/>
              </a:ext>
            </a:extLst>
          </p:cNvPr>
          <p:cNvCxnSpPr>
            <a:cxnSpLocks/>
            <a:stCxn id="11" idx="3"/>
          </p:cNvCxnSpPr>
          <p:nvPr/>
        </p:nvCxnSpPr>
        <p:spPr bwMode="gray">
          <a:xfrm flipH="1">
            <a:off x="1118566" y="2583976"/>
            <a:ext cx="67346" cy="151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E795AF2-533B-5059-8112-0484DD96EB3E}"/>
              </a:ext>
            </a:extLst>
          </p:cNvPr>
          <p:cNvCxnSpPr>
            <a:cxnSpLocks/>
            <a:stCxn id="9" idx="5"/>
          </p:cNvCxnSpPr>
          <p:nvPr/>
        </p:nvCxnSpPr>
        <p:spPr bwMode="gray">
          <a:xfrm>
            <a:off x="2403524" y="2583976"/>
            <a:ext cx="119316" cy="151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4E8B7F03-CE6D-AF75-7E55-C00D7910E314}"/>
              </a:ext>
            </a:extLst>
          </p:cNvPr>
          <p:cNvSpPr/>
          <p:nvPr/>
        </p:nvSpPr>
        <p:spPr bwMode="gray">
          <a:xfrm>
            <a:off x="6195640" y="1674915"/>
            <a:ext cx="216024" cy="216024"/>
          </a:xfrm>
          <a:prstGeom prst="ellipse">
            <a:avLst/>
          </a:prstGeom>
          <a:noFill/>
          <a:ln w="9525">
            <a:solidFill>
              <a:srgbClr val="323232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41839DD-FC49-8DA8-92B3-7F7D067F6667}"/>
              </a:ext>
            </a:extLst>
          </p:cNvPr>
          <p:cNvSpPr/>
          <p:nvPr/>
        </p:nvSpPr>
        <p:spPr bwMode="gray">
          <a:xfrm>
            <a:off x="6555680" y="2010952"/>
            <a:ext cx="216024" cy="216024"/>
          </a:xfrm>
          <a:prstGeom prst="ellipse">
            <a:avLst/>
          </a:prstGeom>
          <a:noFill/>
          <a:ln w="9525">
            <a:solidFill>
              <a:srgbClr val="323232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210A8E8-07E9-1339-540F-FA2FDEFCB150}"/>
              </a:ext>
            </a:extLst>
          </p:cNvPr>
          <p:cNvSpPr/>
          <p:nvPr/>
        </p:nvSpPr>
        <p:spPr bwMode="gray">
          <a:xfrm>
            <a:off x="5367079" y="2010952"/>
            <a:ext cx="216024" cy="216024"/>
          </a:xfrm>
          <a:prstGeom prst="ellipse">
            <a:avLst/>
          </a:prstGeom>
          <a:noFill/>
          <a:ln w="9525">
            <a:solidFill>
              <a:srgbClr val="323232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619BB15-1434-D61A-C458-0A9C83A4F466}"/>
              </a:ext>
            </a:extLst>
          </p:cNvPr>
          <p:cNvSpPr/>
          <p:nvPr/>
        </p:nvSpPr>
        <p:spPr bwMode="gray">
          <a:xfrm>
            <a:off x="5835600" y="2569898"/>
            <a:ext cx="216024" cy="216024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D36F0B8-C6F6-F8BE-5382-767B20F2BF60}"/>
              </a:ext>
            </a:extLst>
          </p:cNvPr>
          <p:cNvSpPr/>
          <p:nvPr/>
        </p:nvSpPr>
        <p:spPr bwMode="gray">
          <a:xfrm>
            <a:off x="5361573" y="2270613"/>
            <a:ext cx="216024" cy="216024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FED8FD3-57E7-858E-A3B3-57D59D75BFCD}"/>
              </a:ext>
            </a:extLst>
          </p:cNvPr>
          <p:cNvSpPr/>
          <p:nvPr/>
        </p:nvSpPr>
        <p:spPr bwMode="gray">
          <a:xfrm>
            <a:off x="4770740" y="2569898"/>
            <a:ext cx="216024" cy="216024"/>
          </a:xfrm>
          <a:prstGeom prst="ellipse">
            <a:avLst/>
          </a:prstGeom>
          <a:noFill/>
          <a:ln w="9525">
            <a:solidFill>
              <a:srgbClr val="323232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5C3292D-D926-B57B-61EC-36F53B7F8B75}"/>
              </a:ext>
            </a:extLst>
          </p:cNvPr>
          <p:cNvSpPr/>
          <p:nvPr/>
        </p:nvSpPr>
        <p:spPr bwMode="gray">
          <a:xfrm>
            <a:off x="5043043" y="2905936"/>
            <a:ext cx="216024" cy="216024"/>
          </a:xfrm>
          <a:prstGeom prst="ellipse">
            <a:avLst/>
          </a:prstGeom>
          <a:noFill/>
          <a:ln w="9525">
            <a:solidFill>
              <a:srgbClr val="323232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8A04C5E-D30F-8F92-D807-D2438C3CC576}"/>
              </a:ext>
            </a:extLst>
          </p:cNvPr>
          <p:cNvCxnSpPr>
            <a:cxnSpLocks/>
            <a:stCxn id="28" idx="3"/>
            <a:endCxn id="30" idx="6"/>
          </p:cNvCxnSpPr>
          <p:nvPr/>
        </p:nvCxnSpPr>
        <p:spPr bwMode="gray">
          <a:xfrm flipH="1">
            <a:off x="5583103" y="1859303"/>
            <a:ext cx="644173" cy="259661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58E1B1D-857B-3DC5-D8B8-1EEAC518CD27}"/>
              </a:ext>
            </a:extLst>
          </p:cNvPr>
          <p:cNvCxnSpPr>
            <a:cxnSpLocks/>
            <a:stCxn id="28" idx="5"/>
            <a:endCxn id="29" idx="1"/>
          </p:cNvCxnSpPr>
          <p:nvPr/>
        </p:nvCxnSpPr>
        <p:spPr bwMode="gray">
          <a:xfrm>
            <a:off x="6380028" y="1859303"/>
            <a:ext cx="207288" cy="183285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AAABA2B-4207-464D-E0C0-B1CF64B47D5B}"/>
              </a:ext>
            </a:extLst>
          </p:cNvPr>
          <p:cNvCxnSpPr>
            <a:cxnSpLocks/>
            <a:stCxn id="31" idx="1"/>
            <a:endCxn id="30" idx="5"/>
          </p:cNvCxnSpPr>
          <p:nvPr/>
        </p:nvCxnSpPr>
        <p:spPr bwMode="gray">
          <a:xfrm flipH="1" flipV="1">
            <a:off x="5551467" y="2195340"/>
            <a:ext cx="315769" cy="406194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F1BB6FE-C274-6869-05DE-60B141E2CBCD}"/>
              </a:ext>
            </a:extLst>
          </p:cNvPr>
          <p:cNvCxnSpPr>
            <a:cxnSpLocks/>
            <a:stCxn id="33" idx="7"/>
            <a:endCxn id="30" idx="3"/>
          </p:cNvCxnSpPr>
          <p:nvPr/>
        </p:nvCxnSpPr>
        <p:spPr bwMode="gray">
          <a:xfrm flipV="1">
            <a:off x="4955128" y="2195340"/>
            <a:ext cx="443587" cy="406194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9B5471C-1992-EEEE-9BBA-2A5F253FDA3B}"/>
              </a:ext>
            </a:extLst>
          </p:cNvPr>
          <p:cNvCxnSpPr>
            <a:cxnSpLocks/>
            <a:stCxn id="31" idx="3"/>
          </p:cNvCxnSpPr>
          <p:nvPr/>
        </p:nvCxnSpPr>
        <p:spPr bwMode="gray">
          <a:xfrm flipH="1">
            <a:off x="5774307" y="2754286"/>
            <a:ext cx="92929" cy="151650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5590BC2-4E7C-0B98-5AF0-F4CBB7AD63F2}"/>
              </a:ext>
            </a:extLst>
          </p:cNvPr>
          <p:cNvCxnSpPr>
            <a:cxnSpLocks/>
            <a:stCxn id="34" idx="1"/>
            <a:endCxn id="33" idx="5"/>
          </p:cNvCxnSpPr>
          <p:nvPr/>
        </p:nvCxnSpPr>
        <p:spPr bwMode="gray">
          <a:xfrm flipH="1" flipV="1">
            <a:off x="4955128" y="2754286"/>
            <a:ext cx="119551" cy="183286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1D94CB6-9C3E-F87E-882F-6B3A589F93FD}"/>
              </a:ext>
            </a:extLst>
          </p:cNvPr>
          <p:cNvCxnSpPr>
            <a:cxnSpLocks/>
            <a:stCxn id="29" idx="3"/>
          </p:cNvCxnSpPr>
          <p:nvPr/>
        </p:nvCxnSpPr>
        <p:spPr bwMode="gray">
          <a:xfrm flipH="1">
            <a:off x="6483672" y="2195340"/>
            <a:ext cx="103644" cy="107636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8C8858A-E953-9C24-53DB-2944A19B25FD}"/>
              </a:ext>
            </a:extLst>
          </p:cNvPr>
          <p:cNvCxnSpPr>
            <a:cxnSpLocks/>
            <a:stCxn id="29" idx="5"/>
          </p:cNvCxnSpPr>
          <p:nvPr/>
        </p:nvCxnSpPr>
        <p:spPr bwMode="gray">
          <a:xfrm>
            <a:off x="6740068" y="2195340"/>
            <a:ext cx="99745" cy="107636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78F13A3-1404-7D31-57A1-BFC4A6A97113}"/>
              </a:ext>
            </a:extLst>
          </p:cNvPr>
          <p:cNvCxnSpPr>
            <a:cxnSpLocks/>
            <a:stCxn id="32" idx="3"/>
            <a:endCxn id="33" idx="7"/>
          </p:cNvCxnSpPr>
          <p:nvPr/>
        </p:nvCxnSpPr>
        <p:spPr bwMode="gray">
          <a:xfrm flipH="1">
            <a:off x="4955128" y="2455001"/>
            <a:ext cx="438081" cy="14653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80631DB-0A93-DDAA-AE76-2A8BBD4B362F}"/>
              </a:ext>
            </a:extLst>
          </p:cNvPr>
          <p:cNvCxnSpPr>
            <a:cxnSpLocks/>
            <a:stCxn id="32" idx="5"/>
            <a:endCxn id="31" idx="1"/>
          </p:cNvCxnSpPr>
          <p:nvPr/>
        </p:nvCxnSpPr>
        <p:spPr bwMode="gray">
          <a:xfrm>
            <a:off x="5545961" y="2455001"/>
            <a:ext cx="321275" cy="14653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D2F8AD2-5096-EA37-FE91-404ACBE2FE97}"/>
              </a:ext>
            </a:extLst>
          </p:cNvPr>
          <p:cNvCxnSpPr>
            <a:cxnSpLocks/>
            <a:stCxn id="34" idx="3"/>
          </p:cNvCxnSpPr>
          <p:nvPr/>
        </p:nvCxnSpPr>
        <p:spPr bwMode="gray">
          <a:xfrm flipH="1">
            <a:off x="4985100" y="3090324"/>
            <a:ext cx="89579" cy="105314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5CE8682-CA74-AF8C-C35E-6DBD354B7708}"/>
              </a:ext>
            </a:extLst>
          </p:cNvPr>
          <p:cNvCxnSpPr>
            <a:cxnSpLocks/>
            <a:stCxn id="34" idx="5"/>
          </p:cNvCxnSpPr>
          <p:nvPr/>
        </p:nvCxnSpPr>
        <p:spPr bwMode="gray">
          <a:xfrm>
            <a:off x="5227431" y="3090324"/>
            <a:ext cx="107119" cy="105314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C4ECB05-E30C-F2C9-1AF6-D0A91A600EE5}"/>
              </a:ext>
            </a:extLst>
          </p:cNvPr>
          <p:cNvCxnSpPr>
            <a:cxnSpLocks/>
            <a:stCxn id="33" idx="3"/>
          </p:cNvCxnSpPr>
          <p:nvPr/>
        </p:nvCxnSpPr>
        <p:spPr bwMode="gray">
          <a:xfrm flipH="1">
            <a:off x="4735030" y="2754286"/>
            <a:ext cx="67346" cy="151650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62B9AED-7423-CD28-69EE-4DA0932E4A54}"/>
              </a:ext>
            </a:extLst>
          </p:cNvPr>
          <p:cNvCxnSpPr>
            <a:cxnSpLocks/>
            <a:stCxn id="31" idx="5"/>
          </p:cNvCxnSpPr>
          <p:nvPr/>
        </p:nvCxnSpPr>
        <p:spPr bwMode="gray">
          <a:xfrm>
            <a:off x="6019988" y="2754286"/>
            <a:ext cx="87915" cy="144765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878D3119-2926-1398-3811-490ADD382B7C}"/>
              </a:ext>
            </a:extLst>
          </p:cNvPr>
          <p:cNvSpPr/>
          <p:nvPr/>
        </p:nvSpPr>
        <p:spPr bwMode="gray">
          <a:xfrm>
            <a:off x="6277404" y="3537889"/>
            <a:ext cx="216024" cy="216024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E45EF3F-A21C-183F-E3FC-A6BC2CF789ED}"/>
              </a:ext>
            </a:extLst>
          </p:cNvPr>
          <p:cNvSpPr/>
          <p:nvPr/>
        </p:nvSpPr>
        <p:spPr bwMode="gray">
          <a:xfrm>
            <a:off x="6637444" y="3873926"/>
            <a:ext cx="216024" cy="216024"/>
          </a:xfrm>
          <a:prstGeom prst="ellipse">
            <a:avLst/>
          </a:prstGeom>
          <a:noFill/>
          <a:ln w="9525">
            <a:solidFill>
              <a:srgbClr val="323232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503CEC1-97F9-9BAE-616F-59CCFD2DE871}"/>
              </a:ext>
            </a:extLst>
          </p:cNvPr>
          <p:cNvSpPr/>
          <p:nvPr/>
        </p:nvSpPr>
        <p:spPr bwMode="gray">
          <a:xfrm>
            <a:off x="5917364" y="4218286"/>
            <a:ext cx="216024" cy="216024"/>
          </a:xfrm>
          <a:prstGeom prst="ellipse">
            <a:avLst/>
          </a:prstGeom>
          <a:noFill/>
          <a:ln w="9525">
            <a:solidFill>
              <a:srgbClr val="323232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BEE6014-48F5-5852-61D8-AF30A7B93562}"/>
              </a:ext>
            </a:extLst>
          </p:cNvPr>
          <p:cNvSpPr/>
          <p:nvPr/>
        </p:nvSpPr>
        <p:spPr bwMode="gray">
          <a:xfrm>
            <a:off x="5443337" y="3919001"/>
            <a:ext cx="216024" cy="216024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9A6A2B9-4D09-E733-6D0C-DD3930085933}"/>
              </a:ext>
            </a:extLst>
          </p:cNvPr>
          <p:cNvSpPr/>
          <p:nvPr/>
        </p:nvSpPr>
        <p:spPr bwMode="gray">
          <a:xfrm>
            <a:off x="4852504" y="4218286"/>
            <a:ext cx="216024" cy="216024"/>
          </a:xfrm>
          <a:prstGeom prst="ellipse">
            <a:avLst/>
          </a:prstGeom>
          <a:noFill/>
          <a:ln w="9525">
            <a:solidFill>
              <a:srgbClr val="323232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0486785-D9F1-82CE-25D7-4D479C3EEA27}"/>
              </a:ext>
            </a:extLst>
          </p:cNvPr>
          <p:cNvSpPr/>
          <p:nvPr/>
        </p:nvSpPr>
        <p:spPr bwMode="gray">
          <a:xfrm>
            <a:off x="5124807" y="4554324"/>
            <a:ext cx="216024" cy="216024"/>
          </a:xfrm>
          <a:prstGeom prst="ellipse">
            <a:avLst/>
          </a:prstGeom>
          <a:noFill/>
          <a:ln w="9525">
            <a:solidFill>
              <a:srgbClr val="323232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6C20A95-14EB-01C0-0945-B5FE6F6EAA25}"/>
              </a:ext>
            </a:extLst>
          </p:cNvPr>
          <p:cNvCxnSpPr>
            <a:cxnSpLocks/>
            <a:stCxn id="55" idx="3"/>
            <a:endCxn id="59" idx="7"/>
          </p:cNvCxnSpPr>
          <p:nvPr/>
        </p:nvCxnSpPr>
        <p:spPr bwMode="gray">
          <a:xfrm flipH="1">
            <a:off x="5627725" y="3722277"/>
            <a:ext cx="681315" cy="22836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69686F6-101A-7E54-638D-E34629BA1CFC}"/>
              </a:ext>
            </a:extLst>
          </p:cNvPr>
          <p:cNvCxnSpPr>
            <a:cxnSpLocks/>
            <a:stCxn id="55" idx="5"/>
            <a:endCxn id="56" idx="1"/>
          </p:cNvCxnSpPr>
          <p:nvPr/>
        </p:nvCxnSpPr>
        <p:spPr bwMode="gray">
          <a:xfrm>
            <a:off x="6461792" y="3722277"/>
            <a:ext cx="207288" cy="183285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78A0184-B1A2-B887-6CA7-5907CFC76C62}"/>
              </a:ext>
            </a:extLst>
          </p:cNvPr>
          <p:cNvCxnSpPr>
            <a:cxnSpLocks/>
            <a:stCxn id="58" idx="3"/>
          </p:cNvCxnSpPr>
          <p:nvPr/>
        </p:nvCxnSpPr>
        <p:spPr bwMode="gray">
          <a:xfrm flipH="1">
            <a:off x="5856071" y="4402674"/>
            <a:ext cx="92929" cy="151650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0C91C6F-36F9-B975-24E2-473C0B6E479C}"/>
              </a:ext>
            </a:extLst>
          </p:cNvPr>
          <p:cNvCxnSpPr>
            <a:cxnSpLocks/>
            <a:stCxn id="61" idx="1"/>
            <a:endCxn id="60" idx="5"/>
          </p:cNvCxnSpPr>
          <p:nvPr/>
        </p:nvCxnSpPr>
        <p:spPr bwMode="gray">
          <a:xfrm flipH="1" flipV="1">
            <a:off x="5036892" y="4402674"/>
            <a:ext cx="119551" cy="183286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BBAD463-FCCB-8E7B-598B-388A9EAF4D19}"/>
              </a:ext>
            </a:extLst>
          </p:cNvPr>
          <p:cNvCxnSpPr>
            <a:cxnSpLocks/>
            <a:stCxn id="56" idx="3"/>
          </p:cNvCxnSpPr>
          <p:nvPr/>
        </p:nvCxnSpPr>
        <p:spPr bwMode="gray">
          <a:xfrm flipH="1">
            <a:off x="6565436" y="4058314"/>
            <a:ext cx="103644" cy="107636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B246B56-1794-8203-EE18-C1C36ADB1A2E}"/>
              </a:ext>
            </a:extLst>
          </p:cNvPr>
          <p:cNvCxnSpPr>
            <a:cxnSpLocks/>
            <a:stCxn id="56" idx="5"/>
          </p:cNvCxnSpPr>
          <p:nvPr/>
        </p:nvCxnSpPr>
        <p:spPr bwMode="gray">
          <a:xfrm>
            <a:off x="6821832" y="4058314"/>
            <a:ext cx="99745" cy="107636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5DAFDD7-8EE7-9349-E2A2-B8DA549B94EC}"/>
              </a:ext>
            </a:extLst>
          </p:cNvPr>
          <p:cNvCxnSpPr>
            <a:cxnSpLocks/>
            <a:stCxn id="59" idx="3"/>
            <a:endCxn id="60" idx="7"/>
          </p:cNvCxnSpPr>
          <p:nvPr/>
        </p:nvCxnSpPr>
        <p:spPr bwMode="gray">
          <a:xfrm flipH="1">
            <a:off x="5036892" y="4103389"/>
            <a:ext cx="438081" cy="146533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9DC6B6F-4E4E-1891-0C1E-B671E51BC873}"/>
              </a:ext>
            </a:extLst>
          </p:cNvPr>
          <p:cNvCxnSpPr>
            <a:cxnSpLocks/>
            <a:stCxn id="59" idx="5"/>
            <a:endCxn id="58" idx="1"/>
          </p:cNvCxnSpPr>
          <p:nvPr/>
        </p:nvCxnSpPr>
        <p:spPr bwMode="gray">
          <a:xfrm>
            <a:off x="5627725" y="4103389"/>
            <a:ext cx="321275" cy="146533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444CB28-1097-9B80-0EF3-7FFA950583D6}"/>
              </a:ext>
            </a:extLst>
          </p:cNvPr>
          <p:cNvCxnSpPr>
            <a:cxnSpLocks/>
            <a:stCxn id="61" idx="3"/>
          </p:cNvCxnSpPr>
          <p:nvPr/>
        </p:nvCxnSpPr>
        <p:spPr bwMode="gray">
          <a:xfrm flipH="1">
            <a:off x="5066864" y="4738712"/>
            <a:ext cx="89579" cy="105314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173688E-F684-4C24-F338-72AE8964CD94}"/>
              </a:ext>
            </a:extLst>
          </p:cNvPr>
          <p:cNvCxnSpPr>
            <a:cxnSpLocks/>
            <a:stCxn id="61" idx="5"/>
          </p:cNvCxnSpPr>
          <p:nvPr/>
        </p:nvCxnSpPr>
        <p:spPr bwMode="gray">
          <a:xfrm>
            <a:off x="5309195" y="4738712"/>
            <a:ext cx="107119" cy="105314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C2D1691-0FC6-2AD7-F1B8-59EB59A7E1CD}"/>
              </a:ext>
            </a:extLst>
          </p:cNvPr>
          <p:cNvCxnSpPr>
            <a:cxnSpLocks/>
            <a:stCxn id="60" idx="3"/>
          </p:cNvCxnSpPr>
          <p:nvPr/>
        </p:nvCxnSpPr>
        <p:spPr bwMode="gray">
          <a:xfrm flipH="1">
            <a:off x="4816794" y="4402674"/>
            <a:ext cx="67346" cy="151650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E69D8BF-6237-622B-0BDB-F4956C1143D9}"/>
              </a:ext>
            </a:extLst>
          </p:cNvPr>
          <p:cNvCxnSpPr>
            <a:cxnSpLocks/>
            <a:stCxn id="58" idx="5"/>
          </p:cNvCxnSpPr>
          <p:nvPr/>
        </p:nvCxnSpPr>
        <p:spPr bwMode="gray">
          <a:xfrm>
            <a:off x="6101752" y="4402674"/>
            <a:ext cx="87915" cy="144765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F4C0ADC-26F1-2FFD-2339-42253DF73003}"/>
              </a:ext>
            </a:extLst>
          </p:cNvPr>
          <p:cNvCxnSpPr>
            <a:cxnSpLocks/>
            <a:endCxn id="8" idx="4"/>
          </p:cNvCxnSpPr>
          <p:nvPr/>
        </p:nvCxnSpPr>
        <p:spPr bwMode="gray">
          <a:xfrm flipV="1">
            <a:off x="1722271" y="2279575"/>
            <a:ext cx="136356" cy="97647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9B4915B9-5935-07A7-71A6-54D329475953}"/>
              </a:ext>
            </a:extLst>
          </p:cNvPr>
          <p:cNvSpPr txBox="1"/>
          <p:nvPr/>
        </p:nvSpPr>
        <p:spPr bwMode="gray">
          <a:xfrm>
            <a:off x="1355105" y="3397829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Knoten der gelöscht</a:t>
            </a:r>
            <a:br>
              <a:rPr lang="de-DE" sz="1200" dirty="0">
                <a:solidFill>
                  <a:srgbClr val="C00000"/>
                </a:solidFill>
              </a:rPr>
            </a:br>
            <a:r>
              <a:rPr lang="de-DE" sz="1200" dirty="0">
                <a:solidFill>
                  <a:srgbClr val="C00000"/>
                </a:solidFill>
              </a:rPr>
              <a:t>werden soll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251053C-AE35-F6C2-43A0-6CE485ADFCB4}"/>
              </a:ext>
            </a:extLst>
          </p:cNvPr>
          <p:cNvCxnSpPr>
            <a:cxnSpLocks/>
            <a:endCxn id="8" idx="1"/>
          </p:cNvCxnSpPr>
          <p:nvPr/>
        </p:nvCxnSpPr>
        <p:spPr bwMode="gray">
          <a:xfrm>
            <a:off x="1458215" y="1911902"/>
            <a:ext cx="324036" cy="18328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DBC4D6E8-9D5A-0EB4-359D-FCB898ACDDBC}"/>
                  </a:ext>
                </a:extLst>
              </p:cNvPr>
              <p:cNvSpPr txBox="1"/>
              <p:nvPr/>
            </p:nvSpPr>
            <p:spPr bwMode="gray">
              <a:xfrm>
                <a:off x="1013110" y="1734702"/>
                <a:ext cx="793916" cy="26197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de-DE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DBC4D6E8-9D5A-0EB4-359D-FCB898ACD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13110" y="1734702"/>
                <a:ext cx="793916" cy="2619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D2D8081-D352-E832-54A4-B73BDB68E0A8}"/>
              </a:ext>
            </a:extLst>
          </p:cNvPr>
          <p:cNvCxnSpPr>
            <a:cxnSpLocks/>
            <a:endCxn id="10" idx="6"/>
          </p:cNvCxnSpPr>
          <p:nvPr/>
        </p:nvCxnSpPr>
        <p:spPr bwMode="gray">
          <a:xfrm flipH="1" flipV="1">
            <a:off x="2163092" y="2843638"/>
            <a:ext cx="277574" cy="622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29E0C6D-CE98-7705-219A-9521B4D1A6A2}"/>
                  </a:ext>
                </a:extLst>
              </p:cNvPr>
              <p:cNvSpPr txBox="1"/>
              <p:nvPr/>
            </p:nvSpPr>
            <p:spPr bwMode="gray">
              <a:xfrm>
                <a:off x="2653465" y="2785922"/>
                <a:ext cx="793916" cy="26197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right</m:t>
                      </m:r>
                      <m:r>
                        <a:rPr lang="en-US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29E0C6D-CE98-7705-219A-9521B4D1A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653465" y="2785922"/>
                <a:ext cx="793916" cy="261979"/>
              </a:xfrm>
              <a:prstGeom prst="rect">
                <a:avLst/>
              </a:prstGeom>
              <a:blipFill>
                <a:blip r:embed="rId3"/>
                <a:stretch>
                  <a:fillRect l="-25000" r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ECBF05C-6A4F-899A-2011-8686718CD014}"/>
              </a:ext>
            </a:extLst>
          </p:cNvPr>
          <p:cNvCxnSpPr>
            <a:cxnSpLocks/>
          </p:cNvCxnSpPr>
          <p:nvPr/>
        </p:nvCxnSpPr>
        <p:spPr bwMode="gray">
          <a:xfrm>
            <a:off x="4406936" y="2391352"/>
            <a:ext cx="324036" cy="18328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566E552-6FBB-655F-0397-CB3C197D2B85}"/>
                  </a:ext>
                </a:extLst>
              </p:cNvPr>
              <p:cNvSpPr txBox="1"/>
              <p:nvPr/>
            </p:nvSpPr>
            <p:spPr bwMode="gray">
              <a:xfrm>
                <a:off x="3961831" y="2214152"/>
                <a:ext cx="793916" cy="26197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1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left</m:t>
                      </m:r>
                    </m:oMath>
                  </m:oMathPara>
                </a14:m>
                <a:endParaRPr lang="de-DE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566E552-6FBB-655F-0397-CB3C197D2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961831" y="2214152"/>
                <a:ext cx="793916" cy="2619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09A11B3-7C1F-BB8D-0D2C-6A4A19BD153D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6109298" y="2641692"/>
            <a:ext cx="277574" cy="622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6FB6AB2-1FD9-356D-0C32-A8ED36A5E2DC}"/>
                  </a:ext>
                </a:extLst>
              </p:cNvPr>
              <p:cNvSpPr txBox="1"/>
              <p:nvPr/>
            </p:nvSpPr>
            <p:spPr bwMode="gray">
              <a:xfrm>
                <a:off x="6757806" y="2586117"/>
                <a:ext cx="793916" cy="26197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remove</m:t>
                      </m:r>
                      <m:r>
                        <a:rPr lang="en-US" sz="1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right</m:t>
                      </m:r>
                      <m:r>
                        <a:rPr lang="en-US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6FB6AB2-1FD9-356D-0C32-A8ED36A5E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757806" y="2586117"/>
                <a:ext cx="793916" cy="261979"/>
              </a:xfrm>
              <a:prstGeom prst="rect">
                <a:avLst/>
              </a:prstGeom>
              <a:blipFill>
                <a:blip r:embed="rId5"/>
                <a:stretch>
                  <a:fillRect l="-44444" r="-42857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6649CFD-9C2C-0FCB-F240-4D663892597D}"/>
              </a:ext>
            </a:extLst>
          </p:cNvPr>
          <p:cNvCxnSpPr>
            <a:cxnSpLocks/>
          </p:cNvCxnSpPr>
          <p:nvPr/>
        </p:nvCxnSpPr>
        <p:spPr bwMode="gray">
          <a:xfrm flipV="1">
            <a:off x="5469585" y="3628339"/>
            <a:ext cx="720082" cy="904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6FBE5239-EA87-5128-B50A-2BC11300ACA5}"/>
              </a:ext>
            </a:extLst>
          </p:cNvPr>
          <p:cNvSpPr txBox="1"/>
          <p:nvPr/>
        </p:nvSpPr>
        <p:spPr bwMode="gray">
          <a:xfrm>
            <a:off x="4314691" y="3494876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Größe updaten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FC266DF-4F3C-A72A-22D8-63977310CAD8}"/>
              </a:ext>
            </a:extLst>
          </p:cNvPr>
          <p:cNvCxnSpPr>
            <a:cxnSpLocks/>
            <a:endCxn id="59" idx="1"/>
          </p:cNvCxnSpPr>
          <p:nvPr/>
        </p:nvCxnSpPr>
        <p:spPr bwMode="gray">
          <a:xfrm>
            <a:off x="5150310" y="3798987"/>
            <a:ext cx="324663" cy="15165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1035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6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9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2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5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8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1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4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7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0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3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6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9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2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5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8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1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4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7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500"/>
                            </p:stCondLst>
                            <p:childTnLst>
                              <p:par>
                                <p:cTn id="1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500"/>
                            </p:stCondLst>
                            <p:childTnLst>
                              <p:par>
                                <p:cTn id="3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55" grpId="0" animBg="1"/>
      <p:bldP spid="56" grpId="0" animBg="1"/>
      <p:bldP spid="58" grpId="0" animBg="1"/>
      <p:bldP spid="59" grpId="0" animBg="1"/>
      <p:bldP spid="60" grpId="0" animBg="1"/>
      <p:bldP spid="61" grpId="0" animBg="1"/>
      <p:bldP spid="78" grpId="0"/>
      <p:bldP spid="86" grpId="0"/>
      <p:bldP spid="90" grpId="0"/>
      <p:bldP spid="92" grpId="0"/>
      <p:bldP spid="94" grpId="0"/>
      <p:bldP spid="9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54E354F1-4584-9215-BD52-7DB366C6F5E3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5868144" y="1239837"/>
                <a:ext cx="3024336" cy="1043881"/>
              </a:xfrm>
            </p:spPr>
            <p:txBody>
              <a:bodyPr/>
              <a:lstStyle/>
              <a:p>
                <a:r>
                  <a:rPr lang="de-DE" b="1" dirty="0"/>
                  <a:t>Satz</a:t>
                </a:r>
                <a:r>
                  <a:rPr lang="de-DE" dirty="0"/>
                  <a:t>: Die durchschnittliche Anzahl von Schritten von Löschoperationen ist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de-DE" dirty="0"/>
                  <a:t>. </a:t>
                </a: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54E354F1-4584-9215-BD52-7DB366C6F5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5868144" y="1239837"/>
                <a:ext cx="3024336" cy="1043881"/>
              </a:xfrm>
              <a:blipFill>
                <a:blip r:embed="rId2"/>
                <a:stretch>
                  <a:fillRect t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C731281-7518-7955-C4A6-F9AAE7D1E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Binäre Suchbäume</a:t>
            </a:r>
            <a:r>
              <a:rPr lang="en-US" dirty="0"/>
              <a:t>: remove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46E75C-B5F6-851A-F922-010B20B9C81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1203598"/>
            <a:ext cx="5087719" cy="37346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64DF1AC-420A-B9A4-51A8-57F26FB407B8}"/>
              </a:ext>
            </a:extLst>
          </p:cNvPr>
          <p:cNvSpPr txBox="1"/>
          <p:nvPr/>
        </p:nvSpPr>
        <p:spPr bwMode="gray">
          <a:xfrm>
            <a:off x="5508104" y="4661201"/>
            <a:ext cx="1107925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sz="1200" b="1" dirty="0">
                <a:hlinkClick r:id="rId4"/>
              </a:rPr>
              <a:t>bst.h</a:t>
            </a:r>
            <a:endParaRPr lang="en-DE" sz="1200" b="1" dirty="0"/>
          </a:p>
        </p:txBody>
      </p:sp>
    </p:spTree>
    <p:extLst>
      <p:ext uri="{BB962C8B-B14F-4D97-AF65-F5344CB8AC3E}">
        <p14:creationId xmlns:p14="http://schemas.microsoft.com/office/powerpoint/2010/main" val="35130198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5A78-AF1F-9919-6BD3-B514AC01C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 Spaß bis zur nächsten Vorlesung!</a:t>
            </a:r>
          </a:p>
        </p:txBody>
      </p:sp>
    </p:spTree>
    <p:extLst>
      <p:ext uri="{BB962C8B-B14F-4D97-AF65-F5344CB8AC3E}">
        <p14:creationId xmlns:p14="http://schemas.microsoft.com/office/powerpoint/2010/main" val="2254199682"/>
      </p:ext>
    </p:extLst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2FD670-0618-F222-3B7E-144BA8C30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Beispiel: Entscheidungsbäume (</a:t>
            </a:r>
            <a:r>
              <a:rPr lang="en-DE" i="1" dirty="0"/>
              <a:t>decision trees</a:t>
            </a:r>
            <a:r>
              <a:rPr lang="en-DE" dirty="0"/>
              <a:t>)</a:t>
            </a:r>
          </a:p>
        </p:txBody>
      </p:sp>
      <p:cxnSp>
        <p:nvCxnSpPr>
          <p:cNvPr id="6" name="AutoShape 2">
            <a:extLst>
              <a:ext uri="{FF2B5EF4-FFF2-40B4-BE49-F238E27FC236}">
                <a16:creationId xmlns:a16="http://schemas.microsoft.com/office/drawing/2014/main" id="{0D0293E7-54F5-E369-A5B2-E2359ACB205E}"/>
              </a:ext>
            </a:extLst>
          </p:cNvPr>
          <p:cNvCxnSpPr>
            <a:cxnSpLocks noChangeShapeType="1"/>
            <a:stCxn id="11" idx="2"/>
            <a:endCxn id="27" idx="0"/>
          </p:cNvCxnSpPr>
          <p:nvPr/>
        </p:nvCxnSpPr>
        <p:spPr bwMode="auto">
          <a:xfrm flipH="1">
            <a:off x="465808" y="3959647"/>
            <a:ext cx="425734" cy="60838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sp>
        <p:nvSpPr>
          <p:cNvPr id="7" name="Rectangle 4">
            <a:extLst>
              <a:ext uri="{FF2B5EF4-FFF2-40B4-BE49-F238E27FC236}">
                <a16:creationId xmlns:a16="http://schemas.microsoft.com/office/drawing/2014/main" id="{9907FBD2-582D-DF68-C39E-E091E1D96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0418" y="1162367"/>
            <a:ext cx="856325" cy="307777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/>
              <a:t>Outlook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435BCEA-E1DA-7F13-CD93-F95AFA4B2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3319" y="1995686"/>
            <a:ext cx="1266180" cy="307777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 dirty="0"/>
              <a:t>Temperature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14E891B-31C0-AAFE-1429-AAFB58453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9669" y="1995686"/>
            <a:ext cx="1266180" cy="307777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/>
              <a:t>Temperature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0439930B-D03E-FF02-B641-63A49F878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618" y="2859782"/>
            <a:ext cx="949299" cy="307777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/>
              <a:t>Humidity</a:t>
            </a: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24874989-F8F1-99A8-1157-42D7AD5A5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919" y="3651870"/>
            <a:ext cx="707245" cy="307777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/>
              <a:t>Windy</a:t>
            </a:r>
          </a:p>
        </p:txBody>
      </p:sp>
      <p:cxnSp>
        <p:nvCxnSpPr>
          <p:cNvPr id="12" name="AutoShape 9">
            <a:extLst>
              <a:ext uri="{FF2B5EF4-FFF2-40B4-BE49-F238E27FC236}">
                <a16:creationId xmlns:a16="http://schemas.microsoft.com/office/drawing/2014/main" id="{C3297377-096E-08A2-7C1C-3DE949274D66}"/>
              </a:ext>
            </a:extLst>
          </p:cNvPr>
          <p:cNvCxnSpPr>
            <a:cxnSpLocks noChangeShapeType="1"/>
            <a:stCxn id="7" idx="2"/>
            <a:endCxn id="8" idx="0"/>
          </p:cNvCxnSpPr>
          <p:nvPr/>
        </p:nvCxnSpPr>
        <p:spPr bwMode="auto">
          <a:xfrm flipH="1">
            <a:off x="2466409" y="1470144"/>
            <a:ext cx="1992172" cy="52554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cxnSp>
        <p:nvCxnSpPr>
          <p:cNvPr id="13" name="AutoShape 10">
            <a:extLst>
              <a:ext uri="{FF2B5EF4-FFF2-40B4-BE49-F238E27FC236}">
                <a16:creationId xmlns:a16="http://schemas.microsoft.com/office/drawing/2014/main" id="{4CF580D8-1E6B-5553-2E15-70C340B00F19}"/>
              </a:ext>
            </a:extLst>
          </p:cNvPr>
          <p:cNvCxnSpPr>
            <a:cxnSpLocks noChangeShapeType="1"/>
            <a:stCxn id="10" idx="2"/>
            <a:endCxn id="11" idx="0"/>
          </p:cNvCxnSpPr>
          <p:nvPr/>
        </p:nvCxnSpPr>
        <p:spPr bwMode="auto">
          <a:xfrm flipH="1">
            <a:off x="891542" y="3167559"/>
            <a:ext cx="768726" cy="48431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cxnSp>
        <p:nvCxnSpPr>
          <p:cNvPr id="14" name="AutoShape 11">
            <a:extLst>
              <a:ext uri="{FF2B5EF4-FFF2-40B4-BE49-F238E27FC236}">
                <a16:creationId xmlns:a16="http://schemas.microsoft.com/office/drawing/2014/main" id="{F388DD36-34C9-AC26-20DB-EB699C036265}"/>
              </a:ext>
            </a:extLst>
          </p:cNvPr>
          <p:cNvCxnSpPr>
            <a:cxnSpLocks noChangeShapeType="1"/>
            <a:stCxn id="8" idx="2"/>
            <a:endCxn id="10" idx="0"/>
          </p:cNvCxnSpPr>
          <p:nvPr/>
        </p:nvCxnSpPr>
        <p:spPr bwMode="auto">
          <a:xfrm flipH="1">
            <a:off x="1660268" y="2303463"/>
            <a:ext cx="806141" cy="55631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cxnSp>
        <p:nvCxnSpPr>
          <p:cNvPr id="15" name="AutoShape 12">
            <a:extLst>
              <a:ext uri="{FF2B5EF4-FFF2-40B4-BE49-F238E27FC236}">
                <a16:creationId xmlns:a16="http://schemas.microsoft.com/office/drawing/2014/main" id="{91A1EE7D-5521-1EFF-6931-699903534097}"/>
              </a:ext>
            </a:extLst>
          </p:cNvPr>
          <p:cNvCxnSpPr>
            <a:cxnSpLocks noChangeShapeType="1"/>
            <a:stCxn id="7" idx="2"/>
            <a:endCxn id="9" idx="0"/>
          </p:cNvCxnSpPr>
          <p:nvPr/>
        </p:nvCxnSpPr>
        <p:spPr bwMode="auto">
          <a:xfrm>
            <a:off x="4458581" y="1470144"/>
            <a:ext cx="1824178" cy="52554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sp>
        <p:nvSpPr>
          <p:cNvPr id="16" name="Rectangle 13">
            <a:extLst>
              <a:ext uri="{FF2B5EF4-FFF2-40B4-BE49-F238E27FC236}">
                <a16:creationId xmlns:a16="http://schemas.microsoft.com/office/drawing/2014/main" id="{F29A60EE-A7BA-61F3-7264-834E746DD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1494" y="1995686"/>
            <a:ext cx="1266180" cy="307777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/>
              <a:t>Temperature</a:t>
            </a:r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F9D8052F-0134-D790-CF1B-08FF06E95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5816" y="1526555"/>
            <a:ext cx="657552" cy="30777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 i="1" dirty="0"/>
              <a:t>sunny</a:t>
            </a:r>
          </a:p>
        </p:txBody>
      </p:sp>
      <p:cxnSp>
        <p:nvCxnSpPr>
          <p:cNvPr id="18" name="AutoShape 15">
            <a:extLst>
              <a:ext uri="{FF2B5EF4-FFF2-40B4-BE49-F238E27FC236}">
                <a16:creationId xmlns:a16="http://schemas.microsoft.com/office/drawing/2014/main" id="{9CBA50C1-49A5-B21C-6D16-E9FD7A5255F3}"/>
              </a:ext>
            </a:extLst>
          </p:cNvPr>
          <p:cNvCxnSpPr>
            <a:cxnSpLocks noChangeShapeType="1"/>
            <a:stCxn id="7" idx="2"/>
            <a:endCxn id="16" idx="0"/>
          </p:cNvCxnSpPr>
          <p:nvPr/>
        </p:nvCxnSpPr>
        <p:spPr bwMode="auto">
          <a:xfrm flipH="1">
            <a:off x="4374584" y="1470144"/>
            <a:ext cx="83997" cy="52554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sp>
        <p:nvSpPr>
          <p:cNvPr id="19" name="Rectangle 16">
            <a:extLst>
              <a:ext uri="{FF2B5EF4-FFF2-40B4-BE49-F238E27FC236}">
                <a16:creationId xmlns:a16="http://schemas.microsoft.com/office/drawing/2014/main" id="{F5E89C22-EDA5-2654-8C30-520B0C3A3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0214" y="1495981"/>
            <a:ext cx="585032" cy="30777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 i="1" dirty="0"/>
              <a:t>rainy</a:t>
            </a:r>
          </a:p>
        </p:txBody>
      </p:sp>
      <p:sp>
        <p:nvSpPr>
          <p:cNvPr id="20" name="Rectangle 17">
            <a:extLst>
              <a:ext uri="{FF2B5EF4-FFF2-40B4-BE49-F238E27FC236}">
                <a16:creationId xmlns:a16="http://schemas.microsoft.com/office/drawing/2014/main" id="{5473D7C2-E76D-61CC-80D2-1E0D7D180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3255" y="1636092"/>
            <a:ext cx="836319" cy="30777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 i="1" dirty="0"/>
              <a:t>overcast</a:t>
            </a:r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50020DC0-885F-71C4-B381-761BBF71F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696" y="2499742"/>
            <a:ext cx="447558" cy="30777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 i="1" dirty="0"/>
              <a:t>hot</a:t>
            </a:r>
          </a:p>
        </p:txBody>
      </p:sp>
      <p:cxnSp>
        <p:nvCxnSpPr>
          <p:cNvPr id="22" name="AutoShape 19">
            <a:extLst>
              <a:ext uri="{FF2B5EF4-FFF2-40B4-BE49-F238E27FC236}">
                <a16:creationId xmlns:a16="http://schemas.microsoft.com/office/drawing/2014/main" id="{A3BEB49F-2C6E-C0EF-2DCB-726A871F3922}"/>
              </a:ext>
            </a:extLst>
          </p:cNvPr>
          <p:cNvCxnSpPr>
            <a:cxnSpLocks noChangeShapeType="1"/>
            <a:stCxn id="9" idx="2"/>
          </p:cNvCxnSpPr>
          <p:nvPr/>
        </p:nvCxnSpPr>
        <p:spPr bwMode="auto">
          <a:xfrm>
            <a:off x="6282759" y="2303463"/>
            <a:ext cx="809521" cy="50405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sp>
        <p:nvSpPr>
          <p:cNvPr id="23" name="Rectangle 20">
            <a:extLst>
              <a:ext uri="{FF2B5EF4-FFF2-40B4-BE49-F238E27FC236}">
                <a16:creationId xmlns:a16="http://schemas.microsoft.com/office/drawing/2014/main" id="{459425D5-2B3C-9FF3-31DB-89D1FB522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0608" y="2396975"/>
            <a:ext cx="535724" cy="30777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 i="1" dirty="0"/>
              <a:t>mild</a:t>
            </a:r>
          </a:p>
        </p:txBody>
      </p:sp>
      <p:sp>
        <p:nvSpPr>
          <p:cNvPr id="24" name="Rectangle 21">
            <a:extLst>
              <a:ext uri="{FF2B5EF4-FFF2-40B4-BE49-F238E27FC236}">
                <a16:creationId xmlns:a16="http://schemas.microsoft.com/office/drawing/2014/main" id="{4933537C-43FC-6FCE-3105-312EBE620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381" y="3253481"/>
            <a:ext cx="527709" cy="30777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 i="1" dirty="0"/>
              <a:t>high</a:t>
            </a:r>
          </a:p>
        </p:txBody>
      </p:sp>
      <p:sp>
        <p:nvSpPr>
          <p:cNvPr id="25" name="Rectangle 22">
            <a:extLst>
              <a:ext uri="{FF2B5EF4-FFF2-40B4-BE49-F238E27FC236}">
                <a16:creationId xmlns:a16="http://schemas.microsoft.com/office/drawing/2014/main" id="{42A25B25-54DB-4C67-C806-50AA472F8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274" y="4106365"/>
            <a:ext cx="505267" cy="30777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 i="1" dirty="0"/>
              <a:t>true</a:t>
            </a:r>
          </a:p>
        </p:txBody>
      </p:sp>
      <p:sp>
        <p:nvSpPr>
          <p:cNvPr id="27" name="Text Box 24">
            <a:extLst>
              <a:ext uri="{FF2B5EF4-FFF2-40B4-BE49-F238E27FC236}">
                <a16:creationId xmlns:a16="http://schemas.microsoft.com/office/drawing/2014/main" id="{DC4D256A-42BE-99DB-C75E-0FFA0DEA1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445" y="4568031"/>
            <a:ext cx="720725" cy="307975"/>
          </a:xfrm>
          <a:prstGeom prst="rect">
            <a:avLst/>
          </a:prstGeom>
          <a:solidFill>
            <a:srgbClr val="0000FF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28" name="Text Box 25">
            <a:extLst>
              <a:ext uri="{FF2B5EF4-FFF2-40B4-BE49-F238E27FC236}">
                <a16:creationId xmlns:a16="http://schemas.microsoft.com/office/drawing/2014/main" id="{871EAECF-E20E-78BB-5B43-F265B3A85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0995" y="4568031"/>
            <a:ext cx="720725" cy="307975"/>
          </a:xfrm>
          <a:prstGeom prst="rect">
            <a:avLst/>
          </a:prstGeom>
          <a:solidFill>
            <a:srgbClr val="0000FF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No</a:t>
            </a:r>
          </a:p>
        </p:txBody>
      </p:sp>
      <p:cxnSp>
        <p:nvCxnSpPr>
          <p:cNvPr id="29" name="AutoShape 26">
            <a:extLst>
              <a:ext uri="{FF2B5EF4-FFF2-40B4-BE49-F238E27FC236}">
                <a16:creationId xmlns:a16="http://schemas.microsoft.com/office/drawing/2014/main" id="{32579CA3-1866-66C3-3EFF-E88D8C5E89B2}"/>
              </a:ext>
            </a:extLst>
          </p:cNvPr>
          <p:cNvCxnSpPr>
            <a:cxnSpLocks noChangeShapeType="1"/>
            <a:stCxn id="11" idx="2"/>
            <a:endCxn id="28" idx="0"/>
          </p:cNvCxnSpPr>
          <p:nvPr/>
        </p:nvCxnSpPr>
        <p:spPr bwMode="auto">
          <a:xfrm>
            <a:off x="891542" y="3959647"/>
            <a:ext cx="799816" cy="60838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sp>
        <p:nvSpPr>
          <p:cNvPr id="30" name="Rectangle 27">
            <a:extLst>
              <a:ext uri="{FF2B5EF4-FFF2-40B4-BE49-F238E27FC236}">
                <a16:creationId xmlns:a16="http://schemas.microsoft.com/office/drawing/2014/main" id="{4E16DBA8-EC95-9730-E3FF-56529FBD5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572" y="4106364"/>
            <a:ext cx="551754" cy="30777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 i="1" dirty="0"/>
              <a:t>false</a:t>
            </a:r>
          </a:p>
        </p:txBody>
      </p:sp>
      <p:pic>
        <p:nvPicPr>
          <p:cNvPr id="31" name="Picture 28">
            <a:extLst>
              <a:ext uri="{FF2B5EF4-FFF2-40B4-BE49-F238E27FC236}">
                <a16:creationId xmlns:a16="http://schemas.microsoft.com/office/drawing/2014/main" id="{8CAFDA4F-E91A-741C-6110-6AD714710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66409" y="3191375"/>
            <a:ext cx="4841895" cy="1468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85F39A47-EE17-5764-3468-7E8FB48E5F90}"/>
              </a:ext>
            </a:extLst>
          </p:cNvPr>
          <p:cNvSpPr/>
          <p:nvPr/>
        </p:nvSpPr>
        <p:spPr bwMode="gray">
          <a:xfrm>
            <a:off x="2483230" y="3446522"/>
            <a:ext cx="4807026" cy="25551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FA2BCA57-ED96-7AE4-58BC-0D5D77CE0C9A}"/>
              </a:ext>
            </a:extLst>
          </p:cNvPr>
          <p:cNvSpPr/>
          <p:nvPr/>
        </p:nvSpPr>
        <p:spPr bwMode="gray">
          <a:xfrm>
            <a:off x="2483230" y="3695431"/>
            <a:ext cx="4807026" cy="25551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974E8FEC-3512-84C0-E235-F28C6506F08C}"/>
              </a:ext>
            </a:extLst>
          </p:cNvPr>
          <p:cNvSpPr/>
          <p:nvPr/>
        </p:nvSpPr>
        <p:spPr bwMode="gray">
          <a:xfrm>
            <a:off x="2483230" y="3950945"/>
            <a:ext cx="4807026" cy="25551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F32D53DC-61D1-7EA2-997B-13464ED61C1E}"/>
              </a:ext>
            </a:extLst>
          </p:cNvPr>
          <p:cNvSpPr/>
          <p:nvPr/>
        </p:nvSpPr>
        <p:spPr bwMode="gray">
          <a:xfrm>
            <a:off x="2483230" y="4201201"/>
            <a:ext cx="4807026" cy="25551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8634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30" grpId="0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0F3A9BE-8425-78F9-2014-02702ED7A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Klassifikation: Phylogenetischer Baum des Lebens</a:t>
            </a:r>
          </a:p>
        </p:txBody>
      </p:sp>
      <p:pic>
        <p:nvPicPr>
          <p:cNvPr id="15" name="Picture 2" descr="https://evogeneao.s3.amazonaws.com/images/tree_of_life/tree-of-life_2000.png">
            <a:extLst>
              <a:ext uri="{FF2B5EF4-FFF2-40B4-BE49-F238E27FC236}">
                <a16:creationId xmlns:a16="http://schemas.microsoft.com/office/drawing/2014/main" id="{3369B45E-A922-C5BB-DE22-E1A53C9427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69" t="3287" r="1569" b="1985"/>
          <a:stretch/>
        </p:blipFill>
        <p:spPr bwMode="auto">
          <a:xfrm>
            <a:off x="358776" y="1779662"/>
            <a:ext cx="7055980" cy="283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766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Begriffe</a:t>
            </a:r>
          </a:p>
          <a:p>
            <a:pPr marL="614125" lvl="1" indent="-342900"/>
            <a:r>
              <a:rPr lang="de-DE" altLang="en-DE" b="1" dirty="0"/>
              <a:t>Bäume als spezielle Graphen</a:t>
            </a:r>
          </a:p>
          <a:p>
            <a:pPr marL="614125" lvl="1" indent="-342900"/>
            <a:r>
              <a:rPr lang="de-DE" altLang="en-DE" dirty="0"/>
              <a:t>Eigenschaften</a:t>
            </a:r>
          </a:p>
          <a:p>
            <a:pPr marL="342900" indent="-342900"/>
            <a:r>
              <a:rPr lang="de-DE" altLang="en-DE" dirty="0"/>
              <a:t>Binäre Suchbäume</a:t>
            </a:r>
          </a:p>
          <a:p>
            <a:pPr marL="614125" lvl="1" indent="-342900"/>
            <a:r>
              <a:rPr lang="de-DE" altLang="en-DE" dirty="0"/>
              <a:t>Einfügen</a:t>
            </a:r>
          </a:p>
          <a:p>
            <a:pPr marL="614125" lvl="1" indent="-342900"/>
            <a:r>
              <a:rPr lang="de-DE" altLang="en-DE" dirty="0"/>
              <a:t>Entfernen </a:t>
            </a:r>
            <a:r>
              <a:rPr lang="en-US" dirty="0"/>
              <a:t>(</a:t>
            </a:r>
            <a:r>
              <a:rPr lang="en-US" i="1" dirty="0"/>
              <a:t>Hibbard deletion</a:t>
            </a:r>
            <a:r>
              <a:rPr lang="en-US" dirty="0"/>
              <a:t>)</a:t>
            </a:r>
            <a:endParaRPr lang="de-DE" altLang="en-DE" dirty="0"/>
          </a:p>
          <a:p>
            <a:pPr marL="0" indent="0">
              <a:buNone/>
            </a:pPr>
            <a:endParaRPr lang="de-DE" altLang="en-DE" dirty="0"/>
          </a:p>
          <a:p>
            <a:pPr marL="342900" indent="-342900"/>
            <a:endParaRPr lang="de-DE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296063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4336E52-3289-873C-831D-23FBD3E9A403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b="1" noProof="0" dirty="0"/>
                  <a:t>Definition (Graph)</a:t>
                </a:r>
                <a:r>
                  <a:rPr lang="de-DE" dirty="0"/>
                  <a:t>.</a:t>
                </a:r>
                <a:r>
                  <a:rPr lang="de-DE" noProof="0" dirty="0"/>
                  <a:t> Ein </a:t>
                </a:r>
                <a:r>
                  <a:rPr lang="de-DE" b="1" noProof="0" dirty="0"/>
                  <a:t>Graph</a:t>
                </a:r>
                <a:r>
                  <a:rPr lang="de-DE" noProof="0" dirty="0"/>
                  <a:t> </a:t>
                </a:r>
                <a14:m>
                  <m:oMath xmlns:m="http://schemas.openxmlformats.org/officeDocument/2006/math"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noProof="0" dirty="0"/>
                  <a:t> besteht aus einer Menge </a:t>
                </a:r>
                <a14:m>
                  <m:oMath xmlns:m="http://schemas.openxmlformats.org/officeDocument/2006/math"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de-DE" noProof="0" dirty="0"/>
                  <a:t> von Knoten (</a:t>
                </a:r>
                <a:r>
                  <a:rPr lang="en-US" i="1" dirty="0"/>
                  <a:t>vertices, nodes</a:t>
                </a:r>
                <a:r>
                  <a:rPr lang="de-DE" noProof="0" dirty="0"/>
                  <a:t>) und einer Menge </a:t>
                </a:r>
                <a14:m>
                  <m:oMath xmlns:m="http://schemas.openxmlformats.org/officeDocument/2006/math"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 ⊆ </m:t>
                    </m:r>
                    <m:r>
                      <a:rPr lang="de-DE" i="1" noProof="0" dirty="0">
                        <a:latin typeface="Cambria Math" panose="02040503050406030204" pitchFamily="18" charset="0"/>
                        <a:sym typeface="Symbol"/>
                      </a:rPr>
                      <m:t>𝑉</m:t>
                    </m:r>
                    <m:r>
                      <a:rPr lang="en-US" b="0" i="1" noProof="0" dirty="0" smtClean="0">
                        <a:latin typeface="Cambria Math" panose="02040503050406030204" pitchFamily="18" charset="0"/>
                        <a:sym typeface="Symbol"/>
                      </a:rPr>
                      <m:t>×</m:t>
                    </m:r>
                    <m:r>
                      <a:rPr lang="de-DE" i="1" noProof="0" dirty="0">
                        <a:latin typeface="Cambria Math" panose="02040503050406030204" pitchFamily="18" charset="0"/>
                        <a:sym typeface="Symbol"/>
                      </a:rPr>
                      <m:t>𝑉</m:t>
                    </m:r>
                  </m:oMath>
                </a14:m>
                <a:r>
                  <a:rPr lang="de-DE" noProof="0" dirty="0"/>
                  <a:t> von Kanten. 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de-DE" dirty="0"/>
                  <a:t> ist </a:t>
                </a:r>
                <a:r>
                  <a:rPr lang="de-DE" b="1" dirty="0"/>
                  <a:t>ungerichtet</a:t>
                </a:r>
                <a:r>
                  <a:rPr lang="de-DE" dirty="0"/>
                  <a:t> falls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∀</m:t>
                    </m:r>
                    <m:d>
                      <m:d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dirty="0" err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de-DE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 dirty="0" err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de-DE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 dirty="0" err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de-DE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 dirty="0" err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de-DE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de-DE" dirty="0"/>
                  <a:t>. Ansonsten ist G </a:t>
                </a:r>
                <a:r>
                  <a:rPr lang="de-DE" b="1" dirty="0"/>
                  <a:t>gerichtet</a:t>
                </a:r>
                <a:r>
                  <a:rPr lang="de-DE" dirty="0"/>
                  <a:t>. </a:t>
                </a:r>
                <a:r>
                  <a:rPr lang="de-DE" noProof="0" dirty="0"/>
                  <a:t>Jede Kante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i="1" noProof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noProof="0" dirty="0" err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de-DE" i="1" noProof="0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noProof="0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 noProof="0" dirty="0" err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b="0" i="1" noProof="0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de-DE" noProof="0" dirty="0"/>
                  <a:t> heißt </a:t>
                </a:r>
                <a:r>
                  <a:rPr lang="de-DE" b="1" noProof="0" dirty="0"/>
                  <a:t>ausgehend</a:t>
                </a:r>
                <a:r>
                  <a:rPr lang="de-DE" noProof="0" dirty="0"/>
                  <a:t> für </a:t>
                </a:r>
                <a14:m>
                  <m:oMath xmlns:m="http://schemas.openxmlformats.org/officeDocument/2006/math"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noProof="0" dirty="0"/>
                  <a:t> und </a:t>
                </a:r>
                <a:r>
                  <a:rPr lang="de-DE" b="1" noProof="0" dirty="0"/>
                  <a:t>eingehend</a:t>
                </a:r>
                <a:r>
                  <a:rPr lang="de-DE" noProof="0" dirty="0"/>
                  <a:t> für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noProof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 noProof="0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noProof="0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de-DE" noProof="0" dirty="0"/>
                  <a:t>.</a:t>
                </a:r>
              </a:p>
              <a:p>
                <a:endParaRPr lang="de-DE" b="1" noProof="0" dirty="0"/>
              </a:p>
              <a:p>
                <a:r>
                  <a:rPr lang="de-DE" b="1" noProof="0" dirty="0"/>
                  <a:t>Definition (Pfad</a:t>
                </a:r>
                <a:r>
                  <a:rPr lang="de-DE" b="1" dirty="0"/>
                  <a:t>)</a:t>
                </a:r>
                <a:r>
                  <a:rPr lang="de-DE" dirty="0"/>
                  <a:t>. </a:t>
                </a:r>
                <a:r>
                  <a:rPr lang="de-DE" noProof="0" dirty="0"/>
                  <a:t>Eine Folge von Kanten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noProof="0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noProof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 noProof="0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noProof="0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noProof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 noProof="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noProof="0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de-DE" i="1" noProof="0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noProof="0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noProof="0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de-DE" noProof="0" dirty="0"/>
                  <a:t> heißt </a:t>
                </a:r>
                <a:r>
                  <a:rPr lang="de-DE" b="1" noProof="0" dirty="0"/>
                  <a:t>Pfad der Länge </a:t>
                </a:r>
                <a14:m>
                  <m:oMath xmlns:m="http://schemas.openxmlformats.org/officeDocument/2006/math">
                    <m:r>
                      <a:rPr lang="de-DE" b="1" i="1" noProof="0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de-DE" b="1" i="1" noProof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noProof="0" dirty="0"/>
                  <a:t>genau dann wenn </a:t>
                </a:r>
                <a:r>
                  <a:rPr lang="de-DE" dirty="0"/>
                  <a:t>für alle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de-DE" dirty="0"/>
                  <a:t>:</a:t>
                </a:r>
                <a:r>
                  <a:rPr lang="de-DE" noProof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de-DE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de-DE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DE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de-DE" noProof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′′)</m:t>
                    </m:r>
                  </m:oMath>
                </a14:m>
                <a:r>
                  <a:rPr lang="de-DE" noProof="0" dirty="0"/>
                  <a:t> und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de-DE" noProof="0" dirty="0"/>
                  <a:t>. </a:t>
                </a:r>
              </a:p>
              <a:p>
                <a:endParaRPr lang="de-DE" b="1" noProof="0" dirty="0"/>
              </a:p>
              <a:p>
                <a:r>
                  <a:rPr lang="de-DE" b="1" noProof="0" dirty="0"/>
                  <a:t>Definition (Zusammenhängender Graph)</a:t>
                </a:r>
                <a:r>
                  <a:rPr lang="de-DE" noProof="0" dirty="0"/>
                  <a:t>.</a:t>
                </a:r>
                <a:r>
                  <a:rPr lang="de-DE" b="1" dirty="0"/>
                  <a:t> </a:t>
                </a:r>
                <a:r>
                  <a:rPr lang="de-DE" dirty="0"/>
                  <a:t>Ein Graph </a:t>
                </a:r>
                <a14:m>
                  <m:oMath xmlns:m="http://schemas.openxmlformats.org/officeDocument/2006/math"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de-DE" noProof="0" dirty="0"/>
                  <a:t> ist </a:t>
                </a:r>
                <a:r>
                  <a:rPr lang="de-DE" b="1" noProof="0" dirty="0"/>
                  <a:t>zusammenhängend</a:t>
                </a:r>
                <a:r>
                  <a:rPr lang="de-DE" noProof="0" dirty="0"/>
                  <a:t> falls jedes Knotenpaar über mindestens einen Pfad verbunden ist. </a:t>
                </a:r>
                <a:r>
                  <a:rPr lang="de-DE" dirty="0"/>
                  <a:t>Ein gerichteter Graph ist </a:t>
                </a:r>
                <a:r>
                  <a:rPr lang="de-DE" b="1" dirty="0"/>
                  <a:t>schwach zusammenhängend</a:t>
                </a:r>
                <a:r>
                  <a:rPr lang="de-DE" dirty="0"/>
                  <a:t>, falls der zugehörige ungerichteten Graph zusammenhängend ist.</a:t>
                </a:r>
              </a:p>
              <a:p>
                <a:r>
                  <a:rPr lang="de-DE" b="1" noProof="0" dirty="0"/>
                  <a:t>Definition (Azyklischer Graph)</a:t>
                </a:r>
                <a:r>
                  <a:rPr lang="de-DE" noProof="0" dirty="0"/>
                  <a:t>.</a:t>
                </a:r>
                <a:r>
                  <a:rPr lang="de-DE" dirty="0"/>
                  <a:t> Ein Pfad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de-DE" i="1" dirty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de-DE" i="1" dirty="0">
                        <a:latin typeface="Cambria Math" panose="02040503050406030204" pitchFamily="18" charset="0"/>
                      </a:rPr>
                      <m:t>, …, </m:t>
                    </m:r>
                    <m:d>
                      <m:d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dirty="0"/>
                  <a:t> ist azyklisch wenn alle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/>
                  <a:t> verschieden sind. </a:t>
                </a:r>
                <a:r>
                  <a:rPr lang="de-DE" noProof="0" dirty="0"/>
                  <a:t>Ein Graph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de-DE" dirty="0"/>
                  <a:t> </a:t>
                </a:r>
                <a:r>
                  <a:rPr lang="de-DE" noProof="0" dirty="0"/>
                  <a:t>ist </a:t>
                </a:r>
                <a:r>
                  <a:rPr lang="de-DE" b="1" noProof="0" dirty="0"/>
                  <a:t>azyklisch</a:t>
                </a:r>
                <a:r>
                  <a:rPr lang="de-DE" noProof="0" dirty="0"/>
                  <a:t> falls alle Pfad </a:t>
                </a:r>
                <a:r>
                  <a:rPr lang="de-DE" dirty="0"/>
                  <a:t>azyklisch sind</a:t>
                </a:r>
                <a:r>
                  <a:rPr lang="de-DE" noProof="0" dirty="0"/>
                  <a:t>.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4336E52-3289-873C-831D-23FBD3E9A4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 b="-496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5A0D0AD-5665-2DB0-49FC-3230A6EDA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Allgemein: Graphen</a:t>
            </a:r>
          </a:p>
        </p:txBody>
      </p:sp>
    </p:spTree>
    <p:extLst>
      <p:ext uri="{BB962C8B-B14F-4D97-AF65-F5344CB8AC3E}">
        <p14:creationId xmlns:p14="http://schemas.microsoft.com/office/powerpoint/2010/main" val="12042868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FD0A01-8E7E-8B54-3E41-0B2F3D361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7" y="1239837"/>
            <a:ext cx="4598691" cy="3709466"/>
          </a:xfrm>
        </p:spPr>
        <p:txBody>
          <a:bodyPr/>
          <a:lstStyle/>
          <a:p>
            <a:r>
              <a:rPr lang="de-DE" b="1" noProof="0" dirty="0"/>
              <a:t>Definition (Ungerichteter Baum)</a:t>
            </a:r>
            <a:r>
              <a:rPr lang="de-DE" dirty="0"/>
              <a:t>.</a:t>
            </a:r>
            <a:r>
              <a:rPr lang="de-DE" noProof="0" dirty="0"/>
              <a:t> Ein ungerichteter, zusammenhängender, azyklischer Graph ist ein ungerichteter Baum.</a:t>
            </a:r>
          </a:p>
          <a:p>
            <a:endParaRPr lang="de-DE" noProof="0" dirty="0"/>
          </a:p>
          <a:p>
            <a:r>
              <a:rPr lang="de-DE" b="1" noProof="0" dirty="0"/>
              <a:t>Definition (Gerichteter Baum)</a:t>
            </a:r>
            <a:r>
              <a:rPr lang="de-DE" dirty="0"/>
              <a:t>.</a:t>
            </a:r>
            <a:r>
              <a:rPr lang="de-DE" b="1" noProof="0" dirty="0"/>
              <a:t> </a:t>
            </a:r>
            <a:r>
              <a:rPr lang="de-DE" noProof="0" dirty="0"/>
              <a:t>Ein gerichteter, schwach zusammenhängender, azyklischer Graph, in dem jeder Knoten höchstens eine eingehende Kante hat, ist ein gerichteter Baum.</a:t>
            </a:r>
          </a:p>
          <a:p>
            <a:pPr marL="0" indent="0">
              <a:buNone/>
            </a:pPr>
            <a:endParaRPr lang="de-DE" b="1" dirty="0"/>
          </a:p>
          <a:p>
            <a:r>
              <a:rPr lang="de-DE" b="1" noProof="0" dirty="0"/>
              <a:t>Lemma</a:t>
            </a:r>
            <a:r>
              <a:rPr lang="de-DE" noProof="0" dirty="0"/>
              <a:t>. In einem ungerichteten Baum gibt es genau einen Pfad zwischen jedem Knotenpaar.</a:t>
            </a:r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1593D4-16B6-54F7-B490-463FF79AE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Bäume als zusammenhängende Graphen</a:t>
            </a:r>
          </a:p>
        </p:txBody>
      </p:sp>
      <p:sp>
        <p:nvSpPr>
          <p:cNvPr id="4" name="Oval 55">
            <a:extLst>
              <a:ext uri="{FF2B5EF4-FFF2-40B4-BE49-F238E27FC236}">
                <a16:creationId xmlns:a16="http://schemas.microsoft.com/office/drawing/2014/main" id="{3DAADBCF-8BEA-131C-770E-EB558DCEA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7581" y="1266949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5" name="Oval 60">
            <a:extLst>
              <a:ext uri="{FF2B5EF4-FFF2-40B4-BE49-F238E27FC236}">
                <a16:creationId xmlns:a16="http://schemas.microsoft.com/office/drawing/2014/main" id="{5018BA75-567F-9607-02A5-BE53D7F7B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6455" y="1135382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6" name="Oval 61">
            <a:extLst>
              <a:ext uri="{FF2B5EF4-FFF2-40B4-BE49-F238E27FC236}">
                <a16:creationId xmlns:a16="http://schemas.microsoft.com/office/drawing/2014/main" id="{64479445-CCA0-2069-1F50-E30E73726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0978" y="1639590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cxnSp>
        <p:nvCxnSpPr>
          <p:cNvPr id="7" name="AutoShape 62">
            <a:extLst>
              <a:ext uri="{FF2B5EF4-FFF2-40B4-BE49-F238E27FC236}">
                <a16:creationId xmlns:a16="http://schemas.microsoft.com/office/drawing/2014/main" id="{37D96BBC-8FA6-34C3-716B-98B3EDDC6B5F}"/>
              </a:ext>
            </a:extLst>
          </p:cNvPr>
          <p:cNvCxnSpPr>
            <a:cxnSpLocks noChangeShapeType="1"/>
            <a:stCxn id="9" idx="7"/>
            <a:endCxn id="5" idx="3"/>
          </p:cNvCxnSpPr>
          <p:nvPr/>
        </p:nvCxnSpPr>
        <p:spPr bwMode="auto">
          <a:xfrm flipV="1">
            <a:off x="8256807" y="1319750"/>
            <a:ext cx="411280" cy="85041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AutoShape 63">
            <a:extLst>
              <a:ext uri="{FF2B5EF4-FFF2-40B4-BE49-F238E27FC236}">
                <a16:creationId xmlns:a16="http://schemas.microsoft.com/office/drawing/2014/main" id="{C506405B-239B-2A04-C453-FC2F0A44486C}"/>
              </a:ext>
            </a:extLst>
          </p:cNvPr>
          <p:cNvCxnSpPr>
            <a:cxnSpLocks noChangeShapeType="1"/>
            <a:stCxn id="6" idx="5"/>
            <a:endCxn id="9" idx="1"/>
          </p:cNvCxnSpPr>
          <p:nvPr/>
        </p:nvCxnSpPr>
        <p:spPr bwMode="auto">
          <a:xfrm>
            <a:off x="7695346" y="1823958"/>
            <a:ext cx="408725" cy="34621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</p:cxnSp>
      <p:sp>
        <p:nvSpPr>
          <p:cNvPr id="9" name="Oval 69">
            <a:extLst>
              <a:ext uri="{FF2B5EF4-FFF2-40B4-BE49-F238E27FC236}">
                <a16:creationId xmlns:a16="http://schemas.microsoft.com/office/drawing/2014/main" id="{E2D4E98B-930A-3385-8DA2-EC10457E6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2439" y="2138537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10" name="Oval 55">
            <a:extLst>
              <a:ext uri="{FF2B5EF4-FFF2-40B4-BE49-F238E27FC236}">
                <a16:creationId xmlns:a16="http://schemas.microsoft.com/office/drawing/2014/main" id="{E52DE10C-F9AB-A716-1FAF-4840CC4A8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7508" y="1514568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11" name="Oval 55">
            <a:extLst>
              <a:ext uri="{FF2B5EF4-FFF2-40B4-BE49-F238E27FC236}">
                <a16:creationId xmlns:a16="http://schemas.microsoft.com/office/drawing/2014/main" id="{0A9D5DD8-12BB-DF38-DBFC-2CBA9BAF7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8926" y="1927783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12" name="Oval 55">
            <a:extLst>
              <a:ext uri="{FF2B5EF4-FFF2-40B4-BE49-F238E27FC236}">
                <a16:creationId xmlns:a16="http://schemas.microsoft.com/office/drawing/2014/main" id="{BA7BF778-A2FE-5FF2-6F9E-B68BF0FDA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463" y="1212317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13" name="Oval 55">
            <a:extLst>
              <a:ext uri="{FF2B5EF4-FFF2-40B4-BE49-F238E27FC236}">
                <a16:creationId xmlns:a16="http://schemas.microsoft.com/office/drawing/2014/main" id="{54B62250-F38B-48C4-FD6E-FAEAC47A9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9687" y="2206554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cxnSp>
        <p:nvCxnSpPr>
          <p:cNvPr id="14" name="AutoShape 63">
            <a:extLst>
              <a:ext uri="{FF2B5EF4-FFF2-40B4-BE49-F238E27FC236}">
                <a16:creationId xmlns:a16="http://schemas.microsoft.com/office/drawing/2014/main" id="{A7326921-533A-F2FC-3547-1FFFFF1DE0E0}"/>
              </a:ext>
            </a:extLst>
          </p:cNvPr>
          <p:cNvCxnSpPr>
            <a:cxnSpLocks noChangeShapeType="1"/>
            <a:stCxn id="10" idx="6"/>
            <a:endCxn id="12" idx="3"/>
          </p:cNvCxnSpPr>
          <p:nvPr/>
        </p:nvCxnSpPr>
        <p:spPr bwMode="auto">
          <a:xfrm flipV="1">
            <a:off x="5263508" y="1396685"/>
            <a:ext cx="562587" cy="22588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AutoShape 62">
            <a:extLst>
              <a:ext uri="{FF2B5EF4-FFF2-40B4-BE49-F238E27FC236}">
                <a16:creationId xmlns:a16="http://schemas.microsoft.com/office/drawing/2014/main" id="{54ECAA9B-7BCB-B94E-EDAB-82A419B764C7}"/>
              </a:ext>
            </a:extLst>
          </p:cNvPr>
          <p:cNvCxnSpPr>
            <a:cxnSpLocks noChangeShapeType="1"/>
            <a:stCxn id="9" idx="3"/>
            <a:endCxn id="13" idx="6"/>
          </p:cNvCxnSpPr>
          <p:nvPr/>
        </p:nvCxnSpPr>
        <p:spPr bwMode="auto">
          <a:xfrm flipH="1" flipV="1">
            <a:off x="6925687" y="2314554"/>
            <a:ext cx="1178384" cy="835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AutoShape 63">
            <a:extLst>
              <a:ext uri="{FF2B5EF4-FFF2-40B4-BE49-F238E27FC236}">
                <a16:creationId xmlns:a16="http://schemas.microsoft.com/office/drawing/2014/main" id="{F8DF15C1-0CC6-579B-28F5-22C6EFFEBF66}"/>
              </a:ext>
            </a:extLst>
          </p:cNvPr>
          <p:cNvCxnSpPr>
            <a:cxnSpLocks noChangeShapeType="1"/>
            <a:stCxn id="11" idx="0"/>
            <a:endCxn id="12" idx="4"/>
          </p:cNvCxnSpPr>
          <p:nvPr/>
        </p:nvCxnSpPr>
        <p:spPr bwMode="auto">
          <a:xfrm flipH="1" flipV="1">
            <a:off x="5902463" y="1428317"/>
            <a:ext cx="144463" cy="49946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AutoShape 62">
            <a:extLst>
              <a:ext uri="{FF2B5EF4-FFF2-40B4-BE49-F238E27FC236}">
                <a16:creationId xmlns:a16="http://schemas.microsoft.com/office/drawing/2014/main" id="{0B64FA4B-B0C5-8A03-0AC5-74A3D66FC306}"/>
              </a:ext>
            </a:extLst>
          </p:cNvPr>
          <p:cNvCxnSpPr>
            <a:cxnSpLocks noChangeShapeType="1"/>
            <a:stCxn id="13" idx="2"/>
            <a:endCxn id="11" idx="5"/>
          </p:cNvCxnSpPr>
          <p:nvPr/>
        </p:nvCxnSpPr>
        <p:spPr bwMode="auto">
          <a:xfrm flipH="1" flipV="1">
            <a:off x="6123294" y="2112151"/>
            <a:ext cx="586393" cy="2024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AutoShape 63">
            <a:extLst>
              <a:ext uri="{FF2B5EF4-FFF2-40B4-BE49-F238E27FC236}">
                <a16:creationId xmlns:a16="http://schemas.microsoft.com/office/drawing/2014/main" id="{8AE40DB3-904C-1296-84B5-627070A033FC}"/>
              </a:ext>
            </a:extLst>
          </p:cNvPr>
          <p:cNvCxnSpPr>
            <a:cxnSpLocks noChangeShapeType="1"/>
            <a:stCxn id="13" idx="0"/>
            <a:endCxn id="4" idx="4"/>
          </p:cNvCxnSpPr>
          <p:nvPr/>
        </p:nvCxnSpPr>
        <p:spPr bwMode="auto">
          <a:xfrm flipV="1">
            <a:off x="6817687" y="1482949"/>
            <a:ext cx="67894" cy="72360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</p:cxnSp>
      <p:sp>
        <p:nvSpPr>
          <p:cNvPr id="27" name="Oval 55">
            <a:extLst>
              <a:ext uri="{FF2B5EF4-FFF2-40B4-BE49-F238E27FC236}">
                <a16:creationId xmlns:a16="http://schemas.microsoft.com/office/drawing/2014/main" id="{180D530A-FC3E-02E9-6A6D-58E9273F7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4865" y="2686631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28" name="Oval 60">
            <a:extLst>
              <a:ext uri="{FF2B5EF4-FFF2-40B4-BE49-F238E27FC236}">
                <a16:creationId xmlns:a16="http://schemas.microsoft.com/office/drawing/2014/main" id="{F8E5733A-B5C9-1226-3898-A48091619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0529" y="2542972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29" name="Oval 61">
            <a:extLst>
              <a:ext uri="{FF2B5EF4-FFF2-40B4-BE49-F238E27FC236}">
                <a16:creationId xmlns:a16="http://schemas.microsoft.com/office/drawing/2014/main" id="{C26FA8CD-43E4-723D-CA0A-974F1EC9F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5052" y="3047180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cxnSp>
        <p:nvCxnSpPr>
          <p:cNvPr id="30" name="AutoShape 62">
            <a:extLst>
              <a:ext uri="{FF2B5EF4-FFF2-40B4-BE49-F238E27FC236}">
                <a16:creationId xmlns:a16="http://schemas.microsoft.com/office/drawing/2014/main" id="{BF277728-A2E3-E75A-FE7F-B542FF555A51}"/>
              </a:ext>
            </a:extLst>
          </p:cNvPr>
          <p:cNvCxnSpPr>
            <a:cxnSpLocks noChangeShapeType="1"/>
            <a:stCxn id="32" idx="7"/>
            <a:endCxn id="28" idx="3"/>
          </p:cNvCxnSpPr>
          <p:nvPr/>
        </p:nvCxnSpPr>
        <p:spPr bwMode="auto">
          <a:xfrm flipV="1">
            <a:off x="7150881" y="2727340"/>
            <a:ext cx="411280" cy="85041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</p:cxnSp>
      <p:cxnSp>
        <p:nvCxnSpPr>
          <p:cNvPr id="31" name="AutoShape 63">
            <a:extLst>
              <a:ext uri="{FF2B5EF4-FFF2-40B4-BE49-F238E27FC236}">
                <a16:creationId xmlns:a16="http://schemas.microsoft.com/office/drawing/2014/main" id="{8C9C79D2-7758-714B-6C60-806137521E83}"/>
              </a:ext>
            </a:extLst>
          </p:cNvPr>
          <p:cNvCxnSpPr>
            <a:cxnSpLocks noChangeShapeType="1"/>
            <a:stCxn id="29" idx="5"/>
            <a:endCxn id="32" idx="1"/>
          </p:cNvCxnSpPr>
          <p:nvPr/>
        </p:nvCxnSpPr>
        <p:spPr bwMode="auto">
          <a:xfrm>
            <a:off x="6589420" y="3231548"/>
            <a:ext cx="408725" cy="34621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</p:cxnSp>
      <p:sp>
        <p:nvSpPr>
          <p:cNvPr id="32" name="Oval 69">
            <a:extLst>
              <a:ext uri="{FF2B5EF4-FFF2-40B4-BE49-F238E27FC236}">
                <a16:creationId xmlns:a16="http://schemas.microsoft.com/office/drawing/2014/main" id="{FB2024B3-21AA-AA18-7CC2-E3395CE52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6513" y="3546127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33" name="Oval 55">
            <a:extLst>
              <a:ext uri="{FF2B5EF4-FFF2-40B4-BE49-F238E27FC236}">
                <a16:creationId xmlns:a16="http://schemas.microsoft.com/office/drawing/2014/main" id="{3D564554-807B-BD37-D917-C6C5F6079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3826" y="3747494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cxnSp>
        <p:nvCxnSpPr>
          <p:cNvPr id="34" name="AutoShape 62">
            <a:extLst>
              <a:ext uri="{FF2B5EF4-FFF2-40B4-BE49-F238E27FC236}">
                <a16:creationId xmlns:a16="http://schemas.microsoft.com/office/drawing/2014/main" id="{316BF336-9CD4-A604-DF44-FB90E0379DD6}"/>
              </a:ext>
            </a:extLst>
          </p:cNvPr>
          <p:cNvCxnSpPr>
            <a:cxnSpLocks noChangeShapeType="1"/>
            <a:stCxn id="32" idx="3"/>
            <a:endCxn id="33" idx="6"/>
          </p:cNvCxnSpPr>
          <p:nvPr/>
        </p:nvCxnSpPr>
        <p:spPr bwMode="auto">
          <a:xfrm flipH="1">
            <a:off x="6229826" y="3730495"/>
            <a:ext cx="768319" cy="12499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</p:cxnSp>
      <p:cxnSp>
        <p:nvCxnSpPr>
          <p:cNvPr id="35" name="AutoShape 63">
            <a:extLst>
              <a:ext uri="{FF2B5EF4-FFF2-40B4-BE49-F238E27FC236}">
                <a16:creationId xmlns:a16="http://schemas.microsoft.com/office/drawing/2014/main" id="{7B1C93E6-F66C-6078-9FF9-977358EFEC2C}"/>
              </a:ext>
            </a:extLst>
          </p:cNvPr>
          <p:cNvCxnSpPr>
            <a:cxnSpLocks noChangeShapeType="1"/>
            <a:stCxn id="33" idx="0"/>
            <a:endCxn id="27" idx="4"/>
          </p:cNvCxnSpPr>
          <p:nvPr/>
        </p:nvCxnSpPr>
        <p:spPr bwMode="auto">
          <a:xfrm flipH="1" flipV="1">
            <a:off x="6022865" y="2902631"/>
            <a:ext cx="98961" cy="8448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730913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7" grpId="0" animBg="1"/>
      <p:bldP spid="28" grpId="0" animBg="1"/>
      <p:bldP spid="29" grpId="0" animBg="1"/>
      <p:bldP spid="32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022AC0D-DEE1-8387-2D29-4FBDFB126C3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1331913"/>
              </a:xfrm>
            </p:spPr>
            <p:txBody>
              <a:bodyPr/>
              <a:lstStyle/>
              <a:p>
                <a:r>
                  <a:rPr lang="de-DE" b="1" noProof="0" dirty="0"/>
                  <a:t>Definition (Wurzel)</a:t>
                </a:r>
                <a:r>
                  <a:rPr lang="de-DE" dirty="0"/>
                  <a:t>. </a:t>
                </a:r>
                <a:r>
                  <a:rPr lang="de-DE" noProof="0" dirty="0"/>
                  <a:t>Sei der Knoten </a:t>
                </a:r>
                <a14:m>
                  <m:oMath xmlns:m="http://schemas.openxmlformats.org/officeDocument/2006/math"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noProof="0" dirty="0"/>
                  <a:t> in einem gerichteten Baum ohne eingehende Kanten, dann </a:t>
                </a:r>
                <a:r>
                  <a:rPr lang="de-DE" dirty="0"/>
                  <a:t>nennen wir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dirty="0"/>
                  <a:t> die Wurzel des Baums und den Baum </a:t>
                </a:r>
                <a:r>
                  <a:rPr lang="de-DE" noProof="0" dirty="0"/>
                  <a:t>einen </a:t>
                </a:r>
                <a:r>
                  <a:rPr lang="de-DE" b="1" noProof="0" dirty="0"/>
                  <a:t>verwurzelten Baum</a:t>
                </a:r>
                <a:r>
                  <a:rPr lang="de-DE" noProof="0" dirty="0"/>
                  <a:t> (auch „gewurzelt“). </a:t>
                </a:r>
              </a:p>
              <a:p>
                <a:r>
                  <a:rPr lang="de-DE" b="1" noProof="0" dirty="0"/>
                  <a:t>Lemma</a:t>
                </a:r>
                <a:r>
                  <a:rPr lang="de-DE" noProof="0" dirty="0"/>
                  <a:t>. In einem gerichteten, verwurzelten Baum gibt es genau einen Pfad zwischen der Wurzel und jedem anderen Knoten.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022AC0D-DEE1-8387-2D29-4FBDFB126C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1331913"/>
              </a:xfrm>
              <a:blipFill>
                <a:blip r:embed="rId2"/>
                <a:stretch>
                  <a:fillRect t="-943" r="-92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DCDCEF6-D6F7-701A-878F-F2CAA991E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Verwurzelte Bäume</a:t>
            </a:r>
          </a:p>
        </p:txBody>
      </p:sp>
      <p:sp>
        <p:nvSpPr>
          <p:cNvPr id="5" name="Oval 55">
            <a:extLst>
              <a:ext uri="{FF2B5EF4-FFF2-40B4-BE49-F238E27FC236}">
                <a16:creationId xmlns:a16="http://schemas.microsoft.com/office/drawing/2014/main" id="{3748BE99-7426-04F9-56D6-F3D60B1AE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519" y="3077210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E</a:t>
            </a:r>
          </a:p>
        </p:txBody>
      </p:sp>
      <p:sp>
        <p:nvSpPr>
          <p:cNvPr id="6" name="Oval 60">
            <a:extLst>
              <a:ext uri="{FF2B5EF4-FFF2-40B4-BE49-F238E27FC236}">
                <a16:creationId xmlns:a16="http://schemas.microsoft.com/office/drawing/2014/main" id="{D2D9D7D9-0CA7-ECF4-D85D-D7A1DF203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3183" y="2933551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H</a:t>
            </a:r>
          </a:p>
        </p:txBody>
      </p:sp>
      <p:sp>
        <p:nvSpPr>
          <p:cNvPr id="7" name="Oval 61">
            <a:extLst>
              <a:ext uri="{FF2B5EF4-FFF2-40B4-BE49-F238E27FC236}">
                <a16:creationId xmlns:a16="http://schemas.microsoft.com/office/drawing/2014/main" id="{7D1BD73C-8D80-50F7-641C-BC5CCB635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7706" y="3437758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F</a:t>
            </a:r>
          </a:p>
        </p:txBody>
      </p:sp>
      <p:cxnSp>
        <p:nvCxnSpPr>
          <p:cNvPr id="8" name="AutoShape 62">
            <a:extLst>
              <a:ext uri="{FF2B5EF4-FFF2-40B4-BE49-F238E27FC236}">
                <a16:creationId xmlns:a16="http://schemas.microsoft.com/office/drawing/2014/main" id="{473C7A08-6D4F-993E-0B14-C97DBE95E874}"/>
              </a:ext>
            </a:extLst>
          </p:cNvPr>
          <p:cNvCxnSpPr>
            <a:cxnSpLocks noChangeShapeType="1"/>
            <a:stCxn id="10" idx="7"/>
            <a:endCxn id="6" idx="3"/>
          </p:cNvCxnSpPr>
          <p:nvPr/>
        </p:nvCxnSpPr>
        <p:spPr bwMode="auto">
          <a:xfrm flipV="1">
            <a:off x="3363535" y="3117919"/>
            <a:ext cx="411280" cy="85041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</p:cxnSp>
      <p:cxnSp>
        <p:nvCxnSpPr>
          <p:cNvPr id="9" name="AutoShape 63">
            <a:extLst>
              <a:ext uri="{FF2B5EF4-FFF2-40B4-BE49-F238E27FC236}">
                <a16:creationId xmlns:a16="http://schemas.microsoft.com/office/drawing/2014/main" id="{16BBA3EB-A7AF-EE7F-393B-EC0E3F353EC6}"/>
              </a:ext>
            </a:extLst>
          </p:cNvPr>
          <p:cNvCxnSpPr>
            <a:cxnSpLocks noChangeShapeType="1"/>
            <a:stCxn id="7" idx="5"/>
            <a:endCxn id="10" idx="1"/>
          </p:cNvCxnSpPr>
          <p:nvPr/>
        </p:nvCxnSpPr>
        <p:spPr bwMode="auto">
          <a:xfrm>
            <a:off x="2802074" y="3622126"/>
            <a:ext cx="408725" cy="3462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</p:cxnSp>
      <p:sp>
        <p:nvSpPr>
          <p:cNvPr id="10" name="Oval 69">
            <a:extLst>
              <a:ext uri="{FF2B5EF4-FFF2-40B4-BE49-F238E27FC236}">
                <a16:creationId xmlns:a16="http://schemas.microsoft.com/office/drawing/2014/main" id="{ACEC657F-6FE9-E8E5-3421-2C694394B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9167" y="3936706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G</a:t>
            </a:r>
          </a:p>
        </p:txBody>
      </p:sp>
      <p:sp>
        <p:nvSpPr>
          <p:cNvPr id="11" name="Oval 55">
            <a:extLst>
              <a:ext uri="{FF2B5EF4-FFF2-40B4-BE49-F238E27FC236}">
                <a16:creationId xmlns:a16="http://schemas.microsoft.com/office/drawing/2014/main" id="{9AA28FF5-7170-D52D-3246-2EDF3CA2D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236" y="3312737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A</a:t>
            </a:r>
          </a:p>
        </p:txBody>
      </p:sp>
      <p:sp>
        <p:nvSpPr>
          <p:cNvPr id="12" name="Oval 55">
            <a:extLst>
              <a:ext uri="{FF2B5EF4-FFF2-40B4-BE49-F238E27FC236}">
                <a16:creationId xmlns:a16="http://schemas.microsoft.com/office/drawing/2014/main" id="{422ACFC3-8ED9-4149-4B63-014AA297E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413" y="3714519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C</a:t>
            </a:r>
          </a:p>
        </p:txBody>
      </p:sp>
      <p:sp>
        <p:nvSpPr>
          <p:cNvPr id="13" name="Oval 55">
            <a:extLst>
              <a:ext uri="{FF2B5EF4-FFF2-40B4-BE49-F238E27FC236}">
                <a16:creationId xmlns:a16="http://schemas.microsoft.com/office/drawing/2014/main" id="{7F9AD224-B94F-3019-98FD-9F22A3F44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805" y="2833766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B</a:t>
            </a:r>
          </a:p>
        </p:txBody>
      </p:sp>
      <p:sp>
        <p:nvSpPr>
          <p:cNvPr id="14" name="Oval 55">
            <a:extLst>
              <a:ext uri="{FF2B5EF4-FFF2-40B4-BE49-F238E27FC236}">
                <a16:creationId xmlns:a16="http://schemas.microsoft.com/office/drawing/2014/main" id="{B26E00B1-EAFA-7B88-72E3-50C762980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6480" y="4138073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D</a:t>
            </a:r>
          </a:p>
        </p:txBody>
      </p:sp>
      <p:cxnSp>
        <p:nvCxnSpPr>
          <p:cNvPr id="15" name="AutoShape 63">
            <a:extLst>
              <a:ext uri="{FF2B5EF4-FFF2-40B4-BE49-F238E27FC236}">
                <a16:creationId xmlns:a16="http://schemas.microsoft.com/office/drawing/2014/main" id="{12FDCD33-3242-4659-F584-BE2426BBBC76}"/>
              </a:ext>
            </a:extLst>
          </p:cNvPr>
          <p:cNvCxnSpPr>
            <a:cxnSpLocks noChangeShapeType="1"/>
            <a:stCxn id="11" idx="7"/>
            <a:endCxn id="13" idx="3"/>
          </p:cNvCxnSpPr>
          <p:nvPr/>
        </p:nvCxnSpPr>
        <p:spPr bwMode="auto">
          <a:xfrm flipV="1">
            <a:off x="338604" y="3018134"/>
            <a:ext cx="840833" cy="3262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</p:cxnSp>
      <p:cxnSp>
        <p:nvCxnSpPr>
          <p:cNvPr id="16" name="AutoShape 62">
            <a:extLst>
              <a:ext uri="{FF2B5EF4-FFF2-40B4-BE49-F238E27FC236}">
                <a16:creationId xmlns:a16="http://schemas.microsoft.com/office/drawing/2014/main" id="{CE078B66-035E-8990-456C-CACBBEA317EA}"/>
              </a:ext>
            </a:extLst>
          </p:cNvPr>
          <p:cNvCxnSpPr>
            <a:cxnSpLocks noChangeShapeType="1"/>
            <a:stCxn id="10" idx="3"/>
            <a:endCxn id="14" idx="6"/>
          </p:cNvCxnSpPr>
          <p:nvPr/>
        </p:nvCxnSpPr>
        <p:spPr bwMode="auto">
          <a:xfrm flipH="1">
            <a:off x="2442480" y="4121074"/>
            <a:ext cx="768319" cy="12499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</p:cxnSp>
      <p:cxnSp>
        <p:nvCxnSpPr>
          <p:cNvPr id="17" name="AutoShape 63">
            <a:extLst>
              <a:ext uri="{FF2B5EF4-FFF2-40B4-BE49-F238E27FC236}">
                <a16:creationId xmlns:a16="http://schemas.microsoft.com/office/drawing/2014/main" id="{209C2E47-CDB0-5D2D-4B38-26E976368FCF}"/>
              </a:ext>
            </a:extLst>
          </p:cNvPr>
          <p:cNvCxnSpPr>
            <a:cxnSpLocks noChangeShapeType="1"/>
            <a:stCxn id="12" idx="0"/>
            <a:endCxn id="13" idx="5"/>
          </p:cNvCxnSpPr>
          <p:nvPr/>
        </p:nvCxnSpPr>
        <p:spPr bwMode="auto">
          <a:xfrm flipH="1" flipV="1">
            <a:off x="1332173" y="3018134"/>
            <a:ext cx="56240" cy="69638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</p:cxnSp>
      <p:cxnSp>
        <p:nvCxnSpPr>
          <p:cNvPr id="18" name="AutoShape 62">
            <a:extLst>
              <a:ext uri="{FF2B5EF4-FFF2-40B4-BE49-F238E27FC236}">
                <a16:creationId xmlns:a16="http://schemas.microsoft.com/office/drawing/2014/main" id="{1C50ACE4-CD20-0A64-C94C-5D6A29CD45EB}"/>
              </a:ext>
            </a:extLst>
          </p:cNvPr>
          <p:cNvCxnSpPr>
            <a:cxnSpLocks noChangeShapeType="1"/>
            <a:stCxn id="14" idx="2"/>
            <a:endCxn id="12" idx="5"/>
          </p:cNvCxnSpPr>
          <p:nvPr/>
        </p:nvCxnSpPr>
        <p:spPr bwMode="auto">
          <a:xfrm flipH="1" flipV="1">
            <a:off x="1464781" y="3898887"/>
            <a:ext cx="761699" cy="34718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</p:cxnSp>
      <p:cxnSp>
        <p:nvCxnSpPr>
          <p:cNvPr id="19" name="AutoShape 63">
            <a:extLst>
              <a:ext uri="{FF2B5EF4-FFF2-40B4-BE49-F238E27FC236}">
                <a16:creationId xmlns:a16="http://schemas.microsoft.com/office/drawing/2014/main" id="{0997EEDB-FEBF-BA44-ECC2-36F4E42D41A5}"/>
              </a:ext>
            </a:extLst>
          </p:cNvPr>
          <p:cNvCxnSpPr>
            <a:cxnSpLocks noChangeShapeType="1"/>
            <a:stCxn id="14" idx="0"/>
            <a:endCxn id="5" idx="4"/>
          </p:cNvCxnSpPr>
          <p:nvPr/>
        </p:nvCxnSpPr>
        <p:spPr bwMode="auto">
          <a:xfrm flipH="1" flipV="1">
            <a:off x="2235519" y="3293210"/>
            <a:ext cx="98961" cy="8448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</p:cxnSp>
      <p:sp>
        <p:nvSpPr>
          <p:cNvPr id="21" name="Oval 55">
            <a:extLst>
              <a:ext uri="{FF2B5EF4-FFF2-40B4-BE49-F238E27FC236}">
                <a16:creationId xmlns:a16="http://schemas.microsoft.com/office/drawing/2014/main" id="{A6312C3C-E814-EED6-F998-9154ACF6D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1925" y="4215262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E</a:t>
            </a:r>
          </a:p>
        </p:txBody>
      </p:sp>
      <p:sp>
        <p:nvSpPr>
          <p:cNvPr id="22" name="Oval 60">
            <a:extLst>
              <a:ext uri="{FF2B5EF4-FFF2-40B4-BE49-F238E27FC236}">
                <a16:creationId xmlns:a16="http://schemas.microsoft.com/office/drawing/2014/main" id="{ABEDFDB0-07B1-A58C-54E3-A3C4E9F8D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5688" y="3584714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H</a:t>
            </a:r>
          </a:p>
        </p:txBody>
      </p:sp>
      <p:sp>
        <p:nvSpPr>
          <p:cNvPr id="23" name="Oval 61">
            <a:extLst>
              <a:ext uri="{FF2B5EF4-FFF2-40B4-BE49-F238E27FC236}">
                <a16:creationId xmlns:a16="http://schemas.microsoft.com/office/drawing/2014/main" id="{ED2C8174-C38B-EBD5-2FDB-E5A507F8E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0220" y="2592630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F</a:t>
            </a:r>
          </a:p>
        </p:txBody>
      </p:sp>
      <p:cxnSp>
        <p:nvCxnSpPr>
          <p:cNvPr id="24" name="AutoShape 62">
            <a:extLst>
              <a:ext uri="{FF2B5EF4-FFF2-40B4-BE49-F238E27FC236}">
                <a16:creationId xmlns:a16="http://schemas.microsoft.com/office/drawing/2014/main" id="{F6E0F157-CA88-0CF8-6CE7-09D11EB9BF50}"/>
              </a:ext>
            </a:extLst>
          </p:cNvPr>
          <p:cNvCxnSpPr>
            <a:cxnSpLocks noChangeShapeType="1"/>
            <a:stCxn id="26" idx="5"/>
            <a:endCxn id="22" idx="2"/>
          </p:cNvCxnSpPr>
          <p:nvPr/>
        </p:nvCxnSpPr>
        <p:spPr bwMode="auto">
          <a:xfrm>
            <a:off x="7149785" y="3406575"/>
            <a:ext cx="545903" cy="2861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</p:cxnSp>
      <p:cxnSp>
        <p:nvCxnSpPr>
          <p:cNvPr id="25" name="AutoShape 63">
            <a:extLst>
              <a:ext uri="{FF2B5EF4-FFF2-40B4-BE49-F238E27FC236}">
                <a16:creationId xmlns:a16="http://schemas.microsoft.com/office/drawing/2014/main" id="{6279CF9D-925A-5C29-D5E8-E790DB0065E3}"/>
              </a:ext>
            </a:extLst>
          </p:cNvPr>
          <p:cNvCxnSpPr>
            <a:cxnSpLocks noChangeShapeType="1"/>
            <a:stCxn id="23" idx="4"/>
            <a:endCxn id="26" idx="0"/>
          </p:cNvCxnSpPr>
          <p:nvPr/>
        </p:nvCxnSpPr>
        <p:spPr bwMode="auto">
          <a:xfrm>
            <a:off x="7058220" y="2808630"/>
            <a:ext cx="15197" cy="41357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</p:cxnSp>
      <p:sp>
        <p:nvSpPr>
          <p:cNvPr id="26" name="Oval 69">
            <a:extLst>
              <a:ext uri="{FF2B5EF4-FFF2-40B4-BE49-F238E27FC236}">
                <a16:creationId xmlns:a16="http://schemas.microsoft.com/office/drawing/2014/main" id="{8C05EB4D-8C88-4F2E-8BC7-197E90412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5417" y="3222207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G</a:t>
            </a:r>
          </a:p>
        </p:txBody>
      </p:sp>
      <p:sp>
        <p:nvSpPr>
          <p:cNvPr id="27" name="Oval 55">
            <a:extLst>
              <a:ext uri="{FF2B5EF4-FFF2-40B4-BE49-F238E27FC236}">
                <a16:creationId xmlns:a16="http://schemas.microsoft.com/office/drawing/2014/main" id="{21B0AA1E-FF14-F724-A58F-FF2BF1C24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4887" y="4581417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A</a:t>
            </a:r>
          </a:p>
        </p:txBody>
      </p:sp>
      <p:sp>
        <p:nvSpPr>
          <p:cNvPr id="28" name="Oval 55">
            <a:extLst>
              <a:ext uri="{FF2B5EF4-FFF2-40B4-BE49-F238E27FC236}">
                <a16:creationId xmlns:a16="http://schemas.microsoft.com/office/drawing/2014/main" id="{A83ED0C1-260B-D753-BD71-4C5815B86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2315" y="3961921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C</a:t>
            </a:r>
          </a:p>
        </p:txBody>
      </p:sp>
      <p:sp>
        <p:nvSpPr>
          <p:cNvPr id="29" name="Oval 55">
            <a:extLst>
              <a:ext uri="{FF2B5EF4-FFF2-40B4-BE49-F238E27FC236}">
                <a16:creationId xmlns:a16="http://schemas.microsoft.com/office/drawing/2014/main" id="{17177901-5BB6-CA43-F767-1DB7EF0E0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7198" y="4316201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B</a:t>
            </a:r>
          </a:p>
        </p:txBody>
      </p:sp>
      <p:sp>
        <p:nvSpPr>
          <p:cNvPr id="30" name="Oval 55">
            <a:extLst>
              <a:ext uri="{FF2B5EF4-FFF2-40B4-BE49-F238E27FC236}">
                <a16:creationId xmlns:a16="http://schemas.microsoft.com/office/drawing/2014/main" id="{DFADFAC9-4C14-0F7D-469C-27CF1F51F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8996" y="3696706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D</a:t>
            </a:r>
          </a:p>
        </p:txBody>
      </p:sp>
      <p:cxnSp>
        <p:nvCxnSpPr>
          <p:cNvPr id="31" name="AutoShape 63">
            <a:extLst>
              <a:ext uri="{FF2B5EF4-FFF2-40B4-BE49-F238E27FC236}">
                <a16:creationId xmlns:a16="http://schemas.microsoft.com/office/drawing/2014/main" id="{0080CCA4-DB4F-F27E-CB4D-677B06DF27C6}"/>
              </a:ext>
            </a:extLst>
          </p:cNvPr>
          <p:cNvCxnSpPr>
            <a:cxnSpLocks noChangeShapeType="1"/>
            <a:stCxn id="27" idx="6"/>
            <a:endCxn id="29" idx="3"/>
          </p:cNvCxnSpPr>
          <p:nvPr/>
        </p:nvCxnSpPr>
        <p:spPr bwMode="auto">
          <a:xfrm flipV="1">
            <a:off x="5070887" y="4500569"/>
            <a:ext cx="547943" cy="18884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</p:cxnSp>
      <p:cxnSp>
        <p:nvCxnSpPr>
          <p:cNvPr id="32" name="AutoShape 62">
            <a:extLst>
              <a:ext uri="{FF2B5EF4-FFF2-40B4-BE49-F238E27FC236}">
                <a16:creationId xmlns:a16="http://schemas.microsoft.com/office/drawing/2014/main" id="{D732009D-7527-122E-EFC5-A6763073C79D}"/>
              </a:ext>
            </a:extLst>
          </p:cNvPr>
          <p:cNvCxnSpPr>
            <a:cxnSpLocks noChangeShapeType="1"/>
            <a:stCxn id="26" idx="3"/>
            <a:endCxn id="30" idx="7"/>
          </p:cNvCxnSpPr>
          <p:nvPr/>
        </p:nvCxnSpPr>
        <p:spPr bwMode="auto">
          <a:xfrm flipH="1">
            <a:off x="6743364" y="3406575"/>
            <a:ext cx="253685" cy="321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</p:cxnSp>
      <p:cxnSp>
        <p:nvCxnSpPr>
          <p:cNvPr id="33" name="AutoShape 63">
            <a:extLst>
              <a:ext uri="{FF2B5EF4-FFF2-40B4-BE49-F238E27FC236}">
                <a16:creationId xmlns:a16="http://schemas.microsoft.com/office/drawing/2014/main" id="{CD4D1432-BFE3-03A4-DCEC-DB1E70B9C633}"/>
              </a:ext>
            </a:extLst>
          </p:cNvPr>
          <p:cNvCxnSpPr>
            <a:cxnSpLocks noChangeShapeType="1"/>
            <a:stCxn id="28" idx="3"/>
            <a:endCxn id="29" idx="7"/>
          </p:cNvCxnSpPr>
          <p:nvPr/>
        </p:nvCxnSpPr>
        <p:spPr bwMode="auto">
          <a:xfrm flipH="1">
            <a:off x="5771566" y="4146289"/>
            <a:ext cx="312381" cy="20154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</p:cxnSp>
      <p:cxnSp>
        <p:nvCxnSpPr>
          <p:cNvPr id="34" name="AutoShape 62">
            <a:extLst>
              <a:ext uri="{FF2B5EF4-FFF2-40B4-BE49-F238E27FC236}">
                <a16:creationId xmlns:a16="http://schemas.microsoft.com/office/drawing/2014/main" id="{823A6997-5BA6-7D05-269F-F9B060A16740}"/>
              </a:ext>
            </a:extLst>
          </p:cNvPr>
          <p:cNvCxnSpPr>
            <a:cxnSpLocks noChangeShapeType="1"/>
            <a:stCxn id="30" idx="2"/>
            <a:endCxn id="28" idx="7"/>
          </p:cNvCxnSpPr>
          <p:nvPr/>
        </p:nvCxnSpPr>
        <p:spPr bwMode="auto">
          <a:xfrm flipH="1">
            <a:off x="6236683" y="3804706"/>
            <a:ext cx="322313" cy="18884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</p:cxnSp>
      <p:cxnSp>
        <p:nvCxnSpPr>
          <p:cNvPr id="35" name="AutoShape 63">
            <a:extLst>
              <a:ext uri="{FF2B5EF4-FFF2-40B4-BE49-F238E27FC236}">
                <a16:creationId xmlns:a16="http://schemas.microsoft.com/office/drawing/2014/main" id="{1ADD1673-9E83-FFFE-23CE-52EA836C92FE}"/>
              </a:ext>
            </a:extLst>
          </p:cNvPr>
          <p:cNvCxnSpPr>
            <a:cxnSpLocks noChangeShapeType="1"/>
            <a:stCxn id="30" idx="5"/>
            <a:endCxn id="21" idx="1"/>
          </p:cNvCxnSpPr>
          <p:nvPr/>
        </p:nvCxnSpPr>
        <p:spPr bwMode="auto">
          <a:xfrm>
            <a:off x="6743364" y="3881074"/>
            <a:ext cx="330193" cy="36582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</p:cxnSp>
      <p:sp>
        <p:nvSpPr>
          <p:cNvPr id="36" name="Pfeil nach rechts 48">
            <a:extLst>
              <a:ext uri="{FF2B5EF4-FFF2-40B4-BE49-F238E27FC236}">
                <a16:creationId xmlns:a16="http://schemas.microsoft.com/office/drawing/2014/main" id="{9D77C6B4-336A-4FBA-9B09-8E8AF59E9F6B}"/>
              </a:ext>
            </a:extLst>
          </p:cNvPr>
          <p:cNvSpPr/>
          <p:nvPr/>
        </p:nvSpPr>
        <p:spPr bwMode="auto">
          <a:xfrm>
            <a:off x="4290397" y="3305121"/>
            <a:ext cx="1270659" cy="534390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4775990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8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1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3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4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6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7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800"/>
                            </p:stCondLst>
                            <p:childTnLst>
                              <p:par>
                                <p:cTn id="7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00"/>
                            </p:stCondLst>
                            <p:childTnLst>
                              <p:par>
                                <p:cTn id="1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21" grpId="0" animBg="1"/>
      <p:bldP spid="22" grpId="0" animBg="1"/>
      <p:bldP spid="23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6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7527d9a80d1c254cf63ecdbcf5c3445e7cf98d"/>
  <p:tag name="ISPRING_RESOURCE_PATHS_HASH_PRESENTER" val="4e1bfdeb97ccc69d6713ba8104020d1f1a3d866"/>
</p:tagLst>
</file>

<file path=ppt/theme/theme1.xml><?xml version="1.0" encoding="utf-8"?>
<a:theme xmlns:a="http://schemas.openxmlformats.org/drawingml/2006/main" name="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6FB9D42F-8EB8-CB48-9592-79FD87A1DA1C}" vid="{A31A4D81-7FD5-5F41-984E-52906FC1C983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DEF Faculty v2022</Template>
  <TotalTime>13090</TotalTime>
  <Words>2207</Words>
  <Application>Microsoft Macintosh PowerPoint</Application>
  <PresentationFormat>On-screen Show (16:9)</PresentationFormat>
  <Paragraphs>579</Paragraphs>
  <Slides>35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Cambria Math</vt:lpstr>
      <vt:lpstr>Courier New</vt:lpstr>
      <vt:lpstr>Open Sans</vt:lpstr>
      <vt:lpstr>Verdana</vt:lpstr>
      <vt:lpstr>TEMPLATE DEF Faculty v2022</vt:lpstr>
      <vt:lpstr>Programmiertechnik II</vt:lpstr>
      <vt:lpstr>Überblick</vt:lpstr>
      <vt:lpstr>Überblick</vt:lpstr>
      <vt:lpstr>Beispiel: Entscheidungsbäume (decision trees)</vt:lpstr>
      <vt:lpstr>Klassifikation: Phylogenetischer Baum des Lebens</vt:lpstr>
      <vt:lpstr>Überblick</vt:lpstr>
      <vt:lpstr>Allgemein: Graphen</vt:lpstr>
      <vt:lpstr>Bäume als zusammenhängende Graphen</vt:lpstr>
      <vt:lpstr>Verwurzelte Bäume</vt:lpstr>
      <vt:lpstr>Terminologie</vt:lpstr>
      <vt:lpstr>Schnelltest</vt:lpstr>
      <vt:lpstr>Mehr Terminologie</vt:lpstr>
      <vt:lpstr>Noch mehr Terminologie</vt:lpstr>
      <vt:lpstr>Rekursive Definition von Bäumen</vt:lpstr>
      <vt:lpstr>Überblick</vt:lpstr>
      <vt:lpstr>Eigenschaften von Bäumen</vt:lpstr>
      <vt:lpstr>Traversierung: Tiefensuche (Depth first traversal (DFS))</vt:lpstr>
      <vt:lpstr>Traversierung: Breitensuche (Breadth first traversal (BFS))</vt:lpstr>
      <vt:lpstr>Überblick</vt:lpstr>
      <vt:lpstr>Binäre Suchbäume</vt:lpstr>
      <vt:lpstr>Binäre Suchbäume II</vt:lpstr>
      <vt:lpstr>Binärer Baum als Abstrakter Datentyp</vt:lpstr>
      <vt:lpstr>Binäre Suchbäume in C++</vt:lpstr>
      <vt:lpstr>Binäre Suchbäume in C++ (Gerüst)</vt:lpstr>
      <vt:lpstr>Binäre Suchbäume: get </vt:lpstr>
      <vt:lpstr>Überblick</vt:lpstr>
      <vt:lpstr>Binäre Suchbäume: put </vt:lpstr>
      <vt:lpstr>Baumform (tree shape)</vt:lpstr>
      <vt:lpstr>Symboltabelle: Komplexitäten</vt:lpstr>
      <vt:lpstr>Überblick</vt:lpstr>
      <vt:lpstr>Binäre Suchbäume: min und remove_min </vt:lpstr>
      <vt:lpstr>Binäre Suchbäume: remove (Hibbard deletion)</vt:lpstr>
      <vt:lpstr>Hibbard Deletion: Fall 3 (zwei Kinder)</vt:lpstr>
      <vt:lpstr>Binäre Suchbäume: remove </vt:lpstr>
      <vt:lpstr>Viel Spaß bis zur nächsten Vorlesung!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Programmiertechnik I</dc:title>
  <dc:creator>Ralf Herbrich</dc:creator>
  <cp:lastModifiedBy>Hennicke, Leonhard</cp:lastModifiedBy>
  <cp:revision>151</cp:revision>
  <cp:lastPrinted>2014-05-07T12:19:03Z</cp:lastPrinted>
  <dcterms:created xsi:type="dcterms:W3CDTF">2022-08-10T08:10:37Z</dcterms:created>
  <dcterms:modified xsi:type="dcterms:W3CDTF">2025-05-30T16:26:55Z</dcterms:modified>
</cp:coreProperties>
</file>