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303" r:id="rId3"/>
    <p:sldId id="343" r:id="rId4"/>
    <p:sldId id="307" r:id="rId5"/>
    <p:sldId id="308" r:id="rId6"/>
    <p:sldId id="344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7" r:id="rId15"/>
    <p:sldId id="345" r:id="rId16"/>
    <p:sldId id="318" r:id="rId17"/>
    <p:sldId id="322" r:id="rId18"/>
    <p:sldId id="324" r:id="rId19"/>
    <p:sldId id="346" r:id="rId20"/>
    <p:sldId id="332" r:id="rId21"/>
    <p:sldId id="327" r:id="rId22"/>
    <p:sldId id="321" r:id="rId23"/>
    <p:sldId id="333" r:id="rId24"/>
    <p:sldId id="334" r:id="rId25"/>
    <p:sldId id="335" r:id="rId26"/>
    <p:sldId id="347" r:id="rId27"/>
    <p:sldId id="337" r:id="rId28"/>
    <p:sldId id="336" r:id="rId29"/>
    <p:sldId id="338" r:id="rId30"/>
    <p:sldId id="348" r:id="rId31"/>
    <p:sldId id="339" r:id="rId32"/>
    <p:sldId id="340" r:id="rId33"/>
    <p:sldId id="341" r:id="rId34"/>
    <p:sldId id="342" r:id="rId35"/>
    <p:sldId id="304" r:id="rId36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3232"/>
    <a:srgbClr val="B1063A"/>
    <a:srgbClr val="000000"/>
    <a:srgbClr val="FFFFFF"/>
    <a:srgbClr val="FFFF00"/>
    <a:srgbClr val="FBFCFC"/>
    <a:srgbClr val="FCFCFC"/>
    <a:srgbClr val="FCFCFD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/>
    <p:restoredTop sz="94041"/>
  </p:normalViewPr>
  <p:slideViewPr>
    <p:cSldViewPr snapToObjects="1" showGuides="1">
      <p:cViewPr varScale="1">
        <p:scale>
          <a:sx n="159" d="100"/>
          <a:sy n="159" d="100"/>
        </p:scale>
        <p:origin x="680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6/2/25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9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56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52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70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8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800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67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71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8a -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st.h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Bäume </a:t>
            </a:r>
            <a:r>
              <a:rPr lang="de-DE"/>
              <a:t>(Suchbäume)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</p:spPr>
            <p:txBody>
              <a:bodyPr/>
              <a:lstStyle/>
              <a:p>
                <a:r>
                  <a:rPr lang="de-DE" noProof="0" dirty="0"/>
                  <a:t>Ein Knoten ohne ausgehende Kanten ist ein </a:t>
                </a:r>
                <a:r>
                  <a:rPr lang="de-DE" b="1" noProof="0" dirty="0"/>
                  <a:t>Blatt</a:t>
                </a:r>
                <a:r>
                  <a:rPr lang="de-DE" noProof="0" dirty="0"/>
                  <a:t>. Alle anderen Knoten sind </a:t>
                </a:r>
                <a:r>
                  <a:rPr lang="de-DE" b="1" noProof="0" dirty="0"/>
                  <a:t>innere Knoten</a:t>
                </a:r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Tiefe</a:t>
                </a:r>
                <a:r>
                  <a:rPr lang="de-DE" noProof="0" dirty="0"/>
                  <a:t> (auch „Niveau“) eines Knotens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ist die Länge des (einzigen) Pfades von der Wurzel zu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Höhe</a:t>
                </a:r>
                <a:r>
                  <a:rPr lang="de-DE" noProof="0" dirty="0"/>
                  <a:t> 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Tiefe des tiefsten Blattes.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Der </a:t>
                </a:r>
                <a:r>
                  <a:rPr lang="de-DE" b="1" noProof="0" dirty="0"/>
                  <a:t>Grad </a:t>
                </a:r>
                <a:r>
                  <a:rPr lang="de-DE" noProof="0" dirty="0"/>
                  <a:t>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maximale Anzahl von Kindern, die ein Knoten haben darf.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Binäre Bäume haben Grad 2.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de-DE" noProof="0" dirty="0"/>
              </a:p>
              <a:p>
                <a:r>
                  <a:rPr lang="de-DE" b="1" noProof="0" dirty="0"/>
                  <a:t>Ebene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de-DE" noProof="0" dirty="0"/>
                  <a:t> bezeichnet alle Knoten mit Tiefe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  <a:blipFill>
                <a:blip r:embed="rId2"/>
                <a:stretch>
                  <a:fillRect t="-355" r="-283" b="-70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9A2E76B0-BDEA-51C7-10EC-BB6647ED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EB752819-F2EF-73DF-984A-8DB76C7C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0E44385A-0147-34E6-218E-704958E3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88264CF8-8793-A821-271F-11ED298F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" name="Oval 59">
            <a:extLst>
              <a:ext uri="{FF2B5EF4-FFF2-40B4-BE49-F238E27FC236}">
                <a16:creationId xmlns:a16="http://schemas.microsoft.com/office/drawing/2014/main" id="{7F5DD887-E72D-A6E0-34E6-701D36FA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9" name="Oval 60">
            <a:extLst>
              <a:ext uri="{FF2B5EF4-FFF2-40B4-BE49-F238E27FC236}">
                <a16:creationId xmlns:a16="http://schemas.microsoft.com/office/drawing/2014/main" id="{A495D648-6427-39BB-9175-053CFC8A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681" y="28556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0" name="Oval 61">
            <a:extLst>
              <a:ext uri="{FF2B5EF4-FFF2-40B4-BE49-F238E27FC236}">
                <a16:creationId xmlns:a16="http://schemas.microsoft.com/office/drawing/2014/main" id="{4A2C3463-019D-FFBF-0598-36208406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62B16096-263D-8345-36B9-7C3FCDC0AB0C}"/>
              </a:ext>
            </a:extLst>
          </p:cNvPr>
          <p:cNvCxnSpPr>
            <a:cxnSpLocks noChangeShapeType="1"/>
            <a:stCxn id="18" idx="4"/>
            <a:endCxn id="9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3">
            <a:extLst>
              <a:ext uri="{FF2B5EF4-FFF2-40B4-BE49-F238E27FC236}">
                <a16:creationId xmlns:a16="http://schemas.microsoft.com/office/drawing/2014/main" id="{ECF65678-4926-40CB-6570-BE592DC04B4D}"/>
              </a:ext>
            </a:extLst>
          </p:cNvPr>
          <p:cNvCxnSpPr>
            <a:cxnSpLocks noChangeShapeType="1"/>
            <a:stCxn id="4" idx="4"/>
            <a:endCxn id="18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4">
            <a:extLst>
              <a:ext uri="{FF2B5EF4-FFF2-40B4-BE49-F238E27FC236}">
                <a16:creationId xmlns:a16="http://schemas.microsoft.com/office/drawing/2014/main" id="{A39ED2C7-456D-F2B8-6696-B5E867B0B6FF}"/>
              </a:ext>
            </a:extLst>
          </p:cNvPr>
          <p:cNvCxnSpPr>
            <a:cxnSpLocks noChangeShapeType="1"/>
            <a:stCxn id="18" idx="4"/>
            <a:endCxn id="6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5">
            <a:extLst>
              <a:ext uri="{FF2B5EF4-FFF2-40B4-BE49-F238E27FC236}">
                <a16:creationId xmlns:a16="http://schemas.microsoft.com/office/drawing/2014/main" id="{0E571655-E1AF-0BAF-1B7B-31E600F0176C}"/>
              </a:ext>
            </a:extLst>
          </p:cNvPr>
          <p:cNvCxnSpPr>
            <a:cxnSpLocks noChangeShapeType="1"/>
            <a:stCxn id="4" idx="4"/>
            <a:endCxn id="10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66">
            <a:extLst>
              <a:ext uri="{FF2B5EF4-FFF2-40B4-BE49-F238E27FC236}">
                <a16:creationId xmlns:a16="http://schemas.microsoft.com/office/drawing/2014/main" id="{E2F940CF-3CA9-39EB-FA21-D3F60481519C}"/>
              </a:ext>
            </a:extLst>
          </p:cNvPr>
          <p:cNvCxnSpPr>
            <a:cxnSpLocks noChangeShapeType="1"/>
            <a:stCxn id="10" idx="4"/>
            <a:endCxn id="8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67">
            <a:extLst>
              <a:ext uri="{FF2B5EF4-FFF2-40B4-BE49-F238E27FC236}">
                <a16:creationId xmlns:a16="http://schemas.microsoft.com/office/drawing/2014/main" id="{FFBDF6BF-1994-C60A-E218-98AF616CBCFE}"/>
              </a:ext>
            </a:extLst>
          </p:cNvPr>
          <p:cNvCxnSpPr>
            <a:cxnSpLocks noChangeShapeType="1"/>
            <a:stCxn id="10" idx="4"/>
            <a:endCxn id="5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68">
            <a:extLst>
              <a:ext uri="{FF2B5EF4-FFF2-40B4-BE49-F238E27FC236}">
                <a16:creationId xmlns:a16="http://schemas.microsoft.com/office/drawing/2014/main" id="{77E7F0F2-F367-2364-390A-9573A5E8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8" name="Oval 69">
            <a:extLst>
              <a:ext uri="{FF2B5EF4-FFF2-40B4-BE49-F238E27FC236}">
                <a16:creationId xmlns:a16="http://schemas.microsoft.com/office/drawing/2014/main" id="{C02CD24A-1C0E-5F12-AD60-AD8E8B06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9" name="AutoShape 70">
            <a:extLst>
              <a:ext uri="{FF2B5EF4-FFF2-40B4-BE49-F238E27FC236}">
                <a16:creationId xmlns:a16="http://schemas.microsoft.com/office/drawing/2014/main" id="{A1B6A668-5746-5FFD-47F2-EFCDA5946283}"/>
              </a:ext>
            </a:extLst>
          </p:cNvPr>
          <p:cNvCxnSpPr>
            <a:cxnSpLocks noChangeShapeType="1"/>
            <a:stCxn id="9" idx="4"/>
            <a:endCxn id="7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71">
            <a:extLst>
              <a:ext uri="{FF2B5EF4-FFF2-40B4-BE49-F238E27FC236}">
                <a16:creationId xmlns:a16="http://schemas.microsoft.com/office/drawing/2014/main" id="{09F5CF7F-0DBF-C674-0138-869EAC4A81C1}"/>
              </a:ext>
            </a:extLst>
          </p:cNvPr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Oval 57">
            <a:extLst>
              <a:ext uri="{FF2B5EF4-FFF2-40B4-BE49-F238E27FC236}">
                <a16:creationId xmlns:a16="http://schemas.microsoft.com/office/drawing/2014/main" id="{56BB349E-0E35-A5EE-8EBF-279D89D8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22" name="AutoShape 64">
            <a:extLst>
              <a:ext uri="{FF2B5EF4-FFF2-40B4-BE49-F238E27FC236}">
                <a16:creationId xmlns:a16="http://schemas.microsoft.com/office/drawing/2014/main" id="{DC123D00-27E6-FF23-7CB8-7B0386FFA1E5}"/>
              </a:ext>
            </a:extLst>
          </p:cNvPr>
          <p:cNvCxnSpPr>
            <a:cxnSpLocks noChangeShapeType="1"/>
            <a:stCxn id="18" idx="4"/>
            <a:endCxn id="21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/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Tiefe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/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36">
            <a:extLst>
              <a:ext uri="{FF2B5EF4-FFF2-40B4-BE49-F238E27FC236}">
                <a16:creationId xmlns:a16="http://schemas.microsoft.com/office/drawing/2014/main" id="{EE8BACB0-010E-25DE-FD55-D2FACE2BDDF3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 bwMode="auto">
          <a:xfrm flipH="1">
            <a:off x="6309333" y="3071609"/>
            <a:ext cx="108000" cy="102221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9" name="Textfeld 3">
            <a:extLst>
              <a:ext uri="{FF2B5EF4-FFF2-40B4-BE49-F238E27FC236}">
                <a16:creationId xmlns:a16="http://schemas.microsoft.com/office/drawing/2014/main" id="{25588D93-A88A-444D-55BD-51254A03AEFE}"/>
              </a:ext>
            </a:extLst>
          </p:cNvPr>
          <p:cNvSpPr txBox="1"/>
          <p:nvPr/>
        </p:nvSpPr>
        <p:spPr>
          <a:xfrm>
            <a:off x="7635143" y="15885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Blatt</a:t>
            </a:r>
          </a:p>
        </p:txBody>
      </p:sp>
      <p:sp>
        <p:nvSpPr>
          <p:cNvPr id="40" name="Textfeld 3">
            <a:extLst>
              <a:ext uri="{FF2B5EF4-FFF2-40B4-BE49-F238E27FC236}">
                <a16:creationId xmlns:a16="http://schemas.microsoft.com/office/drawing/2014/main" id="{7AD3468A-1B2F-E79E-D93B-AD0D8E7AEE2D}"/>
              </a:ext>
            </a:extLst>
          </p:cNvPr>
          <p:cNvSpPr txBox="1"/>
          <p:nvPr/>
        </p:nvSpPr>
        <p:spPr>
          <a:xfrm>
            <a:off x="7635143" y="12683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Innerer Knoten</a:t>
            </a:r>
          </a:p>
        </p:txBody>
      </p:sp>
      <p:sp>
        <p:nvSpPr>
          <p:cNvPr id="41" name="Oval 55">
            <a:extLst>
              <a:ext uri="{FF2B5EF4-FFF2-40B4-BE49-F238E27FC236}">
                <a16:creationId xmlns:a16="http://schemas.microsoft.com/office/drawing/2014/main" id="{EF95557F-FABB-AEED-1AB3-D9547D0C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216" y="127861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2" name="Oval 57">
            <a:extLst>
              <a:ext uri="{FF2B5EF4-FFF2-40B4-BE49-F238E27FC236}">
                <a16:creationId xmlns:a16="http://schemas.microsoft.com/office/drawing/2014/main" id="{A8A6C7CF-862C-A90D-336D-B833DDB3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757" y="1593664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/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9621441-EFB6-47A2-D178-85C11C065CF1}"/>
              </a:ext>
            </a:extLst>
          </p:cNvPr>
          <p:cNvSpPr/>
          <p:nvPr/>
        </p:nvSpPr>
        <p:spPr bwMode="gray">
          <a:xfrm>
            <a:off x="4995173" y="2785463"/>
            <a:ext cx="3020831" cy="382099"/>
          </a:xfrm>
          <a:prstGeom prst="roundRect">
            <a:avLst/>
          </a:prstGeom>
          <a:solidFill>
            <a:srgbClr val="B1063A">
              <a:alpha val="20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4" name="Textfeld 25">
            <a:extLst>
              <a:ext uri="{FF2B5EF4-FFF2-40B4-BE49-F238E27FC236}">
                <a16:creationId xmlns:a16="http://schemas.microsoft.com/office/drawing/2014/main" id="{C982266E-7384-C8C8-EADC-DE6FA225940C}"/>
              </a:ext>
            </a:extLst>
          </p:cNvPr>
          <p:cNvSpPr txBox="1"/>
          <p:nvPr/>
        </p:nvSpPr>
        <p:spPr>
          <a:xfrm>
            <a:off x="7779606" y="2817965"/>
            <a:ext cx="127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Ebene 2</a:t>
            </a:r>
          </a:p>
        </p:txBody>
      </p:sp>
    </p:spTree>
    <p:extLst>
      <p:ext uri="{BB962C8B-B14F-4D97-AF65-F5344CB8AC3E}">
        <p14:creationId xmlns:p14="http://schemas.microsoft.com/office/powerpoint/2010/main" val="2215583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4" grpId="0"/>
      <p:bldP spid="39" grpId="0"/>
      <p:bldP spid="40" grpId="0"/>
      <p:bldP spid="41" grpId="0" animBg="1"/>
      <p:bldP spid="42" grpId="0" animBg="1"/>
      <p:bldP spid="44" grpId="0"/>
      <p:bldP spid="53" grpId="0" animBg="1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Was ist die Tiefe des Knotens F?</a:t>
                </a:r>
              </a:p>
              <a:p>
                <a:pPr lvl="1"/>
                <a:r>
                  <a:rPr lang="de-DE" b="1" dirty="0"/>
                  <a:t>3</a:t>
                </a:r>
              </a:p>
              <a:p>
                <a:r>
                  <a:rPr lang="de-DE" dirty="0"/>
                  <a:t>Was ist die Höhe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4</a:t>
                </a:r>
              </a:p>
              <a:p>
                <a:r>
                  <a:rPr lang="de-DE" dirty="0"/>
                  <a:t>Was ist der Grad</a:t>
                </a:r>
                <a:r>
                  <a:rPr lang="de-DE" b="1" dirty="0"/>
                  <a:t> </a:t>
                </a:r>
                <a:r>
                  <a:rPr lang="de-DE" dirty="0"/>
                  <a:t>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3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F13712-22AF-DA49-7CD6-289344DF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Schnelltest</a:t>
            </a:r>
          </a:p>
        </p:txBody>
      </p:sp>
      <p:grpSp>
        <p:nvGrpSpPr>
          <p:cNvPr id="4" name="Gruppieren 5">
            <a:extLst>
              <a:ext uri="{FF2B5EF4-FFF2-40B4-BE49-F238E27FC236}">
                <a16:creationId xmlns:a16="http://schemas.microsoft.com/office/drawing/2014/main" id="{AA8F37D2-795B-45EB-0CB3-9D2D48E7D373}"/>
              </a:ext>
            </a:extLst>
          </p:cNvPr>
          <p:cNvGrpSpPr/>
          <p:nvPr/>
        </p:nvGrpSpPr>
        <p:grpSpPr>
          <a:xfrm>
            <a:off x="6228185" y="1239837"/>
            <a:ext cx="2461233" cy="2376032"/>
            <a:chOff x="1964977" y="3641765"/>
            <a:chExt cx="2815749" cy="2875447"/>
          </a:xfrm>
        </p:grpSpPr>
        <p:sp>
          <p:nvSpPr>
            <p:cNvPr id="5" name="Oval 56">
              <a:extLst>
                <a:ext uri="{FF2B5EF4-FFF2-40B4-BE49-F238E27FC236}">
                  <a16:creationId xmlns:a16="http://schemas.microsoft.com/office/drawing/2014/main" id="{33FB509F-B12D-6125-4C83-18795039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977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6" name="Oval 59">
              <a:extLst>
                <a:ext uri="{FF2B5EF4-FFF2-40B4-BE49-F238E27FC236}">
                  <a16:creationId xmlns:a16="http://schemas.microsoft.com/office/drawing/2014/main" id="{24E05A6E-CA2C-8757-3EF0-4E46EA43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638" y="5452247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F</a:t>
              </a:r>
            </a:p>
          </p:txBody>
        </p:sp>
        <p:cxnSp>
          <p:nvCxnSpPr>
            <p:cNvPr id="7" name="AutoShape 62">
              <a:extLst>
                <a:ext uri="{FF2B5EF4-FFF2-40B4-BE49-F238E27FC236}">
                  <a16:creationId xmlns:a16="http://schemas.microsoft.com/office/drawing/2014/main" id="{ECC35EB4-2B4B-7185-98D7-4E93DAB12D26}"/>
                </a:ext>
              </a:extLst>
            </p:cNvPr>
            <p:cNvCxnSpPr>
              <a:cxnSpLocks noChangeShapeType="1"/>
              <a:stCxn id="21" idx="4"/>
              <a:endCxn id="10" idx="0"/>
            </p:cNvCxnSpPr>
            <p:nvPr/>
          </p:nvCxnSpPr>
          <p:spPr bwMode="auto">
            <a:xfrm>
              <a:off x="4328516" y="4390054"/>
              <a:ext cx="328654" cy="409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" name="AutoShape 66">
              <a:extLst>
                <a:ext uri="{FF2B5EF4-FFF2-40B4-BE49-F238E27FC236}">
                  <a16:creationId xmlns:a16="http://schemas.microsoft.com/office/drawing/2014/main" id="{26F89CE8-9E45-7A4C-8E03-45E2BA02D773}"/>
                </a:ext>
              </a:extLst>
            </p:cNvPr>
            <p:cNvCxnSpPr>
              <a:cxnSpLocks noChangeShapeType="1"/>
              <a:stCxn id="16" idx="4"/>
              <a:endCxn id="6" idx="0"/>
            </p:cNvCxnSpPr>
            <p:nvPr/>
          </p:nvCxnSpPr>
          <p:spPr bwMode="auto">
            <a:xfrm flipH="1">
              <a:off x="3579195" y="5031322"/>
              <a:ext cx="286369" cy="420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AutoShape 67">
              <a:extLst>
                <a:ext uri="{FF2B5EF4-FFF2-40B4-BE49-F238E27FC236}">
                  <a16:creationId xmlns:a16="http://schemas.microsoft.com/office/drawing/2014/main" id="{6BA48A3D-1123-832A-B9E5-E1934D6DE3C8}"/>
                </a:ext>
              </a:extLst>
            </p:cNvPr>
            <p:cNvCxnSpPr>
              <a:cxnSpLocks noChangeShapeType="1"/>
              <a:stCxn id="17" idx="4"/>
              <a:endCxn id="5" idx="0"/>
            </p:cNvCxnSpPr>
            <p:nvPr/>
          </p:nvCxnSpPr>
          <p:spPr bwMode="auto">
            <a:xfrm flipH="1">
              <a:off x="2088533" y="4427678"/>
              <a:ext cx="479114" cy="371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68">
              <a:extLst>
                <a:ext uri="{FF2B5EF4-FFF2-40B4-BE49-F238E27FC236}">
                  <a16:creationId xmlns:a16="http://schemas.microsoft.com/office/drawing/2014/main" id="{65D79027-6438-02FD-29A1-887A5BED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613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K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78D0B4C2-643C-8AB1-023A-27E2756C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927" y="546214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I</a:t>
              </a:r>
            </a:p>
          </p:txBody>
        </p:sp>
        <p:cxnSp>
          <p:nvCxnSpPr>
            <p:cNvPr id="12" name="AutoShape 66">
              <a:extLst>
                <a:ext uri="{FF2B5EF4-FFF2-40B4-BE49-F238E27FC236}">
                  <a16:creationId xmlns:a16="http://schemas.microsoft.com/office/drawing/2014/main" id="{9B76500A-D6D0-99D5-A8A8-ED3E3C98254C}"/>
                </a:ext>
              </a:extLst>
            </p:cNvPr>
            <p:cNvCxnSpPr>
              <a:cxnSpLocks noChangeShapeType="1"/>
              <a:stCxn id="16" idx="4"/>
              <a:endCxn id="11" idx="0"/>
            </p:cNvCxnSpPr>
            <p:nvPr/>
          </p:nvCxnSpPr>
          <p:spPr bwMode="auto">
            <a:xfrm>
              <a:off x="3865564" y="5031322"/>
              <a:ext cx="352919" cy="4308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2A34D9CD-72F0-FEF2-2B67-BC85C03F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940" y="625581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H</a:t>
              </a:r>
            </a:p>
          </p:txBody>
        </p:sp>
        <p:cxnSp>
          <p:nvCxnSpPr>
            <p:cNvPr id="14" name="AutoShape 66">
              <a:extLst>
                <a:ext uri="{FF2B5EF4-FFF2-40B4-BE49-F238E27FC236}">
                  <a16:creationId xmlns:a16="http://schemas.microsoft.com/office/drawing/2014/main" id="{17EE3484-702F-0EC0-BF5B-DFF8A3D335E6}"/>
                </a:ext>
              </a:extLst>
            </p:cNvPr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3931496" y="5723544"/>
              <a:ext cx="286987" cy="5322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55">
              <a:extLst>
                <a:ext uri="{FF2B5EF4-FFF2-40B4-BE49-F238E27FC236}">
                  <a16:creationId xmlns:a16="http://schemas.microsoft.com/office/drawing/2014/main" id="{21E1D21D-7525-F5EF-614B-3ACCE5E8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566" y="364176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E</a:t>
              </a:r>
            </a:p>
          </p:txBody>
        </p:sp>
        <p:sp>
          <p:nvSpPr>
            <p:cNvPr id="16" name="Oval 57">
              <a:extLst>
                <a:ext uri="{FF2B5EF4-FFF2-40B4-BE49-F238E27FC236}">
                  <a16:creationId xmlns:a16="http://schemas.microsoft.com/office/drawing/2014/main" id="{F7004630-7B00-17DB-88D9-ACAE28C7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007" y="476992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G</a:t>
              </a:r>
            </a:p>
          </p:txBody>
        </p:sp>
        <p:sp>
          <p:nvSpPr>
            <p:cNvPr id="17" name="Oval 61">
              <a:extLst>
                <a:ext uri="{FF2B5EF4-FFF2-40B4-BE49-F238E27FC236}">
                  <a16:creationId xmlns:a16="http://schemas.microsoft.com/office/drawing/2014/main" id="{21752515-AA52-2F39-D2F3-BB917AB15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091" y="4166278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cxnSp>
          <p:nvCxnSpPr>
            <p:cNvPr id="18" name="AutoShape 63">
              <a:extLst>
                <a:ext uri="{FF2B5EF4-FFF2-40B4-BE49-F238E27FC236}">
                  <a16:creationId xmlns:a16="http://schemas.microsoft.com/office/drawing/2014/main" id="{A410021D-83CD-E8E6-52AF-B88C911C6EC3}"/>
                </a:ext>
              </a:extLst>
            </p:cNvPr>
            <p:cNvCxnSpPr>
              <a:cxnSpLocks noChangeShapeType="1"/>
              <a:stCxn id="15" idx="4"/>
              <a:endCxn id="21" idx="1"/>
            </p:cNvCxnSpPr>
            <p:nvPr/>
          </p:nvCxnSpPr>
          <p:spPr bwMode="auto">
            <a:xfrm>
              <a:off x="3443122" y="3903166"/>
              <a:ext cx="798025" cy="2637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64">
              <a:extLst>
                <a:ext uri="{FF2B5EF4-FFF2-40B4-BE49-F238E27FC236}">
                  <a16:creationId xmlns:a16="http://schemas.microsoft.com/office/drawing/2014/main" id="{1E0B36A4-E478-2013-6779-F9EA578C6974}"/>
                </a:ext>
              </a:extLst>
            </p:cNvPr>
            <p:cNvCxnSpPr>
              <a:cxnSpLocks noChangeShapeType="1"/>
              <a:stCxn id="21" idx="4"/>
              <a:endCxn id="16" idx="0"/>
            </p:cNvCxnSpPr>
            <p:nvPr/>
          </p:nvCxnSpPr>
          <p:spPr bwMode="auto">
            <a:xfrm flipH="1">
              <a:off x="3865564" y="4390054"/>
              <a:ext cx="462952" cy="3798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65">
              <a:extLst>
                <a:ext uri="{FF2B5EF4-FFF2-40B4-BE49-F238E27FC236}">
                  <a16:creationId xmlns:a16="http://schemas.microsoft.com/office/drawing/2014/main" id="{B9C4A55B-EDCF-262E-D4FC-A6513347ACB0}"/>
                </a:ext>
              </a:extLst>
            </p:cNvPr>
            <p:cNvCxnSpPr>
              <a:cxnSpLocks noChangeShapeType="1"/>
              <a:stCxn id="15" idx="4"/>
              <a:endCxn id="17" idx="0"/>
            </p:cNvCxnSpPr>
            <p:nvPr/>
          </p:nvCxnSpPr>
          <p:spPr bwMode="auto">
            <a:xfrm flipH="1">
              <a:off x="2567647" y="3903166"/>
              <a:ext cx="875475" cy="263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Oval 69">
              <a:extLst>
                <a:ext uri="{FF2B5EF4-FFF2-40B4-BE49-F238E27FC236}">
                  <a16:creationId xmlns:a16="http://schemas.microsoft.com/office/drawing/2014/main" id="{27892E5C-C39E-81A6-D6E7-E022F5CA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959" y="412865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J</a:t>
              </a:r>
            </a:p>
          </p:txBody>
        </p:sp>
        <p:sp>
          <p:nvSpPr>
            <p:cNvPr id="22" name="Oval 56">
              <a:extLst>
                <a:ext uri="{FF2B5EF4-FFF2-40B4-BE49-F238E27FC236}">
                  <a16:creationId xmlns:a16="http://schemas.microsoft.com/office/drawing/2014/main" id="{911E6D57-7F8A-9B5A-1D8A-22DFA4243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585" y="479712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23" name="AutoShape 67">
              <a:extLst>
                <a:ext uri="{FF2B5EF4-FFF2-40B4-BE49-F238E27FC236}">
                  <a16:creationId xmlns:a16="http://schemas.microsoft.com/office/drawing/2014/main" id="{E1EE6A06-0994-A60E-42DF-F1B64A7F8F76}"/>
                </a:ext>
              </a:extLst>
            </p:cNvPr>
            <p:cNvCxnSpPr>
              <a:cxnSpLocks noChangeShapeType="1"/>
              <a:stCxn id="17" idx="4"/>
              <a:endCxn id="22" idx="0"/>
            </p:cNvCxnSpPr>
            <p:nvPr/>
          </p:nvCxnSpPr>
          <p:spPr bwMode="auto">
            <a:xfrm>
              <a:off x="2567647" y="4427678"/>
              <a:ext cx="24494" cy="3694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4" name="Oval 56">
            <a:extLst>
              <a:ext uri="{FF2B5EF4-FFF2-40B4-BE49-F238E27FC236}">
                <a16:creationId xmlns:a16="http://schemas.microsoft.com/office/drawing/2014/main" id="{066B3B6D-50A9-F4BC-7977-394A56D6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928" y="21982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25" name="AutoShape 67">
            <a:extLst>
              <a:ext uri="{FF2B5EF4-FFF2-40B4-BE49-F238E27FC236}">
                <a16:creationId xmlns:a16="http://schemas.microsoft.com/office/drawing/2014/main" id="{F384B4B3-71A5-29DB-2730-2DE4C8030DA7}"/>
              </a:ext>
            </a:extLst>
          </p:cNvPr>
          <p:cNvCxnSpPr>
            <a:cxnSpLocks noChangeShapeType="1"/>
            <a:stCxn id="17" idx="4"/>
            <a:endCxn id="24" idx="0"/>
          </p:cNvCxnSpPr>
          <p:nvPr/>
        </p:nvCxnSpPr>
        <p:spPr bwMode="auto">
          <a:xfrm>
            <a:off x="6754976" y="1889251"/>
            <a:ext cx="490952" cy="3089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Rechteck 28">
            <a:extLst>
              <a:ext uri="{FF2B5EF4-FFF2-40B4-BE49-F238E27FC236}">
                <a16:creationId xmlns:a16="http://schemas.microsoft.com/office/drawing/2014/main" id="{BC7BC1CA-F225-4DD8-30F9-EA9380C24DE0}"/>
              </a:ext>
            </a:extLst>
          </p:cNvPr>
          <p:cNvSpPr/>
          <p:nvPr/>
        </p:nvSpPr>
        <p:spPr bwMode="gray">
          <a:xfrm>
            <a:off x="3455577" y="316584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8" name="Rechteck 29">
            <a:extLst>
              <a:ext uri="{FF2B5EF4-FFF2-40B4-BE49-F238E27FC236}">
                <a16:creationId xmlns:a16="http://schemas.microsoft.com/office/drawing/2014/main" id="{B96C7E7D-39FD-19EE-C282-F6C664079935}"/>
              </a:ext>
            </a:extLst>
          </p:cNvPr>
          <p:cNvSpPr/>
          <p:nvPr/>
        </p:nvSpPr>
        <p:spPr bwMode="gray">
          <a:xfrm>
            <a:off x="3455178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9" name="Rechteck 30">
            <a:extLst>
              <a:ext uri="{FF2B5EF4-FFF2-40B4-BE49-F238E27FC236}">
                <a16:creationId xmlns:a16="http://schemas.microsoft.com/office/drawing/2014/main" id="{C4EE2CBF-7041-32EA-447C-2D5952CC4A45}"/>
              </a:ext>
            </a:extLst>
          </p:cNvPr>
          <p:cNvSpPr/>
          <p:nvPr/>
        </p:nvSpPr>
        <p:spPr bwMode="gray">
          <a:xfrm>
            <a:off x="4752519" y="31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Rechteck 31">
            <a:extLst>
              <a:ext uri="{FF2B5EF4-FFF2-40B4-BE49-F238E27FC236}">
                <a16:creationId xmlns:a16="http://schemas.microsoft.com/office/drawing/2014/main" id="{CA99AE9F-44B8-DC86-9CAC-C500653987DA}"/>
              </a:ext>
            </a:extLst>
          </p:cNvPr>
          <p:cNvSpPr/>
          <p:nvPr/>
        </p:nvSpPr>
        <p:spPr bwMode="gray">
          <a:xfrm>
            <a:off x="4752120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echteck 32">
            <a:extLst>
              <a:ext uri="{FF2B5EF4-FFF2-40B4-BE49-F238E27FC236}">
                <a16:creationId xmlns:a16="http://schemas.microsoft.com/office/drawing/2014/main" id="{7CD2259D-8D57-F232-1DB9-6ACCBB2CA827}"/>
              </a:ext>
            </a:extLst>
          </p:cNvPr>
          <p:cNvSpPr/>
          <p:nvPr/>
        </p:nvSpPr>
        <p:spPr bwMode="gray">
          <a:xfrm>
            <a:off x="3455976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hteck 33">
            <a:extLst>
              <a:ext uri="{FF2B5EF4-FFF2-40B4-BE49-F238E27FC236}">
                <a16:creationId xmlns:a16="http://schemas.microsoft.com/office/drawing/2014/main" id="{18579A90-737C-CD95-9BB7-7A1BBA623CFA}"/>
              </a:ext>
            </a:extLst>
          </p:cNvPr>
          <p:cNvSpPr/>
          <p:nvPr/>
        </p:nvSpPr>
        <p:spPr bwMode="gray">
          <a:xfrm>
            <a:off x="4752519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Rechteck 34">
            <a:extLst>
              <a:ext uri="{FF2B5EF4-FFF2-40B4-BE49-F238E27FC236}">
                <a16:creationId xmlns:a16="http://schemas.microsoft.com/office/drawing/2014/main" id="{74D77A70-ED99-EF20-5CED-4BB268183209}"/>
              </a:ext>
            </a:extLst>
          </p:cNvPr>
          <p:cNvSpPr/>
          <p:nvPr/>
        </p:nvSpPr>
        <p:spPr bwMode="gray">
          <a:xfrm>
            <a:off x="3455178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Rechteck 35">
            <a:extLst>
              <a:ext uri="{FF2B5EF4-FFF2-40B4-BE49-F238E27FC236}">
                <a16:creationId xmlns:a16="http://schemas.microsoft.com/office/drawing/2014/main" id="{8A1852E0-7071-30B6-D177-2B4B2E9977B1}"/>
              </a:ext>
            </a:extLst>
          </p:cNvPr>
          <p:cNvSpPr/>
          <p:nvPr/>
        </p:nvSpPr>
        <p:spPr bwMode="gray">
          <a:xfrm>
            <a:off x="4752120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hteck 40">
            <a:extLst>
              <a:ext uri="{FF2B5EF4-FFF2-40B4-BE49-F238E27FC236}">
                <a16:creationId xmlns:a16="http://schemas.microsoft.com/office/drawing/2014/main" id="{1C89E621-7F66-D58F-5977-6C64FFE73E83}"/>
              </a:ext>
            </a:extLst>
          </p:cNvPr>
          <p:cNvSpPr/>
          <p:nvPr/>
        </p:nvSpPr>
        <p:spPr bwMode="gray">
          <a:xfrm>
            <a:off x="6084168" y="437080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hteck 41">
            <a:extLst>
              <a:ext uri="{FF2B5EF4-FFF2-40B4-BE49-F238E27FC236}">
                <a16:creationId xmlns:a16="http://schemas.microsoft.com/office/drawing/2014/main" id="{326CE90F-67B0-9B54-B849-1E383293D68C}"/>
              </a:ext>
            </a:extLst>
          </p:cNvPr>
          <p:cNvSpPr/>
          <p:nvPr/>
        </p:nvSpPr>
        <p:spPr bwMode="gray">
          <a:xfrm>
            <a:off x="6084168" y="4067063"/>
            <a:ext cx="900000" cy="216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dirty="0">
                <a:solidFill>
                  <a:schemeClr val="bg1"/>
                </a:solidFill>
              </a:rPr>
              <a:t>Keine Ahnung</a:t>
            </a:r>
          </a:p>
        </p:txBody>
      </p:sp>
      <p:sp>
        <p:nvSpPr>
          <p:cNvPr id="41" name="Rechteck 44">
            <a:extLst>
              <a:ext uri="{FF2B5EF4-FFF2-40B4-BE49-F238E27FC236}">
                <a16:creationId xmlns:a16="http://schemas.microsoft.com/office/drawing/2014/main" id="{DE7CB28F-3226-3F6F-E409-6B24438608B1}"/>
              </a:ext>
            </a:extLst>
          </p:cNvPr>
          <p:cNvSpPr/>
          <p:nvPr/>
        </p:nvSpPr>
        <p:spPr bwMode="gray">
          <a:xfrm>
            <a:off x="6084168" y="3179586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hteck 45">
            <a:extLst>
              <a:ext uri="{FF2B5EF4-FFF2-40B4-BE49-F238E27FC236}">
                <a16:creationId xmlns:a16="http://schemas.microsoft.com/office/drawing/2014/main" id="{AA99DC20-18FB-2C8C-B73B-7E2288EAE2D9}"/>
              </a:ext>
            </a:extLst>
          </p:cNvPr>
          <p:cNvSpPr/>
          <p:nvPr/>
        </p:nvSpPr>
        <p:spPr bwMode="gray">
          <a:xfrm>
            <a:off x="6084168" y="2873793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0561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</p:spPr>
            <p:txBody>
              <a:bodyPr/>
              <a:lstStyle/>
              <a:p>
                <a:pPr lvl="0"/>
                <a:r>
                  <a:rPr lang="de-DE" dirty="0"/>
                  <a:t>Sei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 ein Baum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ein Knoten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. Dann ist definiert:</a:t>
                </a:r>
              </a:p>
              <a:p>
                <a:pPr lvl="1"/>
                <a:r>
                  <a:rPr lang="de-DE" sz="1200" dirty="0"/>
                  <a:t>Alle Knoten an ausgehenden Kanten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dessen </a:t>
                </a:r>
                <a:r>
                  <a:rPr lang="de-DE" sz="1200" b="1" dirty="0"/>
                  <a:t>Kinder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ist der </a:t>
                </a:r>
                <a:r>
                  <a:rPr lang="de-DE" sz="1200" b="1" dirty="0"/>
                  <a:t>Vater</a:t>
                </a:r>
                <a:r>
                  <a:rPr lang="de-DE" sz="1200" dirty="0"/>
                  <a:t> (Elternknoten) aller seiner Kinder.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 auf dem Pfad von der Wurzel zu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die </a:t>
                </a:r>
                <a:r>
                  <a:rPr lang="de-DE" sz="1200" b="1" dirty="0"/>
                  <a:t>Vorgänger</a:t>
                </a:r>
                <a:r>
                  <a:rPr lang="de-DE" sz="1200" dirty="0"/>
                  <a:t>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Knoten, die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erreichbar sind, sind dessen </a:t>
                </a:r>
                <a:r>
                  <a:rPr lang="de-DE" sz="1200" b="1" dirty="0"/>
                  <a:t>Nachfolger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Der </a:t>
                </a:r>
                <a:r>
                  <a:rPr lang="de-DE" sz="1200" b="1" dirty="0"/>
                  <a:t>Rang</a:t>
                </a:r>
                <a:r>
                  <a:rPr lang="de-DE" sz="1200" dirty="0"/>
                  <a:t> eines Knotens </a:t>
                </a:r>
                <a:r>
                  <a:rPr lang="de-DE" sz="1200" dirty="0">
                    <a:latin typeface="Cambria Math" panose="02040503050406030204" pitchFamily="18" charset="0"/>
                  </a:rPr>
                  <a:t>𝑣 </a:t>
                </a:r>
                <a:r>
                  <a:rPr lang="de-DE" sz="1200" dirty="0"/>
                  <a:t>ist die Anzahl seiner Kinder.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Rang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ist stets kleiner-gleich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 dirty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  <a:blipFill>
                <a:blip r:embed="rId2"/>
                <a:stretch>
                  <a:fillRect t="-355" b="-39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Terminologie</a:t>
            </a:r>
          </a:p>
        </p:txBody>
      </p:sp>
      <p:sp>
        <p:nvSpPr>
          <p:cNvPr id="61" name="Oval 55">
            <a:extLst>
              <a:ext uri="{FF2B5EF4-FFF2-40B4-BE49-F238E27FC236}">
                <a16:creationId xmlns:a16="http://schemas.microsoft.com/office/drawing/2014/main" id="{DE4B22EE-2A7A-FFC6-0B84-28D0DA3C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2" name="Oval 56">
            <a:extLst>
              <a:ext uri="{FF2B5EF4-FFF2-40B4-BE49-F238E27FC236}">
                <a16:creationId xmlns:a16="http://schemas.microsoft.com/office/drawing/2014/main" id="{CE3AFD6D-8E73-9C96-ABB0-77B5E1A1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3" name="Oval 57">
            <a:extLst>
              <a:ext uri="{FF2B5EF4-FFF2-40B4-BE49-F238E27FC236}">
                <a16:creationId xmlns:a16="http://schemas.microsoft.com/office/drawing/2014/main" id="{31B0672C-34F3-64AC-C205-BDC7E495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64" name="Oval 58">
            <a:extLst>
              <a:ext uri="{FF2B5EF4-FFF2-40B4-BE49-F238E27FC236}">
                <a16:creationId xmlns:a16="http://schemas.microsoft.com/office/drawing/2014/main" id="{50846A7E-FBE5-0BC8-34D9-C77B93FA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5" name="Oval 59">
            <a:extLst>
              <a:ext uri="{FF2B5EF4-FFF2-40B4-BE49-F238E27FC236}">
                <a16:creationId xmlns:a16="http://schemas.microsoft.com/office/drawing/2014/main" id="{342CF779-FC53-0BF8-4CFF-A3EF0719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solidFill>
                <a:srgbClr val="B1063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l="-526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1">
            <a:extLst>
              <a:ext uri="{FF2B5EF4-FFF2-40B4-BE49-F238E27FC236}">
                <a16:creationId xmlns:a16="http://schemas.microsoft.com/office/drawing/2014/main" id="{D215D8D5-3075-5134-84CA-C1F3577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68" name="AutoShape 62">
            <a:extLst>
              <a:ext uri="{FF2B5EF4-FFF2-40B4-BE49-F238E27FC236}">
                <a16:creationId xmlns:a16="http://schemas.microsoft.com/office/drawing/2014/main" id="{687D0382-262A-B83E-763C-540003676B49}"/>
              </a:ext>
            </a:extLst>
          </p:cNvPr>
          <p:cNvCxnSpPr>
            <a:cxnSpLocks noChangeShapeType="1"/>
            <a:stCxn id="75" idx="4"/>
            <a:endCxn id="66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63">
            <a:extLst>
              <a:ext uri="{FF2B5EF4-FFF2-40B4-BE49-F238E27FC236}">
                <a16:creationId xmlns:a16="http://schemas.microsoft.com/office/drawing/2014/main" id="{B3BAB79B-32DA-B43F-39E5-B6F2F426DA18}"/>
              </a:ext>
            </a:extLst>
          </p:cNvPr>
          <p:cNvCxnSpPr>
            <a:cxnSpLocks noChangeShapeType="1"/>
            <a:stCxn id="61" idx="4"/>
            <a:endCxn id="75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64">
            <a:extLst>
              <a:ext uri="{FF2B5EF4-FFF2-40B4-BE49-F238E27FC236}">
                <a16:creationId xmlns:a16="http://schemas.microsoft.com/office/drawing/2014/main" id="{5791E99F-B1E1-0889-AEF5-FE5050F3CEC6}"/>
              </a:ext>
            </a:extLst>
          </p:cNvPr>
          <p:cNvCxnSpPr>
            <a:cxnSpLocks noChangeShapeType="1"/>
            <a:stCxn id="75" idx="4"/>
            <a:endCxn id="63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65">
            <a:extLst>
              <a:ext uri="{FF2B5EF4-FFF2-40B4-BE49-F238E27FC236}">
                <a16:creationId xmlns:a16="http://schemas.microsoft.com/office/drawing/2014/main" id="{8BADA38F-DED2-E67F-3463-F8B023941741}"/>
              </a:ext>
            </a:extLst>
          </p:cNvPr>
          <p:cNvCxnSpPr>
            <a:cxnSpLocks noChangeShapeType="1"/>
            <a:stCxn id="61" idx="4"/>
            <a:endCxn id="67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66">
            <a:extLst>
              <a:ext uri="{FF2B5EF4-FFF2-40B4-BE49-F238E27FC236}">
                <a16:creationId xmlns:a16="http://schemas.microsoft.com/office/drawing/2014/main" id="{F2DA5169-43FA-730C-D439-95E1863FA4C1}"/>
              </a:ext>
            </a:extLst>
          </p:cNvPr>
          <p:cNvCxnSpPr>
            <a:cxnSpLocks noChangeShapeType="1"/>
            <a:stCxn id="67" idx="4"/>
            <a:endCxn id="65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67">
            <a:extLst>
              <a:ext uri="{FF2B5EF4-FFF2-40B4-BE49-F238E27FC236}">
                <a16:creationId xmlns:a16="http://schemas.microsoft.com/office/drawing/2014/main" id="{1AB869D2-A182-0BFB-5F83-FAE73EADD3DA}"/>
              </a:ext>
            </a:extLst>
          </p:cNvPr>
          <p:cNvCxnSpPr>
            <a:cxnSpLocks noChangeShapeType="1"/>
            <a:stCxn id="67" idx="4"/>
            <a:endCxn id="62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Oval 68">
            <a:extLst>
              <a:ext uri="{FF2B5EF4-FFF2-40B4-BE49-F238E27FC236}">
                <a16:creationId xmlns:a16="http://schemas.microsoft.com/office/drawing/2014/main" id="{2317B3C3-48FF-0931-4334-A10A2C1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75" name="Oval 69">
            <a:extLst>
              <a:ext uri="{FF2B5EF4-FFF2-40B4-BE49-F238E27FC236}">
                <a16:creationId xmlns:a16="http://schemas.microsoft.com/office/drawing/2014/main" id="{0C6E9A7A-A893-FB6B-BF50-492AA938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6" name="AutoShape 70">
            <a:extLst>
              <a:ext uri="{FF2B5EF4-FFF2-40B4-BE49-F238E27FC236}">
                <a16:creationId xmlns:a16="http://schemas.microsoft.com/office/drawing/2014/main" id="{B373002E-8042-9E9F-081B-98254D0B7055}"/>
              </a:ext>
            </a:extLst>
          </p:cNvPr>
          <p:cNvCxnSpPr>
            <a:cxnSpLocks noChangeShapeType="1"/>
            <a:stCxn id="66" idx="4"/>
            <a:endCxn id="64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71">
            <a:extLst>
              <a:ext uri="{FF2B5EF4-FFF2-40B4-BE49-F238E27FC236}">
                <a16:creationId xmlns:a16="http://schemas.microsoft.com/office/drawing/2014/main" id="{2789380B-8621-DC5F-DCD6-7ADA433ED2F9}"/>
              </a:ext>
            </a:extLst>
          </p:cNvPr>
          <p:cNvCxnSpPr>
            <a:cxnSpLocks noChangeShapeType="1"/>
            <a:stCxn id="66" idx="4"/>
            <a:endCxn id="74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Oval 57">
            <a:extLst>
              <a:ext uri="{FF2B5EF4-FFF2-40B4-BE49-F238E27FC236}">
                <a16:creationId xmlns:a16="http://schemas.microsoft.com/office/drawing/2014/main" id="{0EC4EE09-3AF9-118E-E680-FE7AF711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9" name="AutoShape 64">
            <a:extLst>
              <a:ext uri="{FF2B5EF4-FFF2-40B4-BE49-F238E27FC236}">
                <a16:creationId xmlns:a16="http://schemas.microsoft.com/office/drawing/2014/main" id="{09ED3CA3-1ED6-4940-38BA-B7B291716ED7}"/>
              </a:ext>
            </a:extLst>
          </p:cNvPr>
          <p:cNvCxnSpPr>
            <a:cxnSpLocks noChangeShapeType="1"/>
            <a:stCxn id="75" idx="4"/>
            <a:endCxn id="78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/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Kinder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blipFill>
                <a:blip r:embed="rId4"/>
                <a:stretch>
                  <a:fillRect l="-5000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Gerade Verbindung mit Pfeil 36">
            <a:extLst>
              <a:ext uri="{FF2B5EF4-FFF2-40B4-BE49-F238E27FC236}">
                <a16:creationId xmlns:a16="http://schemas.microsoft.com/office/drawing/2014/main" id="{8B0B794C-5267-D0DE-D555-0788887CB42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288777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Gerade Verbindung mit Pfeil 36">
            <a:extLst>
              <a:ext uri="{FF2B5EF4-FFF2-40B4-BE49-F238E27FC236}">
                <a16:creationId xmlns:a16="http://schemas.microsoft.com/office/drawing/2014/main" id="{1198AF4D-79B5-593E-8B81-8FCEEE5894B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1008879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/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Vorg</m:t>
                      </m:r>
                      <m:r>
                        <a:rPr lang="en-US" sz="1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nger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Gerade Verbindung mit Pfeil 36">
            <a:extLst>
              <a:ext uri="{FF2B5EF4-FFF2-40B4-BE49-F238E27FC236}">
                <a16:creationId xmlns:a16="http://schemas.microsoft.com/office/drawing/2014/main" id="{559FB90C-56C3-F29D-3C9D-968829F5FED3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7201756" y="1672315"/>
            <a:ext cx="659280" cy="75541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2" name="Gerade Verbindung mit Pfeil 36">
            <a:extLst>
              <a:ext uri="{FF2B5EF4-FFF2-40B4-BE49-F238E27FC236}">
                <a16:creationId xmlns:a16="http://schemas.microsoft.com/office/drawing/2014/main" id="{4F460202-00FB-6B81-C714-6B7BDB8251D5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6482619" y="1672315"/>
            <a:ext cx="1378417" cy="2667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/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Vater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Gerade Verbindung mit Pfeil 36">
            <a:extLst>
              <a:ext uri="{FF2B5EF4-FFF2-40B4-BE49-F238E27FC236}">
                <a16:creationId xmlns:a16="http://schemas.microsoft.com/office/drawing/2014/main" id="{FAE2AE76-553B-F15E-CE4C-00D5028E321A}"/>
              </a:ext>
            </a:extLst>
          </p:cNvPr>
          <p:cNvCxnSpPr>
            <a:cxnSpLocks/>
            <a:endCxn id="109" idx="2"/>
          </p:cNvCxnSpPr>
          <p:nvPr/>
        </p:nvCxnSpPr>
        <p:spPr bwMode="auto">
          <a:xfrm flipV="1">
            <a:off x="7191958" y="2112011"/>
            <a:ext cx="1039225" cy="29004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/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Rang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 animBg="1"/>
      <p:bldP spid="75" grpId="0" animBg="1"/>
      <p:bldP spid="78" grpId="0" animBg="1"/>
      <p:bldP spid="80" grpId="0"/>
      <p:bldP spid="98" grpId="0"/>
      <p:bldP spid="109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</p:spPr>
            <p:txBody>
              <a:bodyPr/>
              <a:lstStyle/>
              <a:p>
                <a:r>
                  <a:rPr lang="de-DE" b="1" noProof="0" dirty="0"/>
                  <a:t>Definition (Vollständiger Baum)</a:t>
                </a:r>
                <a:r>
                  <a:rPr lang="de-DE" noProof="0" dirty="0"/>
                  <a:t>. 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ein gerichteter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vollständig</a:t>
                </a:r>
                <a:r>
                  <a:rPr lang="de-DE" noProof="0" dirty="0"/>
                  <a:t> falls </a:t>
                </a:r>
              </a:p>
              <a:p>
                <a:pPr lvl="1"/>
                <a:r>
                  <a:rPr lang="de-DE" sz="1200" noProof="0" dirty="0"/>
                  <a:t>Alle inneren Knoten den Rang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noProof="0" dirty="0"/>
                  <a:t> haben,</a:t>
                </a:r>
              </a:p>
              <a:p>
                <a:pPr lvl="1"/>
                <a:r>
                  <a:rPr lang="de-DE" sz="1200" noProof="0" dirty="0"/>
                  <a:t>und alle Blätter die gleiche Tiefe haben.</a:t>
                </a:r>
              </a:p>
              <a:p>
                <a:endParaRPr lang="de-DE" sz="1200" noProof="0" dirty="0"/>
              </a:p>
              <a:p>
                <a:r>
                  <a:rPr lang="de-DE" noProof="0" dirty="0"/>
                  <a:t>In der VL zumeist: Verwurzelte, gerichtete, binäre Bäume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8BC6E3-9CAC-0CD6-95AE-227651F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mehr 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5A9EB3-C6F6-F60C-9A66-D7DE476D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B8244CBA-960E-64EA-356A-1E45D9C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98BE31B7-4017-8892-61E2-42AA5E71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B6B767CD-54F6-1FC8-8692-C3AB988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7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A0195349-3AB6-23A4-17B9-F7CFA3E1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7226876D-91BA-7D86-206E-B51FAEF70382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4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CEE56382-8997-1AB2-5C2A-4D6F84F2DC28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A57C3F69-52C5-4EDF-3F52-4F706EC0DE8B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FE837793-3BDE-0BDA-899A-D0C40791FF02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15E9C74B-74C6-B05A-F073-98A7848DF1F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1"/>
            <a:ext cx="310060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75D2A4FE-B852-2E3C-7C17-B4F21DE539B8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1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18F5901A-78D7-3A22-8EE5-6D321DBC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1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A2AE72A1-190D-4590-3DCE-CA1B1A6E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1" name="Oval 55">
            <a:extLst>
              <a:ext uri="{FF2B5EF4-FFF2-40B4-BE49-F238E27FC236}">
                <a16:creationId xmlns:a16="http://schemas.microsoft.com/office/drawing/2014/main" id="{A0B887A4-BA1D-38E2-C803-1B2D8B44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711" y="303066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2" name="Oval 56">
            <a:extLst>
              <a:ext uri="{FF2B5EF4-FFF2-40B4-BE49-F238E27FC236}">
                <a16:creationId xmlns:a16="http://schemas.microsoft.com/office/drawing/2014/main" id="{6E49C9C7-DA00-54F3-D3FE-9EB3AC5D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906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Oval 57">
            <a:extLst>
              <a:ext uri="{FF2B5EF4-FFF2-40B4-BE49-F238E27FC236}">
                <a16:creationId xmlns:a16="http://schemas.microsoft.com/office/drawing/2014/main" id="{F163E857-3180-A027-FBA0-D24E56F6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457" y="467841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47CF8B17-8604-08D8-BBB1-3CE615EB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111" y="349738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26" name="AutoShape 62">
            <a:extLst>
              <a:ext uri="{FF2B5EF4-FFF2-40B4-BE49-F238E27FC236}">
                <a16:creationId xmlns:a16="http://schemas.microsoft.com/office/drawing/2014/main" id="{30410C89-E284-C075-01FA-FF80FCA3697A}"/>
              </a:ext>
            </a:extLst>
          </p:cNvPr>
          <p:cNvCxnSpPr>
            <a:cxnSpLocks noChangeShapeType="1"/>
            <a:stCxn id="33" idx="4"/>
            <a:endCxn id="32" idx="0"/>
          </p:cNvCxnSpPr>
          <p:nvPr/>
        </p:nvCxnSpPr>
        <p:spPr bwMode="auto">
          <a:xfrm>
            <a:off x="6610851" y="3714182"/>
            <a:ext cx="363437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3">
            <a:extLst>
              <a:ext uri="{FF2B5EF4-FFF2-40B4-BE49-F238E27FC236}">
                <a16:creationId xmlns:a16="http://schemas.microsoft.com/office/drawing/2014/main" id="{3BB48D26-3A84-EFF4-2000-1993372354D0}"/>
              </a:ext>
            </a:extLst>
          </p:cNvPr>
          <p:cNvCxnSpPr>
            <a:cxnSpLocks noChangeShapeType="1"/>
            <a:stCxn id="21" idx="4"/>
            <a:endCxn id="33" idx="1"/>
          </p:cNvCxnSpPr>
          <p:nvPr/>
        </p:nvCxnSpPr>
        <p:spPr bwMode="auto">
          <a:xfrm>
            <a:off x="5796711" y="3246663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4">
            <a:extLst>
              <a:ext uri="{FF2B5EF4-FFF2-40B4-BE49-F238E27FC236}">
                <a16:creationId xmlns:a16="http://schemas.microsoft.com/office/drawing/2014/main" id="{C654D174-39AB-65A8-D933-62F26BF6B262}"/>
              </a:ext>
            </a:extLst>
          </p:cNvPr>
          <p:cNvCxnSpPr>
            <a:cxnSpLocks noChangeShapeType="1"/>
            <a:stCxn id="33" idx="4"/>
            <a:endCxn id="35" idx="0"/>
          </p:cNvCxnSpPr>
          <p:nvPr/>
        </p:nvCxnSpPr>
        <p:spPr bwMode="auto">
          <a:xfrm flipH="1">
            <a:off x="6193670" y="3714182"/>
            <a:ext cx="417181" cy="378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65">
            <a:extLst>
              <a:ext uri="{FF2B5EF4-FFF2-40B4-BE49-F238E27FC236}">
                <a16:creationId xmlns:a16="http://schemas.microsoft.com/office/drawing/2014/main" id="{214CDFC6-5A5D-1BA0-7A89-1D9FFD2F29DB}"/>
              </a:ext>
            </a:extLst>
          </p:cNvPr>
          <p:cNvCxnSpPr>
            <a:cxnSpLocks noChangeShapeType="1"/>
            <a:stCxn id="21" idx="4"/>
            <a:endCxn id="25" idx="0"/>
          </p:cNvCxnSpPr>
          <p:nvPr/>
        </p:nvCxnSpPr>
        <p:spPr bwMode="auto">
          <a:xfrm flipH="1">
            <a:off x="4933111" y="3246663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67">
            <a:extLst>
              <a:ext uri="{FF2B5EF4-FFF2-40B4-BE49-F238E27FC236}">
                <a16:creationId xmlns:a16="http://schemas.microsoft.com/office/drawing/2014/main" id="{FAF21F0D-B35C-8207-0931-6BF3DDCD2741}"/>
              </a:ext>
            </a:extLst>
          </p:cNvPr>
          <p:cNvCxnSpPr>
            <a:cxnSpLocks noChangeShapeType="1"/>
            <a:stCxn id="25" idx="4"/>
            <a:endCxn id="22" idx="0"/>
          </p:cNvCxnSpPr>
          <p:nvPr/>
        </p:nvCxnSpPr>
        <p:spPr bwMode="auto">
          <a:xfrm flipH="1">
            <a:off x="4666906" y="3713388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Oval 68">
            <a:extLst>
              <a:ext uri="{FF2B5EF4-FFF2-40B4-BE49-F238E27FC236}">
                <a16:creationId xmlns:a16="http://schemas.microsoft.com/office/drawing/2014/main" id="{FFF8776E-9794-0B4B-8E37-1C6DC5B0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288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69">
            <a:extLst>
              <a:ext uri="{FF2B5EF4-FFF2-40B4-BE49-F238E27FC236}">
                <a16:creationId xmlns:a16="http://schemas.microsoft.com/office/drawing/2014/main" id="{999E4269-4C6B-9BD6-0E98-E7B01E43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51" y="34981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C1A8723D-4FCD-34FF-EC4A-307C08216CB4}"/>
              </a:ext>
            </a:extLst>
          </p:cNvPr>
          <p:cNvCxnSpPr>
            <a:cxnSpLocks noChangeShapeType="1"/>
            <a:stCxn id="35" idx="3"/>
            <a:endCxn id="23" idx="0"/>
          </p:cNvCxnSpPr>
          <p:nvPr/>
        </p:nvCxnSpPr>
        <p:spPr bwMode="auto">
          <a:xfrm flipH="1">
            <a:off x="5795457" y="4277549"/>
            <a:ext cx="321845" cy="400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9">
            <a:extLst>
              <a:ext uri="{FF2B5EF4-FFF2-40B4-BE49-F238E27FC236}">
                <a16:creationId xmlns:a16="http://schemas.microsoft.com/office/drawing/2014/main" id="{670EBAE7-97C2-A1C7-7A48-0741D462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670" y="409318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93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5" grpId="0" animBg="1"/>
      <p:bldP spid="32" grpId="0" animBg="1"/>
      <p:bldP spid="3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</p:spPr>
            <p:txBody>
              <a:bodyPr/>
              <a:lstStyle/>
              <a:p>
                <a:r>
                  <a:rPr lang="de-DE" b="1" noProof="0" dirty="0"/>
                  <a:t>Bisher</a:t>
                </a:r>
                <a:r>
                  <a:rPr lang="de-DE" noProof="0" dirty="0"/>
                  <a:t>: Bäume als Graph mit bestimmten Bedingungen</a:t>
                </a:r>
              </a:p>
              <a:p>
                <a:r>
                  <a:rPr lang="de-DE" b="1" noProof="0" dirty="0"/>
                  <a:t>Aber</a:t>
                </a:r>
                <a:r>
                  <a:rPr lang="de-DE" noProof="0" dirty="0"/>
                  <a:t>: Traversierung oft mit rekursiven Funktionen</a:t>
                </a:r>
              </a:p>
              <a:p>
                <a:r>
                  <a:rPr lang="de-DE" b="1" noProof="0" dirty="0"/>
                  <a:t>Rekursive Definition (Baum)</a:t>
                </a:r>
                <a:r>
                  <a:rPr lang="de-DE" noProof="0" dirty="0"/>
                  <a:t>: Ein Baum hat folgende Struktur</a:t>
                </a:r>
              </a:p>
              <a:p>
                <a:pPr lvl="1"/>
                <a:r>
                  <a:rPr lang="de-DE" sz="1200" noProof="0" dirty="0"/>
                  <a:t>Ein einzelner Knoten ist ein Baum der Höhe 0.</a:t>
                </a:r>
              </a:p>
              <a:p>
                <a:pPr lvl="1"/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noProof="0" dirty="0"/>
                  <a:t> Bäume sind, dann ist die folgende Struktur ein Baum der Höhe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 i="0" noProof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i="1" noProof="0" dirty="0"/>
                  <a:t>  </a:t>
                </a:r>
                <a:r>
                  <a:rPr lang="de-DE" sz="1200" noProof="0" dirty="0"/>
                  <a:t>und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noProof="0" dirty="0"/>
                  <a:t> ist dessen Wurzel: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Neuer Knoten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sz="1200" noProof="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 Kanten von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den Wurzeln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200" baseline="-250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22EADC-6524-6DD7-66FE-F1473C31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Rekursive Definition von Bäumen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6">
            <a:extLst>
              <a:ext uri="{FF2B5EF4-FFF2-40B4-BE49-F238E27FC236}">
                <a16:creationId xmlns:a16="http://schemas.microsoft.com/office/drawing/2014/main" id="{EFA1BF7A-C844-E808-84BF-0F9A0F43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640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id="{CBB7368D-3ED0-C4F7-0D3B-7D45E0B8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71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F04EEC0F-8E11-1337-EDB0-A2276602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597" y="23081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5D0B84B5-BDB9-C12C-CD51-744FC2580EDC}"/>
              </a:ext>
            </a:extLst>
          </p:cNvPr>
          <p:cNvCxnSpPr>
            <a:cxnSpLocks noChangeShapeType="1"/>
            <a:stCxn id="14" idx="4"/>
            <a:endCxn id="13" idx="0"/>
          </p:cNvCxnSpPr>
          <p:nvPr/>
        </p:nvCxnSpPr>
        <p:spPr bwMode="auto">
          <a:xfrm>
            <a:off x="7782337" y="2498899"/>
            <a:ext cx="364989" cy="3417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293FEDAE-56D2-C2C4-4E4E-0CA22E1029B4}"/>
              </a:ext>
            </a:extLst>
          </p:cNvPr>
          <p:cNvCxnSpPr>
            <a:cxnSpLocks noChangeShapeType="1"/>
            <a:stCxn id="4" idx="4"/>
            <a:endCxn id="14" idx="1"/>
          </p:cNvCxnSpPr>
          <p:nvPr/>
        </p:nvCxnSpPr>
        <p:spPr bwMode="auto">
          <a:xfrm>
            <a:off x="6968197" y="1995662"/>
            <a:ext cx="737772" cy="318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5">
            <a:extLst>
              <a:ext uri="{FF2B5EF4-FFF2-40B4-BE49-F238E27FC236}">
                <a16:creationId xmlns:a16="http://schemas.microsoft.com/office/drawing/2014/main" id="{2739B454-CF98-296E-8409-9B465D8AAD65}"/>
              </a:ext>
            </a:extLst>
          </p:cNvPr>
          <p:cNvCxnSpPr>
            <a:cxnSpLocks noChangeShapeType="1"/>
            <a:stCxn id="4" idx="4"/>
            <a:endCxn id="7" idx="7"/>
          </p:cNvCxnSpPr>
          <p:nvPr/>
        </p:nvCxnSpPr>
        <p:spPr bwMode="auto">
          <a:xfrm flipH="1">
            <a:off x="6180965" y="1995662"/>
            <a:ext cx="787232" cy="344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6">
            <a:extLst>
              <a:ext uri="{FF2B5EF4-FFF2-40B4-BE49-F238E27FC236}">
                <a16:creationId xmlns:a16="http://schemas.microsoft.com/office/drawing/2014/main" id="{37664986-06D6-11C0-5613-330F64BF28E4}"/>
              </a:ext>
            </a:extLst>
          </p:cNvPr>
          <p:cNvCxnSpPr>
            <a:cxnSpLocks noChangeShapeType="1"/>
            <a:stCxn id="7" idx="4"/>
            <a:endCxn id="6" idx="0"/>
          </p:cNvCxnSpPr>
          <p:nvPr/>
        </p:nvCxnSpPr>
        <p:spPr bwMode="auto">
          <a:xfrm>
            <a:off x="6104597" y="2524165"/>
            <a:ext cx="420274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7">
            <a:extLst>
              <a:ext uri="{FF2B5EF4-FFF2-40B4-BE49-F238E27FC236}">
                <a16:creationId xmlns:a16="http://schemas.microsoft.com/office/drawing/2014/main" id="{769E3496-DE62-F33E-0D52-F90F5E312421}"/>
              </a:ext>
            </a:extLst>
          </p:cNvPr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704640" y="2524165"/>
            <a:ext cx="399957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Oval 68">
            <a:extLst>
              <a:ext uri="{FF2B5EF4-FFF2-40B4-BE49-F238E27FC236}">
                <a16:creationId xmlns:a16="http://schemas.microsoft.com/office/drawing/2014/main" id="{D64E4A65-6454-B1E5-49C7-255769F5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326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4" name="Oval 69">
            <a:extLst>
              <a:ext uri="{FF2B5EF4-FFF2-40B4-BE49-F238E27FC236}">
                <a16:creationId xmlns:a16="http://schemas.microsoft.com/office/drawing/2014/main" id="{64540657-7D16-5CEA-5AED-BB911895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37" y="228289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/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/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244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b="1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7032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</p:spPr>
            <p:txBody>
              <a:bodyPr/>
              <a:lstStyle/>
              <a:p>
                <a:r>
                  <a:rPr lang="de-DE" noProof="0" dirty="0"/>
                  <a:t>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noProof="0" dirty="0"/>
                  <a:t> ein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Dann gilt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noProof="0" dirty="0"/>
                  <a:t> bzw.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‒1</m:t>
                    </m:r>
                  </m:oMath>
                </a14:m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vollständig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200" noProof="0" dirty="0"/>
                  <a:t> Blätter.</a:t>
                </a:r>
              </a:p>
              <a:p>
                <a:pPr marL="268287" lvl="1" indent="0">
                  <a:buNone/>
                </a:pPr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vollständiger binärer Baum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sz="1200" b="0" i="1" noProof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noProof="0" dirty="0"/>
                  <a:t> Knoten.</a:t>
                </a:r>
              </a:p>
              <a:p>
                <a:pPr lvl="2"/>
                <a:r>
                  <a:rPr lang="de-DE" sz="1200" dirty="0"/>
                  <a:t>Darunter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Blätter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innere Knoten</a:t>
                </a:r>
                <a:endParaRPr lang="de-DE" sz="1200" noProof="0" dirty="0"/>
              </a:p>
              <a:p>
                <a:pPr lvl="1"/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binärer Baum ist, gilt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</m:t>
                      </m:r>
                      <m:r>
                        <a:rPr lang="de-DE" sz="1200" b="0" i="0" noProof="0" smtClean="0">
                          <a:latin typeface="Cambria Math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he</m:t>
                      </m:r>
                      <m:d>
                        <m:dPr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noProof="0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200" b="0" i="1" noProof="0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DE" i="1" noProof="0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F2D10F-DD2A-E2E9-963D-C6D15265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Eigenschaften von Bäumen</a:t>
            </a:r>
            <a:endParaRPr lang="en-DE" dirty="0"/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CF5289E7-0E53-0ADC-6D69-6F2726C3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2" y="26650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6E533E61-3060-8808-AD2B-A8CB1154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7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D5519B46-383B-50C8-32BB-072F9244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383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8502F092-ADC3-5FAA-D983-C4A90DAC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1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19473DC8-F4E6-6A5F-67B2-36B4F6DC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2" y="3095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19FB301E-DED6-E86D-1F56-543A622468FF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7869042" y="3312344"/>
            <a:ext cx="285423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E489C5F-B0CA-C201-265B-A33DCC07D463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054902" y="2881090"/>
            <a:ext cx="737772" cy="2468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D1116633-7011-4441-742F-BCED4B4432E7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584383" y="3312344"/>
            <a:ext cx="284659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4C6C0C93-A96A-ED83-5E11-1A395036DBA1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191302" y="2881090"/>
            <a:ext cx="863600" cy="214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C741E140-6FEE-1075-EEBB-4FD6979DBBD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191302" y="3311551"/>
            <a:ext cx="310059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67592A74-B48E-86B5-CB7F-1B7B3C4BAAA7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5925097" y="3311551"/>
            <a:ext cx="266205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CA52D830-E5C9-CBEB-B93B-19EC6FF0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65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E2C9E082-84EE-C943-B56D-782B356C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42" y="309634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C</a:t>
            </a:r>
          </a:p>
        </p:txBody>
      </p:sp>
      <p:sp>
        <p:nvSpPr>
          <p:cNvPr id="18" name="Oval 55">
            <a:extLst>
              <a:ext uri="{FF2B5EF4-FFF2-40B4-BE49-F238E27FC236}">
                <a16:creationId xmlns:a16="http://schemas.microsoft.com/office/drawing/2014/main" id="{E2B803E7-3476-41B8-2037-1EA00363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09" y="1131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9" name="Oval 56">
            <a:extLst>
              <a:ext uri="{FF2B5EF4-FFF2-40B4-BE49-F238E27FC236}">
                <a16:creationId xmlns:a16="http://schemas.microsoft.com/office/drawing/2014/main" id="{CB406955-8685-C8EB-5552-FD4F5E66D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482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0" name="Oval 57">
            <a:extLst>
              <a:ext uri="{FF2B5EF4-FFF2-40B4-BE49-F238E27FC236}">
                <a16:creationId xmlns:a16="http://schemas.microsoft.com/office/drawing/2014/main" id="{BD838499-6A0E-E524-9928-94A1934B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8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21" name="Oval 59">
            <a:extLst>
              <a:ext uri="{FF2B5EF4-FFF2-40B4-BE49-F238E27FC236}">
                <a16:creationId xmlns:a16="http://schemas.microsoft.com/office/drawing/2014/main" id="{03C06363-8153-2842-3658-F806A231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31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2" name="Oval 61">
            <a:extLst>
              <a:ext uri="{FF2B5EF4-FFF2-40B4-BE49-F238E27FC236}">
                <a16:creationId xmlns:a16="http://schemas.microsoft.com/office/drawing/2014/main" id="{71C00EF2-AE5F-3CD9-F24A-6522BD97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11" y="160288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cxnSp>
        <p:nvCxnSpPr>
          <p:cNvPr id="23" name="AutoShape 62">
            <a:extLst>
              <a:ext uri="{FF2B5EF4-FFF2-40B4-BE49-F238E27FC236}">
                <a16:creationId xmlns:a16="http://schemas.microsoft.com/office/drawing/2014/main" id="{C5E0618D-76B5-E3B8-AC6F-4A26D10A6D1A}"/>
              </a:ext>
            </a:extLst>
          </p:cNvPr>
          <p:cNvCxnSpPr>
            <a:cxnSpLocks noChangeShapeType="1"/>
            <a:stCxn id="30" idx="4"/>
            <a:endCxn id="29" idx="0"/>
          </p:cNvCxnSpPr>
          <p:nvPr/>
        </p:nvCxnSpPr>
        <p:spPr bwMode="auto">
          <a:xfrm>
            <a:off x="7746806" y="1816683"/>
            <a:ext cx="82310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63">
            <a:extLst>
              <a:ext uri="{FF2B5EF4-FFF2-40B4-BE49-F238E27FC236}">
                <a16:creationId xmlns:a16="http://schemas.microsoft.com/office/drawing/2014/main" id="{0D6ADAD9-CF6A-A8FB-5A9C-0C21EE5D5FDF}"/>
              </a:ext>
            </a:extLst>
          </p:cNvPr>
          <p:cNvCxnSpPr>
            <a:cxnSpLocks noChangeShapeType="1"/>
            <a:stCxn id="18" idx="4"/>
            <a:endCxn id="30" idx="0"/>
          </p:cNvCxnSpPr>
          <p:nvPr/>
        </p:nvCxnSpPr>
        <p:spPr bwMode="auto">
          <a:xfrm>
            <a:off x="6882709" y="1347590"/>
            <a:ext cx="864097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64">
            <a:extLst>
              <a:ext uri="{FF2B5EF4-FFF2-40B4-BE49-F238E27FC236}">
                <a16:creationId xmlns:a16="http://schemas.microsoft.com/office/drawing/2014/main" id="{3AA6A614-C2B4-12E9-F088-33694FB053AB}"/>
              </a:ext>
            </a:extLst>
          </p:cNvPr>
          <p:cNvCxnSpPr>
            <a:cxnSpLocks noChangeShapeType="1"/>
            <a:stCxn id="30" idx="4"/>
            <a:endCxn id="20" idx="0"/>
          </p:cNvCxnSpPr>
          <p:nvPr/>
        </p:nvCxnSpPr>
        <p:spPr bwMode="auto">
          <a:xfrm>
            <a:off x="7746806" y="1816683"/>
            <a:ext cx="419282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65">
            <a:extLst>
              <a:ext uri="{FF2B5EF4-FFF2-40B4-BE49-F238E27FC236}">
                <a16:creationId xmlns:a16="http://schemas.microsoft.com/office/drawing/2014/main" id="{AA51BB84-41A0-0DE4-E015-ED8249B234FE}"/>
              </a:ext>
            </a:extLst>
          </p:cNvPr>
          <p:cNvCxnSpPr>
            <a:cxnSpLocks noChangeShapeType="1"/>
            <a:stCxn id="18" idx="4"/>
            <a:endCxn id="22" idx="0"/>
          </p:cNvCxnSpPr>
          <p:nvPr/>
        </p:nvCxnSpPr>
        <p:spPr bwMode="auto">
          <a:xfrm flipH="1">
            <a:off x="6047111" y="1347590"/>
            <a:ext cx="835598" cy="2552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6">
            <a:extLst>
              <a:ext uri="{FF2B5EF4-FFF2-40B4-BE49-F238E27FC236}">
                <a16:creationId xmlns:a16="http://schemas.microsoft.com/office/drawing/2014/main" id="{2B8547A1-B699-4E37-3F82-D92B065E9622}"/>
              </a:ext>
            </a:extLst>
          </p:cNvPr>
          <p:cNvCxnSpPr>
            <a:cxnSpLocks noChangeShapeType="1"/>
            <a:stCxn id="22" idx="4"/>
            <a:endCxn id="21" idx="0"/>
          </p:cNvCxnSpPr>
          <p:nvPr/>
        </p:nvCxnSpPr>
        <p:spPr bwMode="auto">
          <a:xfrm flipH="1">
            <a:off x="5750310" y="1818885"/>
            <a:ext cx="296801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7">
            <a:extLst>
              <a:ext uri="{FF2B5EF4-FFF2-40B4-BE49-F238E27FC236}">
                <a16:creationId xmlns:a16="http://schemas.microsoft.com/office/drawing/2014/main" id="{395E7CC9-C594-D19D-EDCE-92235F00F8D5}"/>
              </a:ext>
            </a:extLst>
          </p:cNvPr>
          <p:cNvCxnSpPr>
            <a:cxnSpLocks noChangeShapeType="1"/>
            <a:stCxn id="22" idx="4"/>
            <a:endCxn id="19" idx="0"/>
          </p:cNvCxnSpPr>
          <p:nvPr/>
        </p:nvCxnSpPr>
        <p:spPr bwMode="auto">
          <a:xfrm flipH="1">
            <a:off x="5346482" y="1818885"/>
            <a:ext cx="700629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Oval 68">
            <a:extLst>
              <a:ext uri="{FF2B5EF4-FFF2-40B4-BE49-F238E27FC236}">
                <a16:creationId xmlns:a16="http://schemas.microsoft.com/office/drawing/2014/main" id="{717F262C-0CCC-BEC3-0BFE-F1471DFD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914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30" name="Oval 69">
            <a:extLst>
              <a:ext uri="{FF2B5EF4-FFF2-40B4-BE49-F238E27FC236}">
                <a16:creationId xmlns:a16="http://schemas.microsoft.com/office/drawing/2014/main" id="{2A88166A-55E0-9D2B-6F7F-3596D3F7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806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1" name="Oval 57">
            <a:extLst>
              <a:ext uri="{FF2B5EF4-FFF2-40B4-BE49-F238E27FC236}">
                <a16:creationId xmlns:a16="http://schemas.microsoft.com/office/drawing/2014/main" id="{E868BBA5-ABBE-9D17-D58C-4AA6DD06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41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55A1E5EE-3350-E23C-48E0-616AA012B728}"/>
              </a:ext>
            </a:extLst>
          </p:cNvPr>
          <p:cNvCxnSpPr>
            <a:cxnSpLocks noChangeShapeType="1"/>
            <a:stCxn id="36" idx="4"/>
            <a:endCxn id="35" idx="0"/>
          </p:cNvCxnSpPr>
          <p:nvPr/>
        </p:nvCxnSpPr>
        <p:spPr bwMode="auto">
          <a:xfrm flipH="1">
            <a:off x="6555569" y="1816683"/>
            <a:ext cx="327141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9E9E3119-498F-1A34-6EB1-7FF4824FD2C0}"/>
              </a:ext>
            </a:extLst>
          </p:cNvPr>
          <p:cNvCxnSpPr>
            <a:cxnSpLocks noChangeShapeType="1"/>
            <a:stCxn id="18" idx="4"/>
            <a:endCxn id="36" idx="0"/>
          </p:cNvCxnSpPr>
          <p:nvPr/>
        </p:nvCxnSpPr>
        <p:spPr bwMode="auto">
          <a:xfrm>
            <a:off x="6882709" y="1347590"/>
            <a:ext cx="1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0D9C06E5-BCD9-08A3-22F9-0F4DB09F026B}"/>
              </a:ext>
            </a:extLst>
          </p:cNvPr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6882710" y="1816683"/>
            <a:ext cx="74290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8">
            <a:extLst>
              <a:ext uri="{FF2B5EF4-FFF2-40B4-BE49-F238E27FC236}">
                <a16:creationId xmlns:a16="http://schemas.microsoft.com/office/drawing/2014/main" id="{EA2239C3-B671-F0D8-6EB9-1D7AC3D5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56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10D2F85F-F6B7-DA1E-95D9-C1245A3C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10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7" name="Oval 56">
            <a:extLst>
              <a:ext uri="{FF2B5EF4-FFF2-40B4-BE49-F238E27FC236}">
                <a16:creationId xmlns:a16="http://schemas.microsoft.com/office/drawing/2014/main" id="{3DCD70CB-7E46-88AF-3056-7A4DA990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0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38" name="Oval 59">
            <a:extLst>
              <a:ext uri="{FF2B5EF4-FFF2-40B4-BE49-F238E27FC236}">
                <a16:creationId xmlns:a16="http://schemas.microsoft.com/office/drawing/2014/main" id="{37C0BD3E-40B8-12D9-D6E3-9F90A4B0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82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39" name="Oval 57">
            <a:extLst>
              <a:ext uri="{FF2B5EF4-FFF2-40B4-BE49-F238E27FC236}">
                <a16:creationId xmlns:a16="http://schemas.microsoft.com/office/drawing/2014/main" id="{5ADD02DC-D7FB-EC74-FC6C-05704EFF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5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7</a:t>
            </a:r>
          </a:p>
        </p:txBody>
      </p:sp>
      <p:cxnSp>
        <p:nvCxnSpPr>
          <p:cNvPr id="40" name="AutoShape 66">
            <a:extLst>
              <a:ext uri="{FF2B5EF4-FFF2-40B4-BE49-F238E27FC236}">
                <a16:creationId xmlns:a16="http://schemas.microsoft.com/office/drawing/2014/main" id="{7E497EB5-4BD0-0548-AE3E-E302FA31E653}"/>
              </a:ext>
            </a:extLst>
          </p:cNvPr>
          <p:cNvCxnSpPr>
            <a:cxnSpLocks noChangeShapeType="1"/>
            <a:stCxn id="22" idx="4"/>
            <a:endCxn id="31" idx="0"/>
          </p:cNvCxnSpPr>
          <p:nvPr/>
        </p:nvCxnSpPr>
        <p:spPr bwMode="auto">
          <a:xfrm>
            <a:off x="6047111" y="1818885"/>
            <a:ext cx="104630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62">
            <a:extLst>
              <a:ext uri="{FF2B5EF4-FFF2-40B4-BE49-F238E27FC236}">
                <a16:creationId xmlns:a16="http://schemas.microsoft.com/office/drawing/2014/main" id="{61175265-1881-638D-EFB7-4DE84D183773}"/>
              </a:ext>
            </a:extLst>
          </p:cNvPr>
          <p:cNvCxnSpPr>
            <a:cxnSpLocks noChangeShapeType="1"/>
            <a:stCxn id="36" idx="4"/>
            <a:endCxn id="38" idx="0"/>
          </p:cNvCxnSpPr>
          <p:nvPr/>
        </p:nvCxnSpPr>
        <p:spPr bwMode="auto">
          <a:xfrm>
            <a:off x="6882710" y="1816683"/>
            <a:ext cx="47811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62">
            <a:extLst>
              <a:ext uri="{FF2B5EF4-FFF2-40B4-BE49-F238E27FC236}">
                <a16:creationId xmlns:a16="http://schemas.microsoft.com/office/drawing/2014/main" id="{DFAF781F-8408-F130-81D9-F18B08D95E56}"/>
              </a:ext>
            </a:extLst>
          </p:cNvPr>
          <p:cNvCxnSpPr>
            <a:cxnSpLocks noChangeShapeType="1"/>
            <a:stCxn id="30" idx="4"/>
            <a:endCxn id="39" idx="0"/>
          </p:cNvCxnSpPr>
          <p:nvPr/>
        </p:nvCxnSpPr>
        <p:spPr bwMode="auto">
          <a:xfrm>
            <a:off x="7746806" y="1816683"/>
            <a:ext cx="15453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018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Systematisches, rekursives Durchlaufen aller Knoten des Baums</a:t>
            </a:r>
          </a:p>
          <a:p>
            <a:r>
              <a:rPr lang="en-US" b="1" i="1" dirty="0"/>
              <a:t>In-Order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Knoten, 3. rechter Teilbaum</a:t>
            </a:r>
          </a:p>
          <a:p>
            <a:pPr lvl="1"/>
            <a:r>
              <a:rPr lang="de-DE" sz="1200" b="1" dirty="0"/>
              <a:t>A → B → C → D → E → F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Schlüsselreihenfolge in einem Suchbaum</a:t>
            </a:r>
          </a:p>
          <a:p>
            <a:r>
              <a:rPr lang="en-US" b="1" i="1" dirty="0"/>
              <a:t>Pre-Order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Knoten, 2. linker Teilbaum, 3. rechter Teilbaum</a:t>
            </a:r>
          </a:p>
          <a:p>
            <a:pPr lvl="1"/>
            <a:r>
              <a:rPr lang="de-DE" sz="1200" b="1" dirty="0"/>
              <a:t>D → B → A → C → F → E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Ordnerstruktur in Dateisystem</a:t>
            </a:r>
          </a:p>
          <a:p>
            <a:r>
              <a:rPr lang="de-DE" b="1" dirty="0"/>
              <a:t>Post-Order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rechter Teilbaum, 3. Knoten</a:t>
            </a:r>
          </a:p>
          <a:p>
            <a:pPr lvl="1"/>
            <a:r>
              <a:rPr lang="de-DE" sz="1200" b="1" dirty="0"/>
              <a:t>A → C → B → E → G </a:t>
            </a:r>
            <a:r>
              <a:rPr lang="de-DE" sz="1200" b="1"/>
              <a:t>→ F </a:t>
            </a:r>
            <a:r>
              <a:rPr lang="de-DE" sz="1200" b="1" dirty="0"/>
              <a:t>→ D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Tiefensuche (</a:t>
            </a:r>
            <a:r>
              <a:rPr lang="en-US" i="1" dirty="0"/>
              <a:t>Depth first traversal (DFS)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8520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795662"/>
          </a:xfrm>
        </p:spPr>
        <p:txBody>
          <a:bodyPr/>
          <a:lstStyle/>
          <a:p>
            <a:r>
              <a:rPr lang="de-DE" dirty="0"/>
              <a:t>Auch: „Levelorder“-Durchlauf bzw. „Breitensuche“</a:t>
            </a:r>
          </a:p>
          <a:p>
            <a:pPr lvl="1"/>
            <a:r>
              <a:rPr lang="de-DE" sz="1200" b="1" dirty="0"/>
              <a:t>D → B → F → A → C → E → G</a:t>
            </a:r>
          </a:p>
          <a:p>
            <a:pPr lvl="1"/>
            <a:r>
              <a:rPr lang="de-DE" sz="1200" dirty="0"/>
              <a:t>Wird mit Hilfe einer </a:t>
            </a:r>
            <a:r>
              <a:rPr lang="en-US" sz="1200" i="1" dirty="0"/>
              <a:t>queue</a:t>
            </a:r>
            <a:r>
              <a:rPr lang="de-DE" sz="1200" dirty="0"/>
              <a:t> implementiert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Tiefensuche als Spezialfall wenn </a:t>
            </a:r>
            <a:r>
              <a:rPr lang="en-US" i="1" dirty="0"/>
              <a:t>queue</a:t>
            </a:r>
            <a:r>
              <a:rPr lang="de-DE" dirty="0"/>
              <a:t> durch </a:t>
            </a:r>
            <a:r>
              <a:rPr lang="en-US" i="1" dirty="0"/>
              <a:t>stack</a:t>
            </a:r>
            <a:r>
              <a:rPr lang="de-DE" dirty="0"/>
              <a:t> ausgetauscht wird!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Breitensuche (</a:t>
            </a:r>
            <a:r>
              <a:rPr lang="en-US" i="1" dirty="0"/>
              <a:t>Breadth first traversal (BFS)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F0553-35AD-F67D-925E-2AFF3E4F4443}"/>
              </a:ext>
            </a:extLst>
          </p:cNvPr>
          <p:cNvSpPr txBox="1"/>
          <p:nvPr/>
        </p:nvSpPr>
        <p:spPr bwMode="gray">
          <a:xfrm>
            <a:off x="893223" y="2373541"/>
            <a:ext cx="468331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Levelorder(v)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leere Queue;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is_empty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do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51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b="1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762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8C263-035D-DF91-38A3-27C634B31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933304" cy="3563938"/>
          </a:xfrm>
        </p:spPr>
        <p:txBody>
          <a:bodyPr/>
          <a:lstStyle/>
          <a:p>
            <a:r>
              <a:rPr lang="de-DE" b="1" dirty="0"/>
              <a:t>Definition (Binäre Suchbäume)</a:t>
            </a:r>
            <a:r>
              <a:rPr lang="de-DE" dirty="0"/>
              <a:t>. Ein binärer Suchbaum (</a:t>
            </a:r>
            <a:r>
              <a:rPr lang="en-US" i="1" dirty="0"/>
              <a:t>binary search tree (BST)</a:t>
            </a:r>
            <a:r>
              <a:rPr lang="de-DE" dirty="0"/>
              <a:t>) ist ein geordneter binärer Baum.</a:t>
            </a:r>
          </a:p>
          <a:p>
            <a:endParaRPr lang="de-DE" dirty="0"/>
          </a:p>
          <a:p>
            <a:r>
              <a:rPr lang="de-DE" b="1" dirty="0"/>
              <a:t>Binäre Suchbäume </a:t>
            </a:r>
            <a:r>
              <a:rPr lang="de-DE" dirty="0"/>
              <a:t>sind entweder</a:t>
            </a:r>
          </a:p>
          <a:p>
            <a:pPr lvl="1"/>
            <a:r>
              <a:rPr lang="de-DE" dirty="0"/>
              <a:t>Leer</a:t>
            </a:r>
          </a:p>
          <a:p>
            <a:pPr lvl="1"/>
            <a:r>
              <a:rPr lang="de-DE" dirty="0"/>
              <a:t>Zwei disjunkte binäre Teilbäume</a:t>
            </a:r>
          </a:p>
          <a:p>
            <a:pPr lvl="1"/>
            <a:endParaRPr lang="de-DE" dirty="0"/>
          </a:p>
          <a:p>
            <a:r>
              <a:rPr lang="de-DE" b="1" dirty="0"/>
              <a:t>Geordneter Baum</a:t>
            </a:r>
            <a:r>
              <a:rPr lang="de-DE" dirty="0"/>
              <a:t>. Jeder Knoten hat einen Schlüssel. </a:t>
            </a:r>
          </a:p>
          <a:p>
            <a:pPr marL="268287" lvl="1" indent="0">
              <a:buNone/>
            </a:pPr>
            <a:r>
              <a:rPr lang="de-DE" dirty="0"/>
              <a:t>In jedem Knoten gilt für den Schlüssel</a:t>
            </a:r>
          </a:p>
          <a:p>
            <a:pPr lvl="1"/>
            <a:r>
              <a:rPr lang="de-DE" dirty="0"/>
              <a:t>größer als alle Schlüssel im linken Teilbaum</a:t>
            </a:r>
          </a:p>
          <a:p>
            <a:pPr lvl="1"/>
            <a:r>
              <a:rPr lang="de-DE" dirty="0"/>
              <a:t>kleiner als alle Schlüssel im rechten Teilbaum</a:t>
            </a:r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7F9DFA-4FD6-09FF-8F76-E578D107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39161-2757-9786-2796-031A9A177974}"/>
              </a:ext>
            </a:extLst>
          </p:cNvPr>
          <p:cNvSpPr/>
          <p:nvPr/>
        </p:nvSpPr>
        <p:spPr bwMode="gray">
          <a:xfrm>
            <a:off x="7344777" y="113159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E467A6-7016-593A-7649-BBFB7CBB8FC9}"/>
              </a:ext>
            </a:extLst>
          </p:cNvPr>
          <p:cNvSpPr/>
          <p:nvPr/>
        </p:nvSpPr>
        <p:spPr bwMode="gray">
          <a:xfrm>
            <a:off x="7704817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AE8F2-B935-9E41-F7A7-834FAC8E1BF3}"/>
              </a:ext>
            </a:extLst>
          </p:cNvPr>
          <p:cNvSpPr/>
          <p:nvPr/>
        </p:nvSpPr>
        <p:spPr bwMode="gray">
          <a:xfrm>
            <a:off x="6516216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BFA3C8-5DD1-74E7-1C5B-73DC594B6AED}"/>
              </a:ext>
            </a:extLst>
          </p:cNvPr>
          <p:cNvSpPr/>
          <p:nvPr/>
        </p:nvSpPr>
        <p:spPr bwMode="gray">
          <a:xfrm>
            <a:off x="698473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26503A-AC9A-5DCE-1334-3892C9F279D7}"/>
              </a:ext>
            </a:extLst>
          </p:cNvPr>
          <p:cNvSpPr/>
          <p:nvPr/>
        </p:nvSpPr>
        <p:spPr bwMode="gray">
          <a:xfrm>
            <a:off x="6712669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C68EA7-1261-9F02-42AC-1044C843BA68}"/>
              </a:ext>
            </a:extLst>
          </p:cNvPr>
          <p:cNvSpPr/>
          <p:nvPr/>
        </p:nvSpPr>
        <p:spPr bwMode="gray">
          <a:xfrm>
            <a:off x="591987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7FB41F-A646-C784-5D76-9C48D5C6FA9F}"/>
              </a:ext>
            </a:extLst>
          </p:cNvPr>
          <p:cNvSpPr/>
          <p:nvPr/>
        </p:nvSpPr>
        <p:spPr bwMode="gray">
          <a:xfrm>
            <a:off x="6192180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C9D730-2FAB-30E8-A2CB-9C509D1AA518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6732240" y="1315978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C8C3C4-ED51-05B5-3FC1-3E07B4071FF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529165" y="1315978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9EA134-2BA4-057F-10A5-C8DD848E9C70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6700604" y="1652015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7DFC1-F599-9AB2-901B-870866D93B5F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6104265" y="1652015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4790CA-F97D-E2F3-908D-5FCA03E508B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6897057" y="1988052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CA57A-F65B-FBFC-196D-83C347728C72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 bwMode="gray">
          <a:xfrm flipH="1" flipV="1">
            <a:off x="6104265" y="1988052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C190FD-80D7-E423-7BBA-BD66E3FE29EA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632809" y="165201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4877F-3892-D76E-3ACF-B4ECF3CA538A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889205" y="165201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0376CF-F48D-77D0-9700-54F7B3666087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636439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218FC9-DB6A-9887-F739-97913CE79108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6897057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6E171-DEAC-6CFD-86EC-4CF4E6471B43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6134237" y="2324090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49300B-ABD6-D945-A3E9-AFFD8A3823E6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6376568" y="2324090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225C66-EF21-4CFE-17C4-FA493FB89446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5884167" y="1988052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60E170-648B-3C19-90A4-6B14AB8CEAF2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7169125" y="1988052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4E1FE7E-5ECD-C612-82DD-9A4B7BCDC62B}"/>
              </a:ext>
            </a:extLst>
          </p:cNvPr>
          <p:cNvSpPr/>
          <p:nvPr/>
        </p:nvSpPr>
        <p:spPr bwMode="gray">
          <a:xfrm>
            <a:off x="7197495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2E1067-8A1A-80CD-7982-8093C37FA999}"/>
              </a:ext>
            </a:extLst>
          </p:cNvPr>
          <p:cNvSpPr/>
          <p:nvPr/>
        </p:nvSpPr>
        <p:spPr bwMode="gray">
          <a:xfrm>
            <a:off x="7557535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6BB22C-B485-4368-1E21-19423F21CD70}"/>
              </a:ext>
            </a:extLst>
          </p:cNvPr>
          <p:cNvSpPr/>
          <p:nvPr/>
        </p:nvSpPr>
        <p:spPr bwMode="gray">
          <a:xfrm>
            <a:off x="6368934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F09D6D-29AB-2974-B6EC-824CB7E0C1FE}"/>
              </a:ext>
            </a:extLst>
          </p:cNvPr>
          <p:cNvSpPr/>
          <p:nvPr/>
        </p:nvSpPr>
        <p:spPr bwMode="gray">
          <a:xfrm>
            <a:off x="683745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85A1322-F82D-7A5A-93A0-B7C1CD137475}"/>
              </a:ext>
            </a:extLst>
          </p:cNvPr>
          <p:cNvSpPr/>
          <p:nvPr/>
        </p:nvSpPr>
        <p:spPr bwMode="gray">
          <a:xfrm>
            <a:off x="6565387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59B693-5C96-5110-F6E3-BFA8CBA32842}"/>
              </a:ext>
            </a:extLst>
          </p:cNvPr>
          <p:cNvSpPr/>
          <p:nvPr/>
        </p:nvSpPr>
        <p:spPr bwMode="gray">
          <a:xfrm>
            <a:off x="577259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6FF83-1A6B-A3B9-6B3F-A72BDB682754}"/>
              </a:ext>
            </a:extLst>
          </p:cNvPr>
          <p:cNvSpPr/>
          <p:nvPr/>
        </p:nvSpPr>
        <p:spPr bwMode="gray">
          <a:xfrm>
            <a:off x="6044898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74143A1-8844-0040-1EEA-872439686915}"/>
              </a:ext>
            </a:extLst>
          </p:cNvPr>
          <p:cNvCxnSpPr>
            <a:cxnSpLocks/>
            <a:stCxn id="91" idx="3"/>
            <a:endCxn id="93" idx="6"/>
          </p:cNvCxnSpPr>
          <p:nvPr/>
        </p:nvCxnSpPr>
        <p:spPr bwMode="gray">
          <a:xfrm flipH="1">
            <a:off x="6584958" y="2900154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9F0602-6BA7-EFF4-04CB-A0DB79A91096}"/>
              </a:ext>
            </a:extLst>
          </p:cNvPr>
          <p:cNvCxnSpPr>
            <a:cxnSpLocks/>
            <a:stCxn id="91" idx="5"/>
            <a:endCxn id="92" idx="1"/>
          </p:cNvCxnSpPr>
          <p:nvPr/>
        </p:nvCxnSpPr>
        <p:spPr bwMode="gray">
          <a:xfrm>
            <a:off x="7381883" y="2900154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FB0BC0-2A4C-6BB3-4508-B790E64874F2}"/>
              </a:ext>
            </a:extLst>
          </p:cNvPr>
          <p:cNvCxnSpPr>
            <a:cxnSpLocks/>
            <a:stCxn id="94" idx="1"/>
            <a:endCxn id="93" idx="5"/>
          </p:cNvCxnSpPr>
          <p:nvPr/>
        </p:nvCxnSpPr>
        <p:spPr bwMode="gray">
          <a:xfrm flipH="1" flipV="1">
            <a:off x="6553322" y="323619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5FA526-9AC5-243F-3D83-B89FAFB9B7F0}"/>
              </a:ext>
            </a:extLst>
          </p:cNvPr>
          <p:cNvCxnSpPr>
            <a:cxnSpLocks/>
            <a:stCxn id="96" idx="7"/>
            <a:endCxn id="93" idx="3"/>
          </p:cNvCxnSpPr>
          <p:nvPr/>
        </p:nvCxnSpPr>
        <p:spPr bwMode="gray">
          <a:xfrm flipV="1">
            <a:off x="5956983" y="323619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3342B2-A08A-B124-8E19-6864DC966C8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 bwMode="gray">
          <a:xfrm flipH="1">
            <a:off x="6749775" y="357222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E274B8-EBA2-887B-C6F8-5424DE274A3F}"/>
              </a:ext>
            </a:extLst>
          </p:cNvPr>
          <p:cNvCxnSpPr>
            <a:cxnSpLocks/>
            <a:stCxn id="97" idx="1"/>
            <a:endCxn id="96" idx="5"/>
          </p:cNvCxnSpPr>
          <p:nvPr/>
        </p:nvCxnSpPr>
        <p:spPr bwMode="gray">
          <a:xfrm flipH="1" flipV="1">
            <a:off x="5956983" y="357222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5DC6011-2C68-B6C0-5A1C-10FE5D826E19}"/>
              </a:ext>
            </a:extLst>
          </p:cNvPr>
          <p:cNvCxnSpPr>
            <a:cxnSpLocks/>
            <a:stCxn id="92" idx="3"/>
          </p:cNvCxnSpPr>
          <p:nvPr/>
        </p:nvCxnSpPr>
        <p:spPr bwMode="gray">
          <a:xfrm flipH="1">
            <a:off x="7485527" y="323619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70F1BF-295D-89CB-835D-F5D8B931A213}"/>
              </a:ext>
            </a:extLst>
          </p:cNvPr>
          <p:cNvCxnSpPr>
            <a:cxnSpLocks/>
            <a:stCxn id="92" idx="5"/>
          </p:cNvCxnSpPr>
          <p:nvPr/>
        </p:nvCxnSpPr>
        <p:spPr bwMode="gray">
          <a:xfrm>
            <a:off x="7741923" y="323619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172D21-4B39-75AF-521A-0C63916B6215}"/>
              </a:ext>
            </a:extLst>
          </p:cNvPr>
          <p:cNvCxnSpPr>
            <a:cxnSpLocks/>
            <a:stCxn id="95" idx="3"/>
          </p:cNvCxnSpPr>
          <p:nvPr/>
        </p:nvCxnSpPr>
        <p:spPr bwMode="gray">
          <a:xfrm flipH="1">
            <a:off x="6489157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66ACB9-461E-5FB5-C979-EA906F4EF021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6749775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4BC1FB-3A09-3091-E5E3-6FD83ADCDCCF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5986955" y="390826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3E3209-B3E0-A634-EA8A-6E155E837CA4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6229286" y="390826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7A1600-69BC-BED6-1B48-191AC98239B0}"/>
              </a:ext>
            </a:extLst>
          </p:cNvPr>
          <p:cNvCxnSpPr>
            <a:cxnSpLocks/>
            <a:stCxn id="96" idx="3"/>
          </p:cNvCxnSpPr>
          <p:nvPr/>
        </p:nvCxnSpPr>
        <p:spPr bwMode="gray">
          <a:xfrm flipH="1">
            <a:off x="5736885" y="3572228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75730C-1C38-D03B-8E49-35E72C90D908}"/>
              </a:ext>
            </a:extLst>
          </p:cNvPr>
          <p:cNvCxnSpPr>
            <a:cxnSpLocks/>
            <a:stCxn id="94" idx="5"/>
          </p:cNvCxnSpPr>
          <p:nvPr/>
        </p:nvCxnSpPr>
        <p:spPr bwMode="gray">
          <a:xfrm>
            <a:off x="7021843" y="3572228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riangle 134">
            <a:extLst>
              <a:ext uri="{FF2B5EF4-FFF2-40B4-BE49-F238E27FC236}">
                <a16:creationId xmlns:a16="http://schemas.microsoft.com/office/drawing/2014/main" id="{777DA3A7-95C6-6AEC-A678-947165DC3F6B}"/>
              </a:ext>
            </a:extLst>
          </p:cNvPr>
          <p:cNvSpPr/>
          <p:nvPr/>
        </p:nvSpPr>
        <p:spPr bwMode="gray">
          <a:xfrm>
            <a:off x="6439370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BE5F1E-62EF-0BC9-448E-7AEEDE3E4B93}"/>
              </a:ext>
            </a:extLst>
          </p:cNvPr>
          <p:cNvSpPr txBox="1"/>
          <p:nvPr/>
        </p:nvSpPr>
        <p:spPr bwMode="gray">
          <a:xfrm>
            <a:off x="8015310" y="213658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i="1" dirty="0">
                <a:solidFill>
                  <a:srgbClr val="C00000"/>
                </a:solidFill>
              </a:rPr>
              <a:t>null links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9CF9DA6-4AA0-7508-DD4B-7CEA63332B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88950" y="1835300"/>
            <a:ext cx="210748" cy="301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12C15A-63CD-247F-AB16-509C2C0EA0E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54947" y="1911676"/>
            <a:ext cx="371813" cy="2596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FDBD52-B52F-21DD-8448-C63F1593D125}"/>
              </a:ext>
            </a:extLst>
          </p:cNvPr>
          <p:cNvCxnSpPr>
            <a:cxnSpLocks/>
            <a:stCxn id="136" idx="1"/>
          </p:cNvCxnSpPr>
          <p:nvPr/>
        </p:nvCxnSpPr>
        <p:spPr bwMode="gray">
          <a:xfrm flipH="1" flipV="1">
            <a:off x="7302039" y="2171338"/>
            <a:ext cx="713271" cy="962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511FBA9-0D7A-7614-F7AD-1E7435F3A0D2}"/>
              </a:ext>
            </a:extLst>
          </p:cNvPr>
          <p:cNvCxnSpPr>
            <a:cxnSpLocks/>
            <a:stCxn id="149" idx="1"/>
            <a:endCxn id="92" idx="0"/>
          </p:cNvCxnSpPr>
          <p:nvPr/>
        </p:nvCxnSpPr>
        <p:spPr bwMode="gray">
          <a:xfrm flipH="1">
            <a:off x="7665547" y="2854891"/>
            <a:ext cx="535878" cy="1969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EEDC5DC-9A1A-E92D-3928-F5F9156E852F}"/>
              </a:ext>
            </a:extLst>
          </p:cNvPr>
          <p:cNvSpPr txBox="1"/>
          <p:nvPr/>
        </p:nvSpPr>
        <p:spPr bwMode="gray">
          <a:xfrm>
            <a:off x="8201425" y="2723901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Schlüssel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ADCF79-548A-4400-1A24-78B76571D532}"/>
              </a:ext>
            </a:extLst>
          </p:cNvPr>
          <p:cNvCxnSpPr>
            <a:cxnSpLocks/>
            <a:stCxn id="153" idx="1"/>
          </p:cNvCxnSpPr>
          <p:nvPr/>
        </p:nvCxnSpPr>
        <p:spPr bwMode="gray">
          <a:xfrm flipH="1" flipV="1">
            <a:off x="7141159" y="4129759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F32991-E6FB-0DD9-2F5C-F58C75B64731}"/>
              </a:ext>
            </a:extLst>
          </p:cNvPr>
          <p:cNvSpPr txBox="1"/>
          <p:nvPr/>
        </p:nvSpPr>
        <p:spPr bwMode="gray">
          <a:xfrm>
            <a:off x="7773559" y="454179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55" name="Triangle 154">
            <a:extLst>
              <a:ext uri="{FF2B5EF4-FFF2-40B4-BE49-F238E27FC236}">
                <a16:creationId xmlns:a16="http://schemas.microsoft.com/office/drawing/2014/main" id="{931B2572-7B08-BE8E-6A04-BB681CA4C6F3}"/>
              </a:ext>
            </a:extLst>
          </p:cNvPr>
          <p:cNvSpPr/>
          <p:nvPr/>
        </p:nvSpPr>
        <p:spPr bwMode="gray">
          <a:xfrm>
            <a:off x="5416525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73CF549-5117-B48C-369B-92A59D717E44}"/>
              </a:ext>
            </a:extLst>
          </p:cNvPr>
          <p:cNvCxnSpPr>
            <a:cxnSpLocks/>
            <a:stCxn id="157" idx="1"/>
          </p:cNvCxnSpPr>
          <p:nvPr/>
        </p:nvCxnSpPr>
        <p:spPr bwMode="gray">
          <a:xfrm flipH="1" flipV="1">
            <a:off x="5839733" y="4148836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FF704A9-704E-8C91-E119-4ED3A33194A5}"/>
              </a:ext>
            </a:extLst>
          </p:cNvPr>
          <p:cNvSpPr txBox="1"/>
          <p:nvPr/>
        </p:nvSpPr>
        <p:spPr bwMode="gray">
          <a:xfrm>
            <a:off x="6472133" y="456087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kleiner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6611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35" grpId="0" animBg="1"/>
      <p:bldP spid="136" grpId="0"/>
      <p:bldP spid="149" grpId="0"/>
      <p:bldP spid="153" grpId="0"/>
      <p:bldP spid="155" grpId="0" animBg="1"/>
      <p:bldP spid="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b="1" noProof="0" dirty="0"/>
                  <a:t>Idee von Suchbäumen</a:t>
                </a:r>
                <a:r>
                  <a:rPr lang="de-DE" altLang="de-DE" noProof="0" dirty="0"/>
                  <a:t>: Jeder Knoten speichert „Nutzdaten“</a:t>
                </a:r>
              </a:p>
              <a:p>
                <a:pPr lvl="1"/>
                <a:r>
                  <a:rPr lang="de-DE" altLang="de-DE" sz="1200" dirty="0"/>
                  <a:t>Das was wir suchen möchten (Symboltabellen)</a:t>
                </a:r>
                <a:endParaRPr lang="de-DE" altLang="de-DE" sz="1200" noProof="0" dirty="0"/>
              </a:p>
              <a:p>
                <a:r>
                  <a:rPr lang="de-DE" altLang="de-DE" noProof="0" dirty="0"/>
                  <a:t>Binäre Suchbäume (oft auch nur Binärbäume genannt) implementieren die folgenden Operationen auf effiziente Weise: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𝐆𝐞𝐭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de-DE" sz="1200" b="0" i="1" noProof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altLang="de-DE" sz="1200" noProof="0" dirty="0"/>
                  <a:t>: Finde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der Datenstruktur bzw. stelle fest, dass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nicht enthalten ist.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𝐏𝐮𝐭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Füge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die Datenstruktur ein.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𝐑𝐞𝐦𝐨𝐯𝐞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Lösche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aus der Datenstruktur wenn es darin enthalten ist</a:t>
                </a:r>
              </a:p>
              <a:p>
                <a:pPr lvl="2"/>
                <a:endParaRPr lang="de-DE" altLang="de-DE" dirty="0"/>
              </a:p>
              <a:p>
                <a:r>
                  <a:rPr lang="de-DE" altLang="de-DE" b="1" noProof="0" dirty="0"/>
                  <a:t>Probleme</a:t>
                </a:r>
              </a:p>
              <a:p>
                <a:pPr lvl="1"/>
                <a:r>
                  <a:rPr lang="de-DE" altLang="de-DE" sz="1200" dirty="0"/>
                  <a:t>Effizienz nicht trivial erreichbar</a:t>
                </a:r>
              </a:p>
              <a:p>
                <a:pPr lvl="1"/>
                <a:r>
                  <a:rPr lang="de-DE" altLang="de-DE" sz="1200" noProof="0" dirty="0"/>
                  <a:t>Änderungen erfordern Reorganisation des Baums (Balancieren)</a:t>
                </a:r>
              </a:p>
              <a:p>
                <a:pPr lvl="2"/>
                <a:r>
                  <a:rPr lang="de-DE" altLang="de-DE" sz="1200" dirty="0"/>
                  <a:t>Zunächst aber: </a:t>
                </a:r>
                <a:r>
                  <a:rPr lang="de-DE" altLang="de-DE" sz="1200" dirty="0" err="1"/>
                  <a:t>Unbalancierte</a:t>
                </a:r>
                <a:r>
                  <a:rPr lang="de-DE" altLang="de-DE" sz="1200" dirty="0"/>
                  <a:t> binäre Suchbäume</a:t>
                </a:r>
                <a:endParaRPr lang="de-DE" altLang="de-DE" sz="12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II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BFB08-0410-D626-A3D7-D3EA725E9461}"/>
              </a:ext>
            </a:extLst>
          </p:cNvPr>
          <p:cNvSpPr txBox="1"/>
          <p:nvPr/>
        </p:nvSpPr>
        <p:spPr bwMode="gray">
          <a:xfrm>
            <a:off x="3243338" y="4559099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531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DF3-123F-4B0C-4941-9DD3061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Binärer Baum als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/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BTree</a:t>
                </a:r>
                <a:r>
                  <a:rPr lang="de-DE" altLang="de-DE" sz="1400" dirty="0"/>
                  <a:t>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left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right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value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   </a:t>
                </a:r>
                <a14:m>
                  <m:oMath xmlns:m="http://schemas.openxmlformats.org/officeDocument/2006/math"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blipFill>
                <a:blip r:embed="rId2"/>
                <a:stretch>
                  <a:fillRect l="-1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00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433A1D-29DC-3B9E-9EF7-9A91E455D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Klasse</a:t>
            </a:r>
            <a:r>
              <a:rPr lang="de-DE" altLang="de-DE" dirty="0"/>
              <a:t>: Ein BST ist ein Zeiger auf den Wurzelknoten (</a:t>
            </a:r>
            <a:r>
              <a:rPr lang="en-US" altLang="de-DE" i="1" dirty="0"/>
              <a:t>node</a:t>
            </a:r>
            <a:r>
              <a:rPr lang="de-DE" altLang="de-DE" dirty="0"/>
              <a:t>)</a:t>
            </a:r>
          </a:p>
          <a:p>
            <a:r>
              <a:rPr lang="en-US" altLang="de-DE" b="1" i="1" dirty="0"/>
              <a:t>Node</a:t>
            </a:r>
            <a:r>
              <a:rPr lang="de-DE" altLang="de-DE" dirty="0"/>
              <a:t>: Ein Knoten hat 4 Felder</a:t>
            </a:r>
          </a:p>
          <a:p>
            <a:pPr lvl="1"/>
            <a:r>
              <a:rPr lang="de-DE" altLang="de-DE" sz="1200" noProof="0" dirty="0"/>
              <a:t>Schlüssel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altLang="de-DE" sz="1200" noProof="0" dirty="0"/>
              <a:t>) und Wert (</a:t>
            </a:r>
            <a:r>
              <a:rPr lang="en-US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1200" noProof="0" dirty="0"/>
              <a:t>)</a:t>
            </a:r>
          </a:p>
          <a:p>
            <a:pPr lvl="1"/>
            <a:r>
              <a:rPr lang="de-DE" altLang="de-DE" sz="1200" dirty="0"/>
              <a:t>Zeiger auf die Wurzel des linken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altLang="de-DE" sz="1200" dirty="0"/>
              <a:t>) und rechten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altLang="de-DE" sz="1200" dirty="0"/>
              <a:t>) Teilbaums</a:t>
            </a:r>
            <a:endParaRPr lang="de-DE" altLang="de-DE" sz="1200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E934A-897B-D59B-82EF-7E7C4BE87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571750"/>
            <a:ext cx="3349128" cy="2049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4C691C-0BE5-6DDD-BD7B-801002120B2B}"/>
              </a:ext>
            </a:extLst>
          </p:cNvPr>
          <p:cNvCxnSpPr>
            <a:cxnSpLocks/>
          </p:cNvCxnSpPr>
          <p:nvPr/>
        </p:nvCxnSpPr>
        <p:spPr bwMode="gray">
          <a:xfrm flipH="1">
            <a:off x="1970775" y="3507854"/>
            <a:ext cx="37533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2C10FE-EC88-050C-43C3-79C4073F9C93}"/>
              </a:ext>
            </a:extLst>
          </p:cNvPr>
          <p:cNvSpPr txBox="1"/>
          <p:nvPr/>
        </p:nvSpPr>
        <p:spPr bwMode="gray">
          <a:xfrm>
            <a:off x="5768584" y="337686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Nützlich und zeitsparend für Rang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A099A-3FF9-3C42-3002-7618A46D5D10}"/>
              </a:ext>
            </a:extLst>
          </p:cNvPr>
          <p:cNvSpPr txBox="1"/>
          <p:nvPr/>
        </p:nvSpPr>
        <p:spPr bwMode="gray">
          <a:xfrm>
            <a:off x="2020193" y="46181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7271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4350CE-3EA7-C86F-7C9C-040E845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 (Gerüst)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D00E3-893F-0E64-2813-769D7E0432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601" y="1203598"/>
            <a:ext cx="5305400" cy="35273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836918-3E6C-E730-A6A7-444AA7ADFCE5}"/>
              </a:ext>
            </a:extLst>
          </p:cNvPr>
          <p:cNvCxnSpPr>
            <a:cxnSpLocks/>
            <a:stCxn id="6" idx="1"/>
          </p:cNvCxnSpPr>
          <p:nvPr/>
        </p:nvCxnSpPr>
        <p:spPr bwMode="gray">
          <a:xfrm flipH="1">
            <a:off x="2339752" y="1635922"/>
            <a:ext cx="50405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15127-5A42-6A24-47AF-CCC5EFD7930E}"/>
              </a:ext>
            </a:extLst>
          </p:cNvPr>
          <p:cNvSpPr txBox="1"/>
          <p:nvPr/>
        </p:nvSpPr>
        <p:spPr bwMode="gray">
          <a:xfrm>
            <a:off x="7380312" y="150493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Wurzel des BST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44DAED-1531-7B1A-CB8E-68B68C5A819A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>
            <a:off x="4067944" y="2252110"/>
            <a:ext cx="3080759" cy="616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B901E-E576-9E21-52BA-9C3B6EFCCE60}"/>
              </a:ext>
            </a:extLst>
          </p:cNvPr>
          <p:cNvSpPr txBox="1"/>
          <p:nvPr/>
        </p:nvSpPr>
        <p:spPr bwMode="gray">
          <a:xfrm>
            <a:off x="7148703" y="212112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200" dirty="0">
                <a:solidFill>
                  <a:srgbClr val="C00000"/>
                </a:solidFill>
              </a:rPr>
              <a:t> weil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solidFill>
                  <a:srgbClr val="C00000"/>
                </a:solidFill>
              </a:rPr>
              <a:t> nichts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verändert im Suchbaum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A02F8-3C07-F14D-1CD5-6AD6C3F0986D}"/>
              </a:ext>
            </a:extLst>
          </p:cNvPr>
          <p:cNvSpPr txBox="1"/>
          <p:nvPr/>
        </p:nvSpPr>
        <p:spPr bwMode="gray">
          <a:xfrm>
            <a:off x="3243338" y="4723410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0004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Suche nach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44864" y="2068442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3304616" y="268590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kleiner als </a:t>
            </a:r>
            <a:r>
              <a:rPr lang="de-DE" sz="1200" b="1" dirty="0">
                <a:solidFill>
                  <a:srgbClr val="C00000"/>
                </a:solidFill>
              </a:rPr>
              <a:t>S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links suchen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651325" y="2372843"/>
            <a:ext cx="412698" cy="8950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1135224" y="335638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rechts suchen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8113" y="2533725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3347865" y="315118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wurde gefunden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65854D-5D4B-EFB7-4080-4578379DA2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221" y="1335326"/>
            <a:ext cx="3935587" cy="2138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D1507B-5675-119C-4D6E-83A84BE23A06}"/>
              </a:ext>
            </a:extLst>
          </p:cNvPr>
          <p:cNvSpPr txBox="1"/>
          <p:nvPr/>
        </p:nvSpPr>
        <p:spPr bwMode="gray">
          <a:xfrm>
            <a:off x="6416051" y="350762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66733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39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301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Einfügen von </a:t>
            </a:r>
            <a:r>
              <a:rPr lang="de-DE" b="1" dirty="0"/>
              <a:t>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2336326" y="2736874"/>
            <a:ext cx="635494" cy="1972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2989463" y="2605885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Suche nach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r>
              <a:rPr lang="de-DE" sz="1200" dirty="0">
                <a:solidFill>
                  <a:srgbClr val="C00000"/>
                </a:solidFill>
              </a:rPr>
              <a:t> endet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an diesem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  <a:endCxn id="25" idx="2"/>
          </p:cNvCxnSpPr>
          <p:nvPr/>
        </p:nvCxnSpPr>
        <p:spPr bwMode="gray">
          <a:xfrm flipV="1">
            <a:off x="1770876" y="3073789"/>
            <a:ext cx="465103" cy="2954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01477" y="339731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Erstelle einen neuen Knoten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endParaRPr lang="de-DE" sz="12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512721" y="1746188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Erneuere alle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Links uns Größen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“auf dem Weg 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nach oben“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479497F-75B8-B340-102D-BB8CCD2D61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0862" y="1152501"/>
            <a:ext cx="3825618" cy="33287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5EDCC-2A48-63F8-6C7E-3F6076117622}"/>
              </a:ext>
            </a:extLst>
          </p:cNvPr>
          <p:cNvCxnSpPr>
            <a:cxnSpLocks/>
          </p:cNvCxnSpPr>
          <p:nvPr/>
        </p:nvCxnSpPr>
        <p:spPr bwMode="gray">
          <a:xfrm>
            <a:off x="1511005" y="2144818"/>
            <a:ext cx="508424" cy="5640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30EFBB-4A33-F51A-2196-90053D11B669}"/>
              </a:ext>
            </a:extLst>
          </p:cNvPr>
          <p:cNvCxnSpPr>
            <a:cxnSpLocks/>
          </p:cNvCxnSpPr>
          <p:nvPr/>
        </p:nvCxnSpPr>
        <p:spPr bwMode="gray">
          <a:xfrm>
            <a:off x="1695393" y="2144818"/>
            <a:ext cx="540586" cy="2898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85BC2B-E53B-6949-F443-7CF22A91F3F5}"/>
              </a:ext>
            </a:extLst>
          </p:cNvPr>
          <p:cNvCxnSpPr>
            <a:cxnSpLocks/>
            <a:endCxn id="6" idx="0"/>
          </p:cNvCxnSpPr>
          <p:nvPr/>
        </p:nvCxnSpPr>
        <p:spPr bwMode="gray">
          <a:xfrm>
            <a:off x="1724788" y="1952782"/>
            <a:ext cx="186629" cy="84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5A21EE-32AB-C59B-FD20-DB199315300F}"/>
              </a:ext>
            </a:extLst>
          </p:cNvPr>
          <p:cNvCxnSpPr>
            <a:cxnSpLocks/>
          </p:cNvCxnSpPr>
          <p:nvPr/>
        </p:nvCxnSpPr>
        <p:spPr bwMode="gray">
          <a:xfrm>
            <a:off x="1752344" y="1678051"/>
            <a:ext cx="852370" cy="1018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61FC49-A1F7-E4B0-3B52-929D2A111D9B}"/>
              </a:ext>
            </a:extLst>
          </p:cNvPr>
          <p:cNvSpPr txBox="1"/>
          <p:nvPr/>
        </p:nvSpPr>
        <p:spPr bwMode="gray">
          <a:xfrm>
            <a:off x="6431154" y="452677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357476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25" grpId="1" animBg="1"/>
      <p:bldP spid="25" grpId="2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Für die gleichen Schlüssel, gibt es viele BSTs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Satz (Reed 2003)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 in </a:t>
                </a:r>
                <a:r>
                  <a:rPr lang="de-DE" b="1" dirty="0"/>
                  <a:t>zufälliger</a:t>
                </a:r>
                <a:r>
                  <a:rPr lang="de-DE" dirty="0"/>
                  <a:t> Reihenfolge in einen binären Suchbaum eingefügt werden, dann ist die erwartete Anzahl an Vergleichen für Suche/Einfügen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1.39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und der Baum hat eine erwartete Tiefe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3C088-C395-4989-0FE0-C4D012D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Baumform</a:t>
            </a:r>
            <a:r>
              <a:rPr lang="de-DE" dirty="0"/>
              <a:t> (</a:t>
            </a:r>
            <a:r>
              <a:rPr lang="en-US" i="1" dirty="0"/>
              <a:t>tree shape</a:t>
            </a:r>
            <a:r>
              <a:rPr lang="de-DE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9B6C8-3DE4-019F-56DA-1C12CD92B69F}"/>
              </a:ext>
            </a:extLst>
          </p:cNvPr>
          <p:cNvSpPr/>
          <p:nvPr/>
        </p:nvSpPr>
        <p:spPr bwMode="gray">
          <a:xfrm>
            <a:off x="7214804" y="28192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A318AB-1ED6-3BF1-F8BF-BE96F9DB2615}"/>
              </a:ext>
            </a:extLst>
          </p:cNvPr>
          <p:cNvSpPr/>
          <p:nvPr/>
        </p:nvSpPr>
        <p:spPr bwMode="gray">
          <a:xfrm>
            <a:off x="7441416" y="30415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989B6-B373-8C4A-277A-2022999599FB}"/>
              </a:ext>
            </a:extLst>
          </p:cNvPr>
          <p:cNvSpPr/>
          <p:nvPr/>
        </p:nvSpPr>
        <p:spPr bwMode="gray">
          <a:xfrm>
            <a:off x="6534968" y="21522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EB5FD4-41C7-9680-6739-62C8295B51A5}"/>
              </a:ext>
            </a:extLst>
          </p:cNvPr>
          <p:cNvSpPr/>
          <p:nvPr/>
        </p:nvSpPr>
        <p:spPr bwMode="gray">
          <a:xfrm>
            <a:off x="6988192" y="25969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0A6B3-D694-1467-B099-521BB84D08DF}"/>
              </a:ext>
            </a:extLst>
          </p:cNvPr>
          <p:cNvSpPr/>
          <p:nvPr/>
        </p:nvSpPr>
        <p:spPr bwMode="gray">
          <a:xfrm>
            <a:off x="6761580" y="237460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BD4F86-8069-E388-B591-D4B4BD671FE8}"/>
              </a:ext>
            </a:extLst>
          </p:cNvPr>
          <p:cNvSpPr/>
          <p:nvPr/>
        </p:nvSpPr>
        <p:spPr bwMode="gray">
          <a:xfrm>
            <a:off x="6081744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E53FEA-4C61-F94C-408E-FFD317E67A57}"/>
              </a:ext>
            </a:extLst>
          </p:cNvPr>
          <p:cNvSpPr/>
          <p:nvPr/>
        </p:nvSpPr>
        <p:spPr bwMode="gray">
          <a:xfrm>
            <a:off x="6308356" y="19299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921104-182E-27C6-7A99-4CF22D8A2CA1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7169949" y="3003627"/>
            <a:ext cx="76491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D151D2-E82B-A032-6962-2794815E9B7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399192" y="3003627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4DF26-1F35-A76B-713D-A7731FD0CEE6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6945968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4937B-CC71-F00A-C58F-D6FEB6413C20}"/>
              </a:ext>
            </a:extLst>
          </p:cNvPr>
          <p:cNvCxnSpPr>
            <a:cxnSpLocks/>
            <a:endCxn id="6" idx="3"/>
          </p:cNvCxnSpPr>
          <p:nvPr/>
        </p:nvCxnSpPr>
        <p:spPr bwMode="gray">
          <a:xfrm flipV="1">
            <a:off x="6485476" y="2336676"/>
            <a:ext cx="81128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9C62A-E0F4-B601-AF43-799BF8AFB44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gray">
          <a:xfrm>
            <a:off x="6719356" y="2336676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CF889-630A-4DD6-ECF2-F5F318B6A18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6266132" y="1892042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1C4ADF-3EC1-9696-0FEA-C85F55D6D600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393930" y="3225942"/>
            <a:ext cx="79122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3B9A9E-004C-76B9-11ED-F36467F09695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625804" y="3225942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E29B44-C0A4-EF62-226C-1937B7D95F22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715112" y="2558993"/>
            <a:ext cx="78104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39DF93-12D8-3BEC-C0EA-F869248F42AC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 bwMode="gray">
          <a:xfrm>
            <a:off x="6945968" y="2558993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52B3C-E88B-AEB3-C6C7-DE8B0D93D3BE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6266132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EB3037-DE9A-A9AD-61F0-066FEA014C86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 bwMode="gray">
          <a:xfrm>
            <a:off x="6492744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6ECB8D-12D7-9ED3-D291-928A4C08475E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6052984" y="1892042"/>
            <a:ext cx="60396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0E1D84-5614-CDB6-5A03-D256DB5A69DD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 bwMode="gray">
          <a:xfrm>
            <a:off x="7172580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BBB34E2-4DB9-D524-E347-CDCD6FC80B44}"/>
              </a:ext>
            </a:extLst>
          </p:cNvPr>
          <p:cNvSpPr/>
          <p:nvPr/>
        </p:nvSpPr>
        <p:spPr bwMode="gray">
          <a:xfrm>
            <a:off x="757847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4A6001-D34D-DBE6-4AA6-4C3161303981}"/>
              </a:ext>
            </a:extLst>
          </p:cNvPr>
          <p:cNvSpPr/>
          <p:nvPr/>
        </p:nvSpPr>
        <p:spPr bwMode="gray">
          <a:xfrm>
            <a:off x="2375023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7AD04-2463-8EEE-A176-CF31119E5012}"/>
              </a:ext>
            </a:extLst>
          </p:cNvPr>
          <p:cNvSpPr/>
          <p:nvPr/>
        </p:nvSpPr>
        <p:spPr bwMode="gray">
          <a:xfrm>
            <a:off x="1637558" y="17134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DA778-693E-3B39-003B-D068FB3A7902}"/>
              </a:ext>
            </a:extLst>
          </p:cNvPr>
          <p:cNvSpPr/>
          <p:nvPr/>
        </p:nvSpPr>
        <p:spPr bwMode="gray">
          <a:xfrm>
            <a:off x="210607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43B594-D0B5-1B85-AD50-831D587BEC5E}"/>
              </a:ext>
            </a:extLst>
          </p:cNvPr>
          <p:cNvSpPr/>
          <p:nvPr/>
        </p:nvSpPr>
        <p:spPr bwMode="gray">
          <a:xfrm>
            <a:off x="1834011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36967F-65FE-FA15-6C36-405B1E553063}"/>
              </a:ext>
            </a:extLst>
          </p:cNvPr>
          <p:cNvSpPr/>
          <p:nvPr/>
        </p:nvSpPr>
        <p:spPr bwMode="gray">
          <a:xfrm>
            <a:off x="104121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ACA96-1FB7-D7FE-43F0-065BC730A09B}"/>
              </a:ext>
            </a:extLst>
          </p:cNvPr>
          <p:cNvSpPr/>
          <p:nvPr/>
        </p:nvSpPr>
        <p:spPr bwMode="gray">
          <a:xfrm>
            <a:off x="1313522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B5D0A-D89B-77FF-5004-AC5424BE791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677841" y="2575181"/>
            <a:ext cx="111642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1F5213-32C3-9A22-F62A-8DD5F5103361}"/>
              </a:ext>
            </a:extLst>
          </p:cNvPr>
          <p:cNvCxnSpPr>
            <a:cxnSpLocks/>
            <a:stCxn id="26" idx="5"/>
          </p:cNvCxnSpPr>
          <p:nvPr/>
        </p:nvCxnSpPr>
        <p:spPr bwMode="gray">
          <a:xfrm>
            <a:off x="942235" y="2575181"/>
            <a:ext cx="98984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A6922F-174C-E49B-C31A-2C2E94A9AC90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 bwMode="gray">
          <a:xfrm flipH="1" flipV="1">
            <a:off x="1821946" y="189786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77CB4A-FA09-949D-F3EC-6B84F1FE34B2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 bwMode="gray">
          <a:xfrm flipV="1">
            <a:off x="1225607" y="189786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39BA09-8031-C9F6-2D3E-A66C9AC5824E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 bwMode="gray">
          <a:xfrm flipH="1">
            <a:off x="2018399" y="223389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AE153-5C6D-3EF1-B298-0341DA45A026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 bwMode="gray">
          <a:xfrm flipH="1" flipV="1">
            <a:off x="1225607" y="223389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01BBFA-B076-8B4E-7B13-AFAAC479B55E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2303015" y="257518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0CFC7E-67D2-E3EF-B191-793AC813154A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2559411" y="257518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3B259A-6D11-C96E-7476-56CE4372C449}"/>
              </a:ext>
            </a:extLst>
          </p:cNvPr>
          <p:cNvCxnSpPr>
            <a:cxnSpLocks/>
            <a:stCxn id="30" idx="3"/>
          </p:cNvCxnSpPr>
          <p:nvPr/>
        </p:nvCxnSpPr>
        <p:spPr bwMode="gray">
          <a:xfrm flipH="1">
            <a:off x="1757781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90365D-F839-522D-7C12-F4348A931C43}"/>
              </a:ext>
            </a:extLst>
          </p:cNvPr>
          <p:cNvCxnSpPr>
            <a:cxnSpLocks/>
            <a:stCxn id="30" idx="5"/>
          </p:cNvCxnSpPr>
          <p:nvPr/>
        </p:nvCxnSpPr>
        <p:spPr bwMode="gray">
          <a:xfrm>
            <a:off x="2018399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B36133-40C9-1F5A-3D05-C5AF0313D38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1255579" y="256993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B6318A-F8EF-F2A8-0F11-C74A24DCCAD8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1497910" y="256993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C5472B-30F0-B7D6-0130-AEE9A43C412A}"/>
              </a:ext>
            </a:extLst>
          </p:cNvPr>
          <p:cNvCxnSpPr>
            <a:cxnSpLocks/>
            <a:stCxn id="31" idx="3"/>
            <a:endCxn id="26" idx="7"/>
          </p:cNvCxnSpPr>
          <p:nvPr/>
        </p:nvCxnSpPr>
        <p:spPr bwMode="gray">
          <a:xfrm flipH="1">
            <a:off x="942235" y="2233898"/>
            <a:ext cx="130620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A63B77-C78F-9CAD-DE4F-929466357925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 bwMode="gray">
          <a:xfrm>
            <a:off x="2290467" y="2233898"/>
            <a:ext cx="116192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2B6B9DE-ED35-36DB-6C7D-9401A758E54B}"/>
              </a:ext>
            </a:extLst>
          </p:cNvPr>
          <p:cNvSpPr/>
          <p:nvPr/>
        </p:nvSpPr>
        <p:spPr bwMode="gray">
          <a:xfrm>
            <a:off x="4606509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D855C9-0E3E-A5CA-BF68-5DF56897EFF0}"/>
              </a:ext>
            </a:extLst>
          </p:cNvPr>
          <p:cNvSpPr/>
          <p:nvPr/>
        </p:nvSpPr>
        <p:spPr bwMode="gray">
          <a:xfrm>
            <a:off x="4966549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07ABBD-7435-D218-8AC0-915FEC0050A4}"/>
              </a:ext>
            </a:extLst>
          </p:cNvPr>
          <p:cNvSpPr/>
          <p:nvPr/>
        </p:nvSpPr>
        <p:spPr bwMode="gray">
          <a:xfrm>
            <a:off x="3777948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6CCBBD8-7484-18EE-EDA6-D2024FFB0D1C}"/>
              </a:ext>
            </a:extLst>
          </p:cNvPr>
          <p:cNvSpPr/>
          <p:nvPr/>
        </p:nvSpPr>
        <p:spPr bwMode="gray">
          <a:xfrm>
            <a:off x="424646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88BBF64-F9A5-FA96-8D4F-44DF11B314BD}"/>
              </a:ext>
            </a:extLst>
          </p:cNvPr>
          <p:cNvSpPr/>
          <p:nvPr/>
        </p:nvSpPr>
        <p:spPr bwMode="gray">
          <a:xfrm>
            <a:off x="3974401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00B71BE-15A0-959B-5079-B4C854CFFA6C}"/>
              </a:ext>
            </a:extLst>
          </p:cNvPr>
          <p:cNvSpPr/>
          <p:nvPr/>
        </p:nvSpPr>
        <p:spPr bwMode="gray">
          <a:xfrm>
            <a:off x="318160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176F0C-044A-04B0-0A57-A416378F15EB}"/>
              </a:ext>
            </a:extLst>
          </p:cNvPr>
          <p:cNvSpPr/>
          <p:nvPr/>
        </p:nvSpPr>
        <p:spPr bwMode="gray">
          <a:xfrm>
            <a:off x="3453912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24E1B7-14C4-D82A-29B6-2A6DCBEB1DB1}"/>
              </a:ext>
            </a:extLst>
          </p:cNvPr>
          <p:cNvCxnSpPr>
            <a:cxnSpLocks/>
            <a:stCxn id="101" idx="3"/>
            <a:endCxn id="103" idx="6"/>
          </p:cNvCxnSpPr>
          <p:nvPr/>
        </p:nvCxnSpPr>
        <p:spPr bwMode="gray">
          <a:xfrm flipH="1">
            <a:off x="3993972" y="189204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E888D1-1083-93B2-F912-F74774B5B059}"/>
              </a:ext>
            </a:extLst>
          </p:cNvPr>
          <p:cNvCxnSpPr>
            <a:cxnSpLocks/>
            <a:stCxn id="101" idx="5"/>
            <a:endCxn id="102" idx="1"/>
          </p:cNvCxnSpPr>
          <p:nvPr/>
        </p:nvCxnSpPr>
        <p:spPr bwMode="gray">
          <a:xfrm>
            <a:off x="4790897" y="189204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C09456-E709-E5E0-AEB6-99E4F1E1544C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 bwMode="gray">
          <a:xfrm flipH="1" flipV="1">
            <a:off x="3962336" y="222807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FA6340E-67EB-AEC5-B251-DBF3B4302B3E}"/>
              </a:ext>
            </a:extLst>
          </p:cNvPr>
          <p:cNvCxnSpPr>
            <a:cxnSpLocks/>
            <a:stCxn id="106" idx="7"/>
            <a:endCxn id="103" idx="3"/>
          </p:cNvCxnSpPr>
          <p:nvPr/>
        </p:nvCxnSpPr>
        <p:spPr bwMode="gray">
          <a:xfrm flipV="1">
            <a:off x="3365997" y="222807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315FDD-EB5F-F795-2511-867F7742304F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 bwMode="gray">
          <a:xfrm flipH="1">
            <a:off x="4158789" y="256411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DA29463-F58F-DBC6-921C-49FB8A93D047}"/>
              </a:ext>
            </a:extLst>
          </p:cNvPr>
          <p:cNvCxnSpPr>
            <a:cxnSpLocks/>
            <a:stCxn id="107" idx="1"/>
            <a:endCxn id="106" idx="5"/>
          </p:cNvCxnSpPr>
          <p:nvPr/>
        </p:nvCxnSpPr>
        <p:spPr bwMode="gray">
          <a:xfrm flipH="1" flipV="1">
            <a:off x="3365997" y="256411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0134D1-A160-718D-70B5-B5436D6730E0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4894541" y="222807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433C64-A482-7D0E-3A80-07D10AE43A2F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5150937" y="222807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3712B4B-1E5E-96B5-172F-6EE7340647BC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 flipH="1">
            <a:off x="3898171" y="290015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FC23-DF89-FDA7-1D1D-6E6318FAABE4}"/>
              </a:ext>
            </a:extLst>
          </p:cNvPr>
          <p:cNvCxnSpPr>
            <a:cxnSpLocks/>
            <a:stCxn id="105" idx="5"/>
          </p:cNvCxnSpPr>
          <p:nvPr/>
        </p:nvCxnSpPr>
        <p:spPr bwMode="gray">
          <a:xfrm>
            <a:off x="4158789" y="2900154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800E62-B273-112B-7AFE-FC91DB5A03BE}"/>
              </a:ext>
            </a:extLst>
          </p:cNvPr>
          <p:cNvCxnSpPr>
            <a:cxnSpLocks/>
            <a:stCxn id="107" idx="3"/>
          </p:cNvCxnSpPr>
          <p:nvPr/>
        </p:nvCxnSpPr>
        <p:spPr bwMode="gray">
          <a:xfrm flipH="1">
            <a:off x="3395969" y="290015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831F36D-0092-C2B2-FEF8-60B85C58B2AC}"/>
              </a:ext>
            </a:extLst>
          </p:cNvPr>
          <p:cNvCxnSpPr>
            <a:cxnSpLocks/>
            <a:stCxn id="107" idx="5"/>
          </p:cNvCxnSpPr>
          <p:nvPr/>
        </p:nvCxnSpPr>
        <p:spPr bwMode="gray">
          <a:xfrm>
            <a:off x="3638300" y="290015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418D18B-E295-3632-3D4A-395AF0633E32}"/>
              </a:ext>
            </a:extLst>
          </p:cNvPr>
          <p:cNvCxnSpPr>
            <a:cxnSpLocks/>
            <a:stCxn id="106" idx="3"/>
          </p:cNvCxnSpPr>
          <p:nvPr/>
        </p:nvCxnSpPr>
        <p:spPr bwMode="gray">
          <a:xfrm flipH="1">
            <a:off x="3105343" y="2564116"/>
            <a:ext cx="107902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4C92C4-0ED1-F65B-54E9-829C4B743ACF}"/>
              </a:ext>
            </a:extLst>
          </p:cNvPr>
          <p:cNvCxnSpPr>
            <a:cxnSpLocks/>
            <a:stCxn id="104" idx="5"/>
          </p:cNvCxnSpPr>
          <p:nvPr/>
        </p:nvCxnSpPr>
        <p:spPr bwMode="gray">
          <a:xfrm>
            <a:off x="4430857" y="256411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29BC44-8A76-CC17-DAEA-58FD4C11592B}"/>
              </a:ext>
            </a:extLst>
          </p:cNvPr>
          <p:cNvSpPr txBox="1"/>
          <p:nvPr/>
        </p:nvSpPr>
        <p:spPr bwMode="gray">
          <a:xfrm>
            <a:off x="1054566" y="31663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bester Fall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7933E2-59EE-1AC6-322D-4CBA403A89CF}"/>
              </a:ext>
            </a:extLst>
          </p:cNvPr>
          <p:cNvSpPr txBox="1"/>
          <p:nvPr/>
        </p:nvSpPr>
        <p:spPr bwMode="gray">
          <a:xfrm>
            <a:off x="3971459" y="320455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typischer Fall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567057-0F85-6407-2A17-421DB824394B}"/>
              </a:ext>
            </a:extLst>
          </p:cNvPr>
          <p:cNvSpPr txBox="1"/>
          <p:nvPr/>
        </p:nvSpPr>
        <p:spPr bwMode="gray">
          <a:xfrm>
            <a:off x="6339992" y="336286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schlechtester Fall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56926F7-235F-BE8E-082C-5599150BEC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629" y="1152333"/>
            <a:ext cx="1744669" cy="14467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3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9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4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6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1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8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7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2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31" grpId="0"/>
      <p:bldP spid="132" grpId="0"/>
      <p:bldP spid="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67D5-1EE5-080D-FBD3-19A695E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  <a:endParaRPr lang="en-DE" dirty="0"/>
          </a:p>
        </p:txBody>
      </p:sp>
      <p:sp>
        <p:nvSpPr>
          <p:cNvPr id="2" name="Rechteck 28">
            <a:extLst>
              <a:ext uri="{FF2B5EF4-FFF2-40B4-BE49-F238E27FC236}">
                <a16:creationId xmlns:a16="http://schemas.microsoft.com/office/drawing/2014/main" id="{C8FCE1A2-8B0E-5EE8-7D99-3267CBF65FCF}"/>
              </a:ext>
            </a:extLst>
          </p:cNvPr>
          <p:cNvSpPr/>
          <p:nvPr/>
        </p:nvSpPr>
        <p:spPr bwMode="gray">
          <a:xfrm>
            <a:off x="467544" y="3939902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" name="Rechteck 29">
            <a:extLst>
              <a:ext uri="{FF2B5EF4-FFF2-40B4-BE49-F238E27FC236}">
                <a16:creationId xmlns:a16="http://schemas.microsoft.com/office/drawing/2014/main" id="{09497A37-FD7F-A008-E1A4-0FF89262DDDF}"/>
              </a:ext>
            </a:extLst>
          </p:cNvPr>
          <p:cNvSpPr/>
          <p:nvPr/>
        </p:nvSpPr>
        <p:spPr bwMode="gray">
          <a:xfrm>
            <a:off x="3995499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hteck 30">
            <a:extLst>
              <a:ext uri="{FF2B5EF4-FFF2-40B4-BE49-F238E27FC236}">
                <a16:creationId xmlns:a16="http://schemas.microsoft.com/office/drawing/2014/main" id="{EF626FD6-A01F-E7EE-E7D1-1DF76CBC7B95}"/>
              </a:ext>
            </a:extLst>
          </p:cNvPr>
          <p:cNvSpPr/>
          <p:nvPr/>
        </p:nvSpPr>
        <p:spPr bwMode="gray">
          <a:xfrm>
            <a:off x="2231721" y="3946090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hteck 31">
            <a:extLst>
              <a:ext uri="{FF2B5EF4-FFF2-40B4-BE49-F238E27FC236}">
                <a16:creationId xmlns:a16="http://schemas.microsoft.com/office/drawing/2014/main" id="{C8B6D67C-BC6D-0727-1948-6CAD609FB0BA}"/>
              </a:ext>
            </a:extLst>
          </p:cNvPr>
          <p:cNvSpPr/>
          <p:nvPr/>
        </p:nvSpPr>
        <p:spPr bwMode="gray">
          <a:xfrm>
            <a:off x="5759277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/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/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/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/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/>
              </a:p>
            </p:txBody>
          </p:sp>
        </mc:Choice>
        <mc:Fallback xmlns="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AA50326-924C-C1E9-1EA4-498B25B44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38930"/>
              </p:ext>
            </p:extLst>
          </p:nvPr>
        </p:nvGraphicFramePr>
        <p:xfrm>
          <a:off x="358776" y="1128062"/>
          <a:ext cx="8245672" cy="223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03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1062072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1147218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1058969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1084324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1088145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1004441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313433">
                <a:tc rowSpan="2"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i="1" noProof="0" dirty="0"/>
                        <a:t>Average</a:t>
                      </a:r>
                      <a:endParaRPr lang="en-US" sz="12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516242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Sequentielle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73616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Suchbäume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8002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0238" t="-160976" r="-50714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2222" t="-160976" r="-37333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7381" t="-160976" r="-300000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71765" t="-160976" r="-196471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116" t="-160976" r="-94186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24051" t="-160976" r="-2532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092190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8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092190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931081-52C9-DEFF-656D-09E66C530417}"/>
              </a:ext>
            </a:extLst>
          </p:cNvPr>
          <p:cNvSpPr txBox="1"/>
          <p:nvPr/>
        </p:nvSpPr>
        <p:spPr bwMode="gray">
          <a:xfrm>
            <a:off x="467544" y="5020022"/>
            <a:ext cx="7704856" cy="1669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800" dirty="0">
                <a:solidFill>
                  <a:schemeClr val="tx2"/>
                </a:solidFill>
              </a:rPr>
              <a:t>* Bei gleicher Semantik wie beim BST: wenn der Schlüssel schon vorhanden ist, soll nur der Wert überschrieben werden.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88B8B-F8AE-1584-A87E-535CD2A89C7E}"/>
              </a:ext>
            </a:extLst>
          </p:cNvPr>
          <p:cNvSpPr txBox="1"/>
          <p:nvPr/>
        </p:nvSpPr>
        <p:spPr bwMode="gray">
          <a:xfrm>
            <a:off x="4248000" y="1995686"/>
            <a:ext cx="144016" cy="144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800" dirty="0">
                <a:solidFill>
                  <a:schemeClr val="tx2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36795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287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b="1" dirty="0"/>
              <a:t>Entfernen </a:t>
            </a:r>
            <a:r>
              <a:rPr lang="en-US" b="1" dirty="0"/>
              <a:t>(</a:t>
            </a:r>
            <a:r>
              <a:rPr lang="en-US" b="1" i="1" dirty="0"/>
              <a:t>Hibbard deletion</a:t>
            </a:r>
            <a:r>
              <a:rPr lang="en-US" b="1" dirty="0"/>
              <a:t>)</a:t>
            </a:r>
            <a:endParaRPr lang="de-DE" altLang="en-DE" b="1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317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Finden und Entfernen des Minimums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min</a:t>
            </a:r>
            <a:r>
              <a:rPr lang="en-US" dirty="0">
                <a:latin typeface="+mn-lt"/>
                <a:ea typeface="Verdana" panose="020B0604030504040204" pitchFamily="34" charset="0"/>
                <a:cs typeface="Courier New" panose="02070309020205020404" pitchFamily="49" charset="0"/>
              </a:rPr>
              <a:t> und </a:t>
            </a:r>
            <a:r>
              <a:rPr lang="en-US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remove_min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861649" y="2031511"/>
            <a:ext cx="286542" cy="6015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607333" y="1684611"/>
            <a:ext cx="793916" cy="2381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Nach links gehen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bis ein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770876" y="2494540"/>
            <a:ext cx="28260" cy="8746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23400" y="354896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Den Link zum rechten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Teilbaum zurückgeben und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all Größen updaten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0EB0CA0-40AA-B0E5-B2FF-81547A7175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607" y="1239837"/>
            <a:ext cx="2911572" cy="12387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FACD0-207E-23DB-FC8B-7A1BBFF66400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1663757" y="2221194"/>
            <a:ext cx="171284" cy="519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8745DB5-A7C5-7CEA-C72F-169ED87666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895" y="2740517"/>
            <a:ext cx="3595157" cy="1703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0663BB-74F7-8D9E-12DD-44CA2564BDCF}"/>
              </a:ext>
            </a:extLst>
          </p:cNvPr>
          <p:cNvSpPr txBox="1"/>
          <p:nvPr/>
        </p:nvSpPr>
        <p:spPr bwMode="gray">
          <a:xfrm>
            <a:off x="4879510" y="444395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531533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34" grpId="0"/>
      <p:bldP spid="25" grpId="0" animBg="1"/>
      <p:bldP spid="25" grpId="1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3941"/>
            <a:ext cx="3133103" cy="382274"/>
          </a:xfrm>
        </p:spPr>
        <p:txBody>
          <a:bodyPr/>
          <a:lstStyle/>
          <a:p>
            <a:r>
              <a:rPr lang="de-DE" b="1" dirty="0"/>
              <a:t>Fall 1 (keine Kinder)</a:t>
            </a:r>
            <a:r>
              <a:rPr lang="de-DE" dirty="0"/>
              <a:t>: Lösche </a:t>
            </a:r>
            <a:r>
              <a:rPr lang="de-DE" b="1" dirty="0"/>
              <a:t>C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(</a:t>
            </a:r>
            <a:r>
              <a:rPr lang="en-US" i="1" dirty="0"/>
              <a:t>Hibbard deletion</a:t>
            </a:r>
            <a:r>
              <a:rPr lang="en-US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2051065" y="1754036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853954" y="2876934"/>
            <a:ext cx="596938" cy="4802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419832" y="343584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>
            <a:off x="1263564" y="1906424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918120" y="161265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00306-C14B-6770-DE99-8B1BACCF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5247" y="1228046"/>
            <a:ext cx="1049652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CAEAFF-15BA-CB44-00C2-49492D326323}"/>
              </a:ext>
            </a:extLst>
          </p:cNvPr>
          <p:cNvSpPr txBox="1"/>
          <p:nvPr/>
        </p:nvSpPr>
        <p:spPr bwMode="gray">
          <a:xfrm>
            <a:off x="7667439" y="2575229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Thomas Hibbard</a:t>
            </a:r>
            <a:br>
              <a:rPr lang="en-US" sz="800" b="1" dirty="0"/>
            </a:br>
            <a:r>
              <a:rPr lang="en-US" sz="800" b="1" dirty="0"/>
              <a:t>(1929 – 2016)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B010E-E661-00D8-35E5-D41FB8AA3EAD}"/>
              </a:ext>
            </a:extLst>
          </p:cNvPr>
          <p:cNvCxnSpPr>
            <a:cxnSpLocks/>
          </p:cNvCxnSpPr>
          <p:nvPr/>
        </p:nvCxnSpPr>
        <p:spPr bwMode="gray">
          <a:xfrm>
            <a:off x="1049972" y="1906424"/>
            <a:ext cx="208769" cy="4400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B2A47194-3BB1-CAAD-B164-5C6F03C2DC9B}"/>
              </a:ext>
            </a:extLst>
          </p:cNvPr>
          <p:cNvSpPr txBox="1">
            <a:spLocks/>
          </p:cNvSpPr>
          <p:nvPr/>
        </p:nvSpPr>
        <p:spPr bwMode="gray">
          <a:xfrm>
            <a:off x="3823372" y="1233941"/>
            <a:ext cx="3133103" cy="382274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Fall 2 (ein Kind)</a:t>
            </a:r>
            <a:r>
              <a:rPr lang="de-DE" dirty="0"/>
              <a:t>: Lösche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BC426981-0299-8ADE-4118-DDE1BDEBD27B}"/>
              </a:ext>
            </a:extLst>
          </p:cNvPr>
          <p:cNvSpPr/>
          <p:nvPr/>
        </p:nvSpPr>
        <p:spPr bwMode="gray">
          <a:xfrm>
            <a:off x="558997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AA30270D-C729-E6D1-2A12-48A3C8F4DC5E}"/>
              </a:ext>
            </a:extLst>
          </p:cNvPr>
          <p:cNvSpPr/>
          <p:nvPr/>
        </p:nvSpPr>
        <p:spPr bwMode="gray">
          <a:xfrm>
            <a:off x="595001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0FFA3479-10EA-FED3-5789-236DE7589940}"/>
              </a:ext>
            </a:extLst>
          </p:cNvPr>
          <p:cNvSpPr/>
          <p:nvPr/>
        </p:nvSpPr>
        <p:spPr bwMode="gray">
          <a:xfrm>
            <a:off x="476141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5DAD08F0-5C3F-31DF-39DE-DC40396757F8}"/>
              </a:ext>
            </a:extLst>
          </p:cNvPr>
          <p:cNvSpPr/>
          <p:nvPr/>
        </p:nvSpPr>
        <p:spPr bwMode="gray">
          <a:xfrm>
            <a:off x="522993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604041D7-31E8-F52D-4A12-79BDB5E14B85}"/>
              </a:ext>
            </a:extLst>
          </p:cNvPr>
          <p:cNvSpPr/>
          <p:nvPr/>
        </p:nvSpPr>
        <p:spPr bwMode="gray">
          <a:xfrm>
            <a:off x="495786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3AA049F-4DBF-1BCE-6FC1-10E1F7877BC2}"/>
              </a:ext>
            </a:extLst>
          </p:cNvPr>
          <p:cNvSpPr/>
          <p:nvPr/>
        </p:nvSpPr>
        <p:spPr bwMode="gray">
          <a:xfrm>
            <a:off x="416507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AFD37A28-51B1-96E5-80EC-FC81EFAD08BA}"/>
              </a:ext>
            </a:extLst>
          </p:cNvPr>
          <p:cNvSpPr/>
          <p:nvPr/>
        </p:nvSpPr>
        <p:spPr bwMode="gray">
          <a:xfrm>
            <a:off x="443737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A414825-386F-15FF-D97B-4AEA8F85A76A}"/>
              </a:ext>
            </a:extLst>
          </p:cNvPr>
          <p:cNvCxnSpPr>
            <a:cxnSpLocks/>
            <a:stCxn id="1024" idx="3"/>
            <a:endCxn id="1027" idx="6"/>
          </p:cNvCxnSpPr>
          <p:nvPr/>
        </p:nvCxnSpPr>
        <p:spPr bwMode="gray">
          <a:xfrm flipH="1">
            <a:off x="497743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A3F637B-CD6B-2AAB-16F9-5F7162260A5A}"/>
              </a:ext>
            </a:extLst>
          </p:cNvPr>
          <p:cNvCxnSpPr>
            <a:cxnSpLocks/>
            <a:stCxn id="1024" idx="5"/>
            <a:endCxn id="1025" idx="1"/>
          </p:cNvCxnSpPr>
          <p:nvPr/>
        </p:nvCxnSpPr>
        <p:spPr bwMode="gray">
          <a:xfrm>
            <a:off x="577436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CE565A91-CD2C-C0CD-AE73-3C0BDB736A5B}"/>
              </a:ext>
            </a:extLst>
          </p:cNvPr>
          <p:cNvCxnSpPr>
            <a:cxnSpLocks/>
            <a:stCxn id="1028" idx="1"/>
            <a:endCxn id="1027" idx="5"/>
          </p:cNvCxnSpPr>
          <p:nvPr/>
        </p:nvCxnSpPr>
        <p:spPr bwMode="gray">
          <a:xfrm flipH="1" flipV="1">
            <a:off x="494580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1D24740-8BC2-B3C2-1F2F-B2654C1E2AD9}"/>
              </a:ext>
            </a:extLst>
          </p:cNvPr>
          <p:cNvCxnSpPr>
            <a:cxnSpLocks/>
            <a:stCxn id="1030" idx="7"/>
            <a:endCxn id="1027" idx="3"/>
          </p:cNvCxnSpPr>
          <p:nvPr/>
        </p:nvCxnSpPr>
        <p:spPr bwMode="gray">
          <a:xfrm flipV="1">
            <a:off x="434946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6B8661D-B074-3FB1-DB85-DA347D658C5C}"/>
              </a:ext>
            </a:extLst>
          </p:cNvPr>
          <p:cNvCxnSpPr>
            <a:cxnSpLocks/>
            <a:stCxn id="1028" idx="3"/>
            <a:endCxn id="1029" idx="7"/>
          </p:cNvCxnSpPr>
          <p:nvPr/>
        </p:nvCxnSpPr>
        <p:spPr bwMode="gray">
          <a:xfrm flipH="1">
            <a:off x="514225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48652C9-EC06-4567-F21D-4E249C7CBAFA}"/>
              </a:ext>
            </a:extLst>
          </p:cNvPr>
          <p:cNvCxnSpPr>
            <a:cxnSpLocks/>
            <a:stCxn id="1031" idx="1"/>
            <a:endCxn id="1030" idx="5"/>
          </p:cNvCxnSpPr>
          <p:nvPr/>
        </p:nvCxnSpPr>
        <p:spPr bwMode="gray">
          <a:xfrm flipH="1" flipV="1">
            <a:off x="434946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01DD18A-5753-6F8C-7D19-6F6DABF93A1E}"/>
              </a:ext>
            </a:extLst>
          </p:cNvPr>
          <p:cNvCxnSpPr>
            <a:cxnSpLocks/>
            <a:stCxn id="1025" idx="3"/>
          </p:cNvCxnSpPr>
          <p:nvPr/>
        </p:nvCxnSpPr>
        <p:spPr bwMode="gray">
          <a:xfrm flipH="1">
            <a:off x="587800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B2057CC-224F-4CB0-7F01-261C85272BF6}"/>
              </a:ext>
            </a:extLst>
          </p:cNvPr>
          <p:cNvCxnSpPr>
            <a:cxnSpLocks/>
            <a:stCxn id="1025" idx="5"/>
          </p:cNvCxnSpPr>
          <p:nvPr/>
        </p:nvCxnSpPr>
        <p:spPr bwMode="gray">
          <a:xfrm>
            <a:off x="613440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6EA9E10-1CF2-6F0C-5AE0-1E3A3541176F}"/>
              </a:ext>
            </a:extLst>
          </p:cNvPr>
          <p:cNvCxnSpPr>
            <a:cxnSpLocks/>
            <a:stCxn id="1029" idx="3"/>
          </p:cNvCxnSpPr>
          <p:nvPr/>
        </p:nvCxnSpPr>
        <p:spPr bwMode="gray">
          <a:xfrm flipH="1">
            <a:off x="488163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EBAF4C5-4B78-C948-FFF9-28873D1EDE6C}"/>
              </a:ext>
            </a:extLst>
          </p:cNvPr>
          <p:cNvCxnSpPr>
            <a:cxnSpLocks/>
            <a:stCxn id="1029" idx="5"/>
          </p:cNvCxnSpPr>
          <p:nvPr/>
        </p:nvCxnSpPr>
        <p:spPr bwMode="gray">
          <a:xfrm>
            <a:off x="514225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9350C38-339B-3691-A3BE-E2CEFBF92AAE}"/>
              </a:ext>
            </a:extLst>
          </p:cNvPr>
          <p:cNvCxnSpPr>
            <a:cxnSpLocks/>
            <a:stCxn id="1031" idx="3"/>
          </p:cNvCxnSpPr>
          <p:nvPr/>
        </p:nvCxnSpPr>
        <p:spPr bwMode="gray">
          <a:xfrm flipH="1">
            <a:off x="437943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4A712D2-736B-5CA2-2622-7617CEDF64A2}"/>
              </a:ext>
            </a:extLst>
          </p:cNvPr>
          <p:cNvCxnSpPr>
            <a:cxnSpLocks/>
            <a:stCxn id="1031" idx="5"/>
          </p:cNvCxnSpPr>
          <p:nvPr/>
        </p:nvCxnSpPr>
        <p:spPr bwMode="gray">
          <a:xfrm>
            <a:off x="462176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8601ADD5-5FAD-9081-BC63-840A771F392E}"/>
              </a:ext>
            </a:extLst>
          </p:cNvPr>
          <p:cNvCxnSpPr>
            <a:cxnSpLocks/>
            <a:stCxn id="1030" idx="3"/>
          </p:cNvCxnSpPr>
          <p:nvPr/>
        </p:nvCxnSpPr>
        <p:spPr bwMode="gray">
          <a:xfrm flipH="1">
            <a:off x="412936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D72C1AE-405A-8507-AAF2-D99A4BC426E6}"/>
              </a:ext>
            </a:extLst>
          </p:cNvPr>
          <p:cNvCxnSpPr>
            <a:cxnSpLocks/>
            <a:stCxn id="1028" idx="5"/>
          </p:cNvCxnSpPr>
          <p:nvPr/>
        </p:nvCxnSpPr>
        <p:spPr bwMode="gray">
          <a:xfrm>
            <a:off x="541432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BC71723-ED44-3218-36FB-934B9D88EFDD}"/>
              </a:ext>
            </a:extLst>
          </p:cNvPr>
          <p:cNvCxnSpPr>
            <a:cxnSpLocks/>
          </p:cNvCxnSpPr>
          <p:nvPr/>
        </p:nvCxnSpPr>
        <p:spPr bwMode="gray">
          <a:xfrm>
            <a:off x="4989504" y="1695692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E5144065-D56D-37E0-3245-1BBA2C3EDE09}"/>
              </a:ext>
            </a:extLst>
          </p:cNvPr>
          <p:cNvCxnSpPr>
            <a:cxnSpLocks/>
          </p:cNvCxnSpPr>
          <p:nvPr/>
        </p:nvCxnSpPr>
        <p:spPr bwMode="gray">
          <a:xfrm>
            <a:off x="4202003" y="1848080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851B998-1D01-E0DA-7C8D-AB3483D5B4AD}"/>
              </a:ext>
            </a:extLst>
          </p:cNvPr>
          <p:cNvSpPr txBox="1"/>
          <p:nvPr/>
        </p:nvSpPr>
        <p:spPr bwMode="gray">
          <a:xfrm>
            <a:off x="3856559" y="155430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E6D6F845-D4AB-3027-32A3-979C00829513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9007" y="2480855"/>
            <a:ext cx="1037182" cy="9549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D48DA880-1745-7E19-8159-63B83091C20B}"/>
              </a:ext>
            </a:extLst>
          </p:cNvPr>
          <p:cNvSpPr txBox="1"/>
          <p:nvPr/>
        </p:nvSpPr>
        <p:spPr bwMode="gray">
          <a:xfrm>
            <a:off x="3555548" y="35760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</p:spTree>
    <p:extLst>
      <p:ext uri="{BB962C8B-B14F-4D97-AF65-F5344CB8AC3E}">
        <p14:creationId xmlns:p14="http://schemas.microsoft.com/office/powerpoint/2010/main" val="3265742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indefinite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0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3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indefinite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"/>
                            </p:stCondLst>
                            <p:childTnLst>
                              <p:par>
                                <p:cTn id="3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2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6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8" dur="2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34" grpId="0"/>
      <p:bldP spid="39" grpId="0"/>
      <p:bldP spid="25" grpId="1"/>
      <p:bldP spid="1024" grpId="0" animBg="1"/>
      <p:bldP spid="1025" grpId="0" animBg="1"/>
      <p:bldP spid="1025" grpId="1" animBg="1"/>
      <p:bldP spid="1027" grpId="0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031" grpId="0" animBg="1"/>
      <p:bldP spid="1031" grpId="1" animBg="1"/>
      <p:bldP spid="1052" grpId="0"/>
      <p:bldP spid="1054" grpId="0"/>
      <p:bldP spid="105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BB645-E4BC-C065-F52B-D3791EC0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67817"/>
          </a:xfrm>
        </p:spPr>
        <p:txBody>
          <a:bodyPr/>
          <a:lstStyle/>
          <a:p>
            <a:r>
              <a:rPr lang="de-DE" dirty="0"/>
              <a:t>Lösche </a:t>
            </a:r>
            <a:r>
              <a:rPr lang="de-DE" b="1" dirty="0"/>
              <a:t>E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0A36BA-E93B-871E-A4D3-F8C86C8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Hibbard Deletion</a:t>
            </a:r>
            <a:r>
              <a:rPr lang="en-US" dirty="0"/>
              <a:t>: </a:t>
            </a:r>
            <a:r>
              <a:rPr lang="de-DE" dirty="0"/>
              <a:t>Fall 3 (zwei Kinder)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36B0E4-0815-E140-6190-608418F5A394}"/>
              </a:ext>
            </a:extLst>
          </p:cNvPr>
          <p:cNvSpPr/>
          <p:nvPr/>
        </p:nvSpPr>
        <p:spPr bwMode="gray">
          <a:xfrm>
            <a:off x="2579176" y="17275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E3FB40-5253-B422-B2C0-9A982CB0B606}"/>
              </a:ext>
            </a:extLst>
          </p:cNvPr>
          <p:cNvSpPr/>
          <p:nvPr/>
        </p:nvSpPr>
        <p:spPr bwMode="gray">
          <a:xfrm>
            <a:off x="2939216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02AE93-1241-64B0-E93C-472F3BFB619E}"/>
              </a:ext>
            </a:extLst>
          </p:cNvPr>
          <p:cNvSpPr/>
          <p:nvPr/>
        </p:nvSpPr>
        <p:spPr bwMode="gray">
          <a:xfrm>
            <a:off x="1750615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22D9D-369E-F62D-50A3-5C5AC6F7E640}"/>
              </a:ext>
            </a:extLst>
          </p:cNvPr>
          <p:cNvSpPr/>
          <p:nvPr/>
        </p:nvSpPr>
        <p:spPr bwMode="gray">
          <a:xfrm>
            <a:off x="221913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A4D8-5E6B-6710-7BBD-ECD6F8295E38}"/>
              </a:ext>
            </a:extLst>
          </p:cNvPr>
          <p:cNvSpPr/>
          <p:nvPr/>
        </p:nvSpPr>
        <p:spPr bwMode="gray">
          <a:xfrm>
            <a:off x="1947068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A60483-8F5C-22FB-2FE6-1D94994ABB9D}"/>
              </a:ext>
            </a:extLst>
          </p:cNvPr>
          <p:cNvSpPr/>
          <p:nvPr/>
        </p:nvSpPr>
        <p:spPr bwMode="gray">
          <a:xfrm>
            <a:off x="115427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6EC53-F758-45EB-E4F0-8CD9C94C8511}"/>
              </a:ext>
            </a:extLst>
          </p:cNvPr>
          <p:cNvSpPr/>
          <p:nvPr/>
        </p:nvSpPr>
        <p:spPr bwMode="gray">
          <a:xfrm>
            <a:off x="1426579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D97EDC-9C68-4E3D-0DA0-2673FAC3E1C1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 bwMode="gray">
          <a:xfrm flipH="1">
            <a:off x="1966639" y="191190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79E9B-214A-CDC9-AA2C-9036C093091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2763564" y="191190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628BE9-DB04-530A-47A2-C6457215DB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 bwMode="gray">
          <a:xfrm flipH="1" flipV="1">
            <a:off x="1935003" y="224793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C8A8D-C8CA-EE0C-A61D-CDC00DB9885E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 bwMode="gray">
          <a:xfrm flipV="1">
            <a:off x="1338664" y="224793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8E40C5-36D5-E499-943D-BF3A003CF61B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 bwMode="gray">
          <a:xfrm flipH="1">
            <a:off x="2131456" y="258397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8A56F9-D4B2-9876-238A-234F6FCD9A2C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 bwMode="gray">
          <a:xfrm flipH="1" flipV="1">
            <a:off x="1338664" y="258397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D12EF-A7B0-BD9D-0C04-63178FDCBC57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2867208" y="224793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BD0D0B-BEC6-9176-4A86-AD2B229CD47D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3123604" y="224793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C48DF9-B06D-4312-C726-43F53CCE846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870838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3FE5D-9AD6-2401-4325-BC799817DC9C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2131456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28319-BD4B-7F04-AD74-AA2205A75AA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1368636" y="292001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D59DDF-6C54-1826-E46C-BE9F43B3597B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1610967" y="292001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3ED41F-3DE7-D6EC-455D-FAF00A114D7F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18566" y="2583976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795AF2-533B-5059-8112-0484DD96EB3E}"/>
              </a:ext>
            </a:extLst>
          </p:cNvPr>
          <p:cNvCxnSpPr>
            <a:cxnSpLocks/>
            <a:stCxn id="9" idx="5"/>
          </p:cNvCxnSpPr>
          <p:nvPr/>
        </p:nvCxnSpPr>
        <p:spPr bwMode="gray">
          <a:xfrm>
            <a:off x="2403524" y="258397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E8B7F03-CE6D-AF75-7E55-C00D7910E314}"/>
              </a:ext>
            </a:extLst>
          </p:cNvPr>
          <p:cNvSpPr/>
          <p:nvPr/>
        </p:nvSpPr>
        <p:spPr bwMode="gray">
          <a:xfrm>
            <a:off x="6195640" y="1674915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1839DD-FC49-8DA8-92B3-7F7D067F6667}"/>
              </a:ext>
            </a:extLst>
          </p:cNvPr>
          <p:cNvSpPr/>
          <p:nvPr/>
        </p:nvSpPr>
        <p:spPr bwMode="gray">
          <a:xfrm>
            <a:off x="6555680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10A8E8-07E9-1339-540F-FA2FDEFCB150}"/>
              </a:ext>
            </a:extLst>
          </p:cNvPr>
          <p:cNvSpPr/>
          <p:nvPr/>
        </p:nvSpPr>
        <p:spPr bwMode="gray">
          <a:xfrm>
            <a:off x="5367079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19BB15-1434-D61A-C458-0A9C83A4F466}"/>
              </a:ext>
            </a:extLst>
          </p:cNvPr>
          <p:cNvSpPr/>
          <p:nvPr/>
        </p:nvSpPr>
        <p:spPr bwMode="gray">
          <a:xfrm>
            <a:off x="5835600" y="2569898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36F0B8-C6F6-F8BE-5382-767B20F2BF60}"/>
              </a:ext>
            </a:extLst>
          </p:cNvPr>
          <p:cNvSpPr/>
          <p:nvPr/>
        </p:nvSpPr>
        <p:spPr bwMode="gray">
          <a:xfrm>
            <a:off x="5361573" y="2270613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ED8FD3-57E7-858E-A3B3-57D59D75BFCD}"/>
              </a:ext>
            </a:extLst>
          </p:cNvPr>
          <p:cNvSpPr/>
          <p:nvPr/>
        </p:nvSpPr>
        <p:spPr bwMode="gray">
          <a:xfrm>
            <a:off x="4770740" y="2569898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C3292D-D926-B57B-61EC-36F53B7F8B75}"/>
              </a:ext>
            </a:extLst>
          </p:cNvPr>
          <p:cNvSpPr/>
          <p:nvPr/>
        </p:nvSpPr>
        <p:spPr bwMode="gray">
          <a:xfrm>
            <a:off x="5043043" y="290593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A04C5E-D30F-8F92-D807-D2438C3CC576}"/>
              </a:ext>
            </a:extLst>
          </p:cNvPr>
          <p:cNvCxnSpPr>
            <a:cxnSpLocks/>
            <a:stCxn id="28" idx="3"/>
            <a:endCxn id="30" idx="6"/>
          </p:cNvCxnSpPr>
          <p:nvPr/>
        </p:nvCxnSpPr>
        <p:spPr bwMode="gray">
          <a:xfrm flipH="1">
            <a:off x="5583103" y="1859303"/>
            <a:ext cx="644173" cy="259661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8E1B1D-857B-3DC5-D8B8-1EEAC518CD27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 bwMode="gray">
          <a:xfrm>
            <a:off x="6380028" y="1859303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AABA2B-4207-464D-E0C0-B1CF64B47D5B}"/>
              </a:ext>
            </a:extLst>
          </p:cNvPr>
          <p:cNvCxnSpPr>
            <a:cxnSpLocks/>
            <a:stCxn id="31" idx="1"/>
            <a:endCxn id="30" idx="5"/>
          </p:cNvCxnSpPr>
          <p:nvPr/>
        </p:nvCxnSpPr>
        <p:spPr bwMode="gray">
          <a:xfrm flipH="1" flipV="1">
            <a:off x="5551467" y="2195340"/>
            <a:ext cx="315769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1BB6FE-C274-6869-05DE-60B141E2CBCD}"/>
              </a:ext>
            </a:extLst>
          </p:cNvPr>
          <p:cNvCxnSpPr>
            <a:cxnSpLocks/>
            <a:stCxn id="33" idx="7"/>
            <a:endCxn id="30" idx="3"/>
          </p:cNvCxnSpPr>
          <p:nvPr/>
        </p:nvCxnSpPr>
        <p:spPr bwMode="gray">
          <a:xfrm flipV="1">
            <a:off x="4955128" y="2195340"/>
            <a:ext cx="443587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5471C-1992-EEEE-9BBA-2A5F253FDA3B}"/>
              </a:ext>
            </a:extLst>
          </p:cNvPr>
          <p:cNvCxnSpPr>
            <a:cxnSpLocks/>
            <a:stCxn id="31" idx="3"/>
          </p:cNvCxnSpPr>
          <p:nvPr/>
        </p:nvCxnSpPr>
        <p:spPr bwMode="gray">
          <a:xfrm flipH="1">
            <a:off x="5774307" y="2754286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590BC2-4E7C-0B98-5AF0-F4CBB7AD63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 bwMode="gray">
          <a:xfrm flipH="1" flipV="1">
            <a:off x="4955128" y="2754286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D94CB6-9C3E-F87E-882F-6B3A589F93FD}"/>
              </a:ext>
            </a:extLst>
          </p:cNvPr>
          <p:cNvCxnSpPr>
            <a:cxnSpLocks/>
            <a:stCxn id="29" idx="3"/>
          </p:cNvCxnSpPr>
          <p:nvPr/>
        </p:nvCxnSpPr>
        <p:spPr bwMode="gray">
          <a:xfrm flipH="1">
            <a:off x="6483672" y="2195340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C8858A-E953-9C24-53DB-2944A19B25FD}"/>
              </a:ext>
            </a:extLst>
          </p:cNvPr>
          <p:cNvCxnSpPr>
            <a:cxnSpLocks/>
            <a:stCxn id="29" idx="5"/>
          </p:cNvCxnSpPr>
          <p:nvPr/>
        </p:nvCxnSpPr>
        <p:spPr bwMode="gray">
          <a:xfrm>
            <a:off x="6740068" y="2195340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8F13A3-1404-7D31-57A1-BFC4A6A97113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 bwMode="gray">
          <a:xfrm flipH="1">
            <a:off x="4955128" y="2455001"/>
            <a:ext cx="438081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0631DB-0A93-DDAA-AE76-2A8BBD4B362F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 bwMode="gray">
          <a:xfrm>
            <a:off x="5545961" y="2455001"/>
            <a:ext cx="321275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2F8AD2-5096-EA37-FE91-404ACBE2FE97}"/>
              </a:ext>
            </a:extLst>
          </p:cNvPr>
          <p:cNvCxnSpPr>
            <a:cxnSpLocks/>
            <a:stCxn id="34" idx="3"/>
          </p:cNvCxnSpPr>
          <p:nvPr/>
        </p:nvCxnSpPr>
        <p:spPr bwMode="gray">
          <a:xfrm flipH="1">
            <a:off x="4985100" y="3090324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CE8682-CA74-AF8C-C35E-6DBD354B7708}"/>
              </a:ext>
            </a:extLst>
          </p:cNvPr>
          <p:cNvCxnSpPr>
            <a:cxnSpLocks/>
            <a:stCxn id="34" idx="5"/>
          </p:cNvCxnSpPr>
          <p:nvPr/>
        </p:nvCxnSpPr>
        <p:spPr bwMode="gray">
          <a:xfrm>
            <a:off x="5227431" y="3090324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CB05-E30C-F2C9-1AF6-D0A91A600EE5}"/>
              </a:ext>
            </a:extLst>
          </p:cNvPr>
          <p:cNvCxnSpPr>
            <a:cxnSpLocks/>
            <a:stCxn id="33" idx="3"/>
          </p:cNvCxnSpPr>
          <p:nvPr/>
        </p:nvCxnSpPr>
        <p:spPr bwMode="gray">
          <a:xfrm flipH="1">
            <a:off x="4735030" y="2754286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2B9AED-7423-CD28-69EE-4DA0932E4A54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6019988" y="2754286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78D3119-2926-1398-3811-490ADD382B7C}"/>
              </a:ext>
            </a:extLst>
          </p:cNvPr>
          <p:cNvSpPr/>
          <p:nvPr/>
        </p:nvSpPr>
        <p:spPr bwMode="gray">
          <a:xfrm>
            <a:off x="6277404" y="3537889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45EF3F-A21C-183F-E3FC-A6BC2CF789ED}"/>
              </a:ext>
            </a:extLst>
          </p:cNvPr>
          <p:cNvSpPr/>
          <p:nvPr/>
        </p:nvSpPr>
        <p:spPr bwMode="gray">
          <a:xfrm>
            <a:off x="6637444" y="387392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503CEC1-97F9-9BAE-616F-59CCFD2DE871}"/>
              </a:ext>
            </a:extLst>
          </p:cNvPr>
          <p:cNvSpPr/>
          <p:nvPr/>
        </p:nvSpPr>
        <p:spPr bwMode="gray">
          <a:xfrm>
            <a:off x="591736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BEE6014-48F5-5852-61D8-AF30A7B93562}"/>
              </a:ext>
            </a:extLst>
          </p:cNvPr>
          <p:cNvSpPr/>
          <p:nvPr/>
        </p:nvSpPr>
        <p:spPr bwMode="gray">
          <a:xfrm>
            <a:off x="5443337" y="3919001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A6A2B9-4D09-E733-6D0C-DD3930085933}"/>
              </a:ext>
            </a:extLst>
          </p:cNvPr>
          <p:cNvSpPr/>
          <p:nvPr/>
        </p:nvSpPr>
        <p:spPr bwMode="gray">
          <a:xfrm>
            <a:off x="485250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486785-D9F1-82CE-25D7-4D479C3EEA27}"/>
              </a:ext>
            </a:extLst>
          </p:cNvPr>
          <p:cNvSpPr/>
          <p:nvPr/>
        </p:nvSpPr>
        <p:spPr bwMode="gray">
          <a:xfrm>
            <a:off x="5124807" y="4554324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C20A95-14EB-01C0-0945-B5FE6F6EAA25}"/>
              </a:ext>
            </a:extLst>
          </p:cNvPr>
          <p:cNvCxnSpPr>
            <a:cxnSpLocks/>
            <a:stCxn id="55" idx="3"/>
            <a:endCxn id="59" idx="7"/>
          </p:cNvCxnSpPr>
          <p:nvPr/>
        </p:nvCxnSpPr>
        <p:spPr bwMode="gray">
          <a:xfrm flipH="1">
            <a:off x="5627725" y="3722277"/>
            <a:ext cx="681315" cy="2283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9686F6-101A-7E54-638D-E34629BA1CFC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 bwMode="gray">
          <a:xfrm>
            <a:off x="6461792" y="3722277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8A0184-B1A2-B887-6CA7-5907CFC76C62}"/>
              </a:ext>
            </a:extLst>
          </p:cNvPr>
          <p:cNvCxnSpPr>
            <a:cxnSpLocks/>
            <a:stCxn id="58" idx="3"/>
          </p:cNvCxnSpPr>
          <p:nvPr/>
        </p:nvCxnSpPr>
        <p:spPr bwMode="gray">
          <a:xfrm flipH="1">
            <a:off x="5856071" y="4402674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91C6F-36F9-B975-24E2-473C0B6E479C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 bwMode="gray">
          <a:xfrm flipH="1" flipV="1">
            <a:off x="5036892" y="4402674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BAD463-FCCB-8E7B-598B-388A9EAF4D19}"/>
              </a:ext>
            </a:extLst>
          </p:cNvPr>
          <p:cNvCxnSpPr>
            <a:cxnSpLocks/>
            <a:stCxn id="56" idx="3"/>
          </p:cNvCxnSpPr>
          <p:nvPr/>
        </p:nvCxnSpPr>
        <p:spPr bwMode="gray">
          <a:xfrm flipH="1">
            <a:off x="6565436" y="4058314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246B56-1794-8203-EE18-C1C36ADB1A2E}"/>
              </a:ext>
            </a:extLst>
          </p:cNvPr>
          <p:cNvCxnSpPr>
            <a:cxnSpLocks/>
            <a:stCxn id="56" idx="5"/>
          </p:cNvCxnSpPr>
          <p:nvPr/>
        </p:nvCxnSpPr>
        <p:spPr bwMode="gray">
          <a:xfrm>
            <a:off x="6821832" y="4058314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DAFDD7-8EE7-9349-E2A2-B8DA549B94EC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 bwMode="gray">
          <a:xfrm flipH="1">
            <a:off x="5036892" y="4103389"/>
            <a:ext cx="438081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DC6B6F-4E4E-1891-0C1E-B671E51BC873}"/>
              </a:ext>
            </a:extLst>
          </p:cNvPr>
          <p:cNvCxnSpPr>
            <a:cxnSpLocks/>
            <a:stCxn id="59" idx="5"/>
            <a:endCxn id="58" idx="1"/>
          </p:cNvCxnSpPr>
          <p:nvPr/>
        </p:nvCxnSpPr>
        <p:spPr bwMode="gray">
          <a:xfrm>
            <a:off x="5627725" y="4103389"/>
            <a:ext cx="321275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44CB28-1097-9B80-0EF3-7FFA950583D6}"/>
              </a:ext>
            </a:extLst>
          </p:cNvPr>
          <p:cNvCxnSpPr>
            <a:cxnSpLocks/>
            <a:stCxn id="61" idx="3"/>
          </p:cNvCxnSpPr>
          <p:nvPr/>
        </p:nvCxnSpPr>
        <p:spPr bwMode="gray">
          <a:xfrm flipH="1">
            <a:off x="5066864" y="4738712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73688E-F684-4C24-F338-72AE8964CD94}"/>
              </a:ext>
            </a:extLst>
          </p:cNvPr>
          <p:cNvCxnSpPr>
            <a:cxnSpLocks/>
            <a:stCxn id="61" idx="5"/>
          </p:cNvCxnSpPr>
          <p:nvPr/>
        </p:nvCxnSpPr>
        <p:spPr bwMode="gray">
          <a:xfrm>
            <a:off x="5309195" y="4738712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C2D1691-0FC6-2AD7-F1B8-59EB59A7E1CD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 flipH="1">
            <a:off x="4816794" y="4402674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69D8BF-6237-622B-0BDB-F4956C1143D9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6101752" y="4402674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C0ADC-26F1-2FFD-2339-42253DF73003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V="1">
            <a:off x="1722271" y="2279575"/>
            <a:ext cx="136356" cy="9764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B4915B9-5935-07A7-71A6-54D329475953}"/>
              </a:ext>
            </a:extLst>
          </p:cNvPr>
          <p:cNvSpPr txBox="1"/>
          <p:nvPr/>
        </p:nvSpPr>
        <p:spPr bwMode="gray">
          <a:xfrm>
            <a:off x="1355105" y="339782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51053C-AE35-F6C2-43A0-6CE485ADFCB4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1458215" y="191190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/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2D8081-D352-E832-54A4-B73BDB68E0A8}"/>
              </a:ext>
            </a:extLst>
          </p:cNvPr>
          <p:cNvCxnSpPr>
            <a:cxnSpLocks/>
            <a:endCxn id="10" idx="6"/>
          </p:cNvCxnSpPr>
          <p:nvPr/>
        </p:nvCxnSpPr>
        <p:spPr bwMode="gray">
          <a:xfrm flipH="1" flipV="1">
            <a:off x="2163092" y="2843638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/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blipFill>
                <a:blip r:embed="rId3"/>
                <a:stretch>
                  <a:fillRect l="-25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CBF05C-6A4F-899A-2011-8686718CD014}"/>
              </a:ext>
            </a:extLst>
          </p:cNvPr>
          <p:cNvCxnSpPr>
            <a:cxnSpLocks/>
          </p:cNvCxnSpPr>
          <p:nvPr/>
        </p:nvCxnSpPr>
        <p:spPr bwMode="gray">
          <a:xfrm>
            <a:off x="4406936" y="239135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/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left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9A11B3-7C1F-BB8D-0D2C-6A4A19BD153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09298" y="2641692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/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remove</m:t>
                      </m:r>
                      <m: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blipFill>
                <a:blip r:embed="rId5"/>
                <a:stretch>
                  <a:fillRect l="-44444" r="-428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649CFD-9C2C-0FCB-F240-4D663892597D}"/>
              </a:ext>
            </a:extLst>
          </p:cNvPr>
          <p:cNvCxnSpPr>
            <a:cxnSpLocks/>
          </p:cNvCxnSpPr>
          <p:nvPr/>
        </p:nvCxnSpPr>
        <p:spPr bwMode="gray">
          <a:xfrm flipV="1">
            <a:off x="5469585" y="3628339"/>
            <a:ext cx="720082" cy="90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FBE5239-EA87-5128-B50A-2BC11300ACA5}"/>
              </a:ext>
            </a:extLst>
          </p:cNvPr>
          <p:cNvSpPr txBox="1"/>
          <p:nvPr/>
        </p:nvSpPr>
        <p:spPr bwMode="gray">
          <a:xfrm>
            <a:off x="4314691" y="349487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 updaten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C266DF-4F3C-A72A-22D8-63977310CAD8}"/>
              </a:ext>
            </a:extLst>
          </p:cNvPr>
          <p:cNvCxnSpPr>
            <a:cxnSpLocks/>
            <a:endCxn id="59" idx="1"/>
          </p:cNvCxnSpPr>
          <p:nvPr/>
        </p:nvCxnSpPr>
        <p:spPr bwMode="gray">
          <a:xfrm>
            <a:off x="5150310" y="3798987"/>
            <a:ext cx="324663" cy="1516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03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78" grpId="0"/>
      <p:bldP spid="86" grpId="0"/>
      <p:bldP spid="90" grpId="0"/>
      <p:bldP spid="92" grpId="0"/>
      <p:bldP spid="94" grpId="0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durchschnittliche Anzahl von Schritten von Löschoperationen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de-DE" dirty="0"/>
                  <a:t>.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  <a:blipFill>
                <a:blip r:embed="rId2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731281-7518-7955-C4A6-F9AAE7D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remove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6E75C-B5F6-851A-F922-010B20B9C8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203598"/>
            <a:ext cx="5087719" cy="3734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DF1AC-420A-B9A4-51A8-57F26FB407B8}"/>
              </a:ext>
            </a:extLst>
          </p:cNvPr>
          <p:cNvSpPr txBox="1"/>
          <p:nvPr/>
        </p:nvSpPr>
        <p:spPr bwMode="gray">
          <a:xfrm>
            <a:off x="5508104" y="466120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130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2FD670-0618-F222-3B7E-144BA8C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Entscheidungsbäume (</a:t>
            </a:r>
            <a:r>
              <a:rPr lang="en-DE" i="1" dirty="0"/>
              <a:t>decision trees</a:t>
            </a:r>
            <a:r>
              <a:rPr lang="en-DE" dirty="0"/>
              <a:t>)</a:t>
            </a:r>
          </a:p>
        </p:txBody>
      </p:sp>
      <p:cxnSp>
        <p:nvCxnSpPr>
          <p:cNvPr id="6" name="AutoShape 2">
            <a:extLst>
              <a:ext uri="{FF2B5EF4-FFF2-40B4-BE49-F238E27FC236}">
                <a16:creationId xmlns:a16="http://schemas.microsoft.com/office/drawing/2014/main" id="{0D0293E7-54F5-E369-A5B2-E2359ACB205E}"/>
              </a:ext>
            </a:extLst>
          </p:cNvPr>
          <p:cNvCxnSpPr>
            <a:cxnSpLocks noChangeShapeType="1"/>
            <a:stCxn id="11" idx="2"/>
            <a:endCxn id="27" idx="0"/>
          </p:cNvCxnSpPr>
          <p:nvPr/>
        </p:nvCxnSpPr>
        <p:spPr bwMode="auto">
          <a:xfrm flipH="1">
            <a:off x="465808" y="3959647"/>
            <a:ext cx="425734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9907FBD2-582D-DF68-C39E-E091E1D9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418" y="1162367"/>
            <a:ext cx="85632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Outlook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35BCEA-E1DA-7F13-CD93-F95AFA4B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1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dirty="0"/>
              <a:t>Temperature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4E891B-31C0-AAFE-1429-AAFB5845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66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439930B-D03E-FF02-B641-63A49F87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18" y="2859782"/>
            <a:ext cx="949299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Humidity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874989-F8F1-99A8-1157-42D7AD5A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19" y="3651870"/>
            <a:ext cx="70724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Windy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C3297377-096E-08A2-7C1C-3DE949274D66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2466409" y="1470144"/>
            <a:ext cx="1992172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4CF580D8-1E6B-5553-2E15-70C340B00F19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891542" y="3167559"/>
            <a:ext cx="768726" cy="48431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F388DD36-34C9-AC26-20DB-EB699C036265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660268" y="2303463"/>
            <a:ext cx="806141" cy="5563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91A1EE7D-5521-1EFF-6931-699903534097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4458581" y="1470144"/>
            <a:ext cx="1824178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F29A60EE-A7BA-61F3-7264-834E746D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494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9D8052F-0134-D790-CF1B-08FF06E9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1526555"/>
            <a:ext cx="65755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sunny</a:t>
            </a:r>
          </a:p>
        </p:txBody>
      </p: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9CBA50C1-49A5-B21C-6D16-E9FD7A5255F3}"/>
              </a:ext>
            </a:extLst>
          </p:cNvPr>
          <p:cNvCxnSpPr>
            <a:cxnSpLocks noChangeShapeType="1"/>
            <a:stCxn id="7" idx="2"/>
            <a:endCxn id="16" idx="0"/>
          </p:cNvCxnSpPr>
          <p:nvPr/>
        </p:nvCxnSpPr>
        <p:spPr bwMode="auto">
          <a:xfrm flipH="1">
            <a:off x="4374584" y="1470144"/>
            <a:ext cx="83997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9" name="Rectangle 16">
            <a:extLst>
              <a:ext uri="{FF2B5EF4-FFF2-40B4-BE49-F238E27FC236}">
                <a16:creationId xmlns:a16="http://schemas.microsoft.com/office/drawing/2014/main" id="{F5E89C22-EDA5-2654-8C30-520B0C3A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214" y="1495981"/>
            <a:ext cx="58503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rainy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5473D7C2-E76D-61CC-80D2-1E0D7D18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255" y="1636092"/>
            <a:ext cx="83631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overcast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50020DC0-885F-71C4-B381-761BBF71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499742"/>
            <a:ext cx="447558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hot</a:t>
            </a:r>
          </a:p>
        </p:txBody>
      </p: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A3BEB49F-2C6E-C0EF-2DCB-726A871F3922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6282759" y="2303463"/>
            <a:ext cx="809521" cy="5040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3" name="Rectangle 20">
            <a:extLst>
              <a:ext uri="{FF2B5EF4-FFF2-40B4-BE49-F238E27FC236}">
                <a16:creationId xmlns:a16="http://schemas.microsoft.com/office/drawing/2014/main" id="{459425D5-2B3C-9FF3-31DB-89D1FB52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08" y="2396975"/>
            <a:ext cx="53572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mild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4933537C-43FC-6FCE-3105-312EBE62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81" y="3253481"/>
            <a:ext cx="52770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high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42A25B25-54DB-4C67-C806-50AA472F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74" y="4106365"/>
            <a:ext cx="505267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true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DC4D256A-42BE-99DB-C75E-0FFA0DEA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871EAECF-E20E-78BB-5B43-F265B3A8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9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32579CA3-1866-66C3-3EFF-E88D8C5E89B2}"/>
              </a:ext>
            </a:extLst>
          </p:cNvPr>
          <p:cNvCxnSpPr>
            <a:cxnSpLocks noChangeShapeType="1"/>
            <a:stCxn id="11" idx="2"/>
            <a:endCxn id="28" idx="0"/>
          </p:cNvCxnSpPr>
          <p:nvPr/>
        </p:nvCxnSpPr>
        <p:spPr bwMode="auto">
          <a:xfrm>
            <a:off x="891542" y="3959647"/>
            <a:ext cx="799816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0" name="Rectangle 27">
            <a:extLst>
              <a:ext uri="{FF2B5EF4-FFF2-40B4-BE49-F238E27FC236}">
                <a16:creationId xmlns:a16="http://schemas.microsoft.com/office/drawing/2014/main" id="{4E16DBA8-EC95-9730-E3FF-56529FBD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2" y="4106364"/>
            <a:ext cx="55175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false</a:t>
            </a:r>
          </a:p>
        </p:txBody>
      </p:sp>
      <p:pic>
        <p:nvPicPr>
          <p:cNvPr id="31" name="Picture 28">
            <a:extLst>
              <a:ext uri="{FF2B5EF4-FFF2-40B4-BE49-F238E27FC236}">
                <a16:creationId xmlns:a16="http://schemas.microsoft.com/office/drawing/2014/main" id="{8CAFDA4F-E91A-741C-6110-6AD71471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409" y="3191375"/>
            <a:ext cx="4841895" cy="1468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5F39A47-EE17-5764-3468-7E8FB48E5F90}"/>
              </a:ext>
            </a:extLst>
          </p:cNvPr>
          <p:cNvSpPr/>
          <p:nvPr/>
        </p:nvSpPr>
        <p:spPr bwMode="gray">
          <a:xfrm>
            <a:off x="2483230" y="3446522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A2BCA57-ED96-7AE4-58BC-0D5D77CE0C9A}"/>
              </a:ext>
            </a:extLst>
          </p:cNvPr>
          <p:cNvSpPr/>
          <p:nvPr/>
        </p:nvSpPr>
        <p:spPr bwMode="gray">
          <a:xfrm>
            <a:off x="2483230" y="369543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74E8FEC-3512-84C0-E235-F28C6506F08C}"/>
              </a:ext>
            </a:extLst>
          </p:cNvPr>
          <p:cNvSpPr/>
          <p:nvPr/>
        </p:nvSpPr>
        <p:spPr bwMode="gray">
          <a:xfrm>
            <a:off x="2483230" y="3950945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32D53DC-61D1-7EA2-997B-13464ED61C1E}"/>
              </a:ext>
            </a:extLst>
          </p:cNvPr>
          <p:cNvSpPr/>
          <p:nvPr/>
        </p:nvSpPr>
        <p:spPr bwMode="gray">
          <a:xfrm>
            <a:off x="2483230" y="420120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3A9BE-8425-78F9-2014-02702ED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Klassifikation: Phylogenetischer Baum des Lebens</a:t>
            </a:r>
          </a:p>
        </p:txBody>
      </p:sp>
      <p:pic>
        <p:nvPicPr>
          <p:cNvPr id="15" name="Picture 2" descr="https://evogeneao.s3.amazonaws.com/images/tree_of_life/tree-of-life_2000.png">
            <a:extLst>
              <a:ext uri="{FF2B5EF4-FFF2-40B4-BE49-F238E27FC236}">
                <a16:creationId xmlns:a16="http://schemas.microsoft.com/office/drawing/2014/main" id="{3369B45E-A922-C5BB-DE22-E1A53C942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9" t="3287" r="1569" b="1985"/>
          <a:stretch/>
        </p:blipFill>
        <p:spPr bwMode="auto">
          <a:xfrm>
            <a:off x="358776" y="1779662"/>
            <a:ext cx="7055980" cy="28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6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b="1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606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noProof="0" dirty="0"/>
                  <a:t>Definition (Graph)</a:t>
                </a:r>
                <a:r>
                  <a:rPr lang="de-DE" dirty="0"/>
                  <a:t>.</a:t>
                </a:r>
                <a:r>
                  <a:rPr lang="de-DE" noProof="0" dirty="0"/>
                  <a:t> Ein </a:t>
                </a:r>
                <a:r>
                  <a:rPr lang="de-DE" b="1" noProof="0" dirty="0"/>
                  <a:t>Graph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noProof="0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noProof="0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noProof="0" dirty="0"/>
                  <a:t> von Kanten.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ist </a:t>
                </a:r>
                <a:r>
                  <a:rPr lang="de-DE" b="1" dirty="0"/>
                  <a:t>ungerichtet</a:t>
                </a:r>
                <a:r>
                  <a:rPr lang="de-DE" dirty="0"/>
                  <a:t> falls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Ansonsten ist G </a:t>
                </a:r>
                <a:r>
                  <a:rPr lang="de-DE" b="1" dirty="0"/>
                  <a:t>gerichtet</a:t>
                </a:r>
                <a:r>
                  <a:rPr lang="de-DE" dirty="0"/>
                  <a:t>. </a:t>
                </a:r>
                <a:r>
                  <a:rPr lang="de-DE" noProof="0" dirty="0"/>
                  <a:t>Jede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noProof="0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ausgehend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und </a:t>
                </a:r>
                <a:r>
                  <a:rPr lang="de-DE" b="1" noProof="0" dirty="0"/>
                  <a:t>eingehend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noProof="0" dirty="0"/>
                  <a:t>.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Pfad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noProof="0" dirty="0"/>
                  <a:t>. 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(Zusammenhängender Graph)</a:t>
                </a:r>
                <a:r>
                  <a:rPr lang="de-DE" noProof="0" dirty="0"/>
                  <a:t>.</a:t>
                </a:r>
                <a:r>
                  <a:rPr lang="de-DE" b="1" dirty="0"/>
                  <a:t> </a:t>
                </a:r>
                <a:r>
                  <a:rPr lang="de-DE" dirty="0"/>
                  <a:t>Ein Graph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zusammenhängend</a:t>
                </a:r>
                <a:r>
                  <a:rPr lang="de-DE" noProof="0" dirty="0"/>
                  <a:t> falls jedes Knotenpaar über mindestens einen Pfad verbunden ist. </a:t>
                </a:r>
                <a:r>
                  <a:rPr lang="de-DE" dirty="0"/>
                  <a:t>Ein gerichteter Graph ist </a:t>
                </a:r>
                <a:r>
                  <a:rPr lang="de-DE" b="1" dirty="0"/>
                  <a:t>schwach zusammenhängend</a:t>
                </a:r>
                <a:r>
                  <a:rPr lang="de-DE" dirty="0"/>
                  <a:t>, falls der zugehörige ungerichteten Graph zusammenhängend ist.</a:t>
                </a:r>
              </a:p>
              <a:p>
                <a:r>
                  <a:rPr lang="de-DE" b="1" noProof="0" dirty="0"/>
                  <a:t>Definition (Azyklischer Graph)</a:t>
                </a:r>
                <a:r>
                  <a:rPr lang="de-DE" noProof="0" dirty="0"/>
                  <a:t>.</a:t>
                </a:r>
                <a:r>
                  <a:rPr lang="de-DE" dirty="0"/>
                  <a:t> Ein Pfad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ist azyklisch wenn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verschieden sind. </a:t>
                </a:r>
                <a:r>
                  <a:rPr lang="de-DE" noProof="0" dirty="0"/>
                  <a:t>Ein Graph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</a:t>
                </a:r>
                <a:r>
                  <a:rPr lang="de-DE" noProof="0" dirty="0"/>
                  <a:t>ist </a:t>
                </a:r>
                <a:r>
                  <a:rPr lang="de-DE" b="1" noProof="0" dirty="0"/>
                  <a:t>azyklisch</a:t>
                </a:r>
                <a:r>
                  <a:rPr lang="de-DE" noProof="0" dirty="0"/>
                  <a:t> falls alle Pfad </a:t>
                </a:r>
                <a:r>
                  <a:rPr lang="de-DE" dirty="0"/>
                  <a:t>azyklisch sind</a:t>
                </a:r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5A0D0AD-5665-2DB0-49FC-3230A6ED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Allgemein: Graphen</a:t>
            </a:r>
          </a:p>
        </p:txBody>
      </p:sp>
    </p:spTree>
    <p:extLst>
      <p:ext uri="{BB962C8B-B14F-4D97-AF65-F5344CB8AC3E}">
        <p14:creationId xmlns:p14="http://schemas.microsoft.com/office/powerpoint/2010/main" val="120428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D0A01-8E7E-8B54-3E41-0B2F3D361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598691" cy="3709466"/>
          </a:xfrm>
        </p:spPr>
        <p:txBody>
          <a:bodyPr/>
          <a:lstStyle/>
          <a:p>
            <a:r>
              <a:rPr lang="de-DE" b="1" noProof="0" dirty="0"/>
              <a:t>Definition (Ungerichteter Baum)</a:t>
            </a:r>
            <a:r>
              <a:rPr lang="de-DE" dirty="0"/>
              <a:t>.</a:t>
            </a:r>
            <a:r>
              <a:rPr lang="de-DE" noProof="0" dirty="0"/>
              <a:t> Ein ungerichteter, zusammenhängender, azyklischer Graph ist ein ungerichteter Baum.</a:t>
            </a:r>
          </a:p>
          <a:p>
            <a:endParaRPr lang="de-DE" noProof="0" dirty="0"/>
          </a:p>
          <a:p>
            <a:r>
              <a:rPr lang="de-DE" b="1" noProof="0" dirty="0"/>
              <a:t>Definition (Gerichteter Baum)</a:t>
            </a:r>
            <a:r>
              <a:rPr lang="de-DE" dirty="0"/>
              <a:t>.</a:t>
            </a:r>
            <a:r>
              <a:rPr lang="de-DE" b="1" noProof="0" dirty="0"/>
              <a:t> </a:t>
            </a:r>
            <a:r>
              <a:rPr lang="de-DE" noProof="0" dirty="0"/>
              <a:t>Ein gerichteter, schwach zusammenhängender, azyklischer Graph, in dem jeder Knoten höchstens eine eingehende Kante hat, ist ein gerichteter Baum.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noProof="0" dirty="0"/>
              <a:t>Lemma</a:t>
            </a:r>
            <a:r>
              <a:rPr lang="de-DE" noProof="0" dirty="0"/>
              <a:t>. In einem ungerichteten Baum gibt es genau einen Pfad zwischen jedem Knotenpaar.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593D4-16B6-54F7-B490-463FF79A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Bäume als zusammenhängende Graphen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3DAADBCF-8BEA-131C-770E-EB558DCE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81" y="126694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60">
            <a:extLst>
              <a:ext uri="{FF2B5EF4-FFF2-40B4-BE49-F238E27FC236}">
                <a16:creationId xmlns:a16="http://schemas.microsoft.com/office/drawing/2014/main" id="{5018BA75-567F-9607-02A5-BE53D7F7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55" y="11353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61">
            <a:extLst>
              <a:ext uri="{FF2B5EF4-FFF2-40B4-BE49-F238E27FC236}">
                <a16:creationId xmlns:a16="http://schemas.microsoft.com/office/drawing/2014/main" id="{64479445-CCA0-2069-1F50-E30E7372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978" y="1639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7" name="AutoShape 62">
            <a:extLst>
              <a:ext uri="{FF2B5EF4-FFF2-40B4-BE49-F238E27FC236}">
                <a16:creationId xmlns:a16="http://schemas.microsoft.com/office/drawing/2014/main" id="{37D96BBC-8FA6-34C3-716B-98B3EDDC6B5F}"/>
              </a:ext>
            </a:extLst>
          </p:cNvPr>
          <p:cNvCxnSpPr>
            <a:cxnSpLocks noChangeShapeType="1"/>
            <a:stCxn id="9" idx="7"/>
            <a:endCxn id="5" idx="3"/>
          </p:cNvCxnSpPr>
          <p:nvPr/>
        </p:nvCxnSpPr>
        <p:spPr bwMode="auto">
          <a:xfrm flipV="1">
            <a:off x="8256807" y="131975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AutoShape 63">
            <a:extLst>
              <a:ext uri="{FF2B5EF4-FFF2-40B4-BE49-F238E27FC236}">
                <a16:creationId xmlns:a16="http://schemas.microsoft.com/office/drawing/2014/main" id="{C506405B-239B-2A04-C453-FC2F0A44486C}"/>
              </a:ext>
            </a:extLst>
          </p:cNvPr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7695346" y="182395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69">
            <a:extLst>
              <a:ext uri="{FF2B5EF4-FFF2-40B4-BE49-F238E27FC236}">
                <a16:creationId xmlns:a16="http://schemas.microsoft.com/office/drawing/2014/main" id="{E2D4E98B-930A-3385-8DA2-EC10457E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9" y="21385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0" name="Oval 55">
            <a:extLst>
              <a:ext uri="{FF2B5EF4-FFF2-40B4-BE49-F238E27FC236}">
                <a16:creationId xmlns:a16="http://schemas.microsoft.com/office/drawing/2014/main" id="{E52DE10C-F9AB-A716-1FAF-4840CC4A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508" y="151456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0A9D5DD8-12BB-DF38-DBFC-2CBA9BAF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926" y="19277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BA7BF778-A2FE-5FF2-6F9E-B68BF0FD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463" y="12123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54B62250-F38B-48C4-FD6E-FAEAC47A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687" y="220655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14" name="AutoShape 63">
            <a:extLst>
              <a:ext uri="{FF2B5EF4-FFF2-40B4-BE49-F238E27FC236}">
                <a16:creationId xmlns:a16="http://schemas.microsoft.com/office/drawing/2014/main" id="{A7326921-533A-F2FC-3547-1FFFFF1DE0E0}"/>
              </a:ext>
            </a:extLst>
          </p:cNvPr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5263508" y="1396685"/>
            <a:ext cx="562587" cy="2258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AutoShape 62">
            <a:extLst>
              <a:ext uri="{FF2B5EF4-FFF2-40B4-BE49-F238E27FC236}">
                <a16:creationId xmlns:a16="http://schemas.microsoft.com/office/drawing/2014/main" id="{54ECAA9B-7BCB-B94E-EDAB-82A419B764C7}"/>
              </a:ext>
            </a:extLst>
          </p:cNvPr>
          <p:cNvCxnSpPr>
            <a:cxnSpLocks noChangeShapeType="1"/>
            <a:stCxn id="9" idx="3"/>
            <a:endCxn id="13" idx="6"/>
          </p:cNvCxnSpPr>
          <p:nvPr/>
        </p:nvCxnSpPr>
        <p:spPr bwMode="auto">
          <a:xfrm flipH="1" flipV="1">
            <a:off x="6925687" y="2314554"/>
            <a:ext cx="1178384" cy="8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AutoShape 63">
            <a:extLst>
              <a:ext uri="{FF2B5EF4-FFF2-40B4-BE49-F238E27FC236}">
                <a16:creationId xmlns:a16="http://schemas.microsoft.com/office/drawing/2014/main" id="{F8DF15C1-0CC6-579B-28F5-22C6EFFEBF66}"/>
              </a:ext>
            </a:extLst>
          </p:cNvPr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5902463" y="1428317"/>
            <a:ext cx="144463" cy="499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AutoShape 62">
            <a:extLst>
              <a:ext uri="{FF2B5EF4-FFF2-40B4-BE49-F238E27FC236}">
                <a16:creationId xmlns:a16="http://schemas.microsoft.com/office/drawing/2014/main" id="{0B64FA4B-B0C5-8A03-0AC5-74A3D66FC306}"/>
              </a:ext>
            </a:extLst>
          </p:cNvPr>
          <p:cNvCxnSpPr>
            <a:cxnSpLocks noChangeShapeType="1"/>
            <a:stCxn id="13" idx="2"/>
            <a:endCxn id="11" idx="5"/>
          </p:cNvCxnSpPr>
          <p:nvPr/>
        </p:nvCxnSpPr>
        <p:spPr bwMode="auto">
          <a:xfrm flipH="1" flipV="1">
            <a:off x="6123294" y="2112151"/>
            <a:ext cx="586393" cy="2024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AutoShape 63">
            <a:extLst>
              <a:ext uri="{FF2B5EF4-FFF2-40B4-BE49-F238E27FC236}">
                <a16:creationId xmlns:a16="http://schemas.microsoft.com/office/drawing/2014/main" id="{8AE40DB3-904C-1296-84B5-627070A033FC}"/>
              </a:ext>
            </a:extLst>
          </p:cNvPr>
          <p:cNvCxnSpPr>
            <a:cxnSpLocks noChangeShapeType="1"/>
            <a:stCxn id="13" idx="0"/>
            <a:endCxn id="4" idx="4"/>
          </p:cNvCxnSpPr>
          <p:nvPr/>
        </p:nvCxnSpPr>
        <p:spPr bwMode="auto">
          <a:xfrm flipV="1">
            <a:off x="6817687" y="1482949"/>
            <a:ext cx="67894" cy="7236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180D530A-FC3E-02E9-6A6D-58E9273F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865" y="268663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8" name="Oval 60">
            <a:extLst>
              <a:ext uri="{FF2B5EF4-FFF2-40B4-BE49-F238E27FC236}">
                <a16:creationId xmlns:a16="http://schemas.microsoft.com/office/drawing/2014/main" id="{F8E5733A-B5C9-1226-3898-A4809161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529" y="254297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9" name="Oval 61">
            <a:extLst>
              <a:ext uri="{FF2B5EF4-FFF2-40B4-BE49-F238E27FC236}">
                <a16:creationId xmlns:a16="http://schemas.microsoft.com/office/drawing/2014/main" id="{C26FA8CD-43E4-723D-CA0A-974F1EC9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052" y="304718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0" name="AutoShape 62">
            <a:extLst>
              <a:ext uri="{FF2B5EF4-FFF2-40B4-BE49-F238E27FC236}">
                <a16:creationId xmlns:a16="http://schemas.microsoft.com/office/drawing/2014/main" id="{BF277728-A2E3-E75A-FE7F-B542FF555A51}"/>
              </a:ext>
            </a:extLst>
          </p:cNvPr>
          <p:cNvCxnSpPr>
            <a:cxnSpLocks noChangeShapeType="1"/>
            <a:stCxn id="32" idx="7"/>
            <a:endCxn id="28" idx="3"/>
          </p:cNvCxnSpPr>
          <p:nvPr/>
        </p:nvCxnSpPr>
        <p:spPr bwMode="auto">
          <a:xfrm flipV="1">
            <a:off x="7150881" y="272734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8C9C79D2-7758-714B-6C60-806137521E83}"/>
              </a:ext>
            </a:extLst>
          </p:cNvPr>
          <p:cNvCxnSpPr>
            <a:cxnSpLocks noChangeShapeType="1"/>
            <a:stCxn id="29" idx="5"/>
            <a:endCxn id="32" idx="1"/>
          </p:cNvCxnSpPr>
          <p:nvPr/>
        </p:nvCxnSpPr>
        <p:spPr bwMode="auto">
          <a:xfrm>
            <a:off x="6589420" y="323154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Oval 69">
            <a:extLst>
              <a:ext uri="{FF2B5EF4-FFF2-40B4-BE49-F238E27FC236}">
                <a16:creationId xmlns:a16="http://schemas.microsoft.com/office/drawing/2014/main" id="{FB2024B3-21AA-AA18-7CC2-E3395CE5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513" y="354612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55">
            <a:extLst>
              <a:ext uri="{FF2B5EF4-FFF2-40B4-BE49-F238E27FC236}">
                <a16:creationId xmlns:a16="http://schemas.microsoft.com/office/drawing/2014/main" id="{3D564554-807B-BD37-D917-C6C5F60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826" y="374749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316BF336-9CD4-A604-DF44-FB90E0379DD6}"/>
              </a:ext>
            </a:extLst>
          </p:cNvPr>
          <p:cNvCxnSpPr>
            <a:cxnSpLocks noChangeShapeType="1"/>
            <a:stCxn id="32" idx="3"/>
            <a:endCxn id="33" idx="6"/>
          </p:cNvCxnSpPr>
          <p:nvPr/>
        </p:nvCxnSpPr>
        <p:spPr bwMode="auto">
          <a:xfrm flipH="1">
            <a:off x="6229826" y="3730495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7B1C93E6-F66C-6078-9FF9-977358EFEC2C}"/>
              </a:ext>
            </a:extLst>
          </p:cNvPr>
          <p:cNvCxnSpPr>
            <a:cxnSpLocks noChangeShapeType="1"/>
            <a:stCxn id="33" idx="0"/>
            <a:endCxn id="27" idx="4"/>
          </p:cNvCxnSpPr>
          <p:nvPr/>
        </p:nvCxnSpPr>
        <p:spPr bwMode="auto">
          <a:xfrm flipH="1" flipV="1">
            <a:off x="6022865" y="2902631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73091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noProof="0" dirty="0"/>
                  <a:t>Definition (Wurzel)</a:t>
                </a:r>
                <a:r>
                  <a:rPr lang="de-DE" dirty="0"/>
                  <a:t>. </a:t>
                </a:r>
                <a:r>
                  <a:rPr lang="de-DE" noProof="0" dirty="0"/>
                  <a:t>Sei der Knoten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in einem gerichteten Baum ohne eingehende Kanten, dann </a:t>
                </a:r>
                <a:r>
                  <a:rPr lang="de-DE" dirty="0"/>
                  <a:t>nennen wir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die Wurzel des Baums und den Baum </a:t>
                </a:r>
                <a:r>
                  <a:rPr lang="de-DE" noProof="0" dirty="0"/>
                  <a:t>einen </a:t>
                </a:r>
                <a:r>
                  <a:rPr lang="de-DE" b="1" noProof="0" dirty="0"/>
                  <a:t>verwurzelten Baum</a:t>
                </a:r>
                <a:r>
                  <a:rPr lang="de-DE" noProof="0" dirty="0"/>
                  <a:t> (auch „gewurzelt“). </a:t>
                </a:r>
              </a:p>
              <a:p>
                <a:r>
                  <a:rPr lang="de-DE" b="1" noProof="0" dirty="0"/>
                  <a:t>Lemma</a:t>
                </a:r>
                <a:r>
                  <a:rPr lang="de-DE" noProof="0" dirty="0"/>
                  <a:t>. In einem gerichteten, verwurzelten Baum gibt es genau einen Pfad zwischen der Wurzel und jedem anderen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 r="-9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CDCEF6-D6F7-701A-878F-F2CAA991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Verwurzelte Bäume</a:t>
            </a:r>
          </a:p>
        </p:txBody>
      </p:sp>
      <p:sp>
        <p:nvSpPr>
          <p:cNvPr id="5" name="Oval 55">
            <a:extLst>
              <a:ext uri="{FF2B5EF4-FFF2-40B4-BE49-F238E27FC236}">
                <a16:creationId xmlns:a16="http://schemas.microsoft.com/office/drawing/2014/main" id="{3748BE99-7426-04F9-56D6-F3D60B1A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19" y="307721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6" name="Oval 60">
            <a:extLst>
              <a:ext uri="{FF2B5EF4-FFF2-40B4-BE49-F238E27FC236}">
                <a16:creationId xmlns:a16="http://schemas.microsoft.com/office/drawing/2014/main" id="{D2D9D7D9-0CA7-ECF4-D85D-D7A1DF20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183" y="2933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7D1BD73C-8D80-50F7-641C-BC5CCB63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06" y="34377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473C7A08-6D4F-993E-0B14-C97DBE95E874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3363535" y="3117919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16BBA3EB-A7AF-EE7F-393B-EC0E3F353EC6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2802074" y="3622126"/>
            <a:ext cx="408725" cy="346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Oval 69">
            <a:extLst>
              <a:ext uri="{FF2B5EF4-FFF2-40B4-BE49-F238E27FC236}">
                <a16:creationId xmlns:a16="http://schemas.microsoft.com/office/drawing/2014/main" id="{ACEC657F-6FE9-E8E5-3421-2C694394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67" y="393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9AA28FF5-7170-D52D-3246-2EDF3CA2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6" y="33127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422ACFC3-8ED9-4149-4B63-014AA297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13" y="371451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7F9AD224-B94F-3019-98FD-9F22A3F4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05" y="283376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4" name="Oval 55">
            <a:extLst>
              <a:ext uri="{FF2B5EF4-FFF2-40B4-BE49-F238E27FC236}">
                <a16:creationId xmlns:a16="http://schemas.microsoft.com/office/drawing/2014/main" id="{B26E00B1-EAFA-7B88-72E3-50C76298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480" y="413807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15" name="AutoShape 63">
            <a:extLst>
              <a:ext uri="{FF2B5EF4-FFF2-40B4-BE49-F238E27FC236}">
                <a16:creationId xmlns:a16="http://schemas.microsoft.com/office/drawing/2014/main" id="{12FDCD33-3242-4659-F584-BE2426BBBC76}"/>
              </a:ext>
            </a:extLst>
          </p:cNvPr>
          <p:cNvCxnSpPr>
            <a:cxnSpLocks noChangeShapeType="1"/>
            <a:stCxn id="11" idx="7"/>
            <a:endCxn id="13" idx="3"/>
          </p:cNvCxnSpPr>
          <p:nvPr/>
        </p:nvCxnSpPr>
        <p:spPr bwMode="auto">
          <a:xfrm flipV="1">
            <a:off x="338604" y="3018134"/>
            <a:ext cx="840833" cy="326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16" name="AutoShape 62">
            <a:extLst>
              <a:ext uri="{FF2B5EF4-FFF2-40B4-BE49-F238E27FC236}">
                <a16:creationId xmlns:a16="http://schemas.microsoft.com/office/drawing/2014/main" id="{CE078B66-035E-8990-456C-CACBBEA317EA}"/>
              </a:ext>
            </a:extLst>
          </p:cNvPr>
          <p:cNvCxnSpPr>
            <a:cxnSpLocks noChangeShapeType="1"/>
            <a:stCxn id="10" idx="3"/>
            <a:endCxn id="14" idx="6"/>
          </p:cNvCxnSpPr>
          <p:nvPr/>
        </p:nvCxnSpPr>
        <p:spPr bwMode="auto">
          <a:xfrm flipH="1">
            <a:off x="2442480" y="4121074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AutoShape 63">
            <a:extLst>
              <a:ext uri="{FF2B5EF4-FFF2-40B4-BE49-F238E27FC236}">
                <a16:creationId xmlns:a16="http://schemas.microsoft.com/office/drawing/2014/main" id="{209C2E47-CDB0-5D2D-4B38-26E976368FCF}"/>
              </a:ext>
            </a:extLst>
          </p:cNvPr>
          <p:cNvCxnSpPr>
            <a:cxnSpLocks noChangeShapeType="1"/>
            <a:stCxn id="12" idx="0"/>
            <a:endCxn id="13" idx="5"/>
          </p:cNvCxnSpPr>
          <p:nvPr/>
        </p:nvCxnSpPr>
        <p:spPr bwMode="auto">
          <a:xfrm flipH="1" flipV="1">
            <a:off x="1332173" y="3018134"/>
            <a:ext cx="56240" cy="6963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AutoShape 62">
            <a:extLst>
              <a:ext uri="{FF2B5EF4-FFF2-40B4-BE49-F238E27FC236}">
                <a16:creationId xmlns:a16="http://schemas.microsoft.com/office/drawing/2014/main" id="{1C50ACE4-CD20-0A64-C94C-5D6A29CD45EB}"/>
              </a:ext>
            </a:extLst>
          </p:cNvPr>
          <p:cNvCxnSpPr>
            <a:cxnSpLocks noChangeShapeType="1"/>
            <a:stCxn id="14" idx="2"/>
            <a:endCxn id="12" idx="5"/>
          </p:cNvCxnSpPr>
          <p:nvPr/>
        </p:nvCxnSpPr>
        <p:spPr bwMode="auto">
          <a:xfrm flipH="1" flipV="1">
            <a:off x="1464781" y="3898887"/>
            <a:ext cx="761699" cy="3471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AutoShape 63">
            <a:extLst>
              <a:ext uri="{FF2B5EF4-FFF2-40B4-BE49-F238E27FC236}">
                <a16:creationId xmlns:a16="http://schemas.microsoft.com/office/drawing/2014/main" id="{0997EEDB-FEBF-BA44-ECC2-36F4E42D41A5}"/>
              </a:ext>
            </a:extLst>
          </p:cNvPr>
          <p:cNvCxnSpPr>
            <a:cxnSpLocks noChangeShapeType="1"/>
            <a:stCxn id="14" idx="0"/>
            <a:endCxn id="5" idx="4"/>
          </p:cNvCxnSpPr>
          <p:nvPr/>
        </p:nvCxnSpPr>
        <p:spPr bwMode="auto">
          <a:xfrm flipH="1" flipV="1">
            <a:off x="2235519" y="3293210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Oval 55">
            <a:extLst>
              <a:ext uri="{FF2B5EF4-FFF2-40B4-BE49-F238E27FC236}">
                <a16:creationId xmlns:a16="http://schemas.microsoft.com/office/drawing/2014/main" id="{A6312C3C-E814-EED6-F998-9154ACF6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25" y="421526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22" name="Oval 60">
            <a:extLst>
              <a:ext uri="{FF2B5EF4-FFF2-40B4-BE49-F238E27FC236}">
                <a16:creationId xmlns:a16="http://schemas.microsoft.com/office/drawing/2014/main" id="{ABEDFDB0-07B1-A58C-54E3-A3C4E9F8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688" y="358471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23" name="Oval 61">
            <a:extLst>
              <a:ext uri="{FF2B5EF4-FFF2-40B4-BE49-F238E27FC236}">
                <a16:creationId xmlns:a16="http://schemas.microsoft.com/office/drawing/2014/main" id="{ED2C8174-C38B-EBD5-2FDB-E5A507F8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220" y="259263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24" name="AutoShape 62">
            <a:extLst>
              <a:ext uri="{FF2B5EF4-FFF2-40B4-BE49-F238E27FC236}">
                <a16:creationId xmlns:a16="http://schemas.microsoft.com/office/drawing/2014/main" id="{F6E0F157-CA88-0CF8-6CE7-09D11EB9BF50}"/>
              </a:ext>
            </a:extLst>
          </p:cNvPr>
          <p:cNvCxnSpPr>
            <a:cxnSpLocks noChangeShapeType="1"/>
            <a:stCxn id="26" idx="5"/>
            <a:endCxn id="22" idx="2"/>
          </p:cNvCxnSpPr>
          <p:nvPr/>
        </p:nvCxnSpPr>
        <p:spPr bwMode="auto">
          <a:xfrm>
            <a:off x="7149785" y="3406575"/>
            <a:ext cx="545903" cy="286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AutoShape 63">
            <a:extLst>
              <a:ext uri="{FF2B5EF4-FFF2-40B4-BE49-F238E27FC236}">
                <a16:creationId xmlns:a16="http://schemas.microsoft.com/office/drawing/2014/main" id="{6279CF9D-925A-5C29-D5E8-E790DB0065E3}"/>
              </a:ext>
            </a:extLst>
          </p:cNvPr>
          <p:cNvCxnSpPr>
            <a:cxnSpLocks noChangeShapeType="1"/>
            <a:stCxn id="23" idx="4"/>
            <a:endCxn id="26" idx="0"/>
          </p:cNvCxnSpPr>
          <p:nvPr/>
        </p:nvCxnSpPr>
        <p:spPr bwMode="auto">
          <a:xfrm>
            <a:off x="7058220" y="2808630"/>
            <a:ext cx="15197" cy="4135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Oval 69">
            <a:extLst>
              <a:ext uri="{FF2B5EF4-FFF2-40B4-BE49-F238E27FC236}">
                <a16:creationId xmlns:a16="http://schemas.microsoft.com/office/drawing/2014/main" id="{8C05EB4D-8C88-4F2E-8BC7-197E9041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17" y="322220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27" name="Oval 55">
            <a:extLst>
              <a:ext uri="{FF2B5EF4-FFF2-40B4-BE49-F238E27FC236}">
                <a16:creationId xmlns:a16="http://schemas.microsoft.com/office/drawing/2014/main" id="{21B0AA1E-FF14-F724-A58F-FF2BF1C2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87" y="45814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28" name="Oval 55">
            <a:extLst>
              <a:ext uri="{FF2B5EF4-FFF2-40B4-BE49-F238E27FC236}">
                <a16:creationId xmlns:a16="http://schemas.microsoft.com/office/drawing/2014/main" id="{A83ED0C1-260B-D753-BD71-4C5815B8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315" y="396192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29" name="Oval 55">
            <a:extLst>
              <a:ext uri="{FF2B5EF4-FFF2-40B4-BE49-F238E27FC236}">
                <a16:creationId xmlns:a16="http://schemas.microsoft.com/office/drawing/2014/main" id="{17177901-5BB6-CA43-F767-1DB7EF0E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198" y="431620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30" name="Oval 55">
            <a:extLst>
              <a:ext uri="{FF2B5EF4-FFF2-40B4-BE49-F238E27FC236}">
                <a16:creationId xmlns:a16="http://schemas.microsoft.com/office/drawing/2014/main" id="{DFADFAC9-4C14-0F7D-469C-27CF1F51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369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0080CCA4-DB4F-F27E-CB4D-677B06DF27C6}"/>
              </a:ext>
            </a:extLst>
          </p:cNvPr>
          <p:cNvCxnSpPr>
            <a:cxnSpLocks noChangeShapeType="1"/>
            <a:stCxn id="27" idx="6"/>
            <a:endCxn id="29" idx="3"/>
          </p:cNvCxnSpPr>
          <p:nvPr/>
        </p:nvCxnSpPr>
        <p:spPr bwMode="auto">
          <a:xfrm flipV="1">
            <a:off x="5070887" y="4500569"/>
            <a:ext cx="547943" cy="1888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D732009D-7527-122E-EFC5-A6763073C79D}"/>
              </a:ext>
            </a:extLst>
          </p:cNvPr>
          <p:cNvCxnSpPr>
            <a:cxnSpLocks noChangeShapeType="1"/>
            <a:stCxn id="26" idx="3"/>
            <a:endCxn id="30" idx="7"/>
          </p:cNvCxnSpPr>
          <p:nvPr/>
        </p:nvCxnSpPr>
        <p:spPr bwMode="auto">
          <a:xfrm flipH="1">
            <a:off x="6743364" y="3406575"/>
            <a:ext cx="253685" cy="321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CD4D1432-BFE3-03A4-DCEC-DB1E70B9C633}"/>
              </a:ext>
            </a:extLst>
          </p:cNvPr>
          <p:cNvCxnSpPr>
            <a:cxnSpLocks noChangeShapeType="1"/>
            <a:stCxn id="28" idx="3"/>
            <a:endCxn id="29" idx="7"/>
          </p:cNvCxnSpPr>
          <p:nvPr/>
        </p:nvCxnSpPr>
        <p:spPr bwMode="auto">
          <a:xfrm flipH="1">
            <a:off x="5771566" y="4146289"/>
            <a:ext cx="312381" cy="201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823A6997-5BA6-7D05-269F-F9B060A16740}"/>
              </a:ext>
            </a:extLst>
          </p:cNvPr>
          <p:cNvCxnSpPr>
            <a:cxnSpLocks noChangeShapeType="1"/>
            <a:stCxn id="30" idx="2"/>
            <a:endCxn id="28" idx="7"/>
          </p:cNvCxnSpPr>
          <p:nvPr/>
        </p:nvCxnSpPr>
        <p:spPr bwMode="auto">
          <a:xfrm flipH="1">
            <a:off x="6236683" y="3804706"/>
            <a:ext cx="322313" cy="1888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1ADD1673-9E83-FFFE-23CE-52EA836C92FE}"/>
              </a:ext>
            </a:extLst>
          </p:cNvPr>
          <p:cNvCxnSpPr>
            <a:cxnSpLocks noChangeShapeType="1"/>
            <a:stCxn id="30" idx="5"/>
            <a:endCxn id="21" idx="1"/>
          </p:cNvCxnSpPr>
          <p:nvPr/>
        </p:nvCxnSpPr>
        <p:spPr bwMode="auto">
          <a:xfrm>
            <a:off x="6743364" y="3881074"/>
            <a:ext cx="330193" cy="365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Pfeil nach rechts 48">
            <a:extLst>
              <a:ext uri="{FF2B5EF4-FFF2-40B4-BE49-F238E27FC236}">
                <a16:creationId xmlns:a16="http://schemas.microsoft.com/office/drawing/2014/main" id="{9D77C6B4-336A-4FBA-9B09-8E8AF59E9F6B}"/>
              </a:ext>
            </a:extLst>
          </p:cNvPr>
          <p:cNvSpPr/>
          <p:nvPr/>
        </p:nvSpPr>
        <p:spPr bwMode="auto">
          <a:xfrm>
            <a:off x="4290397" y="3305121"/>
            <a:ext cx="1270659" cy="5343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77599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13090</TotalTime>
  <Words>2207</Words>
  <Application>Microsoft Macintosh PowerPoint</Application>
  <PresentationFormat>On-screen Show (16:9)</PresentationFormat>
  <Paragraphs>579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Beispiel: Entscheidungsbäume (decision trees)</vt:lpstr>
      <vt:lpstr>Klassifikation: Phylogenetischer Baum des Lebens</vt:lpstr>
      <vt:lpstr>Überblick</vt:lpstr>
      <vt:lpstr>Allgemein: Graphen</vt:lpstr>
      <vt:lpstr>Bäume als zusammenhängende Graphen</vt:lpstr>
      <vt:lpstr>Verwurzelte Bäume</vt:lpstr>
      <vt:lpstr>Terminologie</vt:lpstr>
      <vt:lpstr>Schnelltest</vt:lpstr>
      <vt:lpstr>Mehr Terminologie</vt:lpstr>
      <vt:lpstr>Noch mehr Terminologie</vt:lpstr>
      <vt:lpstr>Rekursive Definition von Bäumen</vt:lpstr>
      <vt:lpstr>Überblick</vt:lpstr>
      <vt:lpstr>Eigenschaften von Bäumen</vt:lpstr>
      <vt:lpstr>Traversierung: Tiefensuche (Depth first traversal (DFS))</vt:lpstr>
      <vt:lpstr>Traversierung: Breitensuche (Breadth first traversal (BFS))</vt:lpstr>
      <vt:lpstr>Überblick</vt:lpstr>
      <vt:lpstr>Binäre Suchbäume</vt:lpstr>
      <vt:lpstr>Binäre Suchbäume II</vt:lpstr>
      <vt:lpstr>Binärer Baum als Abstrakter Datentyp</vt:lpstr>
      <vt:lpstr>Binäre Suchbäume in C++</vt:lpstr>
      <vt:lpstr>Binäre Suchbäume in C++ (Gerüst)</vt:lpstr>
      <vt:lpstr>Binäre Suchbäume: get </vt:lpstr>
      <vt:lpstr>Überblick</vt:lpstr>
      <vt:lpstr>Binäre Suchbäume: put </vt:lpstr>
      <vt:lpstr>Baumform (tree shape)</vt:lpstr>
      <vt:lpstr>Symboltabelle: Komplexitäten</vt:lpstr>
      <vt:lpstr>Überblick</vt:lpstr>
      <vt:lpstr>Binäre Suchbäume: min und remove_min </vt:lpstr>
      <vt:lpstr>Binäre Suchbäume: remove (Hibbard deletion)</vt:lpstr>
      <vt:lpstr>Hibbard Deletion: Fall 3 (zwei Kinder)</vt:lpstr>
      <vt:lpstr>Binäre Suchbäume: remove 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Hennicke, Leonhard</cp:lastModifiedBy>
  <cp:revision>152</cp:revision>
  <cp:lastPrinted>2014-05-07T12:19:03Z</cp:lastPrinted>
  <dcterms:created xsi:type="dcterms:W3CDTF">2022-08-10T08:10:37Z</dcterms:created>
  <dcterms:modified xsi:type="dcterms:W3CDTF">2025-06-02T15:54:26Z</dcterms:modified>
</cp:coreProperties>
</file>