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1" r:id="rId2"/>
    <p:sldId id="303" r:id="rId3"/>
    <p:sldId id="305" r:id="rId4"/>
    <p:sldId id="306" r:id="rId5"/>
    <p:sldId id="307" r:id="rId6"/>
    <p:sldId id="308" r:id="rId7"/>
    <p:sldId id="310" r:id="rId8"/>
    <p:sldId id="311" r:id="rId9"/>
    <p:sldId id="309" r:id="rId10"/>
    <p:sldId id="318" r:id="rId11"/>
    <p:sldId id="319" r:id="rId12"/>
    <p:sldId id="317" r:id="rId13"/>
    <p:sldId id="312" r:id="rId14"/>
    <p:sldId id="313" r:id="rId15"/>
    <p:sldId id="314" r:id="rId16"/>
    <p:sldId id="315" r:id="rId17"/>
    <p:sldId id="316" r:id="rId18"/>
    <p:sldId id="304" r:id="rId19"/>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A5A5A5"/>
    <a:srgbClr val="323232"/>
    <a:srgbClr val="FFFFFF"/>
    <a:srgbClr val="B4B4B4"/>
    <a:srgbClr val="C00000"/>
    <a:srgbClr val="B1063A"/>
    <a:srgbClr val="000000"/>
    <a:srgbClr val="FFFF00"/>
    <a:srgbClr val="FB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3"/>
    <p:restoredTop sz="93997"/>
  </p:normalViewPr>
  <p:slideViewPr>
    <p:cSldViewPr snapToObjects="1" showGuides="1">
      <p:cViewPr varScale="1">
        <p:scale>
          <a:sx n="147" d="100"/>
          <a:sy n="147" d="100"/>
        </p:scale>
        <p:origin x="216" y="392"/>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10/24/24</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10/24/24</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281101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13</a:t>
            </a:fld>
            <a:endParaRPr lang="en-US" b="1" dirty="0"/>
          </a:p>
        </p:txBody>
      </p:sp>
    </p:spTree>
    <p:extLst>
      <p:ext uri="{BB962C8B-B14F-4D97-AF65-F5344CB8AC3E}">
        <p14:creationId xmlns:p14="http://schemas.microsoft.com/office/powerpoint/2010/main" val="198149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2b – </a:t>
            </a:r>
            <a:br>
              <a:rPr lang="de-DE" sz="800" noProof="0" dirty="0"/>
            </a:br>
            <a:r>
              <a:rPr lang="de-DE" sz="800" noProof="0" dirty="0"/>
              <a:t>Bedingte Wahrscheinlichkeit</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/18</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0.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5.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0.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0.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hqprint">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Eigenschaften von Wahrscheinlichkeitsräumen</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9E3C2CA-E04F-31D6-A3DF-C36B7A436D6E}"/>
                  </a:ext>
                </a:extLst>
              </p:cNvPr>
              <p:cNvSpPr>
                <a:spLocks noGrp="1"/>
              </p:cNvSpPr>
              <p:nvPr>
                <p:ph type="body" sz="quarter" idx="13"/>
              </p:nvPr>
            </p:nvSpPr>
            <p:spPr>
              <a:xfrm>
                <a:off x="358777" y="1239837"/>
                <a:ext cx="6481476" cy="3563938"/>
              </a:xfrm>
            </p:spPr>
            <p:txBody>
              <a:bodyPr/>
              <a:lstStyle/>
              <a:p>
                <a:r>
                  <a:rPr lang="de-DE" b="1" dirty="0">
                    <a:solidFill>
                      <a:schemeClr val="accent4"/>
                    </a:solidFill>
                  </a:rPr>
                  <a:t>Beispiel (Simpson Paradox)</a:t>
                </a:r>
                <a:r>
                  <a:rPr lang="de-DE" dirty="0"/>
                  <a:t>. Zwei Chirurgen (Dr. </a:t>
                </a:r>
                <a:r>
                  <a:rPr lang="de-DE" dirty="0" err="1"/>
                  <a:t>Hibbert</a:t>
                </a:r>
                <a:r>
                  <a:rPr lang="de-DE" dirty="0"/>
                  <a:t> und Dr. Nick) nehmen 100 Operationen (OPs) mit zwei Typen von OPs an Patienten vor (Herz-OP und Platzwunden nähen).  Für beide OPs hat Dr. </a:t>
                </a:r>
                <a:r>
                  <a:rPr lang="de-DE" dirty="0" err="1"/>
                  <a:t>Hibbert</a:t>
                </a:r>
                <a:r>
                  <a:rPr lang="de-DE" dirty="0"/>
                  <a:t> die höhere Erfolgsquote. </a:t>
                </a:r>
              </a:p>
              <a:p>
                <a:r>
                  <a:rPr lang="de-DE" dirty="0"/>
                  <a:t>Wenn man allerdings die Form der Operation ignoriert, dann zeigt sich ein anderes Bild!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Erfolg</m:t>
                          </m:r>
                        </m:e>
                        <m:e>
                          <m:r>
                            <m:rPr>
                              <m:sty m:val="p"/>
                            </m:rPr>
                            <a:rPr lang="en-US" b="0" i="0" smtClean="0">
                              <a:latin typeface="Cambria Math" panose="02040503050406030204" pitchFamily="18" charset="0"/>
                            </a:rPr>
                            <m:t>Dr</m:t>
                          </m:r>
                          <m:r>
                            <a:rPr lang="en-US" b="0" i="0" smtClean="0">
                              <a:latin typeface="Cambria Math" panose="02040503050406030204" pitchFamily="18" charset="0"/>
                            </a:rPr>
                            <m:t>. </m:t>
                          </m:r>
                          <m:r>
                            <m:rPr>
                              <m:sty m:val="p"/>
                            </m:rPr>
                            <a:rPr lang="en-US" b="0" i="0" smtClean="0">
                              <a:latin typeface="Cambria Math" panose="02040503050406030204" pitchFamily="18" charset="0"/>
                            </a:rPr>
                            <m:t>Nick</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83</m:t>
                          </m:r>
                        </m:num>
                        <m:den>
                          <m:r>
                            <a:rPr lang="en-US" b="0" i="1" smtClean="0">
                              <a:latin typeface="Cambria Math" panose="02040503050406030204" pitchFamily="18" charset="0"/>
                            </a:rPr>
                            <m:t>100</m:t>
                          </m:r>
                        </m:den>
                      </m:f>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Erfolg</m:t>
                          </m:r>
                        </m:e>
                        <m:e>
                          <m:r>
                            <m:rPr>
                              <m:sty m:val="p"/>
                            </m:rPr>
                            <a:rPr lang="en-US">
                              <a:latin typeface="Cambria Math" panose="02040503050406030204" pitchFamily="18" charset="0"/>
                            </a:rPr>
                            <m:t>Dr</m:t>
                          </m:r>
                          <m:r>
                            <a:rPr lang="en-US">
                              <a:latin typeface="Cambria Math" panose="02040503050406030204" pitchFamily="18" charset="0"/>
                            </a:rPr>
                            <m:t>. </m:t>
                          </m:r>
                          <m:r>
                            <m:rPr>
                              <m:sty m:val="p"/>
                            </m:rPr>
                            <a:rPr lang="en-US" b="0" i="0" smtClean="0">
                              <a:latin typeface="Cambria Math" panose="02040503050406030204" pitchFamily="18" charset="0"/>
                            </a:rPr>
                            <m:t>Hibbert</m:t>
                          </m:r>
                        </m:e>
                      </m:d>
                    </m:oMath>
                  </m:oMathPara>
                </a14:m>
                <a:endParaRPr lang="en-DE" dirty="0"/>
              </a:p>
              <a:p>
                <a:r>
                  <a:rPr lang="en-DE" b="1" dirty="0"/>
                  <a:t>Was passiert hier</a:t>
                </a:r>
                <a:r>
                  <a:rPr lang="en-DE" dirty="0"/>
                  <a:t> </a:t>
                </a:r>
                <a:r>
                  <a:rPr lang="en-GB" dirty="0"/>
                  <a:t>u</a:t>
                </a:r>
                <a:r>
                  <a:rPr lang="en-DE" dirty="0"/>
                  <a:t>nd </a:t>
                </a:r>
                <a:r>
                  <a:rPr lang="en-DE" b="1" dirty="0"/>
                  <a:t>wie ist das möglich</a:t>
                </a:r>
                <a:r>
                  <a:rPr lang="en-DE" dirty="0"/>
                  <a:t>?</a:t>
                </a:r>
              </a:p>
              <a:p>
                <a:pPr marL="268287" lvl="1" indent="0">
                  <a:buNone/>
                </a:pPr>
                <a14:m>
                  <m:oMathPara xmlns:m="http://schemas.openxmlformats.org/officeDocument/2006/math">
                    <m:oMathParaPr>
                      <m:jc m:val="centerGroup"/>
                    </m:oMathParaPr>
                    <m:oMath xmlns:m="http://schemas.openxmlformats.org/officeDocument/2006/math">
                      <m:r>
                        <a:rPr lang="en-DE" sz="1200" i="1" dirty="0" smtClean="0">
                          <a:latin typeface="Cambria Math" panose="02040503050406030204" pitchFamily="18" charset="0"/>
                        </a:rPr>
                        <m:t>𝐴</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erfolgreich</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𝐵</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Dr</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Nick</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operiert</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𝐶</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Die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ist</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eine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Herz</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1" dirty="0" smtClean="0">
                          <a:latin typeface="Cambria Math" panose="02040503050406030204" pitchFamily="18" charset="0"/>
                        </a:rPr>
                        <m:t>”</m:t>
                      </m:r>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r>
                            <a:rPr lang="en-US" sz="1200" i="1">
                              <a:latin typeface="Cambria Math" panose="02040503050406030204" pitchFamily="18" charset="0"/>
                            </a:rPr>
                            <m:t>𝐵</m:t>
                          </m:r>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r>
                            <a:rPr lang="en-US" sz="1200" i="1">
                              <a:latin typeface="Cambria Math" panose="02040503050406030204" pitchFamily="18" charset="0"/>
                            </a:rPr>
                            <m:t>𝐵</m:t>
                          </m:r>
                        </m:e>
                      </m:d>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oMath>
                  </m:oMathPara>
                </a14:m>
                <a:endParaRPr lang="en-DE" sz="1200" dirty="0"/>
              </a:p>
              <a:p>
                <a:pPr marL="268287" lvl="1" indent="0">
                  <a:buNone/>
                </a:pPr>
                <a:endParaRPr lang="en-DE" sz="1200" dirty="0"/>
              </a:p>
            </p:txBody>
          </p:sp>
        </mc:Choice>
        <mc:Fallback xmlns="">
          <p:sp>
            <p:nvSpPr>
              <p:cNvPr id="2" name="Text Placeholder 1">
                <a:extLst>
                  <a:ext uri="{FF2B5EF4-FFF2-40B4-BE49-F238E27FC236}">
                    <a16:creationId xmlns:a16="http://schemas.microsoft.com/office/drawing/2014/main" id="{C9E3C2CA-E04F-31D6-A3DF-C36B7A436D6E}"/>
                  </a:ext>
                </a:extLst>
              </p:cNvPr>
              <p:cNvSpPr>
                <a:spLocks noGrp="1" noRot="1" noChangeAspect="1" noMove="1" noResize="1" noEditPoints="1" noAdjustHandles="1" noChangeArrowheads="1" noChangeShapeType="1" noTextEdit="1"/>
              </p:cNvSpPr>
              <p:nvPr>
                <p:ph type="body" sz="quarter" idx="13"/>
              </p:nvPr>
            </p:nvSpPr>
            <p:spPr>
              <a:xfrm>
                <a:off x="358777" y="1239837"/>
                <a:ext cx="6481476" cy="3563938"/>
              </a:xfrm>
              <a:blipFill>
                <a:blip r:embed="rId2"/>
                <a:stretch>
                  <a:fillRect t="-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BD8507C6-934F-A317-94D3-42218DFDDEEA}"/>
              </a:ext>
            </a:extLst>
          </p:cNvPr>
          <p:cNvSpPr>
            <a:spLocks noGrp="1"/>
          </p:cNvSpPr>
          <p:nvPr>
            <p:ph type="title"/>
          </p:nvPr>
        </p:nvSpPr>
        <p:spPr/>
        <p:txBody>
          <a:bodyPr/>
          <a:lstStyle/>
          <a:p>
            <a:r>
              <a:rPr lang="en-DE" dirty="0"/>
              <a:t>Simpson Paradox</a:t>
            </a:r>
          </a:p>
        </p:txBody>
      </p:sp>
      <p:graphicFrame>
        <p:nvGraphicFramePr>
          <p:cNvPr id="4" name="Table 4">
            <a:extLst>
              <a:ext uri="{FF2B5EF4-FFF2-40B4-BE49-F238E27FC236}">
                <a16:creationId xmlns:a16="http://schemas.microsoft.com/office/drawing/2014/main" id="{11A2848F-A07A-0160-FC3D-50E085A22C6C}"/>
              </a:ext>
            </a:extLst>
          </p:cNvPr>
          <p:cNvGraphicFramePr>
            <a:graphicFrameLocks noGrp="1"/>
          </p:cNvGraphicFramePr>
          <p:nvPr>
            <p:extLst>
              <p:ext uri="{D42A27DB-BD31-4B8C-83A1-F6EECF244321}">
                <p14:modId xmlns:p14="http://schemas.microsoft.com/office/powerpoint/2010/main" val="1822964889"/>
              </p:ext>
            </p:extLst>
          </p:nvPr>
        </p:nvGraphicFramePr>
        <p:xfrm>
          <a:off x="6876256" y="1203598"/>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70</a:t>
                      </a:r>
                    </a:p>
                  </a:txBody>
                  <a:tcPr marL="0" marR="0" marT="0" marB="0" anchor="ctr" anchorCtr="1"/>
                </a:tc>
                <a:tc>
                  <a:txBody>
                    <a:bodyPr/>
                    <a:lstStyle/>
                    <a:p>
                      <a:r>
                        <a:rPr lang="en-DE" sz="1000" dirty="0"/>
                        <a:t>10</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20</a:t>
                      </a:r>
                    </a:p>
                  </a:txBody>
                  <a:tcPr marL="0" marR="0" marT="0" marB="0" anchor="ctr" anchorCtr="1"/>
                </a:tc>
                <a:tc>
                  <a:txBody>
                    <a:bodyPr/>
                    <a:lstStyle/>
                    <a:p>
                      <a:r>
                        <a:rPr lang="en-DE" sz="1000" dirty="0"/>
                        <a:t>0</a:t>
                      </a:r>
                    </a:p>
                  </a:txBody>
                  <a:tcPr marL="0" marR="0" marT="0" marB="0" anchor="ctr" anchorCtr="1"/>
                </a:tc>
                <a:extLst>
                  <a:ext uri="{0D108BD9-81ED-4DB2-BD59-A6C34878D82A}">
                    <a16:rowId xmlns:a16="http://schemas.microsoft.com/office/drawing/2014/main" val="2382852172"/>
                  </a:ext>
                </a:extLst>
              </a:tr>
            </a:tbl>
          </a:graphicData>
        </a:graphic>
      </p:graphicFrame>
      <p:graphicFrame>
        <p:nvGraphicFramePr>
          <p:cNvPr id="5" name="Table 4">
            <a:extLst>
              <a:ext uri="{FF2B5EF4-FFF2-40B4-BE49-F238E27FC236}">
                <a16:creationId xmlns:a16="http://schemas.microsoft.com/office/drawing/2014/main" id="{D881D6A5-BC08-3F7D-888D-4A2445AD3E34}"/>
              </a:ext>
            </a:extLst>
          </p:cNvPr>
          <p:cNvGraphicFramePr>
            <a:graphicFrameLocks noGrp="1"/>
          </p:cNvGraphicFramePr>
          <p:nvPr>
            <p:extLst>
              <p:ext uri="{D42A27DB-BD31-4B8C-83A1-F6EECF244321}">
                <p14:modId xmlns:p14="http://schemas.microsoft.com/office/powerpoint/2010/main" val="2310992475"/>
              </p:ext>
            </p:extLst>
          </p:nvPr>
        </p:nvGraphicFramePr>
        <p:xfrm>
          <a:off x="6876256" y="2427734"/>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2</a:t>
                      </a:r>
                    </a:p>
                  </a:txBody>
                  <a:tcPr marL="0" marR="0" marT="0" marB="0" anchor="ctr" anchorCtr="1"/>
                </a:tc>
                <a:tc>
                  <a:txBody>
                    <a:bodyPr/>
                    <a:lstStyle/>
                    <a:p>
                      <a:r>
                        <a:rPr lang="en-DE" sz="1000" dirty="0"/>
                        <a:t>81</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8</a:t>
                      </a:r>
                    </a:p>
                  </a:txBody>
                  <a:tcPr marL="0" marR="0" marT="0" marB="0" anchor="ctr" anchorCtr="1"/>
                </a:tc>
                <a:tc>
                  <a:txBody>
                    <a:bodyPr/>
                    <a:lstStyle/>
                    <a:p>
                      <a:r>
                        <a:rPr lang="en-DE" sz="1000" dirty="0"/>
                        <a:t>9</a:t>
                      </a:r>
                    </a:p>
                  </a:txBody>
                  <a:tcPr marL="0" marR="0" marT="0" marB="0" anchor="ctr" anchorCtr="1"/>
                </a:tc>
                <a:extLst>
                  <a:ext uri="{0D108BD9-81ED-4DB2-BD59-A6C34878D82A}">
                    <a16:rowId xmlns:a16="http://schemas.microsoft.com/office/drawing/2014/main" val="2382852172"/>
                  </a:ext>
                </a:extLst>
              </a:tr>
            </a:tbl>
          </a:graphicData>
        </a:graphic>
      </p:graphicFrame>
      <p:sp>
        <p:nvSpPr>
          <p:cNvPr id="6" name="TextBox 5">
            <a:extLst>
              <a:ext uri="{FF2B5EF4-FFF2-40B4-BE49-F238E27FC236}">
                <a16:creationId xmlns:a16="http://schemas.microsoft.com/office/drawing/2014/main" id="{FF7D3CB2-2C8D-719A-6E7F-489C8FDE49D7}"/>
              </a:ext>
            </a:extLst>
          </p:cNvPr>
          <p:cNvSpPr txBox="1"/>
          <p:nvPr/>
        </p:nvSpPr>
        <p:spPr bwMode="gray">
          <a:xfrm>
            <a:off x="7200292" y="2056496"/>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Hibbert</a:t>
            </a:r>
          </a:p>
        </p:txBody>
      </p:sp>
      <p:sp>
        <p:nvSpPr>
          <p:cNvPr id="7" name="TextBox 6">
            <a:extLst>
              <a:ext uri="{FF2B5EF4-FFF2-40B4-BE49-F238E27FC236}">
                <a16:creationId xmlns:a16="http://schemas.microsoft.com/office/drawing/2014/main" id="{60FB1B02-E7A5-1A1C-1903-025DE7CAB9BE}"/>
              </a:ext>
            </a:extLst>
          </p:cNvPr>
          <p:cNvSpPr txBox="1"/>
          <p:nvPr/>
        </p:nvSpPr>
        <p:spPr bwMode="gray">
          <a:xfrm>
            <a:off x="7164288" y="3280632"/>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Nick</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5A5EC3-EEC6-1E86-A8AF-4630951F7FEE}"/>
                  </a:ext>
                </a:extLst>
              </p:cNvPr>
              <p:cNvSpPr txBox="1"/>
              <p:nvPr/>
            </p:nvSpPr>
            <p:spPr bwMode="gray">
              <a:xfrm rot="16200000">
                <a:off x="1943708"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8" name="TextBox 7">
                <a:extLst>
                  <a:ext uri="{FF2B5EF4-FFF2-40B4-BE49-F238E27FC236}">
                    <a16:creationId xmlns:a16="http://schemas.microsoft.com/office/drawing/2014/main" id="{175A5EC3-EEC6-1E86-A8AF-4630951F7FEE}"/>
                  </a:ext>
                </a:extLst>
              </p:cNvPr>
              <p:cNvSpPr txBox="1">
                <a:spLocks noRot="1" noChangeAspect="1" noMove="1" noResize="1" noEditPoints="1" noAdjustHandles="1" noChangeArrowheads="1" noChangeShapeType="1" noTextEdit="1"/>
              </p:cNvSpPr>
              <p:nvPr/>
            </p:nvSpPr>
            <p:spPr bwMode="gray">
              <a:xfrm rot="16200000">
                <a:off x="1943708" y="4119922"/>
                <a:ext cx="308300" cy="236291"/>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A9A7E6-C7C7-CBC5-867C-DB7A68489B44}"/>
                  </a:ext>
                </a:extLst>
              </p:cNvPr>
              <p:cNvSpPr txBox="1"/>
              <p:nvPr/>
            </p:nvSpPr>
            <p:spPr bwMode="gray">
              <a:xfrm rot="5400000">
                <a:off x="2663787"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24A9A7E6-C7C7-CBC5-867C-DB7A68489B44}"/>
                  </a:ext>
                </a:extLst>
              </p:cNvPr>
              <p:cNvSpPr txBox="1">
                <a:spLocks noRot="1" noChangeAspect="1" noMove="1" noResize="1" noEditPoints="1" noAdjustHandles="1" noChangeArrowheads="1" noChangeShapeType="1" noTextEdit="1"/>
              </p:cNvSpPr>
              <p:nvPr/>
            </p:nvSpPr>
            <p:spPr bwMode="gray">
              <a:xfrm rot="5400000">
                <a:off x="2663787" y="4119922"/>
                <a:ext cx="308300" cy="236291"/>
              </a:xfrm>
              <a:prstGeom prst="rect">
                <a:avLst/>
              </a:prstGeom>
              <a:blipFill>
                <a:blip r:embed="rId4"/>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1036E0-7550-3BB5-C2E4-88DF125EB3B3}"/>
                  </a:ext>
                </a:extLst>
              </p:cNvPr>
              <p:cNvSpPr txBox="1"/>
              <p:nvPr/>
            </p:nvSpPr>
            <p:spPr bwMode="gray">
              <a:xfrm rot="5400000">
                <a:off x="3985823" y="4134646"/>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10" name="TextBox 9">
                <a:extLst>
                  <a:ext uri="{FF2B5EF4-FFF2-40B4-BE49-F238E27FC236}">
                    <a16:creationId xmlns:a16="http://schemas.microsoft.com/office/drawing/2014/main" id="{FA1036E0-7550-3BB5-C2E4-88DF125EB3B3}"/>
                  </a:ext>
                </a:extLst>
              </p:cNvPr>
              <p:cNvSpPr txBox="1">
                <a:spLocks noRot="1" noChangeAspect="1" noMove="1" noResize="1" noEditPoints="1" noAdjustHandles="1" noChangeArrowheads="1" noChangeShapeType="1" noTextEdit="1"/>
              </p:cNvSpPr>
              <p:nvPr/>
            </p:nvSpPr>
            <p:spPr bwMode="gray">
              <a:xfrm rot="5400000">
                <a:off x="3985823" y="4134646"/>
                <a:ext cx="308300" cy="236291"/>
              </a:xfrm>
              <a:prstGeom prst="rect">
                <a:avLst/>
              </a:prstGeom>
              <a:blipFill>
                <a:blip r:embed="rId5"/>
                <a:stretch>
                  <a:fillRect/>
                </a:stretch>
              </a:blipFill>
            </p:spPr>
            <p:txBody>
              <a:bodyPr/>
              <a:lstStyle/>
              <a:p>
                <a:r>
                  <a:rPr lang="en-DE">
                    <a:noFill/>
                  </a:rPr>
                  <a:t> </a:t>
                </a:r>
              </a:p>
            </p:txBody>
          </p:sp>
        </mc:Fallback>
      </mc:AlternateContent>
      <p:sp>
        <p:nvSpPr>
          <p:cNvPr id="11" name="Rounded Rectangle 10">
            <a:extLst>
              <a:ext uri="{FF2B5EF4-FFF2-40B4-BE49-F238E27FC236}">
                <a16:creationId xmlns:a16="http://schemas.microsoft.com/office/drawing/2014/main" id="{2C369A8A-3B59-344E-3201-1FD20A2C0194}"/>
              </a:ext>
            </a:extLst>
          </p:cNvPr>
          <p:cNvSpPr/>
          <p:nvPr/>
        </p:nvSpPr>
        <p:spPr bwMode="gray">
          <a:xfrm>
            <a:off x="2501156" y="3837472"/>
            <a:ext cx="630684"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Rounded Rectangle 11">
            <a:extLst>
              <a:ext uri="{FF2B5EF4-FFF2-40B4-BE49-F238E27FC236}">
                <a16:creationId xmlns:a16="http://schemas.microsoft.com/office/drawing/2014/main" id="{BB98C909-42DF-A126-D549-3EDA1C25E956}"/>
              </a:ext>
            </a:extLst>
          </p:cNvPr>
          <p:cNvSpPr/>
          <p:nvPr/>
        </p:nvSpPr>
        <p:spPr bwMode="gray">
          <a:xfrm>
            <a:off x="3851920" y="3837472"/>
            <a:ext cx="720079"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Rounded Rectangle 12">
            <a:extLst>
              <a:ext uri="{FF2B5EF4-FFF2-40B4-BE49-F238E27FC236}">
                <a16:creationId xmlns:a16="http://schemas.microsoft.com/office/drawing/2014/main" id="{99288F0D-CF53-6484-CE93-CBF96BDC50D4}"/>
              </a:ext>
            </a:extLst>
          </p:cNvPr>
          <p:cNvSpPr/>
          <p:nvPr/>
        </p:nvSpPr>
        <p:spPr bwMode="gray">
          <a:xfrm>
            <a:off x="1781076" y="3837472"/>
            <a:ext cx="524323"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4" name="Straight Arrow Connector 13">
            <a:extLst>
              <a:ext uri="{FF2B5EF4-FFF2-40B4-BE49-F238E27FC236}">
                <a16:creationId xmlns:a16="http://schemas.microsoft.com/office/drawing/2014/main" id="{6FD6C324-1FB7-E303-8425-E8F5D7548E11}"/>
              </a:ext>
            </a:extLst>
          </p:cNvPr>
          <p:cNvCxnSpPr>
            <a:cxnSpLocks/>
            <a:stCxn id="15" idx="1"/>
          </p:cNvCxnSpPr>
          <p:nvPr/>
        </p:nvCxnSpPr>
        <p:spPr bwMode="gray">
          <a:xfrm flipH="1" flipV="1">
            <a:off x="5148064" y="4011910"/>
            <a:ext cx="413784"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9701F77-29CE-C1F9-9488-FC40F8B70A3B}"/>
                  </a:ext>
                </a:extLst>
              </p:cNvPr>
              <p:cNvSpPr txBox="1"/>
              <p:nvPr/>
            </p:nvSpPr>
            <p:spPr bwMode="gray">
              <a:xfrm>
                <a:off x="5561848" y="3903663"/>
                <a:ext cx="1314407" cy="71682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DE" sz="1050" dirty="0">
                    <a:solidFill>
                      <a:srgbClr val="C00000"/>
                    </a:solidFill>
                  </a:rPr>
                  <a:t>Variieren stark!</a:t>
                </a: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acc>
                            <m:accPr>
                              <m:chr m:val="̅"/>
                              <m:ctrlPr>
                                <a:rPr lang="en-US" sz="1050" b="0" i="1" smtClean="0">
                                  <a:solidFill>
                                    <a:srgbClr val="C00000"/>
                                  </a:solidFill>
                                  <a:latin typeface="Cambria Math" panose="02040503050406030204" pitchFamily="18" charset="0"/>
                                </a:rPr>
                              </m:ctrlPr>
                            </m:accPr>
                            <m:e>
                              <m:r>
                                <a:rPr lang="en-US" sz="1050" b="0" i="1" smtClean="0">
                                  <a:solidFill>
                                    <a:srgbClr val="C00000"/>
                                  </a:solidFill>
                                  <a:latin typeface="Cambria Math" panose="02040503050406030204" pitchFamily="18" charset="0"/>
                                </a:rPr>
                                <m:t>𝐶</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𝐵</m:t>
                          </m:r>
                        </m:e>
                      </m:d>
                      <m:r>
                        <a:rPr lang="en-US" sz="1050" b="0" i="1" smtClean="0">
                          <a:solidFill>
                            <a:srgbClr val="C00000"/>
                          </a:solidFill>
                          <a:latin typeface="Cambria Math" panose="02040503050406030204" pitchFamily="18" charset="0"/>
                        </a:rPr>
                        <m:t>=</m:t>
                      </m:r>
                      <m:r>
                        <a:rPr lang="en-US" sz="1050" i="1">
                          <a:solidFill>
                            <a:srgbClr val="C00000"/>
                          </a:solidFill>
                          <a:latin typeface="Cambria Math" panose="02040503050406030204" pitchFamily="18" charset="0"/>
                        </a:rPr>
                        <m:t>9</m:t>
                      </m:r>
                      <m:r>
                        <a:rPr lang="en-US" sz="1050" b="0" i="1" smtClean="0">
                          <a:solidFill>
                            <a:srgbClr val="C00000"/>
                          </a:solidFill>
                          <a:latin typeface="Cambria Math" panose="02040503050406030204" pitchFamily="18" charset="0"/>
                        </a:rPr>
                        <m:t>0%</m:t>
                      </m:r>
                    </m:oMath>
                  </m:oMathPara>
                </a14:m>
                <a:endParaRPr lang="en-US" sz="105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acc>
                            <m:accPr>
                              <m:chr m:val="̅"/>
                              <m:ctrlPr>
                                <a:rPr lang="en-US" sz="1050" i="1">
                                  <a:solidFill>
                                    <a:srgbClr val="C00000"/>
                                  </a:solidFill>
                                  <a:latin typeface="Cambria Math" panose="02040503050406030204" pitchFamily="18" charset="0"/>
                                </a:rPr>
                              </m:ctrlPr>
                            </m:accPr>
                            <m:e>
                              <m:r>
                                <a:rPr lang="en-US" sz="1050" i="1">
                                  <a:solidFill>
                                    <a:srgbClr val="C00000"/>
                                  </a:solidFill>
                                  <a:latin typeface="Cambria Math" panose="02040503050406030204" pitchFamily="18" charset="0"/>
                                </a:rPr>
                                <m:t>𝐶</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e>
                      </m:d>
                      <m:r>
                        <a:rPr lang="en-US" sz="1050" i="1">
                          <a:solidFill>
                            <a:srgbClr val="C00000"/>
                          </a:solidFill>
                          <a:latin typeface="Cambria Math" panose="02040503050406030204" pitchFamily="18" charset="0"/>
                        </a:rPr>
                        <m:t>=</m:t>
                      </m:r>
                      <m:r>
                        <a:rPr lang="en-US" sz="1050" i="1">
                          <a:solidFill>
                            <a:srgbClr val="C00000"/>
                          </a:solidFill>
                          <a:latin typeface="Cambria Math" panose="02040503050406030204" pitchFamily="18" charset="0"/>
                        </a:rPr>
                        <m:t>1</m:t>
                      </m:r>
                      <m:r>
                        <a:rPr lang="en-US" sz="1050" b="0" i="1" smtClean="0">
                          <a:solidFill>
                            <a:srgbClr val="C00000"/>
                          </a:solidFill>
                          <a:latin typeface="Cambria Math" panose="02040503050406030204" pitchFamily="18" charset="0"/>
                        </a:rPr>
                        <m:t>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p:txBody>
          </p:sp>
        </mc:Choice>
        <mc:Fallback>
          <p:sp>
            <p:nvSpPr>
              <p:cNvPr id="15" name="TextBox 14">
                <a:extLst>
                  <a:ext uri="{FF2B5EF4-FFF2-40B4-BE49-F238E27FC236}">
                    <a16:creationId xmlns:a16="http://schemas.microsoft.com/office/drawing/2014/main" id="{F9701F77-29CE-C1F9-9488-FC40F8B70A3B}"/>
                  </a:ext>
                </a:extLst>
              </p:cNvPr>
              <p:cNvSpPr txBox="1">
                <a:spLocks noRot="1" noChangeAspect="1" noMove="1" noResize="1" noEditPoints="1" noAdjustHandles="1" noChangeArrowheads="1" noChangeShapeType="1" noTextEdit="1"/>
              </p:cNvSpPr>
              <p:nvPr/>
            </p:nvSpPr>
            <p:spPr bwMode="gray">
              <a:xfrm>
                <a:off x="5561848" y="3903663"/>
                <a:ext cx="1314407" cy="716829"/>
              </a:xfrm>
              <a:prstGeom prst="rect">
                <a:avLst/>
              </a:prstGeom>
              <a:blipFill>
                <a:blip r:embed="rId6"/>
                <a:stretch>
                  <a:fillRect/>
                </a:stretch>
              </a:blipFill>
            </p:spPr>
            <p:txBody>
              <a:bodyPr/>
              <a:lstStyle/>
              <a:p>
                <a:r>
                  <a:rPr lang="de-DE">
                    <a:noFill/>
                  </a:rPr>
                  <a:t> </a:t>
                </a:r>
              </a:p>
            </p:txBody>
          </p:sp>
        </mc:Fallback>
      </mc:AlternateContent>
      <p:cxnSp>
        <p:nvCxnSpPr>
          <p:cNvPr id="23" name="Straight Arrow Connector 22">
            <a:extLst>
              <a:ext uri="{FF2B5EF4-FFF2-40B4-BE49-F238E27FC236}">
                <a16:creationId xmlns:a16="http://schemas.microsoft.com/office/drawing/2014/main" id="{7557F5C9-B2AE-BA83-1966-F73A8276A110}"/>
              </a:ext>
            </a:extLst>
          </p:cNvPr>
          <p:cNvCxnSpPr>
            <a:cxnSpLocks/>
            <a:stCxn id="15" idx="1"/>
          </p:cNvCxnSpPr>
          <p:nvPr/>
        </p:nvCxnSpPr>
        <p:spPr bwMode="gray">
          <a:xfrm flipH="1">
            <a:off x="5148064" y="4262078"/>
            <a:ext cx="413784" cy="2042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A40A65-7550-4FBC-DC25-0FFBE966D75B}"/>
              </a:ext>
            </a:extLst>
          </p:cNvPr>
          <p:cNvCxnSpPr>
            <a:cxnSpLocks/>
          </p:cNvCxnSpPr>
          <p:nvPr/>
        </p:nvCxnSpPr>
        <p:spPr bwMode="gray">
          <a:xfrm flipV="1">
            <a:off x="3923928" y="4553607"/>
            <a:ext cx="252288"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F3E2B3-2D92-4FF7-552C-AF2904FBD22A}"/>
              </a:ext>
            </a:extLst>
          </p:cNvPr>
          <p:cNvCxnSpPr>
            <a:cxnSpLocks/>
          </p:cNvCxnSpPr>
          <p:nvPr/>
        </p:nvCxnSpPr>
        <p:spPr bwMode="gray">
          <a:xfrm flipH="1" flipV="1">
            <a:off x="2816498" y="4553607"/>
            <a:ext cx="315342"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5B90CFB-F565-93EA-D9A4-40F5EABB61C6}"/>
                  </a:ext>
                </a:extLst>
              </p:cNvPr>
              <p:cNvSpPr txBox="1"/>
              <p:nvPr/>
            </p:nvSpPr>
            <p:spPr bwMode="gray">
              <a:xfrm>
                <a:off x="2123728" y="4731991"/>
                <a:ext cx="2664295"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r>
                            <a:rPr lang="en-US" sz="1050" b="0" i="1" smtClean="0">
                              <a:solidFill>
                                <a:srgbClr val="C00000"/>
                              </a:solidFill>
                              <a:latin typeface="Cambria Math" panose="02040503050406030204" pitchFamily="18" charset="0"/>
                            </a:rPr>
                            <m:t>𝐴</m:t>
                          </m:r>
                          <m:r>
                            <a:rPr lang="en-US" sz="1050" b="0" i="1" dirty="0" smtClean="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𝐶</m:t>
                          </m:r>
                        </m:e>
                      </m:d>
                      <m:r>
                        <a:rPr lang="en-US" sz="1050" b="0" i="1" smtClean="0">
                          <a:solidFill>
                            <a:srgbClr val="C00000"/>
                          </a:solidFill>
                          <a:latin typeface="Cambria Math" panose="02040503050406030204" pitchFamily="18" charset="0"/>
                        </a:rPr>
                        <m:t>=</m:t>
                      </m:r>
                      <m:f>
                        <m:fPr>
                          <m:ctrlPr>
                            <a:rPr lang="en-US" sz="1050" b="0" i="1" smtClean="0">
                              <a:solidFill>
                                <a:srgbClr val="C00000"/>
                              </a:solidFill>
                              <a:latin typeface="Cambria Math" panose="02040503050406030204" pitchFamily="18" charset="0"/>
                            </a:rPr>
                          </m:ctrlPr>
                        </m:fPr>
                        <m:num>
                          <m:r>
                            <a:rPr lang="en-US" sz="1050" b="0" i="1" smtClean="0">
                              <a:solidFill>
                                <a:srgbClr val="C00000"/>
                              </a:solidFill>
                              <a:latin typeface="Cambria Math" panose="02040503050406030204" pitchFamily="18" charset="0"/>
                            </a:rPr>
                            <m:t>7</m:t>
                          </m:r>
                        </m:num>
                        <m:den>
                          <m:r>
                            <a:rPr lang="en-US" sz="1050" b="0" i="1" smtClean="0">
                              <a:solidFill>
                                <a:srgbClr val="C00000"/>
                              </a:solidFill>
                              <a:latin typeface="Cambria Math" panose="02040503050406030204" pitchFamily="18" charset="0"/>
                            </a:rPr>
                            <m:t>9</m:t>
                          </m:r>
                        </m:den>
                      </m:f>
                      <m:r>
                        <a:rPr lang="en-US" sz="1050" b="0" i="1" smtClean="0">
                          <a:solidFill>
                            <a:srgbClr val="C00000"/>
                          </a:solidFill>
                          <a:latin typeface="Cambria Math" panose="02040503050406030204" pitchFamily="18" charset="0"/>
                        </a:rPr>
                        <m:t>≈77.8%,  </m:t>
                      </m:r>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r>
                            <a:rPr lang="en-US" sz="1050" i="1">
                              <a:solidFill>
                                <a:srgbClr val="C00000"/>
                              </a:solidFill>
                              <a:latin typeface="Cambria Math" panose="02040503050406030204" pitchFamily="18" charset="0"/>
                            </a:rPr>
                            <m:t>𝐴</m:t>
                          </m:r>
                          <m:r>
                            <a:rPr lang="en-US" sz="1050" i="1" dirty="0">
                              <a:solidFill>
                                <a:srgbClr val="C00000"/>
                              </a:solidFill>
                              <a:latin typeface="Cambria Math" panose="02040503050406030204" pitchFamily="18" charset="0"/>
                            </a:rPr>
                            <m:t>|</m:t>
                          </m:r>
                          <m:acc>
                            <m:accPr>
                              <m:chr m:val="̅"/>
                              <m:ctrlPr>
                                <a:rPr lang="en-US" sz="1050" i="1" dirty="0">
                                  <a:solidFill>
                                    <a:srgbClr val="C00000"/>
                                  </a:solidFill>
                                  <a:latin typeface="Cambria Math" panose="02040503050406030204" pitchFamily="18" charset="0"/>
                                </a:rPr>
                              </m:ctrlPr>
                            </m:accPr>
                            <m:e>
                              <m:r>
                                <a:rPr lang="en-US" sz="1050" i="1" dirty="0">
                                  <a:solidFill>
                                    <a:srgbClr val="C00000"/>
                                  </a:solidFill>
                                  <a:latin typeface="Cambria Math" panose="02040503050406030204" pitchFamily="18" charset="0"/>
                                </a:rPr>
                                <m:t>𝐵</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𝐶</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100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a:p>
                <a:pPr algn="ctr">
                  <a:spcBef>
                    <a:spcPts val="300"/>
                  </a:spcBef>
                  <a:spcAft>
                    <a:spcPts val="300"/>
                  </a:spcAft>
                  <a:buClr>
                    <a:schemeClr val="accent1"/>
                  </a:buClr>
                  <a:buSzPct val="90000"/>
                </a:pPr>
                <a:endParaRPr lang="en-US" sz="1050" b="0" dirty="0">
                  <a:solidFill>
                    <a:srgbClr val="C00000"/>
                  </a:solidFill>
                </a:endParaRPr>
              </a:p>
            </p:txBody>
          </p:sp>
        </mc:Choice>
        <mc:Fallback xmlns="">
          <p:sp>
            <p:nvSpPr>
              <p:cNvPr id="34" name="TextBox 33">
                <a:extLst>
                  <a:ext uri="{FF2B5EF4-FFF2-40B4-BE49-F238E27FC236}">
                    <a16:creationId xmlns:a16="http://schemas.microsoft.com/office/drawing/2014/main" id="{05B90CFB-F565-93EA-D9A4-40F5EABB61C6}"/>
                  </a:ext>
                </a:extLst>
              </p:cNvPr>
              <p:cNvSpPr txBox="1">
                <a:spLocks noRot="1" noChangeAspect="1" noMove="1" noResize="1" noEditPoints="1" noAdjustHandles="1" noChangeArrowheads="1" noChangeShapeType="1" noTextEdit="1"/>
              </p:cNvSpPr>
              <p:nvPr/>
            </p:nvSpPr>
            <p:spPr bwMode="gray">
              <a:xfrm>
                <a:off x="2123728" y="4731991"/>
                <a:ext cx="2664295" cy="411510"/>
              </a:xfrm>
              <a:prstGeom prst="rect">
                <a:avLst/>
              </a:prstGeom>
              <a:blipFill>
                <a:blip r:embed="rId7"/>
                <a:stretch>
                  <a:fillRect l="-1905" r="-3333"/>
                </a:stretch>
              </a:blipFill>
            </p:spPr>
            <p:txBody>
              <a:bodyPr/>
              <a:lstStyle/>
              <a:p>
                <a:r>
                  <a:rPr lang="en-DE">
                    <a:noFill/>
                  </a:rPr>
                  <a:t> </a:t>
                </a:r>
              </a:p>
            </p:txBody>
          </p:sp>
        </mc:Fallback>
      </mc:AlternateContent>
    </p:spTree>
    <p:extLst>
      <p:ext uri="{BB962C8B-B14F-4D97-AF65-F5344CB8AC3E}">
        <p14:creationId xmlns:p14="http://schemas.microsoft.com/office/powerpoint/2010/main" val="4157990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dissolv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dissolve">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dissolv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par>
                                <p:cTn id="90" presetID="22" presetClass="entr" presetSubtype="2"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right)">
                                      <p:cBhvr>
                                        <p:cTn id="92" dur="500"/>
                                        <p:tgtEl>
                                          <p:spTgt spid="14"/>
                                        </p:tgtEl>
                                      </p:cBhvr>
                                    </p:animEffect>
                                  </p:childTnLst>
                                </p:cTn>
                              </p:par>
                              <p:par>
                                <p:cTn id="93" presetID="22" presetClass="entr" presetSubtype="2"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right)">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688F6-F652-BD77-551A-3C0F7738BAED}"/>
              </a:ext>
            </a:extLst>
          </p:cNvPr>
          <p:cNvSpPr>
            <a:spLocks noGrp="1"/>
          </p:cNvSpPr>
          <p:nvPr>
            <p:ph type="body" sz="quarter" idx="13"/>
          </p:nvPr>
        </p:nvSpPr>
        <p:spPr/>
        <p:txBody>
          <a:bodyPr/>
          <a:lstStyle/>
          <a:p>
            <a:r>
              <a:rPr lang="en-DE" b="1" dirty="0"/>
              <a:t>Gender Diskriminierung an US Colleges</a:t>
            </a:r>
            <a:r>
              <a:rPr lang="en-DE" dirty="0"/>
              <a:t>. Zulassungen 1973 Berkley</a:t>
            </a:r>
          </a:p>
          <a:p>
            <a:endParaRPr lang="en-DE" dirty="0"/>
          </a:p>
          <a:p>
            <a:endParaRPr lang="en-DE" dirty="0"/>
          </a:p>
          <a:p>
            <a:endParaRPr lang="en-DE" dirty="0"/>
          </a:p>
          <a:p>
            <a:pPr marL="0" indent="0">
              <a:buNone/>
            </a:pPr>
            <a:endParaRPr lang="en-DE" dirty="0"/>
          </a:p>
          <a:p>
            <a:r>
              <a:rPr lang="en-DE" dirty="0"/>
              <a:t>Aufgliederung nach Fakultäten A, B und C zeigte umgekehrtes Bild!</a:t>
            </a:r>
          </a:p>
        </p:txBody>
      </p:sp>
      <p:sp>
        <p:nvSpPr>
          <p:cNvPr id="3" name="Title 2">
            <a:extLst>
              <a:ext uri="{FF2B5EF4-FFF2-40B4-BE49-F238E27FC236}">
                <a16:creationId xmlns:a16="http://schemas.microsoft.com/office/drawing/2014/main" id="{80A4AB39-C7B4-B4C6-D6E5-1EE0CC669F70}"/>
              </a:ext>
            </a:extLst>
          </p:cNvPr>
          <p:cNvSpPr>
            <a:spLocks noGrp="1"/>
          </p:cNvSpPr>
          <p:nvPr>
            <p:ph type="title"/>
          </p:nvPr>
        </p:nvSpPr>
        <p:spPr/>
        <p:txBody>
          <a:bodyPr/>
          <a:lstStyle/>
          <a:p>
            <a:r>
              <a:rPr lang="en-DE" dirty="0"/>
              <a:t>Simpson Paradox in der Praxis</a:t>
            </a:r>
          </a:p>
        </p:txBody>
      </p:sp>
      <p:graphicFrame>
        <p:nvGraphicFramePr>
          <p:cNvPr id="4" name="Table 4">
            <a:extLst>
              <a:ext uri="{FF2B5EF4-FFF2-40B4-BE49-F238E27FC236}">
                <a16:creationId xmlns:a16="http://schemas.microsoft.com/office/drawing/2014/main" id="{0A380A74-2745-E958-F3B7-23D33D459DA2}"/>
              </a:ext>
            </a:extLst>
          </p:cNvPr>
          <p:cNvGraphicFramePr>
            <a:graphicFrameLocks noGrp="1"/>
          </p:cNvGraphicFramePr>
          <p:nvPr>
            <p:extLst>
              <p:ext uri="{D42A27DB-BD31-4B8C-83A1-F6EECF244321}">
                <p14:modId xmlns:p14="http://schemas.microsoft.com/office/powerpoint/2010/main" val="3860930890"/>
              </p:ext>
            </p:extLst>
          </p:nvPr>
        </p:nvGraphicFramePr>
        <p:xfrm>
          <a:off x="755107" y="1563638"/>
          <a:ext cx="6480720" cy="11125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442835752"/>
                    </a:ext>
                  </a:extLst>
                </a:gridCol>
                <a:gridCol w="1080120">
                  <a:extLst>
                    <a:ext uri="{9D8B030D-6E8A-4147-A177-3AD203B41FA5}">
                      <a16:colId xmlns:a16="http://schemas.microsoft.com/office/drawing/2014/main" val="1468340821"/>
                    </a:ext>
                  </a:extLst>
                </a:gridCol>
                <a:gridCol w="1080120">
                  <a:extLst>
                    <a:ext uri="{9D8B030D-6E8A-4147-A177-3AD203B41FA5}">
                      <a16:colId xmlns:a16="http://schemas.microsoft.com/office/drawing/2014/main" val="3728985820"/>
                    </a:ext>
                  </a:extLst>
                </a:gridCol>
                <a:gridCol w="1080120">
                  <a:extLst>
                    <a:ext uri="{9D8B030D-6E8A-4147-A177-3AD203B41FA5}">
                      <a16:colId xmlns:a16="http://schemas.microsoft.com/office/drawing/2014/main" val="2966156756"/>
                    </a:ext>
                  </a:extLst>
                </a:gridCol>
                <a:gridCol w="1080120">
                  <a:extLst>
                    <a:ext uri="{9D8B030D-6E8A-4147-A177-3AD203B41FA5}">
                      <a16:colId xmlns:a16="http://schemas.microsoft.com/office/drawing/2014/main" val="1656383508"/>
                    </a:ext>
                  </a:extLst>
                </a:gridCol>
                <a:gridCol w="1080120">
                  <a:extLst>
                    <a:ext uri="{9D8B030D-6E8A-4147-A177-3AD203B41FA5}">
                      <a16:colId xmlns:a16="http://schemas.microsoft.com/office/drawing/2014/main" val="1819746542"/>
                    </a:ext>
                  </a:extLst>
                </a:gridCol>
              </a:tblGrid>
              <a:tr h="370840">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8442</a:t>
                      </a:r>
                    </a:p>
                  </a:txBody>
                  <a:tcPr/>
                </a:tc>
                <a:tc>
                  <a:txBody>
                    <a:bodyPr/>
                    <a:lstStyle/>
                    <a:p>
                      <a:pPr algn="ctr"/>
                      <a:r>
                        <a:rPr lang="en-DE" sz="1100" dirty="0"/>
                        <a:t>44%</a:t>
                      </a:r>
                    </a:p>
                  </a:txBody>
                  <a:tcPr/>
                </a:tc>
                <a:tc>
                  <a:txBody>
                    <a:bodyPr/>
                    <a:lstStyle/>
                    <a:p>
                      <a:pPr algn="ctr"/>
                      <a:r>
                        <a:rPr lang="en-DE" sz="1100" dirty="0"/>
                        <a:t>4321</a:t>
                      </a:r>
                    </a:p>
                  </a:txBody>
                  <a:tcPr/>
                </a:tc>
                <a:tc>
                  <a:txBody>
                    <a:bodyPr/>
                    <a:lstStyle/>
                    <a:p>
                      <a:pPr algn="ctr"/>
                      <a:r>
                        <a:rPr lang="en-DE" sz="1100" dirty="0"/>
                        <a:t>35%</a:t>
                      </a:r>
                    </a:p>
                  </a:txBody>
                  <a:tcPr/>
                </a:tc>
                <a:tc>
                  <a:txBody>
                    <a:bodyPr/>
                    <a:lstStyle/>
                    <a:p>
                      <a:pPr algn="ctr"/>
                      <a:r>
                        <a:rPr lang="en-DE" sz="1100" dirty="0"/>
                        <a:t>12763</a:t>
                      </a:r>
                    </a:p>
                  </a:txBody>
                  <a:tcPr/>
                </a:tc>
                <a:tc>
                  <a:txBody>
                    <a:bodyPr/>
                    <a:lstStyle/>
                    <a:p>
                      <a:pPr algn="ctr"/>
                      <a:r>
                        <a:rPr lang="en-DE" sz="1100" dirty="0"/>
                        <a:t>41%</a:t>
                      </a:r>
                    </a:p>
                  </a:txBody>
                  <a:tcPr/>
                </a:tc>
                <a:extLst>
                  <a:ext uri="{0D108BD9-81ED-4DB2-BD59-A6C34878D82A}">
                    <a16:rowId xmlns:a16="http://schemas.microsoft.com/office/drawing/2014/main" val="701484288"/>
                  </a:ext>
                </a:extLst>
              </a:tr>
            </a:tbl>
          </a:graphicData>
        </a:graphic>
      </p:graphicFrame>
      <p:graphicFrame>
        <p:nvGraphicFramePr>
          <p:cNvPr id="5" name="Table 4">
            <a:extLst>
              <a:ext uri="{FF2B5EF4-FFF2-40B4-BE49-F238E27FC236}">
                <a16:creationId xmlns:a16="http://schemas.microsoft.com/office/drawing/2014/main" id="{E3070708-4D4F-702A-4E8F-93714A4BF144}"/>
              </a:ext>
            </a:extLst>
          </p:cNvPr>
          <p:cNvGraphicFramePr>
            <a:graphicFrameLocks noGrp="1"/>
          </p:cNvGraphicFramePr>
          <p:nvPr>
            <p:extLst>
              <p:ext uri="{D42A27DB-BD31-4B8C-83A1-F6EECF244321}">
                <p14:modId xmlns:p14="http://schemas.microsoft.com/office/powerpoint/2010/main" val="4188167500"/>
              </p:ext>
            </p:extLst>
          </p:nvPr>
        </p:nvGraphicFramePr>
        <p:xfrm>
          <a:off x="755107" y="3032228"/>
          <a:ext cx="6480719" cy="1854200"/>
        </p:xfrm>
        <a:graphic>
          <a:graphicData uri="http://schemas.openxmlformats.org/drawingml/2006/table">
            <a:tbl>
              <a:tblPr firstRow="1" bandRow="1">
                <a:tableStyleId>{5C22544A-7EE6-4342-B048-85BDC9FD1C3A}</a:tableStyleId>
              </a:tblPr>
              <a:tblGrid>
                <a:gridCol w="925817">
                  <a:extLst>
                    <a:ext uri="{9D8B030D-6E8A-4147-A177-3AD203B41FA5}">
                      <a16:colId xmlns:a16="http://schemas.microsoft.com/office/drawing/2014/main" val="3007093345"/>
                    </a:ext>
                  </a:extLst>
                </a:gridCol>
                <a:gridCol w="925817">
                  <a:extLst>
                    <a:ext uri="{9D8B030D-6E8A-4147-A177-3AD203B41FA5}">
                      <a16:colId xmlns:a16="http://schemas.microsoft.com/office/drawing/2014/main" val="2442835752"/>
                    </a:ext>
                  </a:extLst>
                </a:gridCol>
                <a:gridCol w="925817">
                  <a:extLst>
                    <a:ext uri="{9D8B030D-6E8A-4147-A177-3AD203B41FA5}">
                      <a16:colId xmlns:a16="http://schemas.microsoft.com/office/drawing/2014/main" val="1468340821"/>
                    </a:ext>
                  </a:extLst>
                </a:gridCol>
                <a:gridCol w="925817">
                  <a:extLst>
                    <a:ext uri="{9D8B030D-6E8A-4147-A177-3AD203B41FA5}">
                      <a16:colId xmlns:a16="http://schemas.microsoft.com/office/drawing/2014/main" val="3728985820"/>
                    </a:ext>
                  </a:extLst>
                </a:gridCol>
                <a:gridCol w="925817">
                  <a:extLst>
                    <a:ext uri="{9D8B030D-6E8A-4147-A177-3AD203B41FA5}">
                      <a16:colId xmlns:a16="http://schemas.microsoft.com/office/drawing/2014/main" val="2966156756"/>
                    </a:ext>
                  </a:extLst>
                </a:gridCol>
                <a:gridCol w="925817">
                  <a:extLst>
                    <a:ext uri="{9D8B030D-6E8A-4147-A177-3AD203B41FA5}">
                      <a16:colId xmlns:a16="http://schemas.microsoft.com/office/drawing/2014/main" val="1656383508"/>
                    </a:ext>
                  </a:extLst>
                </a:gridCol>
                <a:gridCol w="925817">
                  <a:extLst>
                    <a:ext uri="{9D8B030D-6E8A-4147-A177-3AD203B41FA5}">
                      <a16:colId xmlns:a16="http://schemas.microsoft.com/office/drawing/2014/main" val="1819746542"/>
                    </a:ext>
                  </a:extLst>
                </a:gridCol>
              </a:tblGrid>
              <a:tr h="370840">
                <a:tc>
                  <a:txBody>
                    <a:bodyPr/>
                    <a:lstStyle/>
                    <a:p>
                      <a:pPr algn="ctr"/>
                      <a:endParaRPr lang="en-DE" sz="1100" dirty="0"/>
                    </a:p>
                  </a:txBody>
                  <a:tcPr/>
                </a:tc>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endParaRPr lang="en-DE" sz="1100" dirty="0"/>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A</a:t>
                      </a:r>
                    </a:p>
                  </a:txBody>
                  <a:tcPr/>
                </a:tc>
                <a:tc>
                  <a:txBody>
                    <a:bodyPr/>
                    <a:lstStyle/>
                    <a:p>
                      <a:pPr algn="ctr"/>
                      <a:r>
                        <a:rPr lang="en-DE" sz="1100" dirty="0"/>
                        <a:t>825</a:t>
                      </a:r>
                    </a:p>
                  </a:txBody>
                  <a:tcPr/>
                </a:tc>
                <a:tc>
                  <a:txBody>
                    <a:bodyPr/>
                    <a:lstStyle/>
                    <a:p>
                      <a:pPr algn="ctr"/>
                      <a:r>
                        <a:rPr lang="en-DE" sz="1100" dirty="0"/>
                        <a:t>62%</a:t>
                      </a:r>
                    </a:p>
                  </a:txBody>
                  <a:tcPr/>
                </a:tc>
                <a:tc>
                  <a:txBody>
                    <a:bodyPr/>
                    <a:lstStyle/>
                    <a:p>
                      <a:pPr algn="ctr"/>
                      <a:r>
                        <a:rPr lang="en-DE" sz="1100" dirty="0"/>
                        <a:t>108</a:t>
                      </a:r>
                    </a:p>
                  </a:txBody>
                  <a:tcPr/>
                </a:tc>
                <a:tc>
                  <a:txBody>
                    <a:bodyPr/>
                    <a:lstStyle/>
                    <a:p>
                      <a:pPr algn="ctr"/>
                      <a:r>
                        <a:rPr lang="en-DE" sz="1100" dirty="0"/>
                        <a:t>82%</a:t>
                      </a:r>
                    </a:p>
                  </a:txBody>
                  <a:tcPr/>
                </a:tc>
                <a:tc>
                  <a:txBody>
                    <a:bodyPr/>
                    <a:lstStyle/>
                    <a:p>
                      <a:pPr algn="ctr"/>
                      <a:r>
                        <a:rPr lang="en-DE" sz="1100" dirty="0"/>
                        <a:t>933</a:t>
                      </a:r>
                    </a:p>
                  </a:txBody>
                  <a:tcPr/>
                </a:tc>
                <a:tc>
                  <a:txBody>
                    <a:bodyPr/>
                    <a:lstStyle/>
                    <a:p>
                      <a:pPr algn="ctr"/>
                      <a:r>
                        <a:rPr lang="en-DE" sz="1100" dirty="0"/>
                        <a:t>64%</a:t>
                      </a:r>
                    </a:p>
                  </a:txBody>
                  <a:tcPr/>
                </a:tc>
                <a:extLst>
                  <a:ext uri="{0D108BD9-81ED-4DB2-BD59-A6C34878D82A}">
                    <a16:rowId xmlns:a16="http://schemas.microsoft.com/office/drawing/2014/main" val="701484288"/>
                  </a:ext>
                </a:extLst>
              </a:tr>
              <a:tr h="370840">
                <a:tc>
                  <a:txBody>
                    <a:bodyPr/>
                    <a:lstStyle/>
                    <a:p>
                      <a:pPr algn="ctr"/>
                      <a:r>
                        <a:rPr lang="en-DE" sz="1100" dirty="0"/>
                        <a:t>B</a:t>
                      </a:r>
                    </a:p>
                  </a:txBody>
                  <a:tcPr/>
                </a:tc>
                <a:tc>
                  <a:txBody>
                    <a:bodyPr/>
                    <a:lstStyle/>
                    <a:p>
                      <a:pPr algn="ctr"/>
                      <a:r>
                        <a:rPr lang="en-DE" sz="1100" dirty="0"/>
                        <a:t>560</a:t>
                      </a:r>
                    </a:p>
                  </a:txBody>
                  <a:tcPr/>
                </a:tc>
                <a:tc>
                  <a:txBody>
                    <a:bodyPr/>
                    <a:lstStyle/>
                    <a:p>
                      <a:pPr algn="ctr"/>
                      <a:r>
                        <a:rPr lang="en-DE" sz="1100" dirty="0"/>
                        <a:t>63%</a:t>
                      </a:r>
                    </a:p>
                  </a:txBody>
                  <a:tcPr/>
                </a:tc>
                <a:tc>
                  <a:txBody>
                    <a:bodyPr/>
                    <a:lstStyle/>
                    <a:p>
                      <a:pPr algn="ctr"/>
                      <a:r>
                        <a:rPr lang="en-DE" sz="1100" dirty="0"/>
                        <a:t>25</a:t>
                      </a:r>
                    </a:p>
                  </a:txBody>
                  <a:tcPr/>
                </a:tc>
                <a:tc>
                  <a:txBody>
                    <a:bodyPr/>
                    <a:lstStyle/>
                    <a:p>
                      <a:pPr algn="ctr"/>
                      <a:r>
                        <a:rPr lang="en-DE" sz="1100" dirty="0"/>
                        <a:t>68%</a:t>
                      </a:r>
                    </a:p>
                  </a:txBody>
                  <a:tcPr/>
                </a:tc>
                <a:tc>
                  <a:txBody>
                    <a:bodyPr/>
                    <a:lstStyle/>
                    <a:p>
                      <a:pPr algn="ctr"/>
                      <a:r>
                        <a:rPr lang="en-DE" sz="1100" dirty="0"/>
                        <a:t>585</a:t>
                      </a:r>
                    </a:p>
                  </a:txBody>
                  <a:tcPr/>
                </a:tc>
                <a:tc>
                  <a:txBody>
                    <a:bodyPr/>
                    <a:lstStyle/>
                    <a:p>
                      <a:pPr algn="ctr"/>
                      <a:r>
                        <a:rPr lang="en-DE" sz="1100" dirty="0"/>
                        <a:t>63%</a:t>
                      </a:r>
                    </a:p>
                  </a:txBody>
                  <a:tcPr/>
                </a:tc>
                <a:extLst>
                  <a:ext uri="{0D108BD9-81ED-4DB2-BD59-A6C34878D82A}">
                    <a16:rowId xmlns:a16="http://schemas.microsoft.com/office/drawing/2014/main" val="683875679"/>
                  </a:ext>
                </a:extLst>
              </a:tr>
              <a:tr h="370840">
                <a:tc>
                  <a:txBody>
                    <a:bodyPr/>
                    <a:lstStyle/>
                    <a:p>
                      <a:pPr algn="ctr"/>
                      <a:r>
                        <a:rPr lang="en-DE" sz="1100" dirty="0"/>
                        <a:t>C</a:t>
                      </a:r>
                    </a:p>
                  </a:txBody>
                  <a:tcPr/>
                </a:tc>
                <a:tc>
                  <a:txBody>
                    <a:bodyPr/>
                    <a:lstStyle/>
                    <a:p>
                      <a:pPr algn="ctr"/>
                      <a:r>
                        <a:rPr lang="en-DE" sz="1100" dirty="0"/>
                        <a:t>417</a:t>
                      </a:r>
                    </a:p>
                  </a:txBody>
                  <a:tcPr/>
                </a:tc>
                <a:tc>
                  <a:txBody>
                    <a:bodyPr/>
                    <a:lstStyle/>
                    <a:p>
                      <a:pPr algn="ctr"/>
                      <a:r>
                        <a:rPr lang="en-DE" sz="1100" dirty="0"/>
                        <a:t>33%</a:t>
                      </a:r>
                    </a:p>
                  </a:txBody>
                  <a:tcPr/>
                </a:tc>
                <a:tc>
                  <a:txBody>
                    <a:bodyPr/>
                    <a:lstStyle/>
                    <a:p>
                      <a:pPr algn="ctr"/>
                      <a:r>
                        <a:rPr lang="en-DE" sz="1100" dirty="0"/>
                        <a:t>375</a:t>
                      </a:r>
                    </a:p>
                  </a:txBody>
                  <a:tcPr/>
                </a:tc>
                <a:tc>
                  <a:txBody>
                    <a:bodyPr/>
                    <a:lstStyle/>
                    <a:p>
                      <a:pPr algn="ctr"/>
                      <a:r>
                        <a:rPr lang="en-DE" sz="1100" dirty="0"/>
                        <a:t>35%</a:t>
                      </a:r>
                    </a:p>
                  </a:txBody>
                  <a:tcPr/>
                </a:tc>
                <a:tc>
                  <a:txBody>
                    <a:bodyPr/>
                    <a:lstStyle/>
                    <a:p>
                      <a:pPr algn="ctr"/>
                      <a:r>
                        <a:rPr lang="en-DE" sz="1100" dirty="0"/>
                        <a:t>792</a:t>
                      </a:r>
                    </a:p>
                  </a:txBody>
                  <a:tcPr/>
                </a:tc>
                <a:tc>
                  <a:txBody>
                    <a:bodyPr/>
                    <a:lstStyle/>
                    <a:p>
                      <a:pPr algn="ctr"/>
                      <a:r>
                        <a:rPr lang="en-DE" sz="1100" dirty="0"/>
                        <a:t>34%</a:t>
                      </a:r>
                    </a:p>
                  </a:txBody>
                  <a:tcPr/>
                </a:tc>
                <a:extLst>
                  <a:ext uri="{0D108BD9-81ED-4DB2-BD59-A6C34878D82A}">
                    <a16:rowId xmlns:a16="http://schemas.microsoft.com/office/drawing/2014/main" val="1860008063"/>
                  </a:ext>
                </a:extLst>
              </a:tr>
            </a:tbl>
          </a:graphicData>
        </a:graphic>
      </p:graphicFrame>
      <p:sp>
        <p:nvSpPr>
          <p:cNvPr id="6" name="Rounded Rectangle 5">
            <a:extLst>
              <a:ext uri="{FF2B5EF4-FFF2-40B4-BE49-F238E27FC236}">
                <a16:creationId xmlns:a16="http://schemas.microsoft.com/office/drawing/2014/main" id="{8D689445-AA5B-AB5F-B7DE-0C3546D90968}"/>
              </a:ext>
            </a:extLst>
          </p:cNvPr>
          <p:cNvSpPr/>
          <p:nvPr/>
        </p:nvSpPr>
        <p:spPr bwMode="gray">
          <a:xfrm>
            <a:off x="1835696" y="2306230"/>
            <a:ext cx="1080120" cy="33752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BB0580DB-C33B-6958-32D0-7C2222212EB1}"/>
              </a:ext>
            </a:extLst>
          </p:cNvPr>
          <p:cNvSpPr/>
          <p:nvPr/>
        </p:nvSpPr>
        <p:spPr bwMode="gray">
          <a:xfrm>
            <a:off x="4499992" y="3790564"/>
            <a:ext cx="864096" cy="109586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026" name="Picture 2" descr="Aerial shot of UC Berkeley campus">
            <a:extLst>
              <a:ext uri="{FF2B5EF4-FFF2-40B4-BE49-F238E27FC236}">
                <a16:creationId xmlns:a16="http://schemas.microsoft.com/office/drawing/2014/main" id="{813632C6-645F-4080-8A1E-377FC1682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295" y="1502669"/>
            <a:ext cx="1512193" cy="10801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2921BB-243E-ECB3-24CE-0A7A042E8761}"/>
              </a:ext>
            </a:extLst>
          </p:cNvPr>
          <p:cNvSpPr txBox="1"/>
          <p:nvPr/>
        </p:nvSpPr>
        <p:spPr bwMode="gray">
          <a:xfrm>
            <a:off x="7307810" y="2993512"/>
            <a:ext cx="1656678" cy="79415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Frauen haben sich</a:t>
            </a:r>
            <a:br>
              <a:rPr lang="de-DE" sz="1050" dirty="0">
                <a:solidFill>
                  <a:srgbClr val="C00000"/>
                </a:solidFill>
              </a:rPr>
            </a:br>
            <a:r>
              <a:rPr lang="de-DE" sz="1050" dirty="0">
                <a:solidFill>
                  <a:srgbClr val="C00000"/>
                </a:solidFill>
              </a:rPr>
              <a:t>an Fakultäten beworben</a:t>
            </a:r>
            <a:br>
              <a:rPr lang="de-DE" sz="1050" dirty="0">
                <a:solidFill>
                  <a:srgbClr val="C00000"/>
                </a:solidFill>
              </a:rPr>
            </a:br>
            <a:r>
              <a:rPr lang="de-DE" sz="1050" dirty="0">
                <a:solidFill>
                  <a:srgbClr val="C00000"/>
                </a:solidFill>
              </a:rPr>
              <a:t>bei denen es schwerer</a:t>
            </a:r>
            <a:br>
              <a:rPr lang="de-DE" sz="1050" dirty="0">
                <a:solidFill>
                  <a:srgbClr val="C00000"/>
                </a:solidFill>
              </a:rPr>
            </a:br>
            <a:r>
              <a:rPr lang="de-DE" sz="1050" dirty="0">
                <a:solidFill>
                  <a:srgbClr val="C00000"/>
                </a:solidFill>
              </a:rPr>
              <a:t>war, angenommen zu</a:t>
            </a:r>
            <a:br>
              <a:rPr lang="de-DE" sz="1050" dirty="0">
                <a:solidFill>
                  <a:srgbClr val="C00000"/>
                </a:solidFill>
              </a:rPr>
            </a:br>
            <a:r>
              <a:rPr lang="de-DE" sz="1050" dirty="0">
                <a:solidFill>
                  <a:srgbClr val="C00000"/>
                </a:solidFill>
              </a:rPr>
              <a:t>werden!</a:t>
            </a:r>
          </a:p>
        </p:txBody>
      </p:sp>
    </p:spTree>
    <p:extLst>
      <p:ext uri="{BB962C8B-B14F-4D97-AF65-F5344CB8AC3E}">
        <p14:creationId xmlns:p14="http://schemas.microsoft.com/office/powerpoint/2010/main" val="92684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1"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216713C-9446-5D92-B29D-29CA64EB6FDA}"/>
                  </a:ext>
                </a:extLst>
              </p:cNvPr>
              <p:cNvSpPr>
                <a:spLocks noGrp="1"/>
              </p:cNvSpPr>
              <p:nvPr>
                <p:ph type="body" sz="quarter" idx="13"/>
              </p:nvPr>
            </p:nvSpPr>
            <p:spPr/>
            <p:txBody>
              <a:bodyPr/>
              <a:lstStyle/>
              <a:p>
                <a:r>
                  <a:rPr lang="en-DE" dirty="0"/>
                  <a:t>1998 wurde Sally Clark des Mordes an ihren beiden Babies angeklagt, die beide am “plötzlichen Kindstod” (</a:t>
                </a:r>
                <a:r>
                  <a:rPr lang="en-DE" i="1" dirty="0"/>
                  <a:t>sudden infant death syndrom</a:t>
                </a:r>
                <a:r>
                  <a:rPr lang="en-DE" dirty="0"/>
                  <a:t>) in den beiden Jahren zuvor gestorben waren.</a:t>
                </a:r>
              </a:p>
              <a:p>
                <a:r>
                  <a:rPr lang="en-DE" dirty="0"/>
                  <a:t>Ein Kinderarzt, Sir Samuel Roy Meadow, war Zeuge und argumentierte, dass die Wahrscheinlichkeit für einen plötzlichen Kindstod </a:t>
                </a:r>
                <a14:m>
                  <m:oMath xmlns:m="http://schemas.openxmlformats.org/officeDocument/2006/math">
                    <m:f>
                      <m:fPr>
                        <m:type m:val="skw"/>
                        <m:ctrlPr>
                          <a:rPr lang="en-DE"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8500</m:t>
                        </m:r>
                      </m:den>
                    </m:f>
                  </m:oMath>
                </a14:m>
                <a:r>
                  <a:rPr lang="en-DE" dirty="0"/>
                  <a:t> ist und daher die Wahrscheinlichkeit, das zwei Kinder am plötzlichen Kindstod sterben</a:t>
                </a:r>
                <a14:m>
                  <m:oMath xmlns:m="http://schemas.openxmlformats.org/officeDocument/2006/math">
                    <m:f>
                      <m:fPr>
                        <m:type m:val="skw"/>
                        <m:ctrlPr>
                          <a:rPr lang="en-DE"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8500</m:t>
                            </m:r>
                          </m:e>
                          <m:sup>
                            <m:r>
                              <a:rPr lang="en-US" i="1">
                                <a:latin typeface="Cambria Math" panose="02040503050406030204" pitchFamily="18" charset="0"/>
                              </a:rPr>
                              <m:t>2</m:t>
                            </m:r>
                          </m:sup>
                        </m:sSup>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72 250 000</m:t>
                        </m:r>
                      </m:den>
                    </m:f>
                  </m:oMath>
                </a14:m>
                <a:r>
                  <a:rPr lang="en-DE" dirty="0"/>
                  <a:t> ist. Daraufhin wurde Sally Clark des Mordes verurteilt.</a:t>
                </a:r>
              </a:p>
              <a:p>
                <a:r>
                  <a:rPr lang="en-DE" b="1" dirty="0"/>
                  <a:t>Was sind die Fehler?</a:t>
                </a:r>
              </a:p>
              <a:p>
                <a:pPr marL="611187" lvl="1" indent="-342900">
                  <a:buFont typeface="+mj-lt"/>
                  <a:buAutoNum type="arabicPeriod"/>
                </a:pPr>
                <a:r>
                  <a:rPr lang="en-DE" sz="1200" dirty="0"/>
                  <a:t>Plötzlicher Kindstod kann genetisch bedingt sein und damit sind die Ereignisse “erstes Baby stirbt” und “zweites Baby stirbt” nicht unabhängig!</a:t>
                </a:r>
              </a:p>
              <a:p>
                <a:pPr marL="611187" lvl="1" indent="-342900">
                  <a:buFont typeface="+mj-lt"/>
                  <a:buAutoNum type="arabicPeriod"/>
                </a:pPr>
                <a:r>
                  <a:rPr lang="en-DE" sz="1200" dirty="0"/>
                  <a:t>Der Satz von Bayes wurde falsch angewandt</a:t>
                </a:r>
              </a:p>
              <a:p>
                <a:pPr marL="268287" lvl="1"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b="0" i="0" smtClean="0">
                              <a:latin typeface="Cambria Math" panose="02040503050406030204" pitchFamily="18" charset="0"/>
                            </a:rPr>
                            <m:t>unschuldig</m:t>
                          </m:r>
                          <m:r>
                            <a:rPr lang="en-US" sz="1100" b="0" i="1" smtClean="0">
                              <a:latin typeface="Cambria Math" panose="02040503050406030204" pitchFamily="18" charset="0"/>
                            </a:rPr>
                            <m:t>|</m:t>
                          </m:r>
                          <m:r>
                            <m:rPr>
                              <m:sty m:val="p"/>
                            </m:rPr>
                            <a:rPr lang="en-US" sz="1100" b="0" i="0" smtClean="0">
                              <a:latin typeface="Cambria Math" panose="02040503050406030204" pitchFamily="18" charset="0"/>
                            </a:rPr>
                            <m:t>Kindstod</m:t>
                          </m:r>
                        </m:e>
                      </m:d>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a:latin typeface="Cambria Math" panose="02040503050406030204" pitchFamily="18" charset="0"/>
                                </a:rPr>
                                <m:t>unschuldig</m:t>
                              </m:r>
                            </m:e>
                          </m:d>
                        </m:num>
                        <m:den>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unschuldig</m:t>
                              </m:r>
                            </m:e>
                          </m:d>
                          <m:r>
                            <a:rPr lang="en-US" sz="1100" b="0" i="1" smtClean="0">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b="0" i="0" smtClean="0">
                                  <a:latin typeface="Cambria Math" panose="02040503050406030204" pitchFamily="18" charset="0"/>
                                </a:rPr>
                                <m:t>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schuldig</m:t>
                              </m:r>
                            </m:e>
                          </m:d>
                        </m:den>
                      </m:f>
                    </m:oMath>
                  </m:oMathPara>
                </a14:m>
                <a:endParaRPr lang="en-DE" sz="1100" dirty="0"/>
              </a:p>
              <a:p>
                <a:r>
                  <a:rPr lang="en-DE" b="1" dirty="0"/>
                  <a:t>Ausgang</a:t>
                </a:r>
                <a:r>
                  <a:rPr lang="en-DE" dirty="0"/>
                  <a:t>: </a:t>
                </a:r>
              </a:p>
              <a:p>
                <a:pPr lvl="1"/>
                <a:r>
                  <a:rPr lang="en-DE" sz="1200" dirty="0"/>
                  <a:t>Sally Clark wurde nach 3 Jahren freigesprochen aber begang 4 Jahre später Selbstmord</a:t>
                </a:r>
              </a:p>
              <a:p>
                <a:pPr lvl="1"/>
                <a:r>
                  <a:rPr lang="en-DE" sz="1200" dirty="0"/>
                  <a:t>Über 100 Fälle, in denen Roy Meadow Zeuge war, wurden neu bewertet. </a:t>
                </a:r>
                <a:r>
                  <a:rPr lang="en-DE" sz="1100" dirty="0"/>
                  <a:t>	</a:t>
                </a:r>
              </a:p>
            </p:txBody>
          </p:sp>
        </mc:Choice>
        <mc:Fallback xmlns="">
          <p:sp>
            <p:nvSpPr>
              <p:cNvPr id="2" name="Text Placeholder 1">
                <a:extLst>
                  <a:ext uri="{FF2B5EF4-FFF2-40B4-BE49-F238E27FC236}">
                    <a16:creationId xmlns:a16="http://schemas.microsoft.com/office/drawing/2014/main" id="{C216713C-9446-5D92-B29D-29CA64EB6FD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95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EAC5200D-54FF-9A9A-4733-CAEED13795D4}"/>
              </a:ext>
            </a:extLst>
          </p:cNvPr>
          <p:cNvSpPr>
            <a:spLocks noGrp="1"/>
          </p:cNvSpPr>
          <p:nvPr>
            <p:ph type="title"/>
          </p:nvPr>
        </p:nvSpPr>
        <p:spPr/>
        <p:txBody>
          <a:bodyPr/>
          <a:lstStyle/>
          <a:p>
            <a:r>
              <a:rPr lang="en-DE" i="1" dirty="0"/>
              <a:t>Prosecutors Fallacy</a:t>
            </a:r>
            <a:r>
              <a:rPr lang="en-DE" dirty="0"/>
              <a:t>: Sally Clark</a:t>
            </a:r>
          </a:p>
        </p:txBody>
      </p:sp>
      <p:pic>
        <p:nvPicPr>
          <p:cNvPr id="5124" name="Picture 4" descr="Sally Clark">
            <a:extLst>
              <a:ext uri="{FF2B5EF4-FFF2-40B4-BE49-F238E27FC236}">
                <a16:creationId xmlns:a16="http://schemas.microsoft.com/office/drawing/2014/main" id="{01087713-1311-21CB-D026-115A1C05E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18" t="-3412" r="36442" b="17131"/>
          <a:stretch/>
        </p:blipFill>
        <p:spPr bwMode="auto">
          <a:xfrm>
            <a:off x="7795795" y="1210577"/>
            <a:ext cx="804333" cy="965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ir Roy Meadow">
            <a:extLst>
              <a:ext uri="{FF2B5EF4-FFF2-40B4-BE49-F238E27FC236}">
                <a16:creationId xmlns:a16="http://schemas.microsoft.com/office/drawing/2014/main" id="{66907E32-3FC9-3C80-493E-32991EC8A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8828" b="5237"/>
          <a:stretch/>
        </p:blipFill>
        <p:spPr bwMode="auto">
          <a:xfrm>
            <a:off x="7781899" y="2539206"/>
            <a:ext cx="832123" cy="9652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F0CE5A79-ED76-D3D6-43C0-FA72E81C6906}"/>
              </a:ext>
            </a:extLst>
          </p:cNvPr>
          <p:cNvSpPr/>
          <p:nvPr/>
        </p:nvSpPr>
        <p:spPr bwMode="gray">
          <a:xfrm>
            <a:off x="4932040" y="4083918"/>
            <a:ext cx="2088232" cy="21602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5" name="Straight Arrow Connector 4">
            <a:extLst>
              <a:ext uri="{FF2B5EF4-FFF2-40B4-BE49-F238E27FC236}">
                <a16:creationId xmlns:a16="http://schemas.microsoft.com/office/drawing/2014/main" id="{228E62DB-27EC-C961-4578-DC36FE75165F}"/>
              </a:ext>
            </a:extLst>
          </p:cNvPr>
          <p:cNvCxnSpPr>
            <a:cxnSpLocks/>
            <a:endCxn id="4" idx="3"/>
          </p:cNvCxnSpPr>
          <p:nvPr/>
        </p:nvCxnSpPr>
        <p:spPr bwMode="gray">
          <a:xfrm flipH="1" flipV="1">
            <a:off x="7020272" y="4191930"/>
            <a:ext cx="432048" cy="3960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BD689F-C464-D741-A7DF-CF871D9A6B2E}"/>
                  </a:ext>
                </a:extLst>
              </p:cNvPr>
              <p:cNvSpPr txBox="1"/>
              <p:nvPr/>
            </p:nvSpPr>
            <p:spPr bwMode="gray">
              <a:xfrm>
                <a:off x="7492222" y="4422904"/>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≈0</m:t>
                      </m:r>
                    </m:oMath>
                  </m:oMathPara>
                </a14:m>
                <a:endParaRPr lang="en-DE" sz="1050" dirty="0">
                  <a:solidFill>
                    <a:srgbClr val="C00000"/>
                  </a:solidFill>
                </a:endParaRPr>
              </a:p>
            </p:txBody>
          </p:sp>
        </mc:Choice>
        <mc:Fallback xmlns="">
          <p:sp>
            <p:nvSpPr>
              <p:cNvPr id="6" name="TextBox 5">
                <a:extLst>
                  <a:ext uri="{FF2B5EF4-FFF2-40B4-BE49-F238E27FC236}">
                    <a16:creationId xmlns:a16="http://schemas.microsoft.com/office/drawing/2014/main" id="{9DBD689F-C464-D741-A7DF-CF871D9A6B2E}"/>
                  </a:ext>
                </a:extLst>
              </p:cNvPr>
              <p:cNvSpPr txBox="1">
                <a:spLocks noRot="1" noChangeAspect="1" noMove="1" noResize="1" noEditPoints="1" noAdjustHandles="1" noChangeArrowheads="1" noChangeShapeType="1" noTextEdit="1"/>
              </p:cNvSpPr>
              <p:nvPr/>
            </p:nvSpPr>
            <p:spPr bwMode="gray">
              <a:xfrm>
                <a:off x="7492222" y="4422904"/>
                <a:ext cx="477532" cy="427101"/>
              </a:xfrm>
              <a:prstGeom prst="rect">
                <a:avLst/>
              </a:prstGeom>
              <a:blipFill>
                <a:blip r:embed="rId5"/>
                <a:stretch>
                  <a:fillRect/>
                </a:stretch>
              </a:blipFill>
            </p:spPr>
            <p:txBody>
              <a:bodyPr/>
              <a:lstStyle/>
              <a:p>
                <a:r>
                  <a:rPr lang="en-DE">
                    <a:noFill/>
                  </a:rPr>
                  <a:t> </a:t>
                </a:r>
              </a:p>
            </p:txBody>
          </p:sp>
        </mc:Fallback>
      </mc:AlternateContent>
      <p:sp>
        <p:nvSpPr>
          <p:cNvPr id="10" name="TextBox 9">
            <a:extLst>
              <a:ext uri="{FF2B5EF4-FFF2-40B4-BE49-F238E27FC236}">
                <a16:creationId xmlns:a16="http://schemas.microsoft.com/office/drawing/2014/main" id="{FF13870A-A39D-48CC-F7E6-B9C86B007AB9}"/>
              </a:ext>
            </a:extLst>
          </p:cNvPr>
          <p:cNvSpPr txBox="1"/>
          <p:nvPr/>
        </p:nvSpPr>
        <p:spPr bwMode="gray">
          <a:xfrm>
            <a:off x="7452320" y="2182008"/>
            <a:ext cx="1512168" cy="215444"/>
          </a:xfrm>
          <a:prstGeom prst="rect">
            <a:avLst/>
          </a:prstGeom>
          <a:noFill/>
        </p:spPr>
        <p:txBody>
          <a:bodyPr wrap="square">
            <a:spAutoFit/>
          </a:bodyPr>
          <a:lstStyle/>
          <a:p>
            <a:pPr algn="ctr"/>
            <a:r>
              <a:rPr lang="en-GB" sz="800" b="1" dirty="0">
                <a:solidFill>
                  <a:srgbClr val="333539"/>
                </a:solidFill>
                <a:effectLst/>
              </a:rPr>
              <a:t>Sally Clark</a:t>
            </a:r>
          </a:p>
        </p:txBody>
      </p:sp>
      <p:sp>
        <p:nvSpPr>
          <p:cNvPr id="11" name="TextBox 10">
            <a:extLst>
              <a:ext uri="{FF2B5EF4-FFF2-40B4-BE49-F238E27FC236}">
                <a16:creationId xmlns:a16="http://schemas.microsoft.com/office/drawing/2014/main" id="{64B1AA8A-5FA5-374C-F365-AF7E97EA32DB}"/>
              </a:ext>
            </a:extLst>
          </p:cNvPr>
          <p:cNvSpPr txBox="1"/>
          <p:nvPr/>
        </p:nvSpPr>
        <p:spPr bwMode="gray">
          <a:xfrm>
            <a:off x="7441876" y="3492569"/>
            <a:ext cx="1512168" cy="215444"/>
          </a:xfrm>
          <a:prstGeom prst="rect">
            <a:avLst/>
          </a:prstGeom>
          <a:noFill/>
        </p:spPr>
        <p:txBody>
          <a:bodyPr wrap="square">
            <a:spAutoFit/>
          </a:bodyPr>
          <a:lstStyle/>
          <a:p>
            <a:pPr algn="ctr"/>
            <a:r>
              <a:rPr lang="en-GB" sz="800" b="1" dirty="0">
                <a:solidFill>
                  <a:srgbClr val="333539"/>
                </a:solidFill>
                <a:effectLst/>
              </a:rPr>
              <a:t>Sir Roy Meadows</a:t>
            </a:r>
          </a:p>
        </p:txBody>
      </p:sp>
    </p:spTree>
    <p:extLst>
      <p:ext uri="{BB962C8B-B14F-4D97-AF65-F5344CB8AC3E}">
        <p14:creationId xmlns:p14="http://schemas.microsoft.com/office/powerpoint/2010/main" val="216154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dissolve">
                                      <p:cBhvr>
                                        <p:cTn id="25" dur="500"/>
                                        <p:tgtEl>
                                          <p:spTgt spid="51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dissolv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dissolve">
                                      <p:cBhvr>
                                        <p:cTn id="38" dur="500"/>
                                        <p:tgtEl>
                                          <p:spTgt spid="2">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dissolve">
                                      <p:cBhvr>
                                        <p:cTn id="43" dur="500"/>
                                        <p:tgtEl>
                                          <p:spTgt spid="2">
                                            <p:txEl>
                                              <p:pRg st="4" end="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dissolve">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1"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dissolve">
                                      <p:cBhvr>
                                        <p:cTn id="51" dur="500"/>
                                        <p:tgtEl>
                                          <p:spTgt spid="4"/>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dissolve">
                                      <p:cBhvr>
                                        <p:cTn id="62" dur="500"/>
                                        <p:tgtEl>
                                          <p:spTgt spid="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dissolve">
                                      <p:cBhvr>
                                        <p:cTn id="67" dur="500"/>
                                        <p:tgtEl>
                                          <p:spTgt spid="2">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dissolve">
                                      <p:cBhvr>
                                        <p:cTn id="7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b="1" dirty="0"/>
              <a:t>Mehrstufige Modelle</a:t>
            </a:r>
            <a:endParaRPr lang="de-DE" altLang="en-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7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510A3FB-F628-7150-4D04-A0A32F3D1CB0}"/>
                  </a:ext>
                </a:extLst>
              </p:cNvPr>
              <p:cNvSpPr>
                <a:spLocks noGrp="1"/>
              </p:cNvSpPr>
              <p:nvPr>
                <p:ph type="body" sz="quarter" idx="13"/>
              </p:nvPr>
            </p:nvSpPr>
            <p:spPr/>
            <p:txBody>
              <a:bodyPr/>
              <a:lstStyle/>
              <a:p>
                <a:r>
                  <a:rPr lang="de-DE" b="1" dirty="0">
                    <a:solidFill>
                      <a:schemeClr val="accent4"/>
                    </a:solidFill>
                  </a:rPr>
                  <a:t>Beispiel (Mehrstufiges Zufallsexperiment)</a:t>
                </a:r>
                <a:r>
                  <a:rPr lang="de-DE" dirty="0"/>
                  <a:t>. Für die 3 Erstplatzierten eines Radrennens werden Fahrradklingeln verschenkt. Hierfür dürfen die Gewinner eine Fahrradklingel verdeckt aus einer Urne ziehen. Es gibt eine schwarze, eine rote und eine goldene Klingel in der Urne. Der Erstplatzierte darf als erstes ziehen, darauf folgt der Zweit- und schließlich der Drittplatzierte. </a:t>
                </a:r>
                <a:br>
                  <a:rPr lang="de-DE" dirty="0"/>
                </a:br>
                <a:br>
                  <a:rPr lang="de-DE" dirty="0"/>
                </a:br>
                <a:r>
                  <a:rPr lang="de-DE" dirty="0"/>
                  <a:t>Wer erhält am Ende welche Farbe?</a:t>
                </a:r>
              </a:p>
              <a:p>
                <a:pPr lvl="1"/>
                <a:r>
                  <a:rPr lang="de-DE" sz="1200" b="1" dirty="0"/>
                  <a:t>Wie können wir dieses Experiment formal abbilden?</a:t>
                </a:r>
                <a:r>
                  <a:rPr lang="de-DE" sz="1200" dirty="0"/>
                  <a:t> </a:t>
                </a:r>
              </a:p>
              <a:p>
                <a:pPr lvl="2"/>
                <a:r>
                  <a:rPr lang="de-DE" sz="1200" dirty="0"/>
                  <a:t>Als Ergebnismenge für jedes Teilexperiment gilt </a:t>
                </a:r>
                <a14:m>
                  <m:oMath xmlns:m="http://schemas.openxmlformats.org/officeDocument/2006/math">
                    <m:sSub>
                      <m:sSubPr>
                        <m:ctrlPr>
                          <a:rPr lang="de-DE" sz="1200" b="0" i="1" smtClean="0">
                            <a:latin typeface="Cambria Math" panose="02040503050406030204" pitchFamily="18" charset="0"/>
                          </a:rPr>
                        </m:ctrlPr>
                      </m:sSubPr>
                      <m:e>
                        <m:r>
                          <m:rPr>
                            <m:sty m:val="p"/>
                          </m:rPr>
                          <a:rPr lang="de-DE" sz="1200" b="0" i="0" smtClean="0">
                            <a:latin typeface="Cambria Math" panose="02040503050406030204" pitchFamily="18" charset="0"/>
                          </a:rPr>
                          <m:t>Ω</m:t>
                        </m:r>
                      </m:e>
                      <m:sub>
                        <m:r>
                          <a:rPr lang="de-DE" sz="1200" b="0" i="1" smtClean="0">
                            <a:latin typeface="Cambria Math" panose="02040503050406030204" pitchFamily="18" charset="0"/>
                          </a:rPr>
                          <m:t>𝑘</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oMath>
                </a14:m>
                <a:r>
                  <a:rPr lang="de-DE" sz="1200" dirty="0"/>
                  <a:t> für </a:t>
                </a:r>
                <a14:m>
                  <m:oMath xmlns:m="http://schemas.openxmlformats.org/officeDocument/2006/math">
                    <m:r>
                      <a:rPr lang="de-DE" sz="1200" b="0" i="1" smtClean="0">
                        <a:latin typeface="Cambria Math" panose="02040503050406030204" pitchFamily="18" charset="0"/>
                      </a:rPr>
                      <m:t>1≤</m:t>
                    </m:r>
                    <m:r>
                      <a:rPr lang="de-DE" sz="1200" b="0" i="1" smtClean="0">
                        <a:latin typeface="Cambria Math" panose="02040503050406030204" pitchFamily="18" charset="0"/>
                      </a:rPr>
                      <m:t>𝑘</m:t>
                    </m:r>
                    <m:r>
                      <a:rPr lang="de-DE" sz="1200" b="0" i="1" smtClean="0">
                        <a:latin typeface="Cambria Math" panose="02040503050406030204" pitchFamily="18" charset="0"/>
                      </a:rPr>
                      <m:t>≤3</m:t>
                    </m:r>
                  </m:oMath>
                </a14:m>
                <a:r>
                  <a:rPr lang="de-DE" sz="1200" dirty="0"/>
                  <a:t>.</a:t>
                </a:r>
              </a:p>
              <a:p>
                <a:pPr lvl="2"/>
                <a:r>
                  <a:rPr lang="de-DE" sz="1200" dirty="0"/>
                  <a:t>Als Ergebnismenge für das gesamte Experiment ergibt sich </a:t>
                </a:r>
                <a14:m>
                  <m:oMath xmlns:m="http://schemas.openxmlformats.org/officeDocument/2006/math">
                    <m:r>
                      <m:rPr>
                        <m:sty m:val="p"/>
                      </m:rPr>
                      <a:rPr lang="de-DE" sz="1200" b="0" i="0" smtClean="0">
                        <a:latin typeface="Cambria Math" panose="02040503050406030204" pitchFamily="18" charset="0"/>
                      </a:rPr>
                      <m:t>Ω</m:t>
                    </m:r>
                    <m:r>
                      <a:rPr lang="de-DE" sz="1200" b="0" i="1" smtClean="0">
                        <a:latin typeface="Cambria Math" panose="02040503050406030204" pitchFamily="18" charset="0"/>
                      </a:rPr>
                      <m:t>=</m:t>
                    </m:r>
                    <m:sSup>
                      <m:sSupPr>
                        <m:ctrlPr>
                          <a:rPr lang="de-DE" sz="1200" b="0" i="1" smtClean="0">
                            <a:latin typeface="Cambria Math" panose="02040503050406030204" pitchFamily="18" charset="0"/>
                          </a:rPr>
                        </m:ctrlPr>
                      </m:sSupPr>
                      <m:e>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0" smtClean="0">
                                <a:latin typeface="Cambria Math" panose="02040503050406030204" pitchFamily="18" charset="0"/>
                              </a:rPr>
                              <m:t>,</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gold</m:t>
                            </m:r>
                          </m:e>
                        </m:d>
                      </m:e>
                      <m:sup>
                        <m:r>
                          <a:rPr lang="en-US" sz="1200" b="0" i="1" smtClean="0">
                            <a:latin typeface="Cambria Math" panose="02040503050406030204" pitchFamily="18" charset="0"/>
                          </a:rPr>
                          <m:t>3</m:t>
                        </m:r>
                      </m:sup>
                    </m:sSup>
                  </m:oMath>
                </a14:m>
                <a:r>
                  <a:rPr lang="de-DE" sz="1200" dirty="0"/>
                  <a:t>.</a:t>
                </a:r>
              </a:p>
              <a:p>
                <a:pPr lvl="1"/>
                <a:r>
                  <a:rPr lang="de-DE" sz="1200" b="1" dirty="0"/>
                  <a:t>Wie berechnen wir hier Wahrscheinlichkeiten?</a:t>
                </a:r>
              </a:p>
              <a:p>
                <a:pPr lvl="2"/>
                <a:r>
                  <a:rPr lang="de-DE" sz="1200" dirty="0"/>
                  <a:t>Wir bezeichnen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𝑘</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m:rPr>
                            <m:sty m:val="p"/>
                          </m:rPr>
                          <a:rPr lang="de-DE" sz="1200">
                            <a:latin typeface="Cambria Math" panose="02040503050406030204" pitchFamily="18" charset="0"/>
                          </a:rPr>
                          <m:t>Ω</m:t>
                        </m:r>
                      </m:e>
                      <m:sub>
                        <m:r>
                          <a:rPr lang="de-DE" sz="1200" i="1">
                            <a:latin typeface="Cambria Math" panose="02040503050406030204" pitchFamily="18" charset="0"/>
                          </a:rPr>
                          <m:t>𝑘</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0,1</m:t>
                        </m:r>
                      </m:e>
                    </m:d>
                  </m:oMath>
                </a14:m>
                <a:r>
                  <a:rPr lang="de-DE" sz="1200" dirty="0"/>
                  <a:t> als die Wahrscheinlichkeitsverteilung für das </a:t>
                </a:r>
                <a14:m>
                  <m:oMath xmlns:m="http://schemas.openxmlformats.org/officeDocument/2006/math">
                    <m:r>
                      <a:rPr lang="de-DE" sz="1200" i="1">
                        <a:latin typeface="Cambria Math" panose="02040503050406030204" pitchFamily="18" charset="0"/>
                      </a:rPr>
                      <m:t>𝑘</m:t>
                    </m:r>
                  </m:oMath>
                </a14:m>
                <a:r>
                  <a:rPr lang="de-DE" sz="1200" dirty="0"/>
                  <a:t>-</a:t>
                </a:r>
                <a:r>
                  <a:rPr lang="de-DE" sz="1200" dirty="0" err="1"/>
                  <a:t>te</a:t>
                </a:r>
                <a:r>
                  <a:rPr lang="de-DE" sz="1200" dirty="0"/>
                  <a:t> Teilexperiment, wobei die Ergebnisse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oMath>
                </a14:m>
                <a:r>
                  <a:rPr lang="de-DE" sz="1200" dirty="0"/>
                  <a:t> bereits bekannt sind.</a:t>
                </a:r>
              </a:p>
              <a:p>
                <a:pPr lvl="2"/>
                <a:r>
                  <a:rPr lang="de-DE" sz="1200" dirty="0"/>
                  <a:t>Dann gilt: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de-DE" sz="1200" i="1">
                                        <a:latin typeface="Cambria Math" panose="02040503050406030204" pitchFamily="18" charset="0"/>
                                      </a:rPr>
                                      <m:t>𝜔</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3</m:t>
                                    </m:r>
                                  </m:sub>
                                </m:sSub>
                              </m:e>
                            </m:d>
                          </m:e>
                        </m:d>
                      </m:e>
                    </m:d>
                    <m:r>
                      <a:rPr lang="en-US"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2</m:t>
                                </m:r>
                              </m:sub>
                            </m:sSub>
                          </m:e>
                        </m:d>
                      </m:e>
                    </m:d>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en-US" sz="1200" b="0" i="1" smtClean="0">
                            <a:latin typeface="Cambria Math" panose="02040503050406030204" pitchFamily="18" charset="0"/>
                          </a:rPr>
                          <m:t>3</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𝜔</m:t>
                            </m:r>
                          </m:e>
                          <m:sub>
                            <m:r>
                              <a:rPr lang="en-US" sz="1200" b="0" i="1" smtClean="0">
                                <a:latin typeface="Cambria Math" panose="02040503050406030204" pitchFamily="18" charset="0"/>
                              </a:rPr>
                              <m:t>2</m:t>
                            </m:r>
                          </m:sub>
                        </m:sSub>
                      </m:sub>
                    </m:sSub>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en-US" sz="1200" b="0" i="1" smtClean="0">
                                    <a:latin typeface="Cambria Math" panose="02040503050406030204" pitchFamily="18" charset="0"/>
                                  </a:rPr>
                                  <m:t>3</m:t>
                                </m:r>
                              </m:sub>
                            </m:sSub>
                          </m:e>
                        </m:d>
                      </m:e>
                    </m:d>
                  </m:oMath>
                </a14:m>
                <a:endParaRPr lang="de-DE" sz="1200" dirty="0"/>
              </a:p>
              <a:p>
                <a:pPr lvl="2"/>
                <a:endParaRPr lang="de-DE" sz="1200" dirty="0"/>
              </a:p>
              <a:p>
                <a:pPr lvl="1"/>
                <a:endParaRPr lang="de-DE" sz="1200" dirty="0"/>
              </a:p>
              <a:p>
                <a:endParaRPr lang="de-DE" dirty="0"/>
              </a:p>
              <a:p>
                <a:endParaRPr lang="en-DE" dirty="0"/>
              </a:p>
            </p:txBody>
          </p:sp>
        </mc:Choice>
        <mc:Fallback xmlns="">
          <p:sp>
            <p:nvSpPr>
              <p:cNvPr id="5" name="Text Placeholder 4">
                <a:extLst>
                  <a:ext uri="{FF2B5EF4-FFF2-40B4-BE49-F238E27FC236}">
                    <a16:creationId xmlns:a16="http://schemas.microsoft.com/office/drawing/2014/main" id="{B510A3FB-F628-7150-4D04-A0A32F3D1CB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738"/>
                </a:stretch>
              </a:blipFill>
            </p:spPr>
            <p:txBody>
              <a:bodyPr/>
              <a:lstStyle/>
              <a:p>
                <a:r>
                  <a:rPr lang="de-DE">
                    <a:noFill/>
                  </a:rPr>
                  <a:t> </a:t>
                </a:r>
              </a:p>
            </p:txBody>
          </p:sp>
        </mc:Fallback>
      </mc:AlternateContent>
      <p:sp>
        <p:nvSpPr>
          <p:cNvPr id="4" name="Title 3">
            <a:extLst>
              <a:ext uri="{FF2B5EF4-FFF2-40B4-BE49-F238E27FC236}">
                <a16:creationId xmlns:a16="http://schemas.microsoft.com/office/drawing/2014/main" id="{BCD07984-5A4A-012D-6ED2-7EB6E7403E7F}"/>
              </a:ext>
            </a:extLst>
          </p:cNvPr>
          <p:cNvSpPr>
            <a:spLocks noGrp="1"/>
          </p:cNvSpPr>
          <p:nvPr>
            <p:ph type="title"/>
          </p:nvPr>
        </p:nvSpPr>
        <p:spPr/>
        <p:txBody>
          <a:bodyPr/>
          <a:lstStyle/>
          <a:p>
            <a:r>
              <a:rPr lang="de-DE" dirty="0"/>
              <a:t>Beispiel für ein mehrstufiges Zufallsexperiment</a:t>
            </a:r>
            <a:endParaRPr lang="en-DE" dirty="0"/>
          </a:p>
        </p:txBody>
      </p:sp>
      <p:pic>
        <p:nvPicPr>
          <p:cNvPr id="6" name="Picture 5">
            <a:extLst>
              <a:ext uri="{FF2B5EF4-FFF2-40B4-BE49-F238E27FC236}">
                <a16:creationId xmlns:a16="http://schemas.microsoft.com/office/drawing/2014/main" id="{0E4865B8-1D93-CE7B-121F-95E53590634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235805" y="2211710"/>
            <a:ext cx="2908195" cy="1008112"/>
          </a:xfrm>
          <a:prstGeom prst="rect">
            <a:avLst/>
          </a:prstGeom>
        </p:spPr>
      </p:pic>
    </p:spTree>
    <p:extLst>
      <p:ext uri="{BB962C8B-B14F-4D97-AF65-F5344CB8AC3E}">
        <p14:creationId xmlns:p14="http://schemas.microsoft.com/office/powerpoint/2010/main" val="118041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dissolv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E15F414-7ADB-49AE-F20A-4B32AFF7187C}"/>
                  </a:ext>
                </a:extLst>
              </p:cNvPr>
              <p:cNvSpPr>
                <a:spLocks noGrp="1"/>
              </p:cNvSpPr>
              <p:nvPr>
                <p:ph type="body" sz="quarter" idx="13"/>
              </p:nvPr>
            </p:nvSpPr>
            <p:spPr/>
            <p:txBody>
              <a:bodyPr/>
              <a:lstStyle/>
              <a:p>
                <a:r>
                  <a:rPr lang="de-DE" b="1" dirty="0">
                    <a:solidFill>
                      <a:schemeClr val="accent1"/>
                    </a:solidFill>
                  </a:rPr>
                  <a:t>Satz (Gesamtwahrscheinlichkeit in mehrstufigen Modellen)</a:t>
                </a:r>
                <a:r>
                  <a:rPr lang="de-DE" dirty="0"/>
                  <a:t>. Gegeben ein mehrstufiges Modell aus </a:t>
                </a:r>
                <a14:m>
                  <m:oMath xmlns:m="http://schemas.openxmlformats.org/officeDocument/2006/math">
                    <m:r>
                      <a:rPr lang="de-DE" b="0" i="1" smtClean="0">
                        <a:latin typeface="Cambria Math" panose="02040503050406030204" pitchFamily="18" charset="0"/>
                      </a:rPr>
                      <m:t>𝑛</m:t>
                    </m:r>
                  </m:oMath>
                </a14:m>
                <a:r>
                  <a:rPr lang="de-DE" dirty="0"/>
                  <a:t> Teilexperimenten mit Ergebnismenge </a:t>
                </a:r>
                <a14:m>
                  <m:oMath xmlns:m="http://schemas.openxmlformats.org/officeDocument/2006/math">
                    <m:r>
                      <m:rPr>
                        <m:sty m:val="p"/>
                      </m:rPr>
                      <a:rPr lang="de-DE" b="0" i="0" smtClean="0">
                        <a:latin typeface="Cambria Math" panose="02040503050406030204" pitchFamily="18" charset="0"/>
                      </a:rPr>
                      <m:t>Ω</m:t>
                    </m:r>
                  </m:oMath>
                </a14:m>
                <a:r>
                  <a:rPr lang="de-DE" dirty="0"/>
                  <a:t> und Ereignissystem </a:t>
                </a:r>
                <a14:m>
                  <m:oMath xmlns:m="http://schemas.openxmlformats.org/officeDocument/2006/math">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𝒫</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e>
                    </m:d>
                  </m:oMath>
                </a14:m>
                <a:r>
                  <a:rPr lang="de-DE" dirty="0"/>
                  <a:t>. Dann gilt, dass die Wahrscheinlichkeitsverteilung </a:t>
                </a:r>
                <a14:m>
                  <m:oMath xmlns:m="http://schemas.openxmlformats.org/officeDocument/2006/math">
                    <m:r>
                      <a:rPr lang="de-DE" b="0" i="1" smtClean="0">
                        <a:latin typeface="Cambria Math" panose="02040503050406030204" pitchFamily="18" charset="0"/>
                      </a:rPr>
                      <m:t>𝑃</m:t>
                    </m:r>
                  </m:oMath>
                </a14:m>
                <a:r>
                  <a:rPr lang="de-DE" dirty="0"/>
                  <a:t> für das Gesamtexperiment eindeutig beschrieben werden kann, für alle </a:t>
                </a:r>
                <a14:m>
                  <m:oMath xmlns:m="http://schemas.openxmlformats.org/officeDocument/2006/math">
                    <m:r>
                      <a:rPr lang="de-DE" i="1">
                        <a:latin typeface="Cambria Math" panose="02040503050406030204" pitchFamily="18" charset="0"/>
                      </a:rPr>
                      <m:t>1≤</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𝑛</m:t>
                    </m:r>
                  </m:oMath>
                </a14:m>
                <a:r>
                  <a:rPr lang="de-DE" dirty="0"/>
                  <a:t>, für jedes Ergebnis </a:t>
                </a:r>
                <a14:m>
                  <m:oMath xmlns:m="http://schemas.openxmlformats.org/officeDocument/2006/math">
                    <m:r>
                      <a:rPr lang="de-DE" i="1">
                        <a:latin typeface="Cambria Math" panose="02040503050406030204" pitchFamily="18" charset="0"/>
                      </a:rPr>
                      <m:t>𝜔</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𝑛</m:t>
                        </m:r>
                      </m:sub>
                    </m:sSub>
                    <m:r>
                      <a:rPr lang="de-DE" i="1">
                        <a:latin typeface="Cambria Math" panose="02040503050406030204" pitchFamily="18" charset="0"/>
                      </a:rPr>
                      <m:t>)</m:t>
                    </m:r>
                  </m:oMath>
                </a14:m>
                <a:r>
                  <a:rPr lang="de-DE" dirty="0"/>
                  <a:t>, mit: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𝜔</m:t>
                              </m:r>
                              <m:r>
                                <a:rPr lang="de-DE" b="0" i="1" smtClean="0">
                                  <a:latin typeface="Cambria Math" panose="02040503050406030204" pitchFamily="18" charset="0"/>
                                </a:rPr>
                                <m:t> </m:t>
                              </m:r>
                            </m:e>
                          </m:d>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𝑘</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sub>
                                  </m:sSub>
                                  <m:r>
                                    <a:rPr lang="de-DE" b="0" i="1" smtClean="0">
                                      <a:latin typeface="Cambria Math" panose="02040503050406030204" pitchFamily="18" charset="0"/>
                                    </a:rPr>
                                    <m:t> </m:t>
                                  </m:r>
                                </m:e>
                              </m:d>
                            </m:e>
                          </m:d>
                        </m:e>
                      </m:nary>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2|</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2</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r>
                                <a:rPr lang="de-DE" b="0" i="1" smtClean="0">
                                  <a:latin typeface="Cambria Math" panose="02040503050406030204" pitchFamily="18" charset="0"/>
                                </a:rPr>
                                <m:t>−1</m:t>
                              </m:r>
                            </m:sub>
                          </m:sSub>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sub>
                          </m:sSub>
                          <m:r>
                            <a:rPr lang="de-DE" b="0" i="1" smtClean="0">
                              <a:latin typeface="Cambria Math" panose="02040503050406030204" pitchFamily="18" charset="0"/>
                            </a:rPr>
                            <m:t> </m:t>
                          </m:r>
                        </m:e>
                      </m:d>
                      <m:r>
                        <a:rPr lang="de-DE" b="0" i="1" smtClean="0">
                          <a:latin typeface="Cambria Math" panose="02040503050406030204" pitchFamily="18" charset="0"/>
                        </a:rPr>
                        <m:t>)</m:t>
                      </m:r>
                    </m:oMath>
                  </m:oMathPara>
                </a14:m>
                <a:endParaRPr lang="de-DE" dirty="0"/>
              </a:p>
              <a:p>
                <a:r>
                  <a:rPr lang="de-DE" b="1" dirty="0">
                    <a:solidFill>
                      <a:schemeClr val="accent4"/>
                    </a:solidFill>
                  </a:rPr>
                  <a:t>Beispiel (Mehrstufiges Zufallsexperiment)</a:t>
                </a:r>
              </a:p>
              <a:p>
                <a:pPr lvl="1"/>
                <a14:m>
                  <m:oMath xmlns:m="http://schemas.openxmlformats.org/officeDocument/2006/math">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0"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r>
                      <a:rPr lang="de-DE" sz="1200" b="0" i="1"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en-US" sz="1200" b="0" i="0" smtClean="0">
                            <a:latin typeface="Cambria Math" panose="02040503050406030204" pitchFamily="18" charset="0"/>
                          </a:rPr>
                          <m:t>blau</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2</m:t>
                        </m:r>
                      </m:den>
                    </m:f>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gold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3|</m:t>
                        </m:r>
                        <m:r>
                          <m:rPr>
                            <m:sty m:val="p"/>
                          </m:rPr>
                          <a:rPr lang="en-US" sz="1200" b="0" i="0" smtClean="0">
                            <a:latin typeface="Cambria Math" panose="02040503050406030204" pitchFamily="18" charset="0"/>
                          </a:rPr>
                          <m:t>blau</m:t>
                        </m:r>
                        <m:r>
                          <a:rPr lang="en-US" sz="1200" b="0" i="0"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1</m:t>
                    </m:r>
                  </m:oMath>
                </a14:m>
                <a:endParaRPr lang="de-DE" sz="1200" dirty="0"/>
              </a:p>
              <a:p>
                <a:pPr lvl="1"/>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2E15F414-7ADB-49AE-F20A-4B32AFF7187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3546"/>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FEA039B-8A5E-F9EF-06F5-564597AF63BC}"/>
              </a:ext>
            </a:extLst>
          </p:cNvPr>
          <p:cNvSpPr>
            <a:spLocks noGrp="1"/>
          </p:cNvSpPr>
          <p:nvPr>
            <p:ph type="title"/>
          </p:nvPr>
        </p:nvSpPr>
        <p:spPr/>
        <p:txBody>
          <a:bodyPr/>
          <a:lstStyle/>
          <a:p>
            <a:r>
              <a:rPr lang="de-DE" dirty="0"/>
              <a:t>Wahrscheinlichkeitsverteilung im mehrstufigen Modell</a:t>
            </a:r>
            <a:endParaRPr lang="en-DE" dirty="0"/>
          </a:p>
        </p:txBody>
      </p:sp>
      <p:pic>
        <p:nvPicPr>
          <p:cNvPr id="4" name="Picture 3">
            <a:extLst>
              <a:ext uri="{FF2B5EF4-FFF2-40B4-BE49-F238E27FC236}">
                <a16:creationId xmlns:a16="http://schemas.microsoft.com/office/drawing/2014/main" id="{5CFCD785-763C-9C11-E37F-E30DA95674C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4716016" y="3147814"/>
            <a:ext cx="2908195" cy="1008112"/>
          </a:xfrm>
          <a:prstGeom prst="rect">
            <a:avLst/>
          </a:prstGeom>
        </p:spPr>
      </p:pic>
    </p:spTree>
    <p:extLst>
      <p:ext uri="{BB962C8B-B14F-4D97-AF65-F5344CB8AC3E}">
        <p14:creationId xmlns:p14="http://schemas.microsoft.com/office/powerpoint/2010/main" val="2208454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dissolv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dissolve">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dissolve">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dissolve">
                                      <p:cBhvr>
                                        <p:cTn id="4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45DD50A-D108-0E0C-0451-0733FF92C855}"/>
                  </a:ext>
                </a:extLst>
              </p:cNvPr>
              <p:cNvSpPr>
                <a:spLocks noGrp="1"/>
              </p:cNvSpPr>
              <p:nvPr>
                <p:ph type="body" sz="quarter" idx="13"/>
              </p:nvPr>
            </p:nvSpPr>
            <p:spPr/>
            <p:txBody>
              <a:bodyPr/>
              <a:lstStyle/>
              <a:p>
                <a:r>
                  <a:rPr lang="de-DE" b="1" dirty="0">
                    <a:solidFill>
                      <a:schemeClr val="accent1"/>
                    </a:solidFill>
                  </a:rPr>
                  <a:t>Satz (Multiplikationsformel)</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1</m:t>
                        </m:r>
                      </m:sub>
                    </m:sSub>
                    <m:r>
                      <a:rPr lang="en-US"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𝑛</m:t>
                        </m:r>
                      </m:sub>
                    </m:sSub>
                    <m:r>
                      <a:rPr lang="de-DE" i="1">
                        <a:latin typeface="Cambria Math" panose="02040503050406030204" pitchFamily="18" charset="0"/>
                      </a:rPr>
                      <m:t>∈</m:t>
                    </m:r>
                    <m:r>
                      <a:rPr lang="de-DE" i="1">
                        <a:latin typeface="Cambria Math" panose="02040503050406030204" pitchFamily="18" charset="0"/>
                      </a:rPr>
                      <m:t>ℱ</m:t>
                    </m:r>
                  </m:oMath>
                </a14:m>
                <a:r>
                  <a:rPr lang="de-DE" dirty="0"/>
                  <a:t> Ereignisse. Dann gilt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nary>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r>
                            <a:rPr lang="de-DE" b="0" i="1" smtClean="0">
                              <a:latin typeface="Cambria Math" panose="02040503050406030204" pitchFamily="18" charset="0"/>
                            </a:rPr>
                            <m:t>𝑃</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𝑙</m:t>
                                  </m:r>
                                  <m:r>
                                    <a:rPr lang="de-DE" b="0" i="1" smtClean="0">
                                      <a:latin typeface="Cambria Math" panose="02040503050406030204" pitchFamily="18" charset="0"/>
                                    </a:rPr>
                                    <m:t>=1</m:t>
                                  </m:r>
                                </m:sub>
                                <m:sup>
                                  <m:r>
                                    <a:rPr lang="de-DE" b="0" i="1" smtClean="0">
                                      <a:latin typeface="Cambria Math" panose="02040503050406030204" pitchFamily="18" charset="0"/>
                                    </a:rPr>
                                    <m:t>𝑘</m:t>
                                  </m:r>
                                  <m:r>
                                    <a:rPr lang="de-DE" b="0" i="1" smtClean="0">
                                      <a:latin typeface="Cambria Math" panose="02040503050406030204" pitchFamily="18" charset="0"/>
                                    </a:rPr>
                                    <m:t>−1</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𝑙</m:t>
                                      </m:r>
                                    </m:sub>
                                  </m:sSub>
                                </m:e>
                              </m:nary>
                            </m:e>
                          </m:d>
                        </m:e>
                      </m:nary>
                    </m:oMath>
                  </m:oMathPara>
                </a14:m>
                <a:endParaRPr lang="de-DE" b="0" dirty="0"/>
              </a:p>
              <a:p>
                <a:pPr lvl="1"/>
                <a:endParaRPr lang="de-DE" b="1" dirty="0">
                  <a:solidFill>
                    <a:schemeClr val="accent4"/>
                  </a:solidFill>
                </a:endParaRPr>
              </a:p>
              <a:p>
                <a:r>
                  <a:rPr lang="de-DE" b="1" dirty="0">
                    <a:solidFill>
                      <a:schemeClr val="accent4"/>
                    </a:solidFill>
                  </a:rPr>
                  <a:t>Beispiel (Mehrstufiges Zufallsexperiment)</a:t>
                </a:r>
                <a:r>
                  <a:rPr lang="de-DE" dirty="0"/>
                  <a:t>. Wie wahrscheinlich ist es, dass der Erstplatzierte die rote, der Zweitplatzierte die blaue und der Drittplatzierte die goldene Klingel zieht?</a:t>
                </a:r>
              </a:p>
              <a:p>
                <a:pPr marL="0"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3|</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en-US" sz="1200" b="0" i="0" smtClean="0">
                              <a:latin typeface="Cambria Math" panose="02040503050406030204" pitchFamily="18" charset="0"/>
                            </a:rPr>
                            <m:t>blau</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b="0" i="1" smtClean="0">
                          <a:latin typeface="Cambria Math" panose="02040503050406030204" pitchFamily="18" charset="0"/>
                        </a:rPr>
                        <m:t>⋅1=</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endParaRPr lang="de-DE" dirty="0"/>
              </a:p>
              <a:p>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045DD50A-D108-0E0C-0451-0733FF92C85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AD92654-77E5-CBBE-8E80-F68D331610F9}"/>
              </a:ext>
            </a:extLst>
          </p:cNvPr>
          <p:cNvSpPr>
            <a:spLocks noGrp="1"/>
          </p:cNvSpPr>
          <p:nvPr>
            <p:ph type="title"/>
          </p:nvPr>
        </p:nvSpPr>
        <p:spPr/>
        <p:txBody>
          <a:bodyPr/>
          <a:lstStyle/>
          <a:p>
            <a:r>
              <a:rPr lang="de-DE" dirty="0"/>
              <a:t>Multiplikationsformel</a:t>
            </a:r>
            <a:endParaRPr lang="en-DE" dirty="0"/>
          </a:p>
        </p:txBody>
      </p:sp>
      <p:pic>
        <p:nvPicPr>
          <p:cNvPr id="4" name="Picture 3">
            <a:extLst>
              <a:ext uri="{FF2B5EF4-FFF2-40B4-BE49-F238E27FC236}">
                <a16:creationId xmlns:a16="http://schemas.microsoft.com/office/drawing/2014/main" id="{8F73620B-F69E-0248-E14E-C9885D705E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156176" y="1851670"/>
            <a:ext cx="2908195" cy="1008112"/>
          </a:xfrm>
          <a:prstGeom prst="rect">
            <a:avLst/>
          </a:prstGeom>
        </p:spPr>
      </p:pic>
    </p:spTree>
    <p:extLst>
      <p:ext uri="{BB962C8B-B14F-4D97-AF65-F5344CB8AC3E}">
        <p14:creationId xmlns:p14="http://schemas.microsoft.com/office/powerpoint/2010/main" val="2775020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203BAB-4613-DF6C-4EF3-A0872A8C993E}"/>
              </a:ext>
            </a:extLst>
          </p:cNvPr>
          <p:cNvSpPr>
            <a:spLocks noGrp="1"/>
          </p:cNvSpPr>
          <p:nvPr>
            <p:ph type="body" sz="quarter" idx="13"/>
          </p:nvPr>
        </p:nvSpPr>
        <p:spPr>
          <a:xfrm>
            <a:off x="358776" y="1239837"/>
            <a:ext cx="6877051" cy="270235"/>
          </a:xfrm>
        </p:spPr>
        <p:txBody>
          <a:bodyPr/>
          <a:lstStyle/>
          <a:p>
            <a:r>
              <a:rPr lang="de-DE" dirty="0"/>
              <a:t>Mehrstufige Modelle lassen sich anschaulich als Baumdiagramm darstellen.</a:t>
            </a:r>
          </a:p>
          <a:p>
            <a:endParaRPr lang="en-DE" dirty="0"/>
          </a:p>
        </p:txBody>
      </p:sp>
      <p:sp>
        <p:nvSpPr>
          <p:cNvPr id="3" name="Title 2">
            <a:extLst>
              <a:ext uri="{FF2B5EF4-FFF2-40B4-BE49-F238E27FC236}">
                <a16:creationId xmlns:a16="http://schemas.microsoft.com/office/drawing/2014/main" id="{2C31113D-9121-73EA-C9ED-1B652F06D665}"/>
              </a:ext>
            </a:extLst>
          </p:cNvPr>
          <p:cNvSpPr>
            <a:spLocks noGrp="1"/>
          </p:cNvSpPr>
          <p:nvPr>
            <p:ph type="title"/>
          </p:nvPr>
        </p:nvSpPr>
        <p:spPr/>
        <p:txBody>
          <a:bodyPr/>
          <a:lstStyle/>
          <a:p>
            <a:r>
              <a:rPr lang="de-DE" dirty="0"/>
              <a:t>Mehrstufige Modelle als Baumdiagramm</a:t>
            </a:r>
            <a:endParaRPr lang="en-DE" dirty="0"/>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D5366933-5C83-C062-B1C3-9DD41471BAFC}"/>
                  </a:ext>
                </a:extLst>
              </p:cNvPr>
              <p:cNvSpPr/>
              <p:nvPr/>
            </p:nvSpPr>
            <p:spPr bwMode="gray">
              <a:xfrm>
                <a:off x="611560" y="324429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oMath>
                  </m:oMathPara>
                </a14:m>
                <a:endParaRPr lang="en-DE" sz="1200" dirty="0">
                  <a:solidFill>
                    <a:schemeClr val="bg1"/>
                  </a:solidFill>
                </a:endParaRPr>
              </a:p>
            </p:txBody>
          </p:sp>
        </mc:Choice>
        <mc:Fallback xmlns="">
          <p:sp>
            <p:nvSpPr>
              <p:cNvPr id="16" name="Rounded Rectangle 15">
                <a:extLst>
                  <a:ext uri="{FF2B5EF4-FFF2-40B4-BE49-F238E27FC236}">
                    <a16:creationId xmlns:a16="http://schemas.microsoft.com/office/drawing/2014/main" id="{D5366933-5C83-C062-B1C3-9DD41471BAFC}"/>
                  </a:ext>
                </a:extLst>
              </p:cNvPr>
              <p:cNvSpPr>
                <a:spLocks noRot="1" noChangeAspect="1" noMove="1" noResize="1" noEditPoints="1" noAdjustHandles="1" noChangeArrowheads="1" noChangeShapeType="1" noTextEdit="1"/>
              </p:cNvSpPr>
              <p:nvPr/>
            </p:nvSpPr>
            <p:spPr bwMode="gray">
              <a:xfrm>
                <a:off x="611560" y="3244292"/>
                <a:ext cx="432048" cy="288032"/>
              </a:xfrm>
              <a:prstGeom prst="roundRect">
                <a:avLst/>
              </a:prstGeom>
              <a:blipFill>
                <a:blip r:embed="rId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8BB9A3A7-0D4B-D577-7AA6-8095CD1A7320}"/>
                  </a:ext>
                </a:extLst>
              </p:cNvPr>
              <p:cNvSpPr/>
              <p:nvPr/>
            </p:nvSpPr>
            <p:spPr bwMode="gray">
              <a:xfrm>
                <a:off x="3563888" y="182860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𝑎𝑎𝑎</m:t>
                      </m:r>
                    </m:oMath>
                  </m:oMathPara>
                </a14:m>
                <a:endParaRPr lang="en-DE" sz="1200" dirty="0">
                  <a:solidFill>
                    <a:schemeClr val="bg1"/>
                  </a:solidFill>
                </a:endParaRPr>
              </a:p>
            </p:txBody>
          </p:sp>
        </mc:Choice>
        <mc:Fallback xmlns="">
          <p:sp>
            <p:nvSpPr>
              <p:cNvPr id="17" name="Rounded Rectangle 16">
                <a:extLst>
                  <a:ext uri="{FF2B5EF4-FFF2-40B4-BE49-F238E27FC236}">
                    <a16:creationId xmlns:a16="http://schemas.microsoft.com/office/drawing/2014/main" id="{8BB9A3A7-0D4B-D577-7AA6-8095CD1A7320}"/>
                  </a:ext>
                </a:extLst>
              </p:cNvPr>
              <p:cNvSpPr>
                <a:spLocks noRot="1" noChangeAspect="1" noMove="1" noResize="1" noEditPoints="1" noAdjustHandles="1" noChangeArrowheads="1" noChangeShapeType="1" noTextEdit="1"/>
              </p:cNvSpPr>
              <p:nvPr/>
            </p:nvSpPr>
            <p:spPr bwMode="gray">
              <a:xfrm>
                <a:off x="3563888" y="1828605"/>
                <a:ext cx="432048" cy="288032"/>
              </a:xfrm>
              <a:prstGeom prst="roundRect">
                <a:avLst/>
              </a:prstGeom>
              <a:blipFill>
                <a:blip r:embed="rId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6C829FFA-8C40-A260-6A60-3FB8A1A402BB}"/>
                  </a:ext>
                </a:extLst>
              </p:cNvPr>
              <p:cNvSpPr/>
              <p:nvPr/>
            </p:nvSpPr>
            <p:spPr bwMode="gray">
              <a:xfrm>
                <a:off x="3563888" y="223308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𝑎𝑎𝑏</m:t>
                      </m:r>
                    </m:oMath>
                  </m:oMathPara>
                </a14:m>
                <a:endParaRPr lang="en-DE" sz="1200" dirty="0">
                  <a:solidFill>
                    <a:schemeClr val="bg1"/>
                  </a:solidFill>
                </a:endParaRPr>
              </a:p>
            </p:txBody>
          </p:sp>
        </mc:Choice>
        <mc:Fallback xmlns="">
          <p:sp>
            <p:nvSpPr>
              <p:cNvPr id="18" name="Rounded Rectangle 17">
                <a:extLst>
                  <a:ext uri="{FF2B5EF4-FFF2-40B4-BE49-F238E27FC236}">
                    <a16:creationId xmlns:a16="http://schemas.microsoft.com/office/drawing/2014/main" id="{6C829FFA-8C40-A260-6A60-3FB8A1A402BB}"/>
                  </a:ext>
                </a:extLst>
              </p:cNvPr>
              <p:cNvSpPr>
                <a:spLocks noRot="1" noChangeAspect="1" noMove="1" noResize="1" noEditPoints="1" noAdjustHandles="1" noChangeArrowheads="1" noChangeShapeType="1" noTextEdit="1"/>
              </p:cNvSpPr>
              <p:nvPr/>
            </p:nvSpPr>
            <p:spPr bwMode="gray">
              <a:xfrm>
                <a:off x="3563888" y="2233087"/>
                <a:ext cx="432048" cy="288032"/>
              </a:xfrm>
              <a:prstGeom prst="roundRect">
                <a:avLst/>
              </a:prstGeom>
              <a:blipFill>
                <a:blip r:embed="rId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65633BBF-724C-6EA1-442F-1C5C71376BD6}"/>
                  </a:ext>
                </a:extLst>
              </p:cNvPr>
              <p:cNvSpPr/>
              <p:nvPr/>
            </p:nvSpPr>
            <p:spPr bwMode="gray">
              <a:xfrm>
                <a:off x="3563888" y="2637569"/>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19" name="Rounded Rectangle 18">
                <a:extLst>
                  <a:ext uri="{FF2B5EF4-FFF2-40B4-BE49-F238E27FC236}">
                    <a16:creationId xmlns:a16="http://schemas.microsoft.com/office/drawing/2014/main" id="{65633BBF-724C-6EA1-442F-1C5C71376BD6}"/>
                  </a:ext>
                </a:extLst>
              </p:cNvPr>
              <p:cNvSpPr>
                <a:spLocks noRot="1" noChangeAspect="1" noMove="1" noResize="1" noEditPoints="1" noAdjustHandles="1" noChangeArrowheads="1" noChangeShapeType="1" noTextEdit="1"/>
              </p:cNvSpPr>
              <p:nvPr/>
            </p:nvSpPr>
            <p:spPr bwMode="gray">
              <a:xfrm>
                <a:off x="3563888" y="2637569"/>
                <a:ext cx="432048" cy="288032"/>
              </a:xfrm>
              <a:prstGeom prst="roundRect">
                <a:avLst/>
              </a:prstGeom>
              <a:blipFill>
                <a:blip r:embed="rId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672F1E4B-C0A6-6ABB-5C4C-4F8374649FAE}"/>
                  </a:ext>
                </a:extLst>
              </p:cNvPr>
              <p:cNvSpPr/>
              <p:nvPr/>
            </p:nvSpPr>
            <p:spPr bwMode="gray">
              <a:xfrm>
                <a:off x="3563888" y="3042051"/>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0" name="Rounded Rectangle 19">
                <a:extLst>
                  <a:ext uri="{FF2B5EF4-FFF2-40B4-BE49-F238E27FC236}">
                    <a16:creationId xmlns:a16="http://schemas.microsoft.com/office/drawing/2014/main" id="{672F1E4B-C0A6-6ABB-5C4C-4F8374649FAE}"/>
                  </a:ext>
                </a:extLst>
              </p:cNvPr>
              <p:cNvSpPr>
                <a:spLocks noRot="1" noChangeAspect="1" noMove="1" noResize="1" noEditPoints="1" noAdjustHandles="1" noChangeArrowheads="1" noChangeShapeType="1" noTextEdit="1"/>
              </p:cNvSpPr>
              <p:nvPr/>
            </p:nvSpPr>
            <p:spPr bwMode="gray">
              <a:xfrm>
                <a:off x="3563888" y="3042051"/>
                <a:ext cx="432048" cy="288032"/>
              </a:xfrm>
              <a:prstGeom prst="roundRect">
                <a:avLst/>
              </a:prstGeom>
              <a:blipFill>
                <a:blip r:embed="rId6"/>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64D0900A-12F9-C431-8FE4-6D485C347C70}"/>
                  </a:ext>
                </a:extLst>
              </p:cNvPr>
              <p:cNvSpPr/>
              <p:nvPr/>
            </p:nvSpPr>
            <p:spPr bwMode="gray">
              <a:xfrm>
                <a:off x="3563888" y="3446533"/>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1" name="Rounded Rectangle 20">
                <a:extLst>
                  <a:ext uri="{FF2B5EF4-FFF2-40B4-BE49-F238E27FC236}">
                    <a16:creationId xmlns:a16="http://schemas.microsoft.com/office/drawing/2014/main" id="{64D0900A-12F9-C431-8FE4-6D485C347C70}"/>
                  </a:ext>
                </a:extLst>
              </p:cNvPr>
              <p:cNvSpPr>
                <a:spLocks noRot="1" noChangeAspect="1" noMove="1" noResize="1" noEditPoints="1" noAdjustHandles="1" noChangeArrowheads="1" noChangeShapeType="1" noTextEdit="1"/>
              </p:cNvSpPr>
              <p:nvPr/>
            </p:nvSpPr>
            <p:spPr bwMode="gray">
              <a:xfrm>
                <a:off x="3563888" y="3446533"/>
                <a:ext cx="432048" cy="288032"/>
              </a:xfrm>
              <a:prstGeom prst="roundRect">
                <a:avLst/>
              </a:prstGeom>
              <a:blipFill>
                <a:blip r:embed="rId7"/>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60D38FCB-F3EB-AB3A-DE4B-51492C67A386}"/>
                  </a:ext>
                </a:extLst>
              </p:cNvPr>
              <p:cNvSpPr/>
              <p:nvPr/>
            </p:nvSpPr>
            <p:spPr bwMode="gray">
              <a:xfrm>
                <a:off x="3563888" y="385101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𝑏𝑎𝑏</m:t>
                      </m:r>
                    </m:oMath>
                  </m:oMathPara>
                </a14:m>
                <a:endParaRPr lang="en-DE" sz="1200" dirty="0">
                  <a:solidFill>
                    <a:schemeClr val="bg1"/>
                  </a:solidFill>
                </a:endParaRPr>
              </a:p>
            </p:txBody>
          </p:sp>
        </mc:Choice>
        <mc:Fallback xmlns="">
          <p:sp>
            <p:nvSpPr>
              <p:cNvPr id="22" name="Rounded Rectangle 21">
                <a:extLst>
                  <a:ext uri="{FF2B5EF4-FFF2-40B4-BE49-F238E27FC236}">
                    <a16:creationId xmlns:a16="http://schemas.microsoft.com/office/drawing/2014/main" id="{60D38FCB-F3EB-AB3A-DE4B-51492C67A386}"/>
                  </a:ext>
                </a:extLst>
              </p:cNvPr>
              <p:cNvSpPr>
                <a:spLocks noRot="1" noChangeAspect="1" noMove="1" noResize="1" noEditPoints="1" noAdjustHandles="1" noChangeArrowheads="1" noChangeShapeType="1" noTextEdit="1"/>
              </p:cNvSpPr>
              <p:nvPr/>
            </p:nvSpPr>
            <p:spPr bwMode="gray">
              <a:xfrm>
                <a:off x="3563888" y="3851015"/>
                <a:ext cx="432048" cy="288032"/>
              </a:xfrm>
              <a:prstGeom prst="roundRect">
                <a:avLst/>
              </a:prstGeom>
              <a:blipFill>
                <a:blip r:embed="rId8"/>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45B71795-24D5-ABBE-528E-DD1DF6FB7005}"/>
                  </a:ext>
                </a:extLst>
              </p:cNvPr>
              <p:cNvSpPr/>
              <p:nvPr/>
            </p:nvSpPr>
            <p:spPr bwMode="gray">
              <a:xfrm>
                <a:off x="3563888" y="425549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3" name="Rounded Rectangle 22">
                <a:extLst>
                  <a:ext uri="{FF2B5EF4-FFF2-40B4-BE49-F238E27FC236}">
                    <a16:creationId xmlns:a16="http://schemas.microsoft.com/office/drawing/2014/main" id="{45B71795-24D5-ABBE-528E-DD1DF6FB7005}"/>
                  </a:ext>
                </a:extLst>
              </p:cNvPr>
              <p:cNvSpPr>
                <a:spLocks noRot="1" noChangeAspect="1" noMove="1" noResize="1" noEditPoints="1" noAdjustHandles="1" noChangeArrowheads="1" noChangeShapeType="1" noTextEdit="1"/>
              </p:cNvSpPr>
              <p:nvPr/>
            </p:nvSpPr>
            <p:spPr bwMode="gray">
              <a:xfrm>
                <a:off x="3563888" y="4255497"/>
                <a:ext cx="432048" cy="288032"/>
              </a:xfrm>
              <a:prstGeom prst="roundRect">
                <a:avLst/>
              </a:prstGeom>
              <a:blipFill>
                <a:blip r:embed="rId9"/>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716BE17A-67F1-5C7C-C09D-7D5A2C8CC8E5}"/>
                  </a:ext>
                </a:extLst>
              </p:cNvPr>
              <p:cNvSpPr/>
              <p:nvPr/>
            </p:nvSpPr>
            <p:spPr bwMode="gray">
              <a:xfrm>
                <a:off x="3563888" y="465998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𝑏𝑏𝑏</m:t>
                      </m:r>
                    </m:oMath>
                  </m:oMathPara>
                </a14:m>
                <a:endParaRPr lang="en-DE" sz="1200" dirty="0">
                  <a:solidFill>
                    <a:schemeClr val="bg1"/>
                  </a:solidFill>
                </a:endParaRPr>
              </a:p>
            </p:txBody>
          </p:sp>
        </mc:Choice>
        <mc:Fallback xmlns="">
          <p:sp>
            <p:nvSpPr>
              <p:cNvPr id="24" name="Rounded Rectangle 23">
                <a:extLst>
                  <a:ext uri="{FF2B5EF4-FFF2-40B4-BE49-F238E27FC236}">
                    <a16:creationId xmlns:a16="http://schemas.microsoft.com/office/drawing/2014/main" id="{716BE17A-67F1-5C7C-C09D-7D5A2C8CC8E5}"/>
                  </a:ext>
                </a:extLst>
              </p:cNvPr>
              <p:cNvSpPr>
                <a:spLocks noRot="1" noChangeAspect="1" noMove="1" noResize="1" noEditPoints="1" noAdjustHandles="1" noChangeArrowheads="1" noChangeShapeType="1" noTextEdit="1"/>
              </p:cNvSpPr>
              <p:nvPr/>
            </p:nvSpPr>
            <p:spPr bwMode="gray">
              <a:xfrm>
                <a:off x="3563888" y="4659982"/>
                <a:ext cx="432048" cy="288032"/>
              </a:xfrm>
              <a:prstGeom prst="roundRect">
                <a:avLst/>
              </a:prstGeom>
              <a:blipFill>
                <a:blip r:embed="rId10"/>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04EB99A-69B9-78C9-4AFF-89E91AA93A59}"/>
                  </a:ext>
                </a:extLst>
              </p:cNvPr>
              <p:cNvSpPr/>
              <p:nvPr/>
            </p:nvSpPr>
            <p:spPr bwMode="gray">
              <a:xfrm>
                <a:off x="2579778" y="2030846"/>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m:t>
                      </m:r>
                    </m:oMath>
                  </m:oMathPara>
                </a14:m>
                <a:endParaRPr lang="en-DE" sz="1200" dirty="0">
                  <a:solidFill>
                    <a:schemeClr val="bg1"/>
                  </a:solidFill>
                </a:endParaRPr>
              </a:p>
            </p:txBody>
          </p:sp>
        </mc:Choice>
        <mc:Fallback xmlns="">
          <p:sp>
            <p:nvSpPr>
              <p:cNvPr id="25" name="Rounded Rectangle 24">
                <a:extLst>
                  <a:ext uri="{FF2B5EF4-FFF2-40B4-BE49-F238E27FC236}">
                    <a16:creationId xmlns:a16="http://schemas.microsoft.com/office/drawing/2014/main" id="{604EB99A-69B9-78C9-4AFF-89E91AA93A59}"/>
                  </a:ext>
                </a:extLst>
              </p:cNvPr>
              <p:cNvSpPr>
                <a:spLocks noRot="1" noChangeAspect="1" noMove="1" noResize="1" noEditPoints="1" noAdjustHandles="1" noChangeArrowheads="1" noChangeShapeType="1" noTextEdit="1"/>
              </p:cNvSpPr>
              <p:nvPr/>
            </p:nvSpPr>
            <p:spPr bwMode="gray">
              <a:xfrm>
                <a:off x="2579778" y="2030846"/>
                <a:ext cx="432048" cy="288032"/>
              </a:xfrm>
              <a:prstGeom prst="roundRect">
                <a:avLst/>
              </a:prstGeom>
              <a:blipFill>
                <a:blip r:embed="rId11"/>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655FFEA4-C0E0-D38F-6D22-4F738C0BC2E6}"/>
                  </a:ext>
                </a:extLst>
              </p:cNvPr>
              <p:cNvSpPr/>
              <p:nvPr/>
            </p:nvSpPr>
            <p:spPr bwMode="gray">
              <a:xfrm>
                <a:off x="2579778" y="283981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26" name="Rounded Rectangle 25">
                <a:extLst>
                  <a:ext uri="{FF2B5EF4-FFF2-40B4-BE49-F238E27FC236}">
                    <a16:creationId xmlns:a16="http://schemas.microsoft.com/office/drawing/2014/main" id="{655FFEA4-C0E0-D38F-6D22-4F738C0BC2E6}"/>
                  </a:ext>
                </a:extLst>
              </p:cNvPr>
              <p:cNvSpPr>
                <a:spLocks noRot="1" noChangeAspect="1" noMove="1" noResize="1" noEditPoints="1" noAdjustHandles="1" noChangeArrowheads="1" noChangeShapeType="1" noTextEdit="1"/>
              </p:cNvSpPr>
              <p:nvPr/>
            </p:nvSpPr>
            <p:spPr bwMode="gray">
              <a:xfrm>
                <a:off x="2579778" y="2839810"/>
                <a:ext cx="432048" cy="288032"/>
              </a:xfrm>
              <a:prstGeom prst="roundRect">
                <a:avLst/>
              </a:prstGeom>
              <a:blipFill>
                <a:blip r:embed="rId1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C8D0B2CC-6678-F3A9-6A93-0B61314223CE}"/>
                  </a:ext>
                </a:extLst>
              </p:cNvPr>
              <p:cNvSpPr/>
              <p:nvPr/>
            </p:nvSpPr>
            <p:spPr bwMode="gray">
              <a:xfrm>
                <a:off x="2579778" y="3648774"/>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7" name="Rounded Rectangle 26">
                <a:extLst>
                  <a:ext uri="{FF2B5EF4-FFF2-40B4-BE49-F238E27FC236}">
                    <a16:creationId xmlns:a16="http://schemas.microsoft.com/office/drawing/2014/main" id="{C8D0B2CC-6678-F3A9-6A93-0B61314223CE}"/>
                  </a:ext>
                </a:extLst>
              </p:cNvPr>
              <p:cNvSpPr>
                <a:spLocks noRot="1" noChangeAspect="1" noMove="1" noResize="1" noEditPoints="1" noAdjustHandles="1" noChangeArrowheads="1" noChangeShapeType="1" noTextEdit="1"/>
              </p:cNvSpPr>
              <p:nvPr/>
            </p:nvSpPr>
            <p:spPr bwMode="gray">
              <a:xfrm>
                <a:off x="2579778" y="3648774"/>
                <a:ext cx="432048" cy="288032"/>
              </a:xfrm>
              <a:prstGeom prst="roundRect">
                <a:avLst/>
              </a:prstGeom>
              <a:blipFill>
                <a:blip r:embed="rId1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4B4221AC-C102-D217-A8CC-BB33BE6D15B7}"/>
                  </a:ext>
                </a:extLst>
              </p:cNvPr>
              <p:cNvSpPr/>
              <p:nvPr/>
            </p:nvSpPr>
            <p:spPr bwMode="gray">
              <a:xfrm>
                <a:off x="2579778" y="445774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8" name="Rounded Rectangle 27">
                <a:extLst>
                  <a:ext uri="{FF2B5EF4-FFF2-40B4-BE49-F238E27FC236}">
                    <a16:creationId xmlns:a16="http://schemas.microsoft.com/office/drawing/2014/main" id="{4B4221AC-C102-D217-A8CC-BB33BE6D15B7}"/>
                  </a:ext>
                </a:extLst>
              </p:cNvPr>
              <p:cNvSpPr>
                <a:spLocks noRot="1" noChangeAspect="1" noMove="1" noResize="1" noEditPoints="1" noAdjustHandles="1" noChangeArrowheads="1" noChangeShapeType="1" noTextEdit="1"/>
              </p:cNvSpPr>
              <p:nvPr/>
            </p:nvSpPr>
            <p:spPr bwMode="gray">
              <a:xfrm>
                <a:off x="2579778" y="4457740"/>
                <a:ext cx="432048" cy="288032"/>
              </a:xfrm>
              <a:prstGeom prst="roundRect">
                <a:avLst/>
              </a:prstGeom>
              <a:blipFill>
                <a:blip r:embed="rId1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CDAC1953-B9CA-F24E-4CE1-6695420626A9}"/>
                  </a:ext>
                </a:extLst>
              </p:cNvPr>
              <p:cNvSpPr/>
              <p:nvPr/>
            </p:nvSpPr>
            <p:spPr bwMode="gray">
              <a:xfrm>
                <a:off x="1595669" y="2435328"/>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9" name="Rounded Rectangle 28">
                <a:extLst>
                  <a:ext uri="{FF2B5EF4-FFF2-40B4-BE49-F238E27FC236}">
                    <a16:creationId xmlns:a16="http://schemas.microsoft.com/office/drawing/2014/main" id="{CDAC1953-B9CA-F24E-4CE1-6695420626A9}"/>
                  </a:ext>
                </a:extLst>
              </p:cNvPr>
              <p:cNvSpPr>
                <a:spLocks noRot="1" noChangeAspect="1" noMove="1" noResize="1" noEditPoints="1" noAdjustHandles="1" noChangeArrowheads="1" noChangeShapeType="1" noTextEdit="1"/>
              </p:cNvSpPr>
              <p:nvPr/>
            </p:nvSpPr>
            <p:spPr bwMode="gray">
              <a:xfrm>
                <a:off x="1595669" y="2435328"/>
                <a:ext cx="432048" cy="288032"/>
              </a:xfrm>
              <a:prstGeom prst="roundRect">
                <a:avLst/>
              </a:prstGeom>
              <a:blipFill>
                <a:blip r:embed="rId1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7BA28468-18DA-CBCB-AE98-A1AEEA390A17}"/>
                  </a:ext>
                </a:extLst>
              </p:cNvPr>
              <p:cNvSpPr/>
              <p:nvPr/>
            </p:nvSpPr>
            <p:spPr bwMode="gray">
              <a:xfrm>
                <a:off x="1595669" y="405325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30" name="Rounded Rectangle 29">
                <a:extLst>
                  <a:ext uri="{FF2B5EF4-FFF2-40B4-BE49-F238E27FC236}">
                    <a16:creationId xmlns:a16="http://schemas.microsoft.com/office/drawing/2014/main" id="{7BA28468-18DA-CBCB-AE98-A1AEEA390A17}"/>
                  </a:ext>
                </a:extLst>
              </p:cNvPr>
              <p:cNvSpPr>
                <a:spLocks noRot="1" noChangeAspect="1" noMove="1" noResize="1" noEditPoints="1" noAdjustHandles="1" noChangeArrowheads="1" noChangeShapeType="1" noTextEdit="1"/>
              </p:cNvSpPr>
              <p:nvPr/>
            </p:nvSpPr>
            <p:spPr bwMode="gray">
              <a:xfrm>
                <a:off x="1595669" y="4053257"/>
                <a:ext cx="432048" cy="288032"/>
              </a:xfrm>
              <a:prstGeom prst="roundRect">
                <a:avLst/>
              </a:prstGeom>
              <a:blipFill>
                <a:blip r:embed="rId16"/>
                <a:stretch>
                  <a:fillRect/>
                </a:stretch>
              </a:blipFill>
              <a:ln w="9525">
                <a:solidFill>
                  <a:schemeClr val="accent1"/>
                </a:solidFill>
              </a:ln>
            </p:spPr>
            <p:txBody>
              <a:bodyPr/>
              <a:lstStyle/>
              <a:p>
                <a:r>
                  <a:rPr lang="en-DE">
                    <a:noFill/>
                  </a:rPr>
                  <a:t> </a:t>
                </a:r>
              </a:p>
            </p:txBody>
          </p:sp>
        </mc:Fallback>
      </mc:AlternateContent>
      <p:cxnSp>
        <p:nvCxnSpPr>
          <p:cNvPr id="35" name="Straight Arrow Connector 34">
            <a:extLst>
              <a:ext uri="{FF2B5EF4-FFF2-40B4-BE49-F238E27FC236}">
                <a16:creationId xmlns:a16="http://schemas.microsoft.com/office/drawing/2014/main" id="{A274881C-3CFB-EDA3-1AF3-70EBE48CF0F6}"/>
              </a:ext>
            </a:extLst>
          </p:cNvPr>
          <p:cNvCxnSpPr>
            <a:stCxn id="16" idx="3"/>
            <a:endCxn id="29" idx="1"/>
          </p:cNvCxnSpPr>
          <p:nvPr/>
        </p:nvCxnSpPr>
        <p:spPr bwMode="gray">
          <a:xfrm flipV="1">
            <a:off x="1043608" y="2579344"/>
            <a:ext cx="552061" cy="8089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394149-6A55-DA30-D0EA-D85F6D146074}"/>
              </a:ext>
            </a:extLst>
          </p:cNvPr>
          <p:cNvCxnSpPr>
            <a:cxnSpLocks/>
            <a:stCxn id="16" idx="3"/>
            <a:endCxn id="30" idx="1"/>
          </p:cNvCxnSpPr>
          <p:nvPr/>
        </p:nvCxnSpPr>
        <p:spPr bwMode="gray">
          <a:xfrm>
            <a:off x="1043608" y="3388308"/>
            <a:ext cx="552061" cy="8089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256B72-E827-931D-A3DF-C59BFF549717}"/>
              </a:ext>
            </a:extLst>
          </p:cNvPr>
          <p:cNvCxnSpPr>
            <a:cxnSpLocks/>
            <a:stCxn id="29" idx="3"/>
            <a:endCxn id="25" idx="1"/>
          </p:cNvCxnSpPr>
          <p:nvPr/>
        </p:nvCxnSpPr>
        <p:spPr bwMode="gray">
          <a:xfrm flipV="1">
            <a:off x="2027717" y="2174862"/>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A96C97-3CC7-05A7-D851-D8C306F6346B}"/>
              </a:ext>
            </a:extLst>
          </p:cNvPr>
          <p:cNvCxnSpPr>
            <a:cxnSpLocks/>
            <a:stCxn id="29" idx="3"/>
            <a:endCxn id="26" idx="1"/>
          </p:cNvCxnSpPr>
          <p:nvPr/>
        </p:nvCxnSpPr>
        <p:spPr bwMode="gray">
          <a:xfrm>
            <a:off x="2027717" y="2579344"/>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4DD35B-372E-16F6-B78A-792B7D388C8E}"/>
              </a:ext>
            </a:extLst>
          </p:cNvPr>
          <p:cNvCxnSpPr>
            <a:cxnSpLocks/>
            <a:stCxn id="30" idx="3"/>
            <a:endCxn id="27" idx="1"/>
          </p:cNvCxnSpPr>
          <p:nvPr/>
        </p:nvCxnSpPr>
        <p:spPr bwMode="gray">
          <a:xfrm flipV="1">
            <a:off x="2027717" y="3792790"/>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FED6463-92C6-746D-B48E-A06B048E5F17}"/>
              </a:ext>
            </a:extLst>
          </p:cNvPr>
          <p:cNvCxnSpPr>
            <a:cxnSpLocks/>
            <a:stCxn id="30" idx="3"/>
            <a:endCxn id="28" idx="1"/>
          </p:cNvCxnSpPr>
          <p:nvPr/>
        </p:nvCxnSpPr>
        <p:spPr bwMode="gray">
          <a:xfrm>
            <a:off x="2027717" y="4197273"/>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DF043C-A654-81AA-24B3-9E19AFDD3ABB}"/>
              </a:ext>
            </a:extLst>
          </p:cNvPr>
          <p:cNvCxnSpPr>
            <a:cxnSpLocks/>
            <a:stCxn id="25" idx="3"/>
            <a:endCxn id="17" idx="1"/>
          </p:cNvCxnSpPr>
          <p:nvPr/>
        </p:nvCxnSpPr>
        <p:spPr bwMode="gray">
          <a:xfrm flipV="1">
            <a:off x="3011826" y="1972621"/>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89A0548-7CD1-0691-1D2B-043E13DD1652}"/>
              </a:ext>
            </a:extLst>
          </p:cNvPr>
          <p:cNvCxnSpPr>
            <a:cxnSpLocks/>
            <a:stCxn id="25" idx="3"/>
            <a:endCxn id="18" idx="1"/>
          </p:cNvCxnSpPr>
          <p:nvPr/>
        </p:nvCxnSpPr>
        <p:spPr bwMode="gray">
          <a:xfrm>
            <a:off x="3011826" y="2174862"/>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597A6F-A424-7262-870E-114CB4C9105F}"/>
              </a:ext>
            </a:extLst>
          </p:cNvPr>
          <p:cNvCxnSpPr>
            <a:cxnSpLocks/>
            <a:stCxn id="26" idx="3"/>
            <a:endCxn id="19" idx="1"/>
          </p:cNvCxnSpPr>
          <p:nvPr/>
        </p:nvCxnSpPr>
        <p:spPr bwMode="gray">
          <a:xfrm flipV="1">
            <a:off x="3011826" y="2781585"/>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3A6257-E9A3-9914-6E0B-87642D6F5960}"/>
              </a:ext>
            </a:extLst>
          </p:cNvPr>
          <p:cNvCxnSpPr>
            <a:cxnSpLocks/>
            <a:stCxn id="26" idx="3"/>
            <a:endCxn id="20" idx="1"/>
          </p:cNvCxnSpPr>
          <p:nvPr/>
        </p:nvCxnSpPr>
        <p:spPr bwMode="gray">
          <a:xfrm>
            <a:off x="3011826" y="2983826"/>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861A79-3AD4-1F19-E445-03CCFC954BCE}"/>
              </a:ext>
            </a:extLst>
          </p:cNvPr>
          <p:cNvCxnSpPr>
            <a:cxnSpLocks/>
            <a:stCxn id="27" idx="3"/>
            <a:endCxn id="21" idx="1"/>
          </p:cNvCxnSpPr>
          <p:nvPr/>
        </p:nvCxnSpPr>
        <p:spPr bwMode="gray">
          <a:xfrm flipV="1">
            <a:off x="3011826" y="3590549"/>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9948AC-5328-B6AD-0ED7-22A3ABDB9512}"/>
              </a:ext>
            </a:extLst>
          </p:cNvPr>
          <p:cNvCxnSpPr>
            <a:cxnSpLocks/>
            <a:stCxn id="27" idx="3"/>
            <a:endCxn id="22" idx="1"/>
          </p:cNvCxnSpPr>
          <p:nvPr/>
        </p:nvCxnSpPr>
        <p:spPr bwMode="gray">
          <a:xfrm>
            <a:off x="3011826" y="3792790"/>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CCAE860-2F07-E8CE-FBAF-2F7A23F0C10E}"/>
              </a:ext>
            </a:extLst>
          </p:cNvPr>
          <p:cNvCxnSpPr>
            <a:cxnSpLocks/>
            <a:stCxn id="28" idx="3"/>
            <a:endCxn id="23" idx="1"/>
          </p:cNvCxnSpPr>
          <p:nvPr/>
        </p:nvCxnSpPr>
        <p:spPr bwMode="gray">
          <a:xfrm flipV="1">
            <a:off x="3011826" y="4399513"/>
            <a:ext cx="552062" cy="2022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BBB418-F87B-C5B1-F3F9-680677B930CB}"/>
              </a:ext>
            </a:extLst>
          </p:cNvPr>
          <p:cNvCxnSpPr>
            <a:cxnSpLocks/>
            <a:stCxn id="28" idx="3"/>
            <a:endCxn id="24" idx="1"/>
          </p:cNvCxnSpPr>
          <p:nvPr/>
        </p:nvCxnSpPr>
        <p:spPr bwMode="gray">
          <a:xfrm>
            <a:off x="3011826" y="4601756"/>
            <a:ext cx="552062" cy="2022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CE27123-782F-D9A6-F53A-73F3C5D9B3B4}"/>
                  </a:ext>
                </a:extLst>
              </p:cNvPr>
              <p:cNvSpPr txBox="1"/>
              <p:nvPr/>
            </p:nvSpPr>
            <p:spPr bwMode="gray">
              <a:xfrm>
                <a:off x="904610" y="2723360"/>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7" name="TextBox 76">
                <a:extLst>
                  <a:ext uri="{FF2B5EF4-FFF2-40B4-BE49-F238E27FC236}">
                    <a16:creationId xmlns:a16="http://schemas.microsoft.com/office/drawing/2014/main" id="{FCE27123-782F-D9A6-F53A-73F3C5D9B3B4}"/>
                  </a:ext>
                </a:extLst>
              </p:cNvPr>
              <p:cNvSpPr txBox="1">
                <a:spLocks noRot="1" noChangeAspect="1" noMove="1" noResize="1" noEditPoints="1" noAdjustHandles="1" noChangeArrowheads="1" noChangeShapeType="1" noTextEdit="1"/>
              </p:cNvSpPr>
              <p:nvPr/>
            </p:nvSpPr>
            <p:spPr bwMode="gray">
              <a:xfrm>
                <a:off x="904610" y="2723360"/>
                <a:ext cx="432048" cy="215444"/>
              </a:xfrm>
              <a:prstGeom prst="rect">
                <a:avLst/>
              </a:prstGeom>
              <a:blipFill>
                <a:blip r:embed="rId17"/>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7F6DAAF-3997-2AD6-EA2A-E1C6425C135E}"/>
                  </a:ext>
                </a:extLst>
              </p:cNvPr>
              <p:cNvSpPr txBox="1"/>
              <p:nvPr/>
            </p:nvSpPr>
            <p:spPr bwMode="gray">
              <a:xfrm>
                <a:off x="887590" y="3706836"/>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78" name="TextBox 77">
                <a:extLst>
                  <a:ext uri="{FF2B5EF4-FFF2-40B4-BE49-F238E27FC236}">
                    <a16:creationId xmlns:a16="http://schemas.microsoft.com/office/drawing/2014/main" id="{47F6DAAF-3997-2AD6-EA2A-E1C6425C135E}"/>
                  </a:ext>
                </a:extLst>
              </p:cNvPr>
              <p:cNvSpPr txBox="1">
                <a:spLocks noRot="1" noChangeAspect="1" noMove="1" noResize="1" noEditPoints="1" noAdjustHandles="1" noChangeArrowheads="1" noChangeShapeType="1" noTextEdit="1"/>
              </p:cNvSpPr>
              <p:nvPr/>
            </p:nvSpPr>
            <p:spPr bwMode="gray">
              <a:xfrm>
                <a:off x="887590" y="3706836"/>
                <a:ext cx="432048" cy="215444"/>
              </a:xfrm>
              <a:prstGeom prst="rect">
                <a:avLst/>
              </a:prstGeom>
              <a:blipFill>
                <a:blip r:embed="rId1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C2C0071-1AFD-70B4-6EAD-4F609C2CBEF6}"/>
                  </a:ext>
                </a:extLst>
              </p:cNvPr>
              <p:cNvSpPr txBox="1"/>
              <p:nvPr/>
            </p:nvSpPr>
            <p:spPr bwMode="gray">
              <a:xfrm>
                <a:off x="1907704" y="2131433"/>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9" name="TextBox 78">
                <a:extLst>
                  <a:ext uri="{FF2B5EF4-FFF2-40B4-BE49-F238E27FC236}">
                    <a16:creationId xmlns:a16="http://schemas.microsoft.com/office/drawing/2014/main" id="{6C2C0071-1AFD-70B4-6EAD-4F609C2CBEF6}"/>
                  </a:ext>
                </a:extLst>
              </p:cNvPr>
              <p:cNvSpPr txBox="1">
                <a:spLocks noRot="1" noChangeAspect="1" noMove="1" noResize="1" noEditPoints="1" noAdjustHandles="1" noChangeArrowheads="1" noChangeShapeType="1" noTextEdit="1"/>
              </p:cNvSpPr>
              <p:nvPr/>
            </p:nvSpPr>
            <p:spPr bwMode="gray">
              <a:xfrm>
                <a:off x="1907704" y="2131433"/>
                <a:ext cx="552060" cy="226537"/>
              </a:xfrm>
              <a:prstGeom prst="rect">
                <a:avLst/>
              </a:prstGeom>
              <a:blipFill>
                <a:blip r:embed="rId19"/>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14FDB07-7E07-79AF-476E-9BDE67378060}"/>
                  </a:ext>
                </a:extLst>
              </p:cNvPr>
              <p:cNvSpPr txBox="1"/>
              <p:nvPr/>
            </p:nvSpPr>
            <p:spPr bwMode="gray">
              <a:xfrm>
                <a:off x="1907703" y="2828320"/>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1" name="TextBox 80">
                <a:extLst>
                  <a:ext uri="{FF2B5EF4-FFF2-40B4-BE49-F238E27FC236}">
                    <a16:creationId xmlns:a16="http://schemas.microsoft.com/office/drawing/2014/main" id="{014FDB07-7E07-79AF-476E-9BDE67378060}"/>
                  </a:ext>
                </a:extLst>
              </p:cNvPr>
              <p:cNvSpPr txBox="1">
                <a:spLocks noRot="1" noChangeAspect="1" noMove="1" noResize="1" noEditPoints="1" noAdjustHandles="1" noChangeArrowheads="1" noChangeShapeType="1" noTextEdit="1"/>
              </p:cNvSpPr>
              <p:nvPr/>
            </p:nvSpPr>
            <p:spPr bwMode="gray">
              <a:xfrm>
                <a:off x="1907703" y="2828320"/>
                <a:ext cx="552061" cy="226537"/>
              </a:xfrm>
              <a:prstGeom prst="rect">
                <a:avLst/>
              </a:prstGeom>
              <a:blipFill>
                <a:blip r:embed="rId20"/>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F15BF7D-BE5A-511D-FF56-98B0C0F2CD10}"/>
                  </a:ext>
                </a:extLst>
              </p:cNvPr>
              <p:cNvSpPr txBox="1"/>
              <p:nvPr/>
            </p:nvSpPr>
            <p:spPr bwMode="gray">
              <a:xfrm>
                <a:off x="1907704" y="3735697"/>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2" name="TextBox 81">
                <a:extLst>
                  <a:ext uri="{FF2B5EF4-FFF2-40B4-BE49-F238E27FC236}">
                    <a16:creationId xmlns:a16="http://schemas.microsoft.com/office/drawing/2014/main" id="{DF15BF7D-BE5A-511D-FF56-98B0C0F2CD10}"/>
                  </a:ext>
                </a:extLst>
              </p:cNvPr>
              <p:cNvSpPr txBox="1">
                <a:spLocks noRot="1" noChangeAspect="1" noMove="1" noResize="1" noEditPoints="1" noAdjustHandles="1" noChangeArrowheads="1" noChangeShapeType="1" noTextEdit="1"/>
              </p:cNvSpPr>
              <p:nvPr/>
            </p:nvSpPr>
            <p:spPr bwMode="gray">
              <a:xfrm>
                <a:off x="1907704" y="3735697"/>
                <a:ext cx="552060" cy="226537"/>
              </a:xfrm>
              <a:prstGeom prst="rect">
                <a:avLst/>
              </a:prstGeom>
              <a:blipFill>
                <a:blip r:embed="rId21"/>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A15BC60-C14F-4389-AC8B-063D599135D7}"/>
                  </a:ext>
                </a:extLst>
              </p:cNvPr>
              <p:cNvSpPr txBox="1"/>
              <p:nvPr/>
            </p:nvSpPr>
            <p:spPr bwMode="gray">
              <a:xfrm>
                <a:off x="1907703" y="4432584"/>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3" name="TextBox 82">
                <a:extLst>
                  <a:ext uri="{FF2B5EF4-FFF2-40B4-BE49-F238E27FC236}">
                    <a16:creationId xmlns:a16="http://schemas.microsoft.com/office/drawing/2014/main" id="{1A15BC60-C14F-4389-AC8B-063D599135D7}"/>
                  </a:ext>
                </a:extLst>
              </p:cNvPr>
              <p:cNvSpPr txBox="1">
                <a:spLocks noRot="1" noChangeAspect="1" noMove="1" noResize="1" noEditPoints="1" noAdjustHandles="1" noChangeArrowheads="1" noChangeShapeType="1" noTextEdit="1"/>
              </p:cNvSpPr>
              <p:nvPr/>
            </p:nvSpPr>
            <p:spPr bwMode="gray">
              <a:xfrm>
                <a:off x="1907703" y="4432584"/>
                <a:ext cx="552061" cy="226537"/>
              </a:xfrm>
              <a:prstGeom prst="rect">
                <a:avLst/>
              </a:prstGeom>
              <a:blipFill>
                <a:blip r:embed="rId22"/>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7C3CCD2-9E30-D7E0-9305-B297F07E4DD7}"/>
                  </a:ext>
                </a:extLst>
              </p:cNvPr>
              <p:cNvSpPr txBox="1"/>
              <p:nvPr/>
            </p:nvSpPr>
            <p:spPr bwMode="gray">
              <a:xfrm>
                <a:off x="2938099" y="184258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4" name="TextBox 83">
                <a:extLst>
                  <a:ext uri="{FF2B5EF4-FFF2-40B4-BE49-F238E27FC236}">
                    <a16:creationId xmlns:a16="http://schemas.microsoft.com/office/drawing/2014/main" id="{87C3CCD2-9E30-D7E0-9305-B297F07E4DD7}"/>
                  </a:ext>
                </a:extLst>
              </p:cNvPr>
              <p:cNvSpPr txBox="1">
                <a:spLocks noRot="1" noChangeAspect="1" noMove="1" noResize="1" noEditPoints="1" noAdjustHandles="1" noChangeArrowheads="1" noChangeShapeType="1" noTextEdit="1"/>
              </p:cNvSpPr>
              <p:nvPr/>
            </p:nvSpPr>
            <p:spPr bwMode="gray">
              <a:xfrm>
                <a:off x="2938099" y="1842586"/>
                <a:ext cx="552060" cy="226537"/>
              </a:xfrm>
              <a:prstGeom prst="rect">
                <a:avLst/>
              </a:prstGeom>
              <a:blipFill>
                <a:blip r:embed="rId23"/>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63CBE68-2935-018C-3AC2-8475A257F901}"/>
                  </a:ext>
                </a:extLst>
              </p:cNvPr>
              <p:cNvSpPr txBox="1"/>
              <p:nvPr/>
            </p:nvSpPr>
            <p:spPr bwMode="gray">
              <a:xfrm>
                <a:off x="2935382" y="227136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5" name="TextBox 84">
                <a:extLst>
                  <a:ext uri="{FF2B5EF4-FFF2-40B4-BE49-F238E27FC236}">
                    <a16:creationId xmlns:a16="http://schemas.microsoft.com/office/drawing/2014/main" id="{563CBE68-2935-018C-3AC2-8475A257F901}"/>
                  </a:ext>
                </a:extLst>
              </p:cNvPr>
              <p:cNvSpPr txBox="1">
                <a:spLocks noRot="1" noChangeAspect="1" noMove="1" noResize="1" noEditPoints="1" noAdjustHandles="1" noChangeArrowheads="1" noChangeShapeType="1" noTextEdit="1"/>
              </p:cNvSpPr>
              <p:nvPr/>
            </p:nvSpPr>
            <p:spPr bwMode="gray">
              <a:xfrm>
                <a:off x="2935382" y="2271364"/>
                <a:ext cx="552060" cy="226537"/>
              </a:xfrm>
              <a:prstGeom prst="rect">
                <a:avLst/>
              </a:prstGeom>
              <a:blipFill>
                <a:blip r:embed="rId24"/>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F17F8A6-F43B-8C83-B917-75DB1D82C5C3}"/>
                  </a:ext>
                </a:extLst>
              </p:cNvPr>
              <p:cNvSpPr txBox="1"/>
              <p:nvPr/>
            </p:nvSpPr>
            <p:spPr bwMode="gray">
              <a:xfrm>
                <a:off x="2938099" y="264667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6" name="TextBox 85">
                <a:extLst>
                  <a:ext uri="{FF2B5EF4-FFF2-40B4-BE49-F238E27FC236}">
                    <a16:creationId xmlns:a16="http://schemas.microsoft.com/office/drawing/2014/main" id="{4F17F8A6-F43B-8C83-B917-75DB1D82C5C3}"/>
                  </a:ext>
                </a:extLst>
              </p:cNvPr>
              <p:cNvSpPr txBox="1">
                <a:spLocks noRot="1" noChangeAspect="1" noMove="1" noResize="1" noEditPoints="1" noAdjustHandles="1" noChangeArrowheads="1" noChangeShapeType="1" noTextEdit="1"/>
              </p:cNvSpPr>
              <p:nvPr/>
            </p:nvSpPr>
            <p:spPr bwMode="gray">
              <a:xfrm>
                <a:off x="2938099" y="2646676"/>
                <a:ext cx="552060" cy="226537"/>
              </a:xfrm>
              <a:prstGeom prst="rect">
                <a:avLst/>
              </a:prstGeom>
              <a:blipFill>
                <a:blip r:embed="rId25"/>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B83CE8D-1DE2-E7DA-45D9-2B1881B7C962}"/>
                  </a:ext>
                </a:extLst>
              </p:cNvPr>
              <p:cNvSpPr txBox="1"/>
              <p:nvPr/>
            </p:nvSpPr>
            <p:spPr bwMode="gray">
              <a:xfrm>
                <a:off x="2935382" y="307545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7" name="TextBox 86">
                <a:extLst>
                  <a:ext uri="{FF2B5EF4-FFF2-40B4-BE49-F238E27FC236}">
                    <a16:creationId xmlns:a16="http://schemas.microsoft.com/office/drawing/2014/main" id="{4B83CE8D-1DE2-E7DA-45D9-2B1881B7C962}"/>
                  </a:ext>
                </a:extLst>
              </p:cNvPr>
              <p:cNvSpPr txBox="1">
                <a:spLocks noRot="1" noChangeAspect="1" noMove="1" noResize="1" noEditPoints="1" noAdjustHandles="1" noChangeArrowheads="1" noChangeShapeType="1" noTextEdit="1"/>
              </p:cNvSpPr>
              <p:nvPr/>
            </p:nvSpPr>
            <p:spPr bwMode="gray">
              <a:xfrm>
                <a:off x="2935382" y="3075454"/>
                <a:ext cx="552060" cy="226537"/>
              </a:xfrm>
              <a:prstGeom prst="rect">
                <a:avLst/>
              </a:prstGeom>
              <a:blipFill>
                <a:blip r:embed="rId26"/>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E884F78-19C9-5410-6257-B136DC7A4BA2}"/>
                  </a:ext>
                </a:extLst>
              </p:cNvPr>
              <p:cNvSpPr txBox="1"/>
              <p:nvPr/>
            </p:nvSpPr>
            <p:spPr bwMode="gray">
              <a:xfrm>
                <a:off x="2938099" y="345298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8" name="TextBox 87">
                <a:extLst>
                  <a:ext uri="{FF2B5EF4-FFF2-40B4-BE49-F238E27FC236}">
                    <a16:creationId xmlns:a16="http://schemas.microsoft.com/office/drawing/2014/main" id="{3E884F78-19C9-5410-6257-B136DC7A4BA2}"/>
                  </a:ext>
                </a:extLst>
              </p:cNvPr>
              <p:cNvSpPr txBox="1">
                <a:spLocks noRot="1" noChangeAspect="1" noMove="1" noResize="1" noEditPoints="1" noAdjustHandles="1" noChangeArrowheads="1" noChangeShapeType="1" noTextEdit="1"/>
              </p:cNvSpPr>
              <p:nvPr/>
            </p:nvSpPr>
            <p:spPr bwMode="gray">
              <a:xfrm>
                <a:off x="2938099" y="3452984"/>
                <a:ext cx="552060" cy="226537"/>
              </a:xfrm>
              <a:prstGeom prst="rect">
                <a:avLst/>
              </a:prstGeom>
              <a:blipFill>
                <a:blip r:embed="rId27"/>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CED5946-A5D7-CF58-160C-0205C3CDD80F}"/>
                  </a:ext>
                </a:extLst>
              </p:cNvPr>
              <p:cNvSpPr txBox="1"/>
              <p:nvPr/>
            </p:nvSpPr>
            <p:spPr bwMode="gray">
              <a:xfrm>
                <a:off x="2935382" y="3881762"/>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9" name="TextBox 88">
                <a:extLst>
                  <a:ext uri="{FF2B5EF4-FFF2-40B4-BE49-F238E27FC236}">
                    <a16:creationId xmlns:a16="http://schemas.microsoft.com/office/drawing/2014/main" id="{DCED5946-A5D7-CF58-160C-0205C3CDD80F}"/>
                  </a:ext>
                </a:extLst>
              </p:cNvPr>
              <p:cNvSpPr txBox="1">
                <a:spLocks noRot="1" noChangeAspect="1" noMove="1" noResize="1" noEditPoints="1" noAdjustHandles="1" noChangeArrowheads="1" noChangeShapeType="1" noTextEdit="1"/>
              </p:cNvSpPr>
              <p:nvPr/>
            </p:nvSpPr>
            <p:spPr bwMode="gray">
              <a:xfrm>
                <a:off x="2935382" y="3881762"/>
                <a:ext cx="552060" cy="226537"/>
              </a:xfrm>
              <a:prstGeom prst="rect">
                <a:avLst/>
              </a:prstGeom>
              <a:blipFill>
                <a:blip r:embed="rId2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CE6A9E7-6655-FA44-54AE-34DA4966DF36}"/>
                  </a:ext>
                </a:extLst>
              </p:cNvPr>
              <p:cNvSpPr txBox="1"/>
              <p:nvPr/>
            </p:nvSpPr>
            <p:spPr bwMode="gray">
              <a:xfrm>
                <a:off x="2938099" y="4261951"/>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90" name="TextBox 89">
                <a:extLst>
                  <a:ext uri="{FF2B5EF4-FFF2-40B4-BE49-F238E27FC236}">
                    <a16:creationId xmlns:a16="http://schemas.microsoft.com/office/drawing/2014/main" id="{5CE6A9E7-6655-FA44-54AE-34DA4966DF36}"/>
                  </a:ext>
                </a:extLst>
              </p:cNvPr>
              <p:cNvSpPr txBox="1">
                <a:spLocks noRot="1" noChangeAspect="1" noMove="1" noResize="1" noEditPoints="1" noAdjustHandles="1" noChangeArrowheads="1" noChangeShapeType="1" noTextEdit="1"/>
              </p:cNvSpPr>
              <p:nvPr/>
            </p:nvSpPr>
            <p:spPr bwMode="gray">
              <a:xfrm>
                <a:off x="2938099" y="4261951"/>
                <a:ext cx="552060" cy="226537"/>
              </a:xfrm>
              <a:prstGeom prst="rect">
                <a:avLst/>
              </a:prstGeom>
              <a:blipFill>
                <a:blip r:embed="rId29"/>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0D9597-2013-AA1C-5330-33FB889F0A29}"/>
                  </a:ext>
                </a:extLst>
              </p:cNvPr>
              <p:cNvSpPr txBox="1"/>
              <p:nvPr/>
            </p:nvSpPr>
            <p:spPr bwMode="gray">
              <a:xfrm>
                <a:off x="2935382" y="4690729"/>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91" name="TextBox 90">
                <a:extLst>
                  <a:ext uri="{FF2B5EF4-FFF2-40B4-BE49-F238E27FC236}">
                    <a16:creationId xmlns:a16="http://schemas.microsoft.com/office/drawing/2014/main" id="{190D9597-2013-AA1C-5330-33FB889F0A29}"/>
                  </a:ext>
                </a:extLst>
              </p:cNvPr>
              <p:cNvSpPr txBox="1">
                <a:spLocks noRot="1" noChangeAspect="1" noMove="1" noResize="1" noEditPoints="1" noAdjustHandles="1" noChangeArrowheads="1" noChangeShapeType="1" noTextEdit="1"/>
              </p:cNvSpPr>
              <p:nvPr/>
            </p:nvSpPr>
            <p:spPr bwMode="gray">
              <a:xfrm>
                <a:off x="2935382" y="4690729"/>
                <a:ext cx="552060" cy="226537"/>
              </a:xfrm>
              <a:prstGeom prst="rect">
                <a:avLst/>
              </a:prstGeom>
              <a:blipFill>
                <a:blip r:embed="rId30"/>
                <a:stretch>
                  <a:fillRect/>
                </a:stretch>
              </a:blipFill>
            </p:spPr>
            <p:txBody>
              <a:bodyPr/>
              <a:lstStyle/>
              <a:p>
                <a:r>
                  <a:rPr lang="en-DE">
                    <a:noFill/>
                  </a:rPr>
                  <a:t> </a:t>
                </a:r>
              </a:p>
            </p:txBody>
          </p:sp>
        </mc:Fallback>
      </mc:AlternateContent>
      <p:sp>
        <p:nvSpPr>
          <p:cNvPr id="95" name="TextBox 94">
            <a:extLst>
              <a:ext uri="{FF2B5EF4-FFF2-40B4-BE49-F238E27FC236}">
                <a16:creationId xmlns:a16="http://schemas.microsoft.com/office/drawing/2014/main" id="{D4259D02-F3BB-3979-025E-62C5B507CBEE}"/>
              </a:ext>
            </a:extLst>
          </p:cNvPr>
          <p:cNvSpPr txBox="1"/>
          <p:nvPr/>
        </p:nvSpPr>
        <p:spPr bwMode="gray">
          <a:xfrm>
            <a:off x="4645270" y="2983826"/>
            <a:ext cx="2637770" cy="427101"/>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DE" sz="1050" dirty="0">
                <a:solidFill>
                  <a:srgbClr val="C00000"/>
                </a:solidFill>
              </a:rPr>
              <a:t>Die </a:t>
            </a:r>
            <a:r>
              <a:rPr lang="en-DE" sz="1050">
                <a:solidFill>
                  <a:srgbClr val="C00000"/>
                </a:solidFill>
              </a:rPr>
              <a:t>Wahrscheinlichkeit ergibt </a:t>
            </a:r>
            <a:r>
              <a:rPr lang="en-DE" sz="1050" dirty="0">
                <a:solidFill>
                  <a:srgbClr val="C00000"/>
                </a:solidFill>
              </a:rPr>
              <a:t>sich als Produkt</a:t>
            </a:r>
            <a:br>
              <a:rPr lang="en-DE" sz="1050" dirty="0">
                <a:solidFill>
                  <a:srgbClr val="C00000"/>
                </a:solidFill>
              </a:rPr>
            </a:br>
            <a:r>
              <a:rPr lang="en-DE" sz="1050" dirty="0">
                <a:solidFill>
                  <a:srgbClr val="C00000"/>
                </a:solidFill>
              </a:rPr>
              <a:t>entlang der Kanten des Baumdiagramms. </a:t>
            </a:r>
          </a:p>
        </p:txBody>
      </p:sp>
    </p:spTree>
    <p:extLst>
      <p:ext uri="{BB962C8B-B14F-4D97-AF65-F5344CB8AC3E}">
        <p14:creationId xmlns:p14="http://schemas.microsoft.com/office/powerpoint/2010/main" val="4157614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dissolve">
                                      <p:cBhvr>
                                        <p:cTn id="26" dur="500"/>
                                        <p:tgtEl>
                                          <p:spTgt spid="7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dissolve">
                                      <p:cBhvr>
                                        <p:cTn id="50" dur="500"/>
                                        <p:tgtEl>
                                          <p:spTgt spid="8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dissolve">
                                      <p:cBhvr>
                                        <p:cTn id="53" dur="500"/>
                                        <p:tgtEl>
                                          <p:spTgt spid="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dissolve">
                                      <p:cBhvr>
                                        <p:cTn id="56" dur="500"/>
                                        <p:tgtEl>
                                          <p:spTgt spid="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dissolve">
                                      <p:cBhvr>
                                        <p:cTn id="59" dur="500"/>
                                        <p:tgtEl>
                                          <p:spTgt spid="79"/>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dissolve">
                                      <p:cBhvr>
                                        <p:cTn id="69" dur="500"/>
                                        <p:tgtEl>
                                          <p:spTgt spid="2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par>
                                <p:cTn id="78" presetID="22" presetClass="entr" presetSubtype="8"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par>
                                <p:cTn id="84" presetID="22" presetClass="entr" presetSubtype="8"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par>
                                <p:cTn id="87" presetID="22" presetClass="entr" presetSubtype="8"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left)">
                                      <p:cBhvr>
                                        <p:cTn id="89" dur="500"/>
                                        <p:tgtEl>
                                          <p:spTgt spid="64"/>
                                        </p:tgtEl>
                                      </p:cBhvr>
                                    </p:animEffect>
                                  </p:childTnLst>
                                </p:cTn>
                              </p:par>
                              <p:par>
                                <p:cTn id="90" presetID="22" presetClass="entr" presetSubtype="8"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par>
                                <p:cTn id="93" presetID="22" presetClass="entr" presetSubtype="8"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left)">
                                      <p:cBhvr>
                                        <p:cTn id="95" dur="500"/>
                                        <p:tgtEl>
                                          <p:spTgt spid="70"/>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dissolve">
                                      <p:cBhvr>
                                        <p:cTn id="101" dur="500"/>
                                        <p:tgtEl>
                                          <p:spTgt spid="8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dissolve">
                                      <p:cBhvr>
                                        <p:cTn id="104" dur="500"/>
                                        <p:tgtEl>
                                          <p:spTgt spid="8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dissolve">
                                      <p:cBhvr>
                                        <p:cTn id="107" dur="500"/>
                                        <p:tgtEl>
                                          <p:spTgt spid="8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dissolve">
                                      <p:cBhvr>
                                        <p:cTn id="110" dur="500"/>
                                        <p:tgtEl>
                                          <p:spTgt spid="8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dissolve">
                                      <p:cBhvr>
                                        <p:cTn id="113" dur="500"/>
                                        <p:tgtEl>
                                          <p:spTgt spid="8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dissolve">
                                      <p:cBhvr>
                                        <p:cTn id="116" dur="500"/>
                                        <p:tgtEl>
                                          <p:spTgt spid="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dissolve">
                                      <p:cBhvr>
                                        <p:cTn id="122" dur="500"/>
                                        <p:tgtEl>
                                          <p:spTgt spid="91"/>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dissolve">
                                      <p:cBhvr>
                                        <p:cTn id="126" dur="500"/>
                                        <p:tgtEl>
                                          <p:spTgt spid="1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dissolve">
                                      <p:cBhvr>
                                        <p:cTn id="129" dur="500"/>
                                        <p:tgtEl>
                                          <p:spTgt spid="1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dissolve">
                                      <p:cBhvr>
                                        <p:cTn id="132" dur="500"/>
                                        <p:tgtEl>
                                          <p:spTgt spid="1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dissolve">
                                      <p:cBhvr>
                                        <p:cTn id="135" dur="500"/>
                                        <p:tgtEl>
                                          <p:spTgt spid="2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dissolve">
                                      <p:cBhvr>
                                        <p:cTn id="138" dur="500"/>
                                        <p:tgtEl>
                                          <p:spTgt spid="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dissolve">
                                      <p:cBhvr>
                                        <p:cTn id="141" dur="500"/>
                                        <p:tgtEl>
                                          <p:spTgt spid="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dissolve">
                                      <p:cBhvr>
                                        <p:cTn id="144" dur="500"/>
                                        <p:tgtEl>
                                          <p:spTgt spid="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Effect transition="in" filter="dissolve">
                                      <p:cBhvr>
                                        <p:cTn id="147" dur="500"/>
                                        <p:tgtEl>
                                          <p:spTgt spid="24"/>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1"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dissolve">
                                      <p:cBhvr>
                                        <p:cTn id="1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77" grpId="0"/>
      <p:bldP spid="78" grpId="0"/>
      <p:bldP spid="79" grpId="0"/>
      <p:bldP spid="81" grpId="0"/>
      <p:bldP spid="82" grpId="0"/>
      <p:bldP spid="83" grpId="0"/>
      <p:bldP spid="84" grpId="0"/>
      <p:bldP spid="85" grpId="0"/>
      <p:bldP spid="86" grpId="0"/>
      <p:bldP spid="87" grpId="0"/>
      <p:bldP spid="88" grpId="0"/>
      <p:bldP spid="89" grpId="0"/>
      <p:bldP spid="90" grpId="0"/>
      <p:bldP spid="91" grpId="0"/>
      <p:bldP spid="9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b="1"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2598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2977E0-2550-2B7C-16AF-83B0271976E3}"/>
                  </a:ext>
                </a:extLst>
              </p:cNvPr>
              <p:cNvSpPr>
                <a:spLocks noGrp="1"/>
              </p:cNvSpPr>
              <p:nvPr>
                <p:ph type="body" sz="quarter" idx="13"/>
              </p:nvPr>
            </p:nvSpPr>
            <p:spPr/>
            <p:txBody>
              <a:bodyPr/>
              <a:lstStyle/>
              <a:p>
                <a:r>
                  <a:rPr lang="de-DE" b="1" dirty="0"/>
                  <a:t>Bedingte Wahrscheinlichkeit</a:t>
                </a:r>
                <a:r>
                  <a:rPr lang="de-DE" dirty="0"/>
                  <a:t>: Die Wahrscheinlichkeit für das Eintreten eines Ereignisses </a:t>
                </a:r>
                <a14:m>
                  <m:oMath xmlns:m="http://schemas.openxmlformats.org/officeDocument/2006/math">
                    <m:r>
                      <a:rPr lang="de-DE" b="0" i="1" smtClean="0">
                        <a:latin typeface="Cambria Math" panose="02040503050406030204" pitchFamily="18" charset="0"/>
                      </a:rPr>
                      <m:t>𝐴</m:t>
                    </m:r>
                  </m:oMath>
                </a14:m>
                <a:r>
                  <a:rPr lang="de-DE" dirty="0"/>
                  <a:t>, wenn das Eintreten des Ereignisses </a:t>
                </a:r>
                <a14:m>
                  <m:oMath xmlns:m="http://schemas.openxmlformats.org/officeDocument/2006/math">
                    <m:r>
                      <a:rPr lang="de-DE" b="0" i="1" smtClean="0">
                        <a:latin typeface="Cambria Math" panose="02040503050406030204" pitchFamily="18" charset="0"/>
                      </a:rPr>
                      <m:t>𝐵</m:t>
                    </m:r>
                  </m:oMath>
                </a14:m>
                <a:r>
                  <a:rPr lang="de-DE" dirty="0"/>
                  <a:t> bekannt ist,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de-DE" dirty="0"/>
              </a:p>
              <a:p>
                <a:r>
                  <a:rPr lang="de-DE" b="1" dirty="0"/>
                  <a:t>Stochastische Unabhängigkeit</a:t>
                </a:r>
                <a:r>
                  <a:rPr lang="de-DE" dirty="0"/>
                  <a:t>: Falls diese bedingte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a14:m>
                <a:r>
                  <a:rPr lang="de-DE" dirty="0"/>
                  <a:t> die gleiche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de-DE" dirty="0"/>
                  <a:t> ist, bevor wir vom Eintreten von </a:t>
                </a:r>
                <a14:m>
                  <m:oMath xmlns:m="http://schemas.openxmlformats.org/officeDocument/2006/math">
                    <m:r>
                      <a:rPr lang="de-DE" b="0" i="1" smtClean="0">
                        <a:latin typeface="Cambria Math" panose="02040503050406030204" pitchFamily="18" charset="0"/>
                      </a:rPr>
                      <m:t>𝐵</m:t>
                    </m:r>
                  </m:oMath>
                </a14:m>
                <a:r>
                  <a:rPr lang="de-DE" dirty="0"/>
                  <a:t> wussten, dann ist </a:t>
                </a:r>
                <a14:m>
                  <m:oMath xmlns:m="http://schemas.openxmlformats.org/officeDocument/2006/math">
                    <m:r>
                      <a:rPr lang="de-DE" b="0" i="1" smtClean="0">
                        <a:latin typeface="Cambria Math" panose="02040503050406030204" pitchFamily="18" charset="0"/>
                      </a:rPr>
                      <m:t>𝐴</m:t>
                    </m:r>
                  </m:oMath>
                </a14:m>
                <a:r>
                  <a:rPr lang="de-DE" dirty="0"/>
                  <a:t> stochastisch unabhängig von </a:t>
                </a:r>
                <a14:m>
                  <m:oMath xmlns:m="http://schemas.openxmlformats.org/officeDocument/2006/math">
                    <m:r>
                      <a:rPr lang="de-DE" b="0" i="1" smtClean="0">
                        <a:latin typeface="Cambria Math" panose="02040503050406030204" pitchFamily="18" charset="0"/>
                      </a:rPr>
                      <m:t>𝐵</m:t>
                    </m:r>
                  </m:oMath>
                </a14:m>
                <a:r>
                  <a:rPr lang="de-DE" dirty="0"/>
                  <a:t> (und umgekehrt).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r>
                  <a:rPr lang="de-DE" b="1" dirty="0">
                    <a:solidFill>
                      <a:schemeClr val="accent1"/>
                    </a:solidFill>
                  </a:rPr>
                  <a:t>Satz (Symmetrie)</a:t>
                </a:r>
                <a:r>
                  <a:rPr lang="de-DE" dirty="0"/>
                  <a:t>: Falls </a:t>
                </a:r>
                <a14:m>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oMath>
                </a14:m>
                <a:r>
                  <a:rPr lang="de-DE" dirty="0"/>
                  <a:t> dann ist auch </a:t>
                </a:r>
                <a14:m>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r>
                          <a:rPr lang="de-DE" i="1">
                            <a:latin typeface="Cambria Math" panose="02040503050406030204" pitchFamily="18" charset="0"/>
                          </a:rPr>
                          <m:t>|</m:t>
                        </m:r>
                        <m:r>
                          <a:rPr lang="en-US" b="0" i="1" smtClean="0">
                            <a:latin typeface="Cambria Math" panose="02040503050406030204" pitchFamily="18" charset="0"/>
                          </a:rPr>
                          <m:t>𝐴</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e>
                    </m:d>
                  </m:oMath>
                </a14:m>
                <a:r>
                  <a:rPr lang="en-DE" dirty="0"/>
                  <a:t>.</a:t>
                </a:r>
              </a:p>
              <a:p>
                <a:pPr lvl="1"/>
                <a:r>
                  <a:rPr lang="en-DE" sz="1200" b="1" dirty="0"/>
                  <a:t>Beweis</a:t>
                </a:r>
                <a:r>
                  <a:rPr lang="en-DE" sz="1200" dirty="0"/>
                  <a:t>. Für alle </a:t>
                </a:r>
                <a14:m>
                  <m:oMath xmlns:m="http://schemas.openxmlformats.org/officeDocument/2006/math">
                    <m:r>
                      <a:rPr lang="en-US" sz="1200" b="0" i="1" smtClean="0">
                        <a:latin typeface="Cambria Math" panose="02040503050406030204" pitchFamily="18" charset="0"/>
                      </a:rPr>
                      <m:t>𝐴</m:t>
                    </m:r>
                  </m:oMath>
                </a14:m>
                <a:r>
                  <a:rPr lang="en-DE" sz="1200" dirty="0"/>
                  <a:t> so dass </a:t>
                </a:r>
                <a14:m>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&gt;0</m:t>
                    </m:r>
                  </m:oMath>
                </a14:m>
                <a:r>
                  <a:rPr lang="en-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r>
                                <a:rPr lang="de-DE" sz="1200" i="1">
                                  <a:latin typeface="Cambria Math" panose="02040503050406030204" pitchFamily="18" charset="0"/>
                                </a:rPr>
                                <m:t>|</m:t>
                              </m:r>
                              <m:r>
                                <a:rPr lang="de-DE" sz="1200" i="1">
                                  <a:latin typeface="Cambria Math" panose="02040503050406030204" pitchFamily="18" charset="0"/>
                                </a:rPr>
                                <m:t>𝐵</m:t>
                              </m:r>
                            </m:e>
                          </m:d>
                          <m:r>
                            <a:rPr lang="en-US" sz="1200" i="1">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num>
                        <m:den>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e>
                          </m:d>
                        </m:den>
                      </m:f>
                      <m:r>
                        <a:rPr lang="de-DE"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p:txBody>
          </p:sp>
        </mc:Choice>
        <mc:Fallback xmlns="">
          <p:sp>
            <p:nvSpPr>
              <p:cNvPr id="2" name="Text Placeholder 1">
                <a:extLst>
                  <a:ext uri="{FF2B5EF4-FFF2-40B4-BE49-F238E27FC236}">
                    <a16:creationId xmlns:a16="http://schemas.microsoft.com/office/drawing/2014/main" id="{402977E0-2550-2B7C-16AF-83B0271976E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2128"/>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84DC503B-9FDC-3A2C-F928-7F6C79A64D23}"/>
              </a:ext>
            </a:extLst>
          </p:cNvPr>
          <p:cNvSpPr>
            <a:spLocks noGrp="1"/>
          </p:cNvSpPr>
          <p:nvPr>
            <p:ph type="title"/>
          </p:nvPr>
        </p:nvSpPr>
        <p:spPr/>
        <p:txBody>
          <a:bodyPr/>
          <a:lstStyle/>
          <a:p>
            <a:r>
              <a:rPr lang="de-DE" dirty="0"/>
              <a:t>Stochastische Unabhängigkeit von 2 Ereignissen</a:t>
            </a:r>
            <a:endParaRPr lang="en-D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E23F08-0AD4-27E8-C30A-30FB8F90BCE8}"/>
                  </a:ext>
                </a:extLst>
              </p:cNvPr>
              <p:cNvSpPr txBox="1"/>
              <p:nvPr/>
            </p:nvSpPr>
            <p:spPr bwMode="gray">
              <a:xfrm>
                <a:off x="5512304" y="3165212"/>
                <a:ext cx="2808312" cy="28864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de-DE" sz="1200" dirty="0">
                    <a:solidFill>
                      <a:srgbClr val="B1063A"/>
                    </a:solidFill>
                  </a:rPr>
                  <a:t>mit </a:t>
                </a:r>
                <a14:m>
                  <m:oMath xmlns:m="http://schemas.openxmlformats.org/officeDocument/2006/math">
                    <m:r>
                      <a:rPr lang="en-US" sz="1200" b="0" i="1" smtClean="0">
                        <a:solidFill>
                          <a:srgbClr val="B1063A"/>
                        </a:solidFill>
                        <a:latin typeface="Cambria Math" panose="02040503050406030204" pitchFamily="18" charset="0"/>
                      </a:rPr>
                      <m:t>𝑃</m:t>
                    </m:r>
                    <m:d>
                      <m:dPr>
                        <m:ctrlPr>
                          <a:rPr lang="en-US" sz="1200" b="0" i="1" smtClean="0">
                            <a:solidFill>
                              <a:srgbClr val="B1063A"/>
                            </a:solidFill>
                            <a:latin typeface="Cambria Math" panose="02040503050406030204" pitchFamily="18" charset="0"/>
                          </a:rPr>
                        </m:ctrlPr>
                      </m:dPr>
                      <m:e>
                        <m:r>
                          <a:rPr lang="en-US" sz="1200" b="0" i="1" smtClean="0">
                            <a:solidFill>
                              <a:srgbClr val="B1063A"/>
                            </a:solidFill>
                            <a:latin typeface="Cambria Math" panose="02040503050406030204" pitchFamily="18" charset="0"/>
                          </a:rPr>
                          <m:t>𝐵</m:t>
                        </m:r>
                      </m:e>
                    </m:d>
                  </m:oMath>
                </a14:m>
                <a:r>
                  <a:rPr lang="de-DE" sz="1200" dirty="0">
                    <a:solidFill>
                      <a:srgbClr val="B1063A"/>
                    </a:solidFill>
                  </a:rPr>
                  <a:t> auf beiden Seiten multiplizieren</a:t>
                </a:r>
              </a:p>
            </p:txBody>
          </p:sp>
        </mc:Choice>
        <mc:Fallback xmlns="">
          <p:sp>
            <p:nvSpPr>
              <p:cNvPr id="4" name="TextBox 3">
                <a:extLst>
                  <a:ext uri="{FF2B5EF4-FFF2-40B4-BE49-F238E27FC236}">
                    <a16:creationId xmlns:a16="http://schemas.microsoft.com/office/drawing/2014/main" id="{53E23F08-0AD4-27E8-C30A-30FB8F90BCE8}"/>
                  </a:ext>
                </a:extLst>
              </p:cNvPr>
              <p:cNvSpPr txBox="1">
                <a:spLocks noRot="1" noChangeAspect="1" noMove="1" noResize="1" noEditPoints="1" noAdjustHandles="1" noChangeArrowheads="1" noChangeShapeType="1" noTextEdit="1"/>
              </p:cNvSpPr>
              <p:nvPr/>
            </p:nvSpPr>
            <p:spPr bwMode="gray">
              <a:xfrm>
                <a:off x="5512304" y="3165212"/>
                <a:ext cx="2808312" cy="288642"/>
              </a:xfrm>
              <a:prstGeom prst="rect">
                <a:avLst/>
              </a:prstGeom>
              <a:blipFill>
                <a:blip r:embed="rId3"/>
                <a:stretch>
                  <a:fillRect l="-3139" r="-6278" b="-8333"/>
                </a:stretch>
              </a:blipFill>
            </p:spPr>
            <p:txBody>
              <a:bodyPr/>
              <a:lstStyle/>
              <a:p>
                <a:r>
                  <a:rPr lang="en-DE">
                    <a:noFill/>
                  </a:rPr>
                  <a:t> </a:t>
                </a:r>
              </a:p>
            </p:txBody>
          </p:sp>
        </mc:Fallback>
      </mc:AlternateContent>
      <p:sp>
        <p:nvSpPr>
          <p:cNvPr id="5" name="Rounded Rectangle 4">
            <a:extLst>
              <a:ext uri="{FF2B5EF4-FFF2-40B4-BE49-F238E27FC236}">
                <a16:creationId xmlns:a16="http://schemas.microsoft.com/office/drawing/2014/main" id="{D04D343C-0682-D3AF-B1E8-F9C7285B9D09}"/>
              </a:ext>
            </a:extLst>
          </p:cNvPr>
          <p:cNvSpPr/>
          <p:nvPr/>
        </p:nvSpPr>
        <p:spPr bwMode="gray">
          <a:xfrm>
            <a:off x="3382643"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ounded Rectangle 5">
            <a:extLst>
              <a:ext uri="{FF2B5EF4-FFF2-40B4-BE49-F238E27FC236}">
                <a16:creationId xmlns:a16="http://schemas.microsoft.com/office/drawing/2014/main" id="{41CECB4A-3948-BB85-3050-6357AF8F3827}"/>
              </a:ext>
            </a:extLst>
          </p:cNvPr>
          <p:cNvSpPr/>
          <p:nvPr/>
        </p:nvSpPr>
        <p:spPr bwMode="gray">
          <a:xfrm>
            <a:off x="4499992"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A0310C3A-EA87-17AB-CCD6-02E6C7B546F1}"/>
              </a:ext>
            </a:extLst>
          </p:cNvPr>
          <p:cNvSpPr/>
          <p:nvPr/>
        </p:nvSpPr>
        <p:spPr bwMode="gray">
          <a:xfrm>
            <a:off x="2915816" y="4443958"/>
            <a:ext cx="936104" cy="43204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Straight Arrow Connector 7">
            <a:extLst>
              <a:ext uri="{FF2B5EF4-FFF2-40B4-BE49-F238E27FC236}">
                <a16:creationId xmlns:a16="http://schemas.microsoft.com/office/drawing/2014/main" id="{6C21A5E9-F6EF-1166-4209-56DB307A9419}"/>
              </a:ext>
            </a:extLst>
          </p:cNvPr>
          <p:cNvCxnSpPr>
            <a:cxnSpLocks/>
            <a:endCxn id="7" idx="1"/>
          </p:cNvCxnSpPr>
          <p:nvPr/>
        </p:nvCxnSpPr>
        <p:spPr bwMode="gray">
          <a:xfrm>
            <a:off x="2025196" y="4659982"/>
            <a:ext cx="89062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71740D-0F5F-B004-F2EB-66818C1BB645}"/>
                  </a:ext>
                </a:extLst>
              </p:cNvPr>
              <p:cNvSpPr txBox="1"/>
              <p:nvPr/>
            </p:nvSpPr>
            <p:spPr bwMode="gray">
              <a:xfrm>
                <a:off x="1547664" y="4448905"/>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𝑃</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𝐵</m:t>
                          </m:r>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𝐴</m:t>
                          </m:r>
                        </m:e>
                      </m:d>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0871740D-0F5F-B004-F2EB-66818C1BB645}"/>
                  </a:ext>
                </a:extLst>
              </p:cNvPr>
              <p:cNvSpPr txBox="1">
                <a:spLocks noRot="1" noChangeAspect="1" noMove="1" noResize="1" noEditPoints="1" noAdjustHandles="1" noChangeArrowheads="1" noChangeShapeType="1" noTextEdit="1"/>
              </p:cNvSpPr>
              <p:nvPr/>
            </p:nvSpPr>
            <p:spPr bwMode="gray">
              <a:xfrm>
                <a:off x="1547664" y="4448905"/>
                <a:ext cx="477532" cy="427101"/>
              </a:xfrm>
              <a:prstGeom prst="rect">
                <a:avLst/>
              </a:prstGeom>
              <a:blipFill>
                <a:blip r:embed="rId4"/>
                <a:stretch>
                  <a:fillRect l="-5128"/>
                </a:stretch>
              </a:blipFill>
            </p:spPr>
            <p:txBody>
              <a:bodyPr/>
              <a:lstStyle/>
              <a:p>
                <a:r>
                  <a:rPr lang="en-DE">
                    <a:noFill/>
                  </a:rPr>
                  <a:t> </a:t>
                </a:r>
              </a:p>
            </p:txBody>
          </p:sp>
        </mc:Fallback>
      </mc:AlternateContent>
    </p:spTree>
    <p:extLst>
      <p:ext uri="{BB962C8B-B14F-4D97-AF65-F5344CB8AC3E}">
        <p14:creationId xmlns:p14="http://schemas.microsoft.com/office/powerpoint/2010/main" val="58138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dissolve">
                                      <p:cBhvr>
                                        <p:cTn id="51" dur="500"/>
                                        <p:tgtEl>
                                          <p:spTgt spid="2">
                                            <p:txEl>
                                              <p:pRg st="7" end="7"/>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dissolve">
                                      <p:cBhvr>
                                        <p:cTn id="54" dur="5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dissolve">
                                      <p:cBhvr>
                                        <p:cTn id="59" dur="500"/>
                                        <p:tgtEl>
                                          <p:spTgt spid="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par>
                                <p:cTn id="68" presetID="22" presetClass="entr" presetSubtype="8"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9B718C3-F237-B2A9-8797-D7F79DB66C90}"/>
                  </a:ext>
                </a:extLst>
              </p:cNvPr>
              <p:cNvSpPr>
                <a:spLocks noGrp="1"/>
              </p:cNvSpPr>
              <p:nvPr>
                <p:ph type="body" sz="quarter" idx="13"/>
              </p:nvPr>
            </p:nvSpPr>
            <p:spPr/>
            <p:txBody>
              <a:bodyPr/>
              <a:lstStyle/>
              <a:p>
                <a:r>
                  <a:rPr lang="de-DE" b="1" dirty="0">
                    <a:solidFill>
                      <a:schemeClr val="accent1"/>
                    </a:solidFill>
                  </a:rPr>
                  <a:t>Definition (Stochastische Unabhängigkeit zweier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Wir nennen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𝐵</m:t>
                          </m:r>
                        </m:e>
                      </m:d>
                    </m:oMath>
                  </m:oMathPara>
                </a14:m>
                <a:endParaRPr lang="de-DE" dirty="0"/>
              </a:p>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a:t>
                </a:r>
              </a:p>
            </p:txBody>
          </p:sp>
        </mc:Choice>
        <mc:Fallback xmlns="">
          <p:sp>
            <p:nvSpPr>
              <p:cNvPr id="2" name="Text Placeholder 1">
                <a:extLst>
                  <a:ext uri="{FF2B5EF4-FFF2-40B4-BE49-F238E27FC236}">
                    <a16:creationId xmlns:a16="http://schemas.microsoft.com/office/drawing/2014/main" id="{59B718C3-F237-B2A9-8797-D7F79DB66C9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886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DB89394E-9AA8-B8FA-974D-3AD8E8D647CC}"/>
              </a:ext>
            </a:extLst>
          </p:cNvPr>
          <p:cNvSpPr>
            <a:spLocks noGrp="1"/>
          </p:cNvSpPr>
          <p:nvPr>
            <p:ph type="title"/>
          </p:nvPr>
        </p:nvSpPr>
        <p:spPr/>
        <p:txBody>
          <a:bodyPr/>
          <a:lstStyle/>
          <a:p>
            <a:r>
              <a:rPr lang="de-DE" dirty="0"/>
              <a:t>Stochastische Unabhängigkeit von 2 Ereignissen</a:t>
            </a:r>
            <a:endParaRPr lang="en-DE" dirty="0"/>
          </a:p>
        </p:txBody>
      </p:sp>
      <p:pic>
        <p:nvPicPr>
          <p:cNvPr id="1026" name="Picture 2" descr="Two white falling dice  on white. casino gambling template concept.">
            <a:extLst>
              <a:ext uri="{FF2B5EF4-FFF2-40B4-BE49-F238E27FC236}">
                <a16:creationId xmlns:a16="http://schemas.microsoft.com/office/drawing/2014/main" id="{C7F9172C-B2A3-70EC-AA51-11673E34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dissolv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dissolv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dissolv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dissolv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dissolv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m:t>
                                  </m:r>
                                  <m:r>
                                    <a:rPr lang="en-US" sz="1200" b="0" i="1" smtClean="0">
                                      <a:latin typeface="Cambria Math" panose="02040503050406030204" pitchFamily="18" charset="0"/>
                                    </a:rPr>
                                    <m:t>1</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5" name="Picture 2" descr="Two white falling dice  on white. casino gambling template concept.">
            <a:extLst>
              <a:ext uri="{FF2B5EF4-FFF2-40B4-BE49-F238E27FC236}">
                <a16:creationId xmlns:a16="http://schemas.microsoft.com/office/drawing/2014/main" id="{0D224BCE-9873-6BA5-80DE-A9821FC06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51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en-US" b="0" i="1" smtClean="0">
                        <a:latin typeface="Cambria Math" panose="02040503050406030204" pitchFamily="18" charset="0"/>
                      </a:rPr>
                      <m:t>𝐵</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i="1">
                              <a:latin typeface="Cambria Math" panose="02040503050406030204" pitchFamily="18" charset="0"/>
                            </a:rPr>
                          </m:ctrlPr>
                        </m:sSubPr>
                        <m:e>
                          <m:r>
                            <a:rPr lang="de-DE" sz="1200" i="1">
                              <a:latin typeface="Cambria Math" panose="02040503050406030204" pitchFamily="18" charset="0"/>
                            </a:rPr>
                            <m:t>𝑃</m:t>
                          </m:r>
                        </m:e>
                        <m:sub>
                          <m:r>
                            <m:rPr>
                              <m:sty m:val="p"/>
                            </m:rPr>
                            <a:rPr lang="en-US" sz="1200">
                              <a:latin typeface="Cambria Math" panose="02040503050406030204" pitchFamily="18" charset="0"/>
                            </a:rPr>
                            <m:t>naive</m:t>
                          </m:r>
                        </m:sub>
                      </m:sSub>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1</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2</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3</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4</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5</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 =</m:t>
                      </m:r>
                      <m:f>
                        <m:fPr>
                          <m:ctrlPr>
                            <a:rPr lang="de-DE" sz="1200" i="1">
                              <a:latin typeface="Cambria Math" panose="02040503050406030204" pitchFamily="18" charset="0"/>
                            </a:rPr>
                          </m:ctrlPr>
                        </m:fPr>
                        <m:num>
                          <m:r>
                            <a:rPr lang="de-DE" sz="1200" i="1">
                              <a:latin typeface="Cambria Math" panose="02040503050406030204" pitchFamily="18" charset="0"/>
                            </a:rPr>
                            <m:t>6</m:t>
                          </m:r>
                        </m:num>
                        <m:den>
                          <m:r>
                            <a:rPr lang="de-DE" sz="1200" i="1">
                              <a:latin typeface="Cambria Math" panose="02040503050406030204" pitchFamily="18" charset="0"/>
                            </a:rPr>
                            <m:t>36</m:t>
                          </m:r>
                        </m:den>
                      </m:f>
                      <m:r>
                        <a:rPr lang="en-US"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1</m:t>
                                  </m:r>
                                  <m:r>
                                    <a:rPr lang="de-DE" sz="1200" b="0" i="1" smtClean="0">
                                      <a:latin typeface="Cambria Math" panose="02040503050406030204" pitchFamily="18" charset="0"/>
                                    </a:rPr>
                                    <m:t>, </m:t>
                                  </m:r>
                                  <m:r>
                                    <a:rPr lang="en-US" sz="1200" b="0" i="1" smtClean="0">
                                      <a:latin typeface="Cambria Math" panose="02040503050406030204" pitchFamily="18" charset="0"/>
                                    </a:rPr>
                                    <m:t>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7" name="Picture 2" descr="Two white falling dice  on white. casino gambling template concept.">
            <a:extLst>
              <a:ext uri="{FF2B5EF4-FFF2-40B4-BE49-F238E27FC236}">
                <a16:creationId xmlns:a16="http://schemas.microsoft.com/office/drawing/2014/main" id="{BC4AC23B-B32E-6FCE-8AF1-E3779A075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8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BDE29DC-0AE1-D9A3-D8B7-A0C7BB446702}"/>
                  </a:ext>
                </a:extLst>
              </p:cNvPr>
              <p:cNvSpPr>
                <a:spLocks noGrp="1"/>
              </p:cNvSpPr>
              <p:nvPr>
                <p:ph type="body" sz="quarter" idx="13"/>
              </p:nvPr>
            </p:nvSpPr>
            <p:spPr/>
            <p:txBody>
              <a:bodyPr/>
              <a:lstStyle/>
              <a:p>
                <a:r>
                  <a:rPr lang="de-DE" b="1" dirty="0">
                    <a:solidFill>
                      <a:schemeClr val="accent1"/>
                    </a:solidFill>
                  </a:rPr>
                  <a:t>Definition (Stochastische Unabhängigkeit mehrerer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eine Familie von Ereignissen mit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oMath>
                </a14:m>
                <a:r>
                  <a:rPr lang="de-DE" dirty="0"/>
                  <a:t>. Wir nennen </a:t>
                </a:r>
                <a14:m>
                  <m:oMath xmlns:m="http://schemas.openxmlformats.org/officeDocument/2006/math">
                    <m:r>
                      <a:rPr lang="de-DE" b="0" i="1" smtClean="0">
                        <a:latin typeface="Cambria Math" panose="02040503050406030204" pitchFamily="18" charset="0"/>
                      </a:rPr>
                      <m:t>𝐹</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 für jede endliche Teilfamilie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r>
                      <a:rPr lang="de-DE" b="0" i="1" smtClean="0">
                        <a:latin typeface="Cambria Math" panose="02040503050406030204" pitchFamily="18" charset="0"/>
                      </a:rPr>
                      <m:t>𝐹</m:t>
                    </m:r>
                  </m:oMath>
                </a14:m>
                <a:r>
                  <a:rPr lang="de-DE" dirty="0"/>
                  <a:t> mit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oMath>
                </a14:m>
                <a:r>
                  <a:rPr lang="de-DE" dirty="0"/>
                  <a:t> gilt, dass</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𝑀</m:t>
                              </m:r>
                            </m:e>
                          </m:nary>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𝑃</m:t>
                          </m:r>
                          <m:r>
                            <a:rPr lang="de-DE" b="0" i="1" smtClean="0">
                              <a:latin typeface="Cambria Math" panose="02040503050406030204" pitchFamily="18" charset="0"/>
                            </a:rPr>
                            <m:t>(</m:t>
                          </m:r>
                          <m:r>
                            <a:rPr lang="de-DE" b="0" i="1" smtClean="0">
                              <a:latin typeface="Cambria Math" panose="02040503050406030204" pitchFamily="18" charset="0"/>
                            </a:rPr>
                            <m:t>𝑀</m:t>
                          </m:r>
                          <m:r>
                            <a:rPr lang="de-DE" b="0" i="1" smtClean="0">
                              <a:latin typeface="Cambria Math" panose="02040503050406030204" pitchFamily="18" charset="0"/>
                            </a:rPr>
                            <m:t>)</m:t>
                          </m:r>
                        </m:e>
                      </m:nary>
                    </m:oMath>
                  </m:oMathPara>
                </a14:m>
                <a:endParaRPr lang="de-DE" dirty="0"/>
              </a:p>
              <a:p>
                <a:r>
                  <a:rPr lang="de-DE" b="1" dirty="0">
                    <a:solidFill>
                      <a:schemeClr val="accent2"/>
                    </a:solidFill>
                  </a:rPr>
                  <a:t>Bemerkung (Stochastische Unabhängigkeit mehrerer Ereignisse)</a:t>
                </a:r>
                <a:r>
                  <a:rPr lang="de-DE" dirty="0"/>
                  <a:t> </a:t>
                </a:r>
              </a:p>
              <a:p>
                <a:pPr lvl="1"/>
                <a:r>
                  <a:rPr lang="de-DE" dirty="0"/>
                  <a:t>Wenn die Ereignisse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r>
                  <a:rPr lang="de-DE" dirty="0"/>
                  <a:t> stochastisch unabhängig sind, dann ist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oMath>
                </a14:m>
                <a:r>
                  <a:rPr lang="de-DE" dirty="0"/>
                  <a:t> auch unabhängig von allen Mengen, die man aus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de-DE" dirty="0"/>
                  <a:t> bilden kann! </a:t>
                </a:r>
              </a:p>
              <a:p>
                <a:pPr lvl="1"/>
                <a:r>
                  <a:rPr lang="de-DE" dirty="0"/>
                  <a:t>Im Besonderen gilt: Wenn </a:t>
                </a:r>
                <a14:m>
                  <m:oMath xmlns:m="http://schemas.openxmlformats.org/officeDocument/2006/math">
                    <m:r>
                      <a:rPr lang="en-US" b="0" i="1" smtClean="0">
                        <a:latin typeface="Cambria Math" panose="02040503050406030204" pitchFamily="18" charset="0"/>
                      </a:rPr>
                      <m:t>𝐴</m:t>
                    </m:r>
                  </m:oMath>
                </a14:m>
                <a:r>
                  <a:rPr lang="de-DE" dirty="0"/>
                  <a:t> stochastisch unabhängig von </a:t>
                </a:r>
                <a14:m>
                  <m:oMath xmlns:m="http://schemas.openxmlformats.org/officeDocument/2006/math">
                    <m:r>
                      <a:rPr lang="en-US" b="0" i="1" smtClean="0">
                        <a:latin typeface="Cambria Math" panose="02040503050406030204" pitchFamily="18" charset="0"/>
                      </a:rPr>
                      <m:t>𝐵</m:t>
                    </m:r>
                  </m:oMath>
                </a14:m>
                <a:r>
                  <a:rPr lang="de-DE" dirty="0"/>
                  <a:t> ist, dann ist </a:t>
                </a:r>
                <a14:m>
                  <m:oMath xmlns:m="http://schemas.openxmlformats.org/officeDocument/2006/math">
                    <m:r>
                      <a:rPr lang="en-US" i="1">
                        <a:latin typeface="Cambria Math" panose="02040503050406030204" pitchFamily="18" charset="0"/>
                      </a:rPr>
                      <m:t>𝐴</m:t>
                    </m:r>
                  </m:oMath>
                </a14:m>
                <a:r>
                  <a:rPr lang="de-DE" dirty="0"/>
                  <a:t> auch stochastisch unabhängig von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𝐵</m:t>
                        </m:r>
                      </m:e>
                    </m:acc>
                  </m:oMath>
                </a14:m>
                <a:r>
                  <a:rPr lang="de-DE" dirty="0">
                    <a:solidFill>
                      <a:schemeClr val="tx1"/>
                    </a:solidFill>
                  </a:rPr>
                  <a:t>.</a:t>
                </a:r>
                <a:r>
                  <a:rPr lang="de-DE" dirty="0"/>
                  <a:t> </a:t>
                </a:r>
              </a:p>
              <a:p>
                <a:pPr lvl="1"/>
                <a:r>
                  <a:rPr lang="de-DE" dirty="0"/>
                  <a:t>Wenn zwei Ereignisse </a:t>
                </a:r>
                <a14:m>
                  <m:oMath xmlns:m="http://schemas.openxmlformats.org/officeDocument/2006/math">
                    <m:r>
                      <a:rPr lang="en-US"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mit je positiver Wahrscheinlichkeit eine leere Schnittmenge haben, dann sind </a:t>
                </a:r>
                <a14:m>
                  <m:oMath xmlns:m="http://schemas.openxmlformats.org/officeDocument/2006/math">
                    <m:r>
                      <a:rPr lang="en-US" i="1">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stochastisch abhängig</a:t>
                </a:r>
                <a:r>
                  <a:rPr lang="en-US" dirty="0"/>
                  <a:t>, da</a:t>
                </a:r>
              </a:p>
              <a:p>
                <a:pPr marL="268287"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de-DE" dirty="0"/>
              </a:p>
            </p:txBody>
          </p:sp>
        </mc:Choice>
        <mc:Fallback xmlns="">
          <p:sp>
            <p:nvSpPr>
              <p:cNvPr id="2" name="Text Placeholder 1">
                <a:extLst>
                  <a:ext uri="{FF2B5EF4-FFF2-40B4-BE49-F238E27FC236}">
                    <a16:creationId xmlns:a16="http://schemas.microsoft.com/office/drawing/2014/main" id="{2BDE29DC-0AE1-D9A3-D8B7-A0C7BB446702}"/>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9B6D85B7-1CA0-1D76-9932-0D092B5DD6A4}"/>
              </a:ext>
            </a:extLst>
          </p:cNvPr>
          <p:cNvSpPr>
            <a:spLocks noGrp="1"/>
          </p:cNvSpPr>
          <p:nvPr>
            <p:ph type="title"/>
          </p:nvPr>
        </p:nvSpPr>
        <p:spPr/>
        <p:txBody>
          <a:bodyPr/>
          <a:lstStyle/>
          <a:p>
            <a:r>
              <a:rPr lang="de-DE" dirty="0"/>
              <a:t>Stochastische Unabhängigkeit mehrerer Ereignisse</a:t>
            </a:r>
            <a:endParaRPr lang="en-DE" dirty="0"/>
          </a:p>
        </p:txBody>
      </p:sp>
    </p:spTree>
    <p:extLst>
      <p:ext uri="{BB962C8B-B14F-4D97-AF65-F5344CB8AC3E}">
        <p14:creationId xmlns:p14="http://schemas.microsoft.com/office/powerpoint/2010/main" val="2780994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74BEC71-39BB-D433-AB75-66D1D4E069D4}"/>
                  </a:ext>
                </a:extLst>
              </p:cNvPr>
              <p:cNvSpPr>
                <a:spLocks noGrp="1"/>
              </p:cNvSpPr>
              <p:nvPr>
                <p:ph type="body" sz="quarter" idx="13"/>
              </p:nvPr>
            </p:nvSpPr>
            <p:spPr/>
            <p:txBody>
              <a:bodyPr/>
              <a:lstStyle/>
              <a:p>
                <a:r>
                  <a:rPr lang="de-DE" b="1" dirty="0">
                    <a:solidFill>
                      <a:schemeClr val="accent4"/>
                    </a:solidFill>
                  </a:rPr>
                  <a:t>Beispiel (Stochastische Unabhängigkeit mehrerer Ereignisse)</a:t>
                </a:r>
                <a:r>
                  <a:rPr lang="de-DE" dirty="0"/>
                  <a:t>. Wir werfen zwei faire Würfel und betrachten nun die drei Ereignisse </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𝐴</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erste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zweite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m:rPr>
                          <m:sty m:val="p"/>
                        </m:rPr>
                        <a:rPr lang="en-US">
                          <a:latin typeface="Cambria Math" panose="02040503050406030204" pitchFamily="18" charset="0"/>
                        </a:rPr>
                        <m:t>Die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m:rPr>
                          <m:sty m:val="p"/>
                        </m:rPr>
                        <a:rPr lang="en-US">
                          <a:latin typeface="Cambria Math" panose="02040503050406030204" pitchFamily="18" charset="0"/>
                        </a:rPr>
                        <m:t>Summe</m:t>
                      </m:r>
                      <m:r>
                        <a:rPr lang="en-US">
                          <a:latin typeface="Cambria Math" panose="02040503050406030204" pitchFamily="18" charset="0"/>
                        </a:rPr>
                        <m:t> </m:t>
                      </m:r>
                      <m:r>
                        <m:rPr>
                          <m:sty m:val="p"/>
                        </m:rPr>
                        <a:rPr lang="en-US">
                          <a:latin typeface="Cambria Math" panose="02040503050406030204" pitchFamily="18" charset="0"/>
                        </a:rPr>
                        <m:t>von</m:t>
                      </m:r>
                      <m:r>
                        <a:rPr lang="en-US">
                          <a:latin typeface="Cambria Math" panose="02040503050406030204" pitchFamily="18" charset="0"/>
                        </a:rPr>
                        <m:t> </m:t>
                      </m:r>
                      <m:r>
                        <a:rPr lang="en-US" i="1">
                          <a:latin typeface="Cambria Math" panose="02040503050406030204" pitchFamily="18" charset="0"/>
                        </a:rPr>
                        <m:t>7” </m:t>
                      </m:r>
                    </m:oMath>
                  </m:oMathPara>
                </a14:m>
                <a:endParaRPr lang="de-DE" dirty="0"/>
              </a:p>
              <a:p>
                <a:r>
                  <a:rPr lang="en-DE" dirty="0"/>
                  <a:t>Sind die drei Ereignisse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DE" dirty="0"/>
                  <a:t> unabhängig?</a:t>
                </a:r>
              </a:p>
              <a:p>
                <a:pPr lvl="1"/>
                <a:r>
                  <a:rPr lang="en-DE" sz="1200" dirty="0"/>
                  <a:t>Wir wissen aus den vorherigen Beispielen dass</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lvl="1"/>
                <a:r>
                  <a:rPr lang="en-DE" sz="1200" dirty="0"/>
                  <a:t>Aber</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𝐴</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𝐵</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𝐶</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oMath>
                  </m:oMathPara>
                </a14:m>
                <a:endParaRPr lang="en-DE" sz="1200" dirty="0"/>
              </a:p>
              <a:p>
                <a:pPr lvl="1"/>
                <a:r>
                  <a:rPr lang="de-DE" sz="1200" b="1" dirty="0"/>
                  <a:t>Wir sehen</a:t>
                </a:r>
                <a:r>
                  <a:rPr lang="de-DE" sz="1200" dirty="0"/>
                  <a:t>: Auch wenn </a:t>
                </a:r>
                <a14:m>
                  <m:oMath xmlns:m="http://schemas.openxmlformats.org/officeDocument/2006/math">
                    <m:r>
                      <a:rPr lang="de-DE" sz="1200" b="0" i="1" smtClean="0">
                        <a:latin typeface="Cambria Math" panose="02040503050406030204" pitchFamily="18" charset="0"/>
                      </a:rPr>
                      <m:t>𝐴</m:t>
                    </m:r>
                  </m:oMath>
                </a14:m>
                <a:r>
                  <a:rPr lang="de-DE" sz="1200" dirty="0"/>
                  <a:t>, </a:t>
                </a:r>
                <a14:m>
                  <m:oMath xmlns:m="http://schemas.openxmlformats.org/officeDocument/2006/math">
                    <m:r>
                      <a:rPr lang="de-DE" sz="1200" b="0" i="1" smtClean="0">
                        <a:latin typeface="Cambria Math" panose="02040503050406030204" pitchFamily="18" charset="0"/>
                      </a:rPr>
                      <m:t>𝐵</m:t>
                    </m:r>
                  </m:oMath>
                </a14:m>
                <a:r>
                  <a:rPr lang="de-DE" sz="1200" dirty="0"/>
                  <a:t> und </a:t>
                </a:r>
                <a14:m>
                  <m:oMath xmlns:m="http://schemas.openxmlformats.org/officeDocument/2006/math">
                    <m:r>
                      <a:rPr lang="de-DE" sz="1200" b="0" i="1" smtClean="0">
                        <a:latin typeface="Cambria Math" panose="02040503050406030204" pitchFamily="18" charset="0"/>
                      </a:rPr>
                      <m:t>𝐶</m:t>
                    </m:r>
                  </m:oMath>
                </a14:m>
                <a:r>
                  <a:rPr lang="de-DE" sz="1200" dirty="0"/>
                  <a:t> paarweise unabhängig sind, so ist die Ereignisfamilie </a:t>
                </a:r>
                <a14:m>
                  <m:oMath xmlns:m="http://schemas.openxmlformats.org/officeDocument/2006/math">
                    <m:r>
                      <a:rPr lang="de-DE" sz="1200" b="0" i="1" smtClean="0">
                        <a:latin typeface="Cambria Math" panose="02040503050406030204" pitchFamily="18" charset="0"/>
                      </a:rPr>
                      <m:t>𝐹</m:t>
                    </m:r>
                  </m:oMath>
                </a14:m>
                <a:r>
                  <a:rPr lang="de-DE" sz="1200" dirty="0"/>
                  <a:t> dennoch nicht stochastisch unabhängig!</a:t>
                </a:r>
              </a:p>
            </p:txBody>
          </p:sp>
        </mc:Choice>
        <mc:Fallback xmlns="">
          <p:sp>
            <p:nvSpPr>
              <p:cNvPr id="2" name="Text Placeholder 1">
                <a:extLst>
                  <a:ext uri="{FF2B5EF4-FFF2-40B4-BE49-F238E27FC236}">
                    <a16:creationId xmlns:a16="http://schemas.microsoft.com/office/drawing/2014/main" id="{274BEC71-39BB-D433-AB75-66D1D4E069D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1418"/>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5F92499-4520-DB90-F39D-0DE333AFA911}"/>
              </a:ext>
            </a:extLst>
          </p:cNvPr>
          <p:cNvSpPr>
            <a:spLocks noGrp="1"/>
          </p:cNvSpPr>
          <p:nvPr>
            <p:ph type="title"/>
          </p:nvPr>
        </p:nvSpPr>
        <p:spPr/>
        <p:txBody>
          <a:bodyPr/>
          <a:lstStyle/>
          <a:p>
            <a:r>
              <a:rPr lang="de-DE" dirty="0"/>
              <a:t>Stochastische Unabhängigkeit mehrerer Ereignisse</a:t>
            </a:r>
            <a:endParaRPr lang="en-DE" dirty="0"/>
          </a:p>
        </p:txBody>
      </p:sp>
      <p:pic>
        <p:nvPicPr>
          <p:cNvPr id="5" name="Picture 2" descr="Two white falling dice  on white. casino gambling template concept.">
            <a:extLst>
              <a:ext uri="{FF2B5EF4-FFF2-40B4-BE49-F238E27FC236}">
                <a16:creationId xmlns:a16="http://schemas.microsoft.com/office/drawing/2014/main" id="{1CD6703F-C521-384E-9F03-CEF8BF1BB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0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dissolve">
                                      <p:cBhvr>
                                        <p:cTn id="29" dur="500"/>
                                        <p:tgtEl>
                                          <p:spTgt spid="2">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dissolve">
                                      <p:cBhvr>
                                        <p:cTn id="37" dur="500"/>
                                        <p:tgtEl>
                                          <p:spTgt spid="2">
                                            <p:txEl>
                                              <p:pRg st="7" end="7"/>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dissolve">
                                      <p:cBhvr>
                                        <p:cTn id="46" dur="500"/>
                                        <p:tgtEl>
                                          <p:spTgt spid="2">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dissolve">
                                      <p:cBhvr>
                                        <p:cTn id="49" dur="500"/>
                                        <p:tgtEl>
                                          <p:spTgt spid="2">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dissolve">
                                      <p:cBhvr>
                                        <p:cTn id="5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14420</TotalTime>
  <Words>1791</Words>
  <Application>Microsoft Macintosh PowerPoint</Application>
  <PresentationFormat>On-screen Show (16:9)</PresentationFormat>
  <Paragraphs>243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Open Sans</vt:lpstr>
      <vt:lpstr>Verdana</vt:lpstr>
      <vt:lpstr>TEMPLATE DEF Faculty v2022</vt:lpstr>
      <vt:lpstr>Mathe III</vt:lpstr>
      <vt:lpstr>Überblick</vt:lpstr>
      <vt:lpstr>Überblick</vt:lpstr>
      <vt:lpstr>Stochastische Unabhängigkeit von 2 Ereignissen</vt:lpstr>
      <vt:lpstr>Stochastische Unabhängigkeit von 2 Ereignissen</vt:lpstr>
      <vt:lpstr>Stochastische Unabhängigkeit von 2 Ereignissen</vt:lpstr>
      <vt:lpstr>Stochastische Unabhängigkeit von 2 Ereignissen</vt:lpstr>
      <vt:lpstr>Stochastische Unabhängigkeit mehrerer Ereignisse</vt:lpstr>
      <vt:lpstr>Stochastische Unabhängigkeit mehrerer Ereignisse</vt:lpstr>
      <vt:lpstr>Simpson Paradox</vt:lpstr>
      <vt:lpstr>Simpson Paradox in der Praxis</vt:lpstr>
      <vt:lpstr>Prosecutors Fallacy: Sally Clark</vt:lpstr>
      <vt:lpstr>Überblick</vt:lpstr>
      <vt:lpstr>Beispiel für ein mehrstufiges Zufallsexperiment</vt:lpstr>
      <vt:lpstr>Wahrscheinlichkeitsverteilung im mehrstufigen Modell</vt:lpstr>
      <vt:lpstr>Multiplikationsformel</vt:lpstr>
      <vt:lpstr>Mehrstufige Modelle als Baumdiagramm</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Herbrich, Ralf</cp:lastModifiedBy>
  <cp:revision>197</cp:revision>
  <cp:lastPrinted>2014-05-07T12:19:03Z</cp:lastPrinted>
  <dcterms:created xsi:type="dcterms:W3CDTF">2022-08-10T08:10:37Z</dcterms:created>
  <dcterms:modified xsi:type="dcterms:W3CDTF">2024-10-24T17:54:45Z</dcterms:modified>
</cp:coreProperties>
</file>