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71" r:id="rId2"/>
    <p:sldId id="303" r:id="rId3"/>
    <p:sldId id="305" r:id="rId4"/>
    <p:sldId id="306" r:id="rId5"/>
    <p:sldId id="307" r:id="rId6"/>
    <p:sldId id="308" r:id="rId7"/>
    <p:sldId id="310" r:id="rId8"/>
    <p:sldId id="311" r:id="rId9"/>
    <p:sldId id="309" r:id="rId10"/>
    <p:sldId id="318" r:id="rId11"/>
    <p:sldId id="319" r:id="rId12"/>
    <p:sldId id="317" r:id="rId13"/>
    <p:sldId id="312" r:id="rId14"/>
    <p:sldId id="313" r:id="rId15"/>
    <p:sldId id="314" r:id="rId16"/>
    <p:sldId id="315" r:id="rId17"/>
    <p:sldId id="316" r:id="rId18"/>
    <p:sldId id="304" r:id="rId19"/>
  </p:sldIdLst>
  <p:sldSz cx="9144000" cy="5143500" type="screen16x9"/>
  <p:notesSz cx="6858000" cy="9144000"/>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81">
          <p15:clr>
            <a:srgbClr val="A4A3A4"/>
          </p15:clr>
        </p15:guide>
        <p15:guide id="2" orient="horz" pos="3140">
          <p15:clr>
            <a:srgbClr val="A4A3A4"/>
          </p15:clr>
        </p15:guide>
        <p15:guide id="3" orient="horz" pos="3026">
          <p15:clr>
            <a:srgbClr val="A4A3A4"/>
          </p15:clr>
        </p15:guide>
        <p15:guide id="4" orient="horz" pos="667">
          <p15:clr>
            <a:srgbClr val="A4A3A4"/>
          </p15:clr>
        </p15:guide>
        <p15:guide id="5" orient="horz" pos="1847">
          <p15:clr>
            <a:srgbClr val="A4A3A4"/>
          </p15:clr>
        </p15:guide>
        <p15:guide id="6" orient="horz" pos="1960">
          <p15:clr>
            <a:srgbClr val="A4A3A4"/>
          </p15:clr>
        </p15:guide>
        <p15:guide id="7" pos="113">
          <p15:clr>
            <a:srgbClr val="A4A3A4"/>
          </p15:clr>
        </p15:guide>
        <p15:guide id="8" pos="226">
          <p15:clr>
            <a:srgbClr val="A4A3A4"/>
          </p15:clr>
        </p15:guide>
        <p15:guide id="9" pos="4558">
          <p15:clr>
            <a:srgbClr val="A4A3A4"/>
          </p15:clr>
        </p15:guide>
        <p15:guide id="10" pos="2450">
          <p15:clr>
            <a:srgbClr val="A4A3A4"/>
          </p15:clr>
        </p15:guide>
        <p15:guide id="11" pos="3561">
          <p15:clr>
            <a:srgbClr val="A4A3A4"/>
          </p15:clr>
        </p15:guide>
        <p15:guide id="12" pos="4672">
          <p15:clr>
            <a:srgbClr val="A4A3A4"/>
          </p15:clr>
        </p15:guide>
        <p15:guide id="13" pos="2336">
          <p15:clr>
            <a:srgbClr val="A4A3A4"/>
          </p15:clr>
        </p15:guide>
        <p15:guide id="14" pos="1225">
          <p15:clr>
            <a:srgbClr val="A4A3A4"/>
          </p15:clr>
        </p15:guide>
        <p15:guide id="15" pos="3447">
          <p15:clr>
            <a:srgbClr val="A4A3A4"/>
          </p15:clr>
        </p15:guide>
        <p15:guide id="16" pos="1339">
          <p15:clr>
            <a:srgbClr val="A4A3A4"/>
          </p15:clr>
        </p15:guide>
        <p15:guide id="17" pos="5646">
          <p15:clr>
            <a:srgbClr val="A4A3A4"/>
          </p15:clr>
        </p15:guide>
        <p15:guide id="18" pos="5647">
          <p15:clr>
            <a:srgbClr val="A4A3A4"/>
          </p15:clr>
        </p15:guide>
      </p15:sldGuideLst>
    </p:ext>
    <p:ext uri="{2D200454-40CA-4A62-9FC3-DE9A4176ACB9}">
      <p15:notesGuideLst xmlns:p15="http://schemas.microsoft.com/office/powerpoint/2012/main">
        <p15:guide id="1" orient="horz" pos="2676">
          <p15:clr>
            <a:srgbClr val="A4A3A4"/>
          </p15:clr>
        </p15:guide>
        <p15:guide id="2" orient="horz" pos="2540">
          <p15:clr>
            <a:srgbClr val="A4A3A4"/>
          </p15:clr>
        </p15:guide>
        <p15:guide id="3" orient="horz" pos="2812">
          <p15:clr>
            <a:srgbClr val="A4A3A4"/>
          </p15:clr>
        </p15:guide>
        <p15:guide id="4" orient="horz" pos="431">
          <p15:clr>
            <a:srgbClr val="A4A3A4"/>
          </p15:clr>
        </p15:guide>
        <p15:guide id="5" orient="horz" pos="5284">
          <p15:clr>
            <a:srgbClr val="A4A3A4"/>
          </p15:clr>
        </p15:guide>
        <p15:guide id="6" orient="horz" pos="567">
          <p15:clr>
            <a:srgbClr val="A4A3A4"/>
          </p15:clr>
        </p15:guide>
        <p15:guide id="7" pos="550">
          <p15:clr>
            <a:srgbClr val="A4A3A4"/>
          </p15:clr>
        </p15:guide>
        <p15:guide id="8" pos="406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A5A5A5"/>
    <a:srgbClr val="323232"/>
    <a:srgbClr val="FFFFFF"/>
    <a:srgbClr val="B4B4B4"/>
    <a:srgbClr val="C00000"/>
    <a:srgbClr val="B1063A"/>
    <a:srgbClr val="000000"/>
    <a:srgbClr val="FFFF00"/>
    <a:srgbClr val="FBFC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63"/>
    <p:restoredTop sz="94005"/>
  </p:normalViewPr>
  <p:slideViewPr>
    <p:cSldViewPr snapToObjects="1" showGuides="1">
      <p:cViewPr varScale="1">
        <p:scale>
          <a:sx n="147" d="100"/>
          <a:sy n="147" d="100"/>
        </p:scale>
        <p:origin x="216" y="400"/>
      </p:cViewPr>
      <p:guideLst>
        <p:guide orient="horz" pos="781"/>
        <p:guide orient="horz" pos="3140"/>
        <p:guide orient="horz" pos="3026"/>
        <p:guide orient="horz" pos="667"/>
        <p:guide orient="horz" pos="1847"/>
        <p:guide orient="horz" pos="1960"/>
        <p:guide pos="113"/>
        <p:guide pos="226"/>
        <p:guide pos="4558"/>
        <p:guide pos="2450"/>
        <p:guide pos="3561"/>
        <p:guide pos="4672"/>
        <p:guide pos="2336"/>
        <p:guide pos="1225"/>
        <p:guide pos="3447"/>
        <p:guide pos="1339"/>
        <p:guide pos="5646"/>
        <p:guide pos="5647"/>
      </p:guideLst>
    </p:cSldViewPr>
  </p:slideViewPr>
  <p:notesTextViewPr>
    <p:cViewPr>
      <p:scale>
        <a:sx n="1" d="1"/>
        <a:sy n="1" d="1"/>
      </p:scale>
      <p:origin x="0" y="0"/>
    </p:cViewPr>
  </p:notesTextViewPr>
  <p:notesViewPr>
    <p:cSldViewPr snapToObjects="1" showGuides="1">
      <p:cViewPr varScale="1">
        <p:scale>
          <a:sx n="63" d="100"/>
          <a:sy n="63" d="100"/>
        </p:scale>
        <p:origin x="-3115" y="-67"/>
      </p:cViewPr>
      <p:guideLst>
        <p:guide orient="horz" pos="2676"/>
        <p:guide orient="horz" pos="2540"/>
        <p:guide orient="horz" pos="2812"/>
        <p:guide orient="horz" pos="431"/>
        <p:guide orient="horz" pos="5284"/>
        <p:guide orient="horz" pos="567"/>
        <p:guide pos="550"/>
        <p:guide pos="4065"/>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Header Placeholder 1"/>
          <p:cNvSpPr>
            <a:spLocks noGrp="1"/>
          </p:cNvSpPr>
          <p:nvPr>
            <p:ph type="hdr" sz="quarter"/>
          </p:nvPr>
        </p:nvSpPr>
        <p:spPr bwMode="gray">
          <a:xfrm>
            <a:off x="875935" y="467544"/>
            <a:ext cx="5577000" cy="205494"/>
          </a:xfrm>
          <a:prstGeom prst="rect">
            <a:avLst/>
          </a:prstGeom>
        </p:spPr>
        <p:txBody>
          <a:bodyPr vert="horz" lIns="0" tIns="0" rIns="0" bIns="0" rtlCol="0" anchor="t" anchorCtr="0"/>
          <a:lstStyle>
            <a:lvl1pPr algn="l">
              <a:defRPr sz="1100" b="1">
                <a:solidFill>
                  <a:schemeClr val="accent1"/>
                </a:solidFill>
              </a:defRPr>
            </a:lvl1pPr>
          </a:lstStyle>
          <a:p>
            <a:endParaRPr lang="en-US" dirty="0"/>
          </a:p>
        </p:txBody>
      </p:sp>
      <p:sp>
        <p:nvSpPr>
          <p:cNvPr id="11" name="Date Placeholder 2"/>
          <p:cNvSpPr>
            <a:spLocks noGrp="1"/>
          </p:cNvSpPr>
          <p:nvPr>
            <p:ph type="dt" idx="1"/>
          </p:nvPr>
        </p:nvSpPr>
        <p:spPr bwMode="gray">
          <a:xfrm>
            <a:off x="3465005" y="8372413"/>
            <a:ext cx="878396" cy="292011"/>
          </a:xfrm>
          <a:prstGeom prst="rect">
            <a:avLst/>
          </a:prstGeom>
        </p:spPr>
        <p:txBody>
          <a:bodyPr vert="horz" lIns="0" tIns="0" rIns="0" bIns="0" rtlCol="0" anchor="b" anchorCtr="0"/>
          <a:lstStyle>
            <a:lvl1pPr algn="r">
              <a:defRPr sz="1000"/>
            </a:lvl1pPr>
          </a:lstStyle>
          <a:p>
            <a:fld id="{AA592FF2-A4BD-4E98-AC76-A10007E04C10}" type="datetimeFigureOut">
              <a:rPr lang="en-US" smtClean="0"/>
              <a:pPr/>
              <a:t>10/19/24</a:t>
            </a:fld>
            <a:endParaRPr lang="en-US" dirty="0"/>
          </a:p>
        </p:txBody>
      </p:sp>
      <p:sp>
        <p:nvSpPr>
          <p:cNvPr id="12" name="Footer Placeholder 5"/>
          <p:cNvSpPr>
            <a:spLocks noGrp="1"/>
          </p:cNvSpPr>
          <p:nvPr>
            <p:ph type="ftr" sz="quarter" idx="2"/>
          </p:nvPr>
        </p:nvSpPr>
        <p:spPr bwMode="gray">
          <a:xfrm>
            <a:off x="875935" y="8371854"/>
            <a:ext cx="2589069" cy="292569"/>
          </a:xfrm>
          <a:prstGeom prst="rect">
            <a:avLst/>
          </a:prstGeom>
        </p:spPr>
        <p:txBody>
          <a:bodyPr vert="horz" lIns="0" tIns="0" rIns="0" bIns="0" rtlCol="0" anchor="b" anchorCtr="0"/>
          <a:lstStyle>
            <a:lvl1pPr algn="l">
              <a:defRPr sz="1000"/>
            </a:lvl1pPr>
          </a:lstStyle>
          <a:p>
            <a:endParaRPr lang="en-US" dirty="0"/>
          </a:p>
        </p:txBody>
      </p:sp>
      <p:sp>
        <p:nvSpPr>
          <p:cNvPr id="13" name="Slide Number Placeholder 6"/>
          <p:cNvSpPr>
            <a:spLocks noGrp="1"/>
          </p:cNvSpPr>
          <p:nvPr>
            <p:ph type="sldNum" sz="quarter" idx="3"/>
          </p:nvPr>
        </p:nvSpPr>
        <p:spPr bwMode="gray">
          <a:xfrm>
            <a:off x="4509120" y="8371854"/>
            <a:ext cx="1944067" cy="288033"/>
          </a:xfrm>
          <a:prstGeom prst="rect">
            <a:avLst/>
          </a:prstGeom>
        </p:spPr>
        <p:txBody>
          <a:bodyPr vert="horz" lIns="0" tIns="0" rIns="0" bIns="0" rtlCol="0" anchor="b" anchorCtr="0"/>
          <a:lstStyle>
            <a:lvl1pPr algn="r">
              <a:defRPr sz="1000"/>
            </a:lvl1pPr>
          </a:lstStyle>
          <a:p>
            <a:r>
              <a:rPr lang="en-US" dirty="0"/>
              <a:t>Chart </a:t>
            </a:r>
            <a:fld id="{4CBF50E3-ED67-46F2-ABFC-A36EE1082CF7}" type="slidenum">
              <a:rPr lang="en-US" b="1" smtClean="0"/>
              <a:pPr/>
              <a:t>‹#›</a:t>
            </a:fld>
            <a:endParaRPr lang="en-US" b="1" dirty="0"/>
          </a:p>
        </p:txBody>
      </p:sp>
      <p:grpSp>
        <p:nvGrpSpPr>
          <p:cNvPr id="14" name="Group 13"/>
          <p:cNvGrpSpPr/>
          <p:nvPr/>
        </p:nvGrpSpPr>
        <p:grpSpPr bwMode="gray">
          <a:xfrm>
            <a:off x="-118387" y="-84708"/>
            <a:ext cx="7075771" cy="9350590"/>
            <a:chOff x="-118387" y="-84708"/>
            <a:chExt cx="7075771" cy="9350590"/>
          </a:xfrm>
        </p:grpSpPr>
        <p:grpSp>
          <p:nvGrpSpPr>
            <p:cNvPr id="15" name="Group 14"/>
            <p:cNvGrpSpPr/>
            <p:nvPr/>
          </p:nvGrpSpPr>
          <p:grpSpPr bwMode="gray">
            <a:xfrm>
              <a:off x="-118387" y="679134"/>
              <a:ext cx="72000" cy="7699656"/>
              <a:chOff x="-141537" y="679134"/>
              <a:chExt cx="108000" cy="7699656"/>
            </a:xfrm>
          </p:grpSpPr>
          <p:cxnSp>
            <p:nvCxnSpPr>
              <p:cNvPr id="29" name="Straight Connector 28"/>
              <p:cNvCxnSpPr/>
              <p:nvPr/>
            </p:nvCxnSpPr>
            <p:spPr bwMode="gray">
              <a:xfrm>
                <a:off x="-141537" y="679134"/>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gray">
              <a:xfrm>
                <a:off x="-141537" y="8985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gray">
              <a:xfrm>
                <a:off x="-141537" y="4025838"/>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gray">
              <a:xfrm>
                <a:off x="-141537" y="42513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gray">
              <a:xfrm>
                <a:off x="-141537" y="4456687"/>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gray">
              <a:xfrm>
                <a:off x="-141537" y="83787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bwMode="gray">
            <a:xfrm>
              <a:off x="6885384" y="679134"/>
              <a:ext cx="72000" cy="7699656"/>
              <a:chOff x="-141537" y="679134"/>
              <a:chExt cx="108000" cy="7699656"/>
            </a:xfrm>
          </p:grpSpPr>
          <p:cxnSp>
            <p:nvCxnSpPr>
              <p:cNvPr id="23" name="Straight Connector 22"/>
              <p:cNvCxnSpPr/>
              <p:nvPr/>
            </p:nvCxnSpPr>
            <p:spPr bwMode="gray">
              <a:xfrm>
                <a:off x="-141537" y="679134"/>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gray">
              <a:xfrm>
                <a:off x="-141537" y="8985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gray">
              <a:xfrm>
                <a:off x="-141537" y="4025838"/>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gray">
              <a:xfrm>
                <a:off x="-141537" y="42513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gray">
              <a:xfrm>
                <a:off x="-141537" y="4456687"/>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gray">
              <a:xfrm>
                <a:off x="-141537" y="83787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bwMode="gray">
            <a:xfrm>
              <a:off x="867029" y="-84708"/>
              <a:ext cx="5583936" cy="72516"/>
              <a:chOff x="867029" y="-84708"/>
              <a:chExt cx="5583936" cy="72516"/>
            </a:xfrm>
          </p:grpSpPr>
          <p:cxnSp>
            <p:nvCxnSpPr>
              <p:cNvPr id="21" name="Straight Connector 20"/>
              <p:cNvCxnSpPr/>
              <p:nvPr/>
            </p:nvCxnSpPr>
            <p:spPr bwMode="gray">
              <a:xfrm>
                <a:off x="867029"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gray">
              <a:xfrm>
                <a:off x="6450965"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bwMode="gray">
            <a:xfrm>
              <a:off x="867029" y="9193366"/>
              <a:ext cx="5583936" cy="72516"/>
              <a:chOff x="867029" y="-84708"/>
              <a:chExt cx="5583936" cy="72516"/>
            </a:xfrm>
          </p:grpSpPr>
          <p:cxnSp>
            <p:nvCxnSpPr>
              <p:cNvPr id="19" name="Straight Connector 18"/>
              <p:cNvCxnSpPr/>
              <p:nvPr/>
            </p:nvCxnSpPr>
            <p:spPr bwMode="gray">
              <a:xfrm>
                <a:off x="867029"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gray">
              <a:xfrm>
                <a:off x="6450965"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9615287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8" name="Rectangle 7"/>
          <p:cNvSpPr/>
          <p:nvPr/>
        </p:nvSpPr>
        <p:spPr bwMode="gray">
          <a:xfrm rot="-120000">
            <a:off x="711348" y="773280"/>
            <a:ext cx="5828291" cy="337943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Header Placeholder 1"/>
          <p:cNvSpPr>
            <a:spLocks noGrp="1"/>
          </p:cNvSpPr>
          <p:nvPr>
            <p:ph type="hdr" sz="quarter"/>
          </p:nvPr>
        </p:nvSpPr>
        <p:spPr bwMode="gray">
          <a:xfrm>
            <a:off x="875935" y="467544"/>
            <a:ext cx="5577000" cy="205494"/>
          </a:xfrm>
          <a:prstGeom prst="rect">
            <a:avLst/>
          </a:prstGeom>
        </p:spPr>
        <p:txBody>
          <a:bodyPr vert="horz" lIns="0" tIns="0" rIns="0" bIns="0" rtlCol="0" anchor="t" anchorCtr="0"/>
          <a:lstStyle>
            <a:lvl1pPr algn="l">
              <a:defRPr sz="1100" b="1">
                <a:solidFill>
                  <a:schemeClr val="accent1"/>
                </a:solidFill>
              </a:defRPr>
            </a:lvl1pPr>
          </a:lstStyle>
          <a:p>
            <a:endParaRPr lang="en-US" dirty="0"/>
          </a:p>
        </p:txBody>
      </p:sp>
      <p:sp>
        <p:nvSpPr>
          <p:cNvPr id="3" name="Date Placeholder 2"/>
          <p:cNvSpPr>
            <a:spLocks noGrp="1"/>
          </p:cNvSpPr>
          <p:nvPr>
            <p:ph type="dt" idx="1"/>
          </p:nvPr>
        </p:nvSpPr>
        <p:spPr bwMode="gray">
          <a:xfrm>
            <a:off x="3465005" y="8372413"/>
            <a:ext cx="878396" cy="292011"/>
          </a:xfrm>
          <a:prstGeom prst="rect">
            <a:avLst/>
          </a:prstGeom>
        </p:spPr>
        <p:txBody>
          <a:bodyPr vert="horz" lIns="0" tIns="0" rIns="0" bIns="0" rtlCol="0" anchor="b" anchorCtr="0"/>
          <a:lstStyle>
            <a:lvl1pPr algn="r">
              <a:defRPr sz="1000"/>
            </a:lvl1pPr>
          </a:lstStyle>
          <a:p>
            <a:fld id="{AA592FF2-A4BD-4E98-AC76-A10007E04C10}" type="datetimeFigureOut">
              <a:rPr lang="en-US" smtClean="0"/>
              <a:pPr/>
              <a:t>10/19/24</a:t>
            </a:fld>
            <a:endParaRPr lang="en-US" dirty="0"/>
          </a:p>
        </p:txBody>
      </p:sp>
      <p:sp>
        <p:nvSpPr>
          <p:cNvPr id="4" name="Slide Image Placeholder 3"/>
          <p:cNvSpPr>
            <a:spLocks noGrp="1" noRot="1" noChangeAspect="1"/>
          </p:cNvSpPr>
          <p:nvPr>
            <p:ph type="sldImg" idx="2"/>
          </p:nvPr>
        </p:nvSpPr>
        <p:spPr bwMode="gray">
          <a:xfrm>
            <a:off x="875936" y="885346"/>
            <a:ext cx="5577000" cy="3137062"/>
          </a:xfrm>
          <a:prstGeom prst="rect">
            <a:avLst/>
          </a:prstGeom>
          <a:noFill/>
          <a:ln w="12700">
            <a:no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bwMode="gray">
          <a:xfrm>
            <a:off x="873125" y="4448113"/>
            <a:ext cx="3470275" cy="3923741"/>
          </a:xfrm>
          <a:prstGeom prst="rect">
            <a:avLst/>
          </a:prstGeom>
        </p:spPr>
        <p:txBody>
          <a:bodyPr vert="horz" lIns="0" tIns="0" rIns="9144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bwMode="gray">
          <a:xfrm>
            <a:off x="875935" y="8371854"/>
            <a:ext cx="2589069" cy="292569"/>
          </a:xfrm>
          <a:prstGeom prst="rect">
            <a:avLst/>
          </a:prstGeom>
        </p:spPr>
        <p:txBody>
          <a:bodyPr vert="horz" lIns="0" tIns="0" rIns="0" bIns="0" rtlCol="0" anchor="b" anchorCtr="0"/>
          <a:lstStyle>
            <a:lvl1pPr algn="l">
              <a:defRPr sz="1000"/>
            </a:lvl1pPr>
          </a:lstStyle>
          <a:p>
            <a:endParaRPr lang="en-US" dirty="0"/>
          </a:p>
        </p:txBody>
      </p:sp>
      <p:sp>
        <p:nvSpPr>
          <p:cNvPr id="7" name="Slide Number Placeholder 6"/>
          <p:cNvSpPr>
            <a:spLocks noGrp="1"/>
          </p:cNvSpPr>
          <p:nvPr>
            <p:ph type="sldNum" sz="quarter" idx="5"/>
          </p:nvPr>
        </p:nvSpPr>
        <p:spPr bwMode="gray">
          <a:xfrm>
            <a:off x="4509120" y="8371854"/>
            <a:ext cx="1944067" cy="288033"/>
          </a:xfrm>
          <a:prstGeom prst="rect">
            <a:avLst/>
          </a:prstGeom>
        </p:spPr>
        <p:txBody>
          <a:bodyPr vert="horz" lIns="0" tIns="0" rIns="0" bIns="0" rtlCol="0" anchor="b" anchorCtr="0"/>
          <a:lstStyle>
            <a:lvl1pPr algn="r">
              <a:defRPr sz="1000"/>
            </a:lvl1pPr>
          </a:lstStyle>
          <a:p>
            <a:r>
              <a:rPr lang="en-US" dirty="0"/>
              <a:t>Chart </a:t>
            </a:r>
            <a:fld id="{4CBF50E3-ED67-46F2-ABFC-A36EE1082CF7}" type="slidenum">
              <a:rPr lang="en-US" b="1" smtClean="0"/>
              <a:pPr/>
              <a:t>‹#›</a:t>
            </a:fld>
            <a:endParaRPr lang="en-US" b="1" dirty="0"/>
          </a:p>
        </p:txBody>
      </p:sp>
      <p:cxnSp>
        <p:nvCxnSpPr>
          <p:cNvPr id="11" name="Straight Connector 10"/>
          <p:cNvCxnSpPr/>
          <p:nvPr/>
        </p:nvCxnSpPr>
        <p:spPr bwMode="gray">
          <a:xfrm>
            <a:off x="4509121" y="4938581"/>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gray">
          <a:xfrm>
            <a:off x="4509121" y="5429049"/>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gray">
          <a:xfrm>
            <a:off x="4509121" y="5919517"/>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gray">
          <a:xfrm>
            <a:off x="4509121" y="6409985"/>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gray">
          <a:xfrm>
            <a:off x="4509121" y="6900453"/>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gray">
          <a:xfrm>
            <a:off x="4509121" y="7390921"/>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gray">
          <a:xfrm>
            <a:off x="4509121" y="7881389"/>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gray">
          <a:xfrm>
            <a:off x="4509121" y="8371854"/>
            <a:ext cx="1943816" cy="0"/>
          </a:xfrm>
          <a:prstGeom prst="line">
            <a:avLst/>
          </a:prstGeom>
          <a:ln>
            <a:solidFill>
              <a:schemeClr val="accent5"/>
            </a:solidFill>
            <a:prstDash val="sysDot"/>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bwMode="gray">
          <a:xfrm>
            <a:off x="0" y="885346"/>
            <a:ext cx="45719" cy="3146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bwMode="gray">
          <a:xfrm>
            <a:off x="0" y="4032250"/>
            <a:ext cx="45719" cy="43561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2" name="Group 71"/>
          <p:cNvGrpSpPr/>
          <p:nvPr/>
        </p:nvGrpSpPr>
        <p:grpSpPr>
          <a:xfrm>
            <a:off x="-118387" y="-84708"/>
            <a:ext cx="7075771" cy="9350590"/>
            <a:chOff x="-118387" y="-84708"/>
            <a:chExt cx="7075771" cy="9350590"/>
          </a:xfrm>
        </p:grpSpPr>
        <p:grpSp>
          <p:nvGrpSpPr>
            <p:cNvPr id="57" name="Group 56"/>
            <p:cNvGrpSpPr/>
            <p:nvPr/>
          </p:nvGrpSpPr>
          <p:grpSpPr>
            <a:xfrm>
              <a:off x="-118387" y="679134"/>
              <a:ext cx="72000" cy="7699656"/>
              <a:chOff x="-141537" y="679134"/>
              <a:chExt cx="108000" cy="7699656"/>
            </a:xfrm>
          </p:grpSpPr>
          <p:cxnSp>
            <p:nvCxnSpPr>
              <p:cNvPr id="50" name="Straight Connector 49"/>
              <p:cNvCxnSpPr/>
              <p:nvPr/>
            </p:nvCxnSpPr>
            <p:spPr bwMode="gray">
              <a:xfrm>
                <a:off x="-141537" y="679134"/>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gray">
              <a:xfrm>
                <a:off x="-141537" y="8985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gray">
              <a:xfrm>
                <a:off x="-141537" y="4025838"/>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gray">
              <a:xfrm>
                <a:off x="-141537" y="42513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gray">
              <a:xfrm>
                <a:off x="-141537" y="4456687"/>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gray">
              <a:xfrm>
                <a:off x="-141537" y="83787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6885384" y="679134"/>
              <a:ext cx="72000" cy="7699656"/>
              <a:chOff x="-141537" y="679134"/>
              <a:chExt cx="108000" cy="7699656"/>
            </a:xfrm>
          </p:grpSpPr>
          <p:cxnSp>
            <p:nvCxnSpPr>
              <p:cNvPr id="59" name="Straight Connector 58"/>
              <p:cNvCxnSpPr/>
              <p:nvPr/>
            </p:nvCxnSpPr>
            <p:spPr bwMode="gray">
              <a:xfrm>
                <a:off x="-141537" y="679134"/>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bwMode="gray">
              <a:xfrm>
                <a:off x="-141537" y="8985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bwMode="gray">
              <a:xfrm>
                <a:off x="-141537" y="4025838"/>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bwMode="gray">
              <a:xfrm>
                <a:off x="-141537" y="42513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bwMode="gray">
              <a:xfrm>
                <a:off x="-141537" y="4456687"/>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bwMode="gray">
              <a:xfrm>
                <a:off x="-141537" y="8378790"/>
                <a:ext cx="108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8" name="Group 67"/>
            <p:cNvGrpSpPr/>
            <p:nvPr/>
          </p:nvGrpSpPr>
          <p:grpSpPr>
            <a:xfrm>
              <a:off x="867029" y="-84708"/>
              <a:ext cx="5583936" cy="72516"/>
              <a:chOff x="867029" y="-84708"/>
              <a:chExt cx="5583936" cy="72516"/>
            </a:xfrm>
          </p:grpSpPr>
          <p:cxnSp>
            <p:nvCxnSpPr>
              <p:cNvPr id="66" name="Straight Connector 65"/>
              <p:cNvCxnSpPr/>
              <p:nvPr/>
            </p:nvCxnSpPr>
            <p:spPr bwMode="gray">
              <a:xfrm>
                <a:off x="867029"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bwMode="gray">
              <a:xfrm>
                <a:off x="6450965"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9" name="Group 68"/>
            <p:cNvGrpSpPr/>
            <p:nvPr/>
          </p:nvGrpSpPr>
          <p:grpSpPr>
            <a:xfrm>
              <a:off x="867029" y="9193366"/>
              <a:ext cx="5583936" cy="72516"/>
              <a:chOff x="867029" y="-84708"/>
              <a:chExt cx="5583936" cy="72516"/>
            </a:xfrm>
          </p:grpSpPr>
          <p:cxnSp>
            <p:nvCxnSpPr>
              <p:cNvPr id="70" name="Straight Connector 69"/>
              <p:cNvCxnSpPr/>
              <p:nvPr/>
            </p:nvCxnSpPr>
            <p:spPr bwMode="gray">
              <a:xfrm>
                <a:off x="867029"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bwMode="gray">
              <a:xfrm>
                <a:off x="6450965" y="-84708"/>
                <a:ext cx="0" cy="725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992547163"/>
      </p:ext>
    </p:extLst>
  </p:cSld>
  <p:clrMap bg1="lt1" tx1="dk1" bg2="lt2" tx2="dk2" accent1="accent1" accent2="accent2" accent3="accent3" accent4="accent4" accent5="accent5" accent6="accent6" hlink="hlink" folHlink="folHlink"/>
  <p:hf hdr="0" ftr="0" dt="0"/>
  <p:notesStyle>
    <a:lvl1pPr marL="0" indent="0" algn="l" defTabSz="914400" rtl="0" eaLnBrk="1" latinLnBrk="0" hangingPunct="1">
      <a:spcBef>
        <a:spcPts val="200"/>
      </a:spcBef>
      <a:spcAft>
        <a:spcPts val="200"/>
      </a:spcAft>
      <a:defRPr sz="1050" kern="1200">
        <a:solidFill>
          <a:schemeClr val="tx1"/>
        </a:solidFill>
        <a:latin typeface="+mn-lt"/>
        <a:ea typeface="+mn-ea"/>
        <a:cs typeface="+mn-cs"/>
      </a:defRPr>
    </a:lvl1pPr>
    <a:lvl2pPr marL="171450" indent="-171450" algn="l" defTabSz="914400" rtl="0" eaLnBrk="1" latinLnBrk="0" hangingPunct="1">
      <a:spcBef>
        <a:spcPts val="200"/>
      </a:spcBef>
      <a:spcAft>
        <a:spcPts val="200"/>
      </a:spcAft>
      <a:buClr>
        <a:schemeClr val="accent1"/>
      </a:buClr>
      <a:buSzPct val="80000"/>
      <a:buFont typeface="Arial" panose="020B0604020202020204" pitchFamily="34" charset="0"/>
      <a:buChar char="■"/>
      <a:defRPr sz="1050" kern="1200">
        <a:solidFill>
          <a:schemeClr val="tx1"/>
        </a:solidFill>
        <a:latin typeface="+mn-lt"/>
        <a:ea typeface="+mn-ea"/>
        <a:cs typeface="+mn-cs"/>
      </a:defRPr>
    </a:lvl2pPr>
    <a:lvl3pPr marL="360363" indent="-179388" algn="l" defTabSz="914400" rtl="0" eaLnBrk="1" latinLnBrk="0" hangingPunct="1">
      <a:spcBef>
        <a:spcPts val="200"/>
      </a:spcBef>
      <a:spcAft>
        <a:spcPts val="200"/>
      </a:spcAft>
      <a:buClr>
        <a:schemeClr val="accent1"/>
      </a:buClr>
      <a:buSzPct val="80000"/>
      <a:buFont typeface="Arial" panose="020B0604020202020204" pitchFamily="34" charset="0"/>
      <a:buChar char="□"/>
      <a:defRPr sz="1050" kern="1200">
        <a:solidFill>
          <a:schemeClr val="tx1"/>
        </a:solidFill>
        <a:latin typeface="+mn-lt"/>
        <a:ea typeface="+mn-ea"/>
        <a:cs typeface="+mn-cs"/>
      </a:defRPr>
    </a:lvl3pPr>
    <a:lvl4pPr marL="541338" indent="-180975" algn="l" defTabSz="914400" rtl="0" eaLnBrk="1" latinLnBrk="0" hangingPunct="1">
      <a:spcBef>
        <a:spcPts val="200"/>
      </a:spcBef>
      <a:spcAft>
        <a:spcPts val="200"/>
      </a:spcAft>
      <a:buClr>
        <a:schemeClr val="accent1"/>
      </a:buClr>
      <a:buSzPct val="80000"/>
      <a:buFont typeface="Arial" panose="020B0604020202020204" pitchFamily="34" charset="0"/>
      <a:buChar char="–"/>
      <a:defRPr sz="1050" kern="1200">
        <a:solidFill>
          <a:schemeClr val="tx1"/>
        </a:solidFill>
        <a:latin typeface="+mn-lt"/>
        <a:ea typeface="+mn-ea"/>
        <a:cs typeface="+mn-cs"/>
      </a:defRPr>
    </a:lvl4pPr>
    <a:lvl5pPr marL="266700" indent="-266700" algn="l" defTabSz="914400" rtl="0" eaLnBrk="1" latinLnBrk="0" hangingPunct="1">
      <a:spcBef>
        <a:spcPts val="200"/>
      </a:spcBef>
      <a:spcAft>
        <a:spcPts val="200"/>
      </a:spcAft>
      <a:buClr>
        <a:schemeClr val="accent1"/>
      </a:buClr>
      <a:buSzPct val="80000"/>
      <a:buFont typeface="+mj-lt"/>
      <a:buAutoNum type="arabicPeriod"/>
      <a:defRPr sz="1050" kern="1200">
        <a:solidFill>
          <a:schemeClr val="tx1"/>
        </a:solidFill>
        <a:latin typeface="+mn-lt"/>
        <a:ea typeface="+mn-ea"/>
        <a:cs typeface="+mn-cs"/>
      </a:defRPr>
    </a:lvl5pPr>
    <a:lvl6pPr marL="449263" indent="-185738" algn="l" defTabSz="914400" rtl="0" eaLnBrk="1" latinLnBrk="0" hangingPunct="1">
      <a:spcBef>
        <a:spcPts val="200"/>
      </a:spcBef>
      <a:spcAft>
        <a:spcPts val="200"/>
      </a:spcAft>
      <a:buClr>
        <a:schemeClr val="accent1"/>
      </a:buClr>
      <a:buSzPct val="80000"/>
      <a:buFont typeface="+mj-lt"/>
      <a:buAutoNum type="alphaLcParenR"/>
      <a:defRPr sz="1050" kern="1200">
        <a:solidFill>
          <a:schemeClr val="tx1"/>
        </a:solidFill>
        <a:latin typeface="+mn-lt"/>
        <a:ea typeface="+mn-ea"/>
        <a:cs typeface="+mn-cs"/>
      </a:defRPr>
    </a:lvl6pPr>
    <a:lvl7pPr marL="0" indent="0" algn="l" defTabSz="914400" rtl="0" eaLnBrk="1" latinLnBrk="0" hangingPunct="1">
      <a:spcBef>
        <a:spcPts val="200"/>
      </a:spcBef>
      <a:spcAft>
        <a:spcPts val="200"/>
      </a:spcAft>
      <a:buClr>
        <a:schemeClr val="accent1"/>
      </a:buClr>
      <a:buSzPct val="80000"/>
      <a:buFont typeface="Arial" panose="020B0604020202020204" pitchFamily="34" charset="0"/>
      <a:buNone/>
      <a:defRPr sz="1400" kern="1200" cap="all" baseline="0">
        <a:solidFill>
          <a:schemeClr val="accent1"/>
        </a:solidFill>
        <a:latin typeface="+mn-lt"/>
        <a:ea typeface="+mn-ea"/>
        <a:cs typeface="+mn-cs"/>
      </a:defRPr>
    </a:lvl7pPr>
    <a:lvl8pPr marL="0" indent="0" algn="l" defTabSz="914400" rtl="0" eaLnBrk="1" latinLnBrk="0" hangingPunct="1">
      <a:spcBef>
        <a:spcPts val="200"/>
      </a:spcBef>
      <a:spcAft>
        <a:spcPts val="200"/>
      </a:spcAft>
      <a:defRPr sz="1400" b="0" kern="1200" cap="all" baseline="0">
        <a:solidFill>
          <a:schemeClr val="accent1"/>
        </a:solidFill>
        <a:latin typeface="+mn-lt"/>
        <a:ea typeface="+mn-ea"/>
        <a:cs typeface="+mn-cs"/>
      </a:defRPr>
    </a:lvl8pPr>
    <a:lvl9pPr marL="0" indent="0" algn="l" defTabSz="914400" rtl="0" eaLnBrk="1" latinLnBrk="0" hangingPunct="1">
      <a:spcBef>
        <a:spcPts val="200"/>
      </a:spcBef>
      <a:spcAft>
        <a:spcPts val="200"/>
      </a:spcAft>
      <a:defRPr sz="1400" b="0" kern="1200" cap="all" baseline="0">
        <a:solidFill>
          <a:schemeClr val="accent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Image Placeholder 7"/>
          <p:cNvSpPr>
            <a:spLocks noGrp="1" noRot="1" noChangeAspect="1"/>
          </p:cNvSpPr>
          <p:nvPr>
            <p:ph type="sldImg"/>
          </p:nvPr>
        </p:nvSpPr>
        <p:spPr bwMode="gray">
          <a:xfrm>
            <a:off x="876300" y="885825"/>
            <a:ext cx="5576888" cy="3136900"/>
          </a:xfrm>
        </p:spPr>
      </p:sp>
      <p:sp>
        <p:nvSpPr>
          <p:cNvPr id="9" name="Notes Placeholder 8"/>
          <p:cNvSpPr>
            <a:spLocks noGrp="1"/>
          </p:cNvSpPr>
          <p:nvPr>
            <p:ph type="body" idx="1"/>
          </p:nvPr>
        </p:nvSpPr>
        <p:spPr bwMode="gray"/>
        <p:txBody>
          <a:bodyPr/>
          <a:lstStyle/>
          <a:p>
            <a:endParaRPr lang="en-US"/>
          </a:p>
        </p:txBody>
      </p:sp>
      <p:sp>
        <p:nvSpPr>
          <p:cNvPr id="10" name="Slide Number Placeholder 9"/>
          <p:cNvSpPr>
            <a:spLocks noGrp="1"/>
          </p:cNvSpPr>
          <p:nvPr>
            <p:ph type="sldNum" sz="quarter" idx="10"/>
          </p:nvPr>
        </p:nvSpPr>
        <p:spPr/>
        <p:txBody>
          <a:bodyPr/>
          <a:lstStyle/>
          <a:p>
            <a:r>
              <a:rPr lang="en-US"/>
              <a:t>Chart </a:t>
            </a:r>
            <a:fld id="{4CBF50E3-ED67-46F2-ABFC-A36EE1082CF7}" type="slidenum">
              <a:rPr lang="en-US" b="1" smtClean="0"/>
              <a:pPr/>
              <a:t>1</a:t>
            </a:fld>
            <a:endParaRPr lang="en-US" b="1" dirty="0"/>
          </a:p>
        </p:txBody>
      </p:sp>
    </p:spTree>
    <p:extLst>
      <p:ext uri="{BB962C8B-B14F-4D97-AF65-F5344CB8AC3E}">
        <p14:creationId xmlns:p14="http://schemas.microsoft.com/office/powerpoint/2010/main" val="1875456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Image Placeholder 7"/>
          <p:cNvSpPr>
            <a:spLocks noGrp="1" noRot="1" noChangeAspect="1"/>
          </p:cNvSpPr>
          <p:nvPr>
            <p:ph type="sldImg"/>
          </p:nvPr>
        </p:nvSpPr>
        <p:spPr bwMode="gray">
          <a:xfrm>
            <a:off x="876300" y="885825"/>
            <a:ext cx="5576888" cy="3136900"/>
          </a:xfrm>
        </p:spPr>
      </p:sp>
      <p:sp>
        <p:nvSpPr>
          <p:cNvPr id="9" name="Notes Placeholder 8"/>
          <p:cNvSpPr>
            <a:spLocks noGrp="1"/>
          </p:cNvSpPr>
          <p:nvPr>
            <p:ph type="body" idx="1"/>
          </p:nvPr>
        </p:nvSpPr>
        <p:spPr bwMode="gray"/>
        <p:txBody>
          <a:bodyPr/>
          <a:lstStyle/>
          <a:p>
            <a:endParaRPr lang="en-US"/>
          </a:p>
        </p:txBody>
      </p:sp>
      <p:sp>
        <p:nvSpPr>
          <p:cNvPr id="11" name="Slide Number Placeholder 10"/>
          <p:cNvSpPr>
            <a:spLocks noGrp="1"/>
          </p:cNvSpPr>
          <p:nvPr>
            <p:ph type="sldNum" sz="quarter" idx="10"/>
          </p:nvPr>
        </p:nvSpPr>
        <p:spPr/>
        <p:txBody>
          <a:bodyPr/>
          <a:lstStyle/>
          <a:p>
            <a:r>
              <a:rPr lang="en-US"/>
              <a:t>Chart </a:t>
            </a:r>
            <a:fld id="{4CBF50E3-ED67-46F2-ABFC-A36EE1082CF7}" type="slidenum">
              <a:rPr lang="en-US" b="1" smtClean="0"/>
              <a:pPr/>
              <a:t>2</a:t>
            </a:fld>
            <a:endParaRPr lang="en-US" b="1" dirty="0"/>
          </a:p>
        </p:txBody>
      </p:sp>
    </p:spTree>
    <p:extLst>
      <p:ext uri="{BB962C8B-B14F-4D97-AF65-F5344CB8AC3E}">
        <p14:creationId xmlns:p14="http://schemas.microsoft.com/office/powerpoint/2010/main" val="3063770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Image Placeholder 7"/>
          <p:cNvSpPr>
            <a:spLocks noGrp="1" noRot="1" noChangeAspect="1"/>
          </p:cNvSpPr>
          <p:nvPr>
            <p:ph type="sldImg"/>
          </p:nvPr>
        </p:nvSpPr>
        <p:spPr bwMode="gray">
          <a:xfrm>
            <a:off x="876300" y="885825"/>
            <a:ext cx="5576888" cy="3136900"/>
          </a:xfrm>
        </p:spPr>
      </p:sp>
      <p:sp>
        <p:nvSpPr>
          <p:cNvPr id="9" name="Notes Placeholder 8"/>
          <p:cNvSpPr>
            <a:spLocks noGrp="1"/>
          </p:cNvSpPr>
          <p:nvPr>
            <p:ph type="body" idx="1"/>
          </p:nvPr>
        </p:nvSpPr>
        <p:spPr bwMode="gray"/>
        <p:txBody>
          <a:bodyPr/>
          <a:lstStyle/>
          <a:p>
            <a:endParaRPr lang="en-US"/>
          </a:p>
        </p:txBody>
      </p:sp>
      <p:sp>
        <p:nvSpPr>
          <p:cNvPr id="11" name="Slide Number Placeholder 10"/>
          <p:cNvSpPr>
            <a:spLocks noGrp="1"/>
          </p:cNvSpPr>
          <p:nvPr>
            <p:ph type="sldNum" sz="quarter" idx="10"/>
          </p:nvPr>
        </p:nvSpPr>
        <p:spPr/>
        <p:txBody>
          <a:bodyPr/>
          <a:lstStyle/>
          <a:p>
            <a:r>
              <a:rPr lang="en-US"/>
              <a:t>Chart </a:t>
            </a:r>
            <a:fld id="{4CBF50E3-ED67-46F2-ABFC-A36EE1082CF7}" type="slidenum">
              <a:rPr lang="en-US" b="1" smtClean="0"/>
              <a:pPr/>
              <a:t>3</a:t>
            </a:fld>
            <a:endParaRPr lang="en-US" b="1" dirty="0"/>
          </a:p>
        </p:txBody>
      </p:sp>
    </p:spTree>
    <p:extLst>
      <p:ext uri="{BB962C8B-B14F-4D97-AF65-F5344CB8AC3E}">
        <p14:creationId xmlns:p14="http://schemas.microsoft.com/office/powerpoint/2010/main" val="2811015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Image Placeholder 7"/>
          <p:cNvSpPr>
            <a:spLocks noGrp="1" noRot="1" noChangeAspect="1"/>
          </p:cNvSpPr>
          <p:nvPr>
            <p:ph type="sldImg"/>
          </p:nvPr>
        </p:nvSpPr>
        <p:spPr bwMode="gray">
          <a:xfrm>
            <a:off x="876300" y="885825"/>
            <a:ext cx="5576888" cy="3136900"/>
          </a:xfrm>
        </p:spPr>
      </p:sp>
      <p:sp>
        <p:nvSpPr>
          <p:cNvPr id="9" name="Notes Placeholder 8"/>
          <p:cNvSpPr>
            <a:spLocks noGrp="1"/>
          </p:cNvSpPr>
          <p:nvPr>
            <p:ph type="body" idx="1"/>
          </p:nvPr>
        </p:nvSpPr>
        <p:spPr bwMode="gray"/>
        <p:txBody>
          <a:bodyPr/>
          <a:lstStyle/>
          <a:p>
            <a:endParaRPr lang="en-US"/>
          </a:p>
        </p:txBody>
      </p:sp>
      <p:sp>
        <p:nvSpPr>
          <p:cNvPr id="11" name="Slide Number Placeholder 10"/>
          <p:cNvSpPr>
            <a:spLocks noGrp="1"/>
          </p:cNvSpPr>
          <p:nvPr>
            <p:ph type="sldNum" sz="quarter" idx="10"/>
          </p:nvPr>
        </p:nvSpPr>
        <p:spPr/>
        <p:txBody>
          <a:bodyPr/>
          <a:lstStyle/>
          <a:p>
            <a:r>
              <a:rPr lang="en-US"/>
              <a:t>Chart </a:t>
            </a:r>
            <a:fld id="{4CBF50E3-ED67-46F2-ABFC-A36EE1082CF7}" type="slidenum">
              <a:rPr lang="en-US" b="1" smtClean="0"/>
              <a:pPr/>
              <a:t>13</a:t>
            </a:fld>
            <a:endParaRPr lang="en-US" b="1" dirty="0"/>
          </a:p>
        </p:txBody>
      </p:sp>
    </p:spTree>
    <p:extLst>
      <p:ext uri="{BB962C8B-B14F-4D97-AF65-F5344CB8AC3E}">
        <p14:creationId xmlns:p14="http://schemas.microsoft.com/office/powerpoint/2010/main" val="1981497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rang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AAC0A0F-D572-A6E0-387E-345D272423FA}"/>
              </a:ext>
            </a:extLst>
          </p:cNvPr>
          <p:cNvSpPr/>
          <p:nvPr userDrawn="1"/>
        </p:nvSpPr>
        <p:spPr bwMode="gray">
          <a:xfrm>
            <a:off x="1489336" y="3661334"/>
            <a:ext cx="7380820" cy="11315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14" name="Rectangle 13"/>
          <p:cNvSpPr/>
          <p:nvPr userDrawn="1"/>
        </p:nvSpPr>
        <p:spPr bwMode="gray">
          <a:xfrm>
            <a:off x="107505" y="1"/>
            <a:ext cx="7380820" cy="11315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userDrawn="1"/>
        </p:nvSpPr>
        <p:spPr bwMode="gray">
          <a:xfrm>
            <a:off x="179388" y="2932113"/>
            <a:ext cx="8601075" cy="20526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24" name="Picture Placeholder 23"/>
          <p:cNvSpPr>
            <a:spLocks noGrp="1"/>
          </p:cNvSpPr>
          <p:nvPr>
            <p:ph type="pic" sz="quarter" idx="10" hasCustomPrompt="1"/>
          </p:nvPr>
        </p:nvSpPr>
        <p:spPr bwMode="gray">
          <a:xfrm>
            <a:off x="358775" y="1058862"/>
            <a:ext cx="8605838" cy="3744913"/>
          </a:xfrm>
          <a:prstGeom prst="rect">
            <a:avLst/>
          </a:prstGeom>
          <a:noFill/>
          <a:ln>
            <a:noFill/>
          </a:ln>
        </p:spPr>
        <p:txBody>
          <a:bodyPr anchor="ctr"/>
          <a:lstStyle>
            <a:lvl1pPr algn="ctr">
              <a:defRPr i="1"/>
            </a:lvl1pPr>
          </a:lstStyle>
          <a:p>
            <a:r>
              <a:rPr lang="de-DE" noProof="0"/>
              <a:t>Insert picture by </a:t>
            </a:r>
            <a:br>
              <a:rPr lang="de-DE" noProof="0"/>
            </a:br>
            <a:r>
              <a:rPr lang="de-DE" noProof="0"/>
              <a:t>clicking the icon</a:t>
            </a:r>
          </a:p>
          <a:p>
            <a:endParaRPr lang="de-DE" noProof="0"/>
          </a:p>
          <a:p>
            <a:endParaRPr lang="de-DE" noProof="0"/>
          </a:p>
          <a:p>
            <a:endParaRPr lang="de-DE" noProof="0"/>
          </a:p>
          <a:p>
            <a:endParaRPr lang="de-DE" noProof="0"/>
          </a:p>
        </p:txBody>
      </p:sp>
      <p:sp>
        <p:nvSpPr>
          <p:cNvPr id="16" name="Textplatzhalter 5"/>
          <p:cNvSpPr>
            <a:spLocks noGrp="1"/>
          </p:cNvSpPr>
          <p:nvPr>
            <p:ph type="body" sz="quarter" idx="11" hasCustomPrompt="1"/>
          </p:nvPr>
        </p:nvSpPr>
        <p:spPr>
          <a:xfrm>
            <a:off x="179389" y="2926794"/>
            <a:ext cx="8601073" cy="2057956"/>
          </a:xfrm>
          <a:prstGeom prst="rect">
            <a:avLst/>
          </a:prstGeom>
          <a:solidFill>
            <a:schemeClr val="accent2">
              <a:alpha val="70000"/>
            </a:schemeClr>
          </a:solidFill>
        </p:spPr>
        <p:txBody>
          <a:bodyPr vert="horz" lIns="108000" tIns="252000" rIns="0" bIns="0" rtlCol="0" anchor="t" anchorCtr="0">
            <a:noAutofit/>
          </a:bodyPr>
          <a:lstStyle>
            <a:lvl1pPr>
              <a:defRPr lang="de-DE" sz="2000" baseline="0" dirty="0">
                <a:solidFill>
                  <a:schemeClr val="bg1"/>
                </a:solidFill>
                <a:latin typeface="+mj-lt"/>
                <a:ea typeface="+mj-ea"/>
                <a:cs typeface="+mj-cs"/>
              </a:defRPr>
            </a:lvl1pPr>
          </a:lstStyle>
          <a:p>
            <a:pPr lvl="0">
              <a:spcBef>
                <a:spcPct val="0"/>
              </a:spcBef>
            </a:pPr>
            <a:r>
              <a:rPr lang="de-DE" noProof="0"/>
              <a:t>   </a:t>
            </a:r>
          </a:p>
        </p:txBody>
      </p:sp>
      <p:sp>
        <p:nvSpPr>
          <p:cNvPr id="2" name="Title 1"/>
          <p:cNvSpPr>
            <a:spLocks noGrp="1"/>
          </p:cNvSpPr>
          <p:nvPr>
            <p:ph type="ctrTitle" hasCustomPrompt="1"/>
          </p:nvPr>
        </p:nvSpPr>
        <p:spPr bwMode="gray">
          <a:xfrm>
            <a:off x="358775" y="2932114"/>
            <a:ext cx="8421689" cy="1026317"/>
          </a:xfrm>
          <a:noFill/>
        </p:spPr>
        <p:txBody>
          <a:bodyPr lIns="108000" tIns="0"/>
          <a:lstStyle>
            <a:lvl1pPr>
              <a:defRPr sz="2000">
                <a:solidFill>
                  <a:schemeClr val="bg1"/>
                </a:solidFill>
              </a:defRPr>
            </a:lvl1pPr>
          </a:lstStyle>
          <a:p>
            <a:r>
              <a:rPr lang="de-DE" noProof="0"/>
              <a:t>Presentation title</a:t>
            </a:r>
            <a:br>
              <a:rPr lang="de-DE" noProof="0"/>
            </a:br>
            <a:r>
              <a:rPr lang="de-DE" noProof="0"/>
              <a:t>up to maximum 2 lines</a:t>
            </a:r>
          </a:p>
        </p:txBody>
      </p:sp>
      <p:sp>
        <p:nvSpPr>
          <p:cNvPr id="18" name="Subtitle 2"/>
          <p:cNvSpPr>
            <a:spLocks noGrp="1"/>
          </p:cNvSpPr>
          <p:nvPr>
            <p:ph type="subTitle" idx="1" hasCustomPrompt="1"/>
          </p:nvPr>
        </p:nvSpPr>
        <p:spPr bwMode="gray">
          <a:xfrm>
            <a:off x="358775" y="3958431"/>
            <a:ext cx="8421687" cy="840025"/>
          </a:xfrm>
          <a:prstGeom prst="rect">
            <a:avLst/>
          </a:prstGeom>
        </p:spPr>
        <p:txBody>
          <a:bodyPr rIns="108000"/>
          <a:lstStyle>
            <a:lvl1pPr marL="0" indent="0" algn="r">
              <a:buNone/>
              <a:defRPr sz="1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noProof="0"/>
              <a:t>Speaker</a:t>
            </a:r>
            <a:br>
              <a:rPr lang="de-DE" noProof="0"/>
            </a:br>
            <a:r>
              <a:rPr lang="de-DE" noProof="0"/>
              <a:t>Job Description</a:t>
            </a:r>
            <a:br>
              <a:rPr lang="de-DE" noProof="0"/>
            </a:br>
            <a:r>
              <a:rPr lang="de-DE" noProof="0"/>
              <a:t>Institute</a:t>
            </a:r>
          </a:p>
        </p:txBody>
      </p:sp>
    </p:spTree>
    <p:extLst>
      <p:ext uri="{BB962C8B-B14F-4D97-AF65-F5344CB8AC3E}">
        <p14:creationId xmlns:p14="http://schemas.microsoft.com/office/powerpoint/2010/main" val="29236874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range (without speak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6FFFF40-1830-662B-0DF7-6359FB3CF885}"/>
              </a:ext>
            </a:extLst>
          </p:cNvPr>
          <p:cNvSpPr/>
          <p:nvPr userDrawn="1"/>
        </p:nvSpPr>
        <p:spPr bwMode="gray">
          <a:xfrm>
            <a:off x="1489336" y="3661334"/>
            <a:ext cx="7380820" cy="11315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Rectangle 13"/>
          <p:cNvSpPr/>
          <p:nvPr userDrawn="1"/>
        </p:nvSpPr>
        <p:spPr bwMode="gray">
          <a:xfrm>
            <a:off x="107505" y="1"/>
            <a:ext cx="7380820" cy="1167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1" name="Rectangle 20"/>
          <p:cNvSpPr/>
          <p:nvPr userDrawn="1"/>
        </p:nvSpPr>
        <p:spPr bwMode="gray">
          <a:xfrm>
            <a:off x="179388" y="3604262"/>
            <a:ext cx="8601075" cy="13804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4" name="Picture Placeholder 23"/>
          <p:cNvSpPr>
            <a:spLocks noGrp="1"/>
          </p:cNvSpPr>
          <p:nvPr>
            <p:ph type="pic" sz="quarter" idx="10" hasCustomPrompt="1"/>
          </p:nvPr>
        </p:nvSpPr>
        <p:spPr bwMode="gray">
          <a:xfrm>
            <a:off x="358775" y="1058863"/>
            <a:ext cx="8605838" cy="3744914"/>
          </a:xfrm>
          <a:prstGeom prst="rect">
            <a:avLst/>
          </a:prstGeom>
          <a:noFill/>
          <a:ln>
            <a:noFill/>
          </a:ln>
        </p:spPr>
        <p:txBody>
          <a:bodyPr anchor="ctr"/>
          <a:lstStyle>
            <a:lvl1pPr algn="ctr">
              <a:defRPr i="1"/>
            </a:lvl1pPr>
          </a:lstStyle>
          <a:p>
            <a:r>
              <a:rPr lang="en-US" noProof="0" dirty="0"/>
              <a:t>Insert picture by </a:t>
            </a:r>
            <a:br>
              <a:rPr lang="en-US" noProof="0" dirty="0"/>
            </a:br>
            <a:r>
              <a:rPr lang="en-US" noProof="0" dirty="0"/>
              <a:t>clicking the icon</a:t>
            </a:r>
          </a:p>
          <a:p>
            <a:endParaRPr lang="en-US" noProof="0" dirty="0"/>
          </a:p>
          <a:p>
            <a:endParaRPr lang="en-US" noProof="0" dirty="0"/>
          </a:p>
          <a:p>
            <a:endParaRPr lang="en-US" noProof="0" dirty="0"/>
          </a:p>
          <a:p>
            <a:endParaRPr lang="en-US" noProof="0" dirty="0"/>
          </a:p>
        </p:txBody>
      </p:sp>
      <p:sp>
        <p:nvSpPr>
          <p:cNvPr id="15" name="Textplatzhalter 5"/>
          <p:cNvSpPr>
            <a:spLocks noGrp="1"/>
          </p:cNvSpPr>
          <p:nvPr>
            <p:ph type="body" sz="quarter" idx="11" hasCustomPrompt="1"/>
          </p:nvPr>
        </p:nvSpPr>
        <p:spPr>
          <a:xfrm>
            <a:off x="179389" y="3604260"/>
            <a:ext cx="8601073" cy="1380489"/>
          </a:xfrm>
          <a:prstGeom prst="rect">
            <a:avLst/>
          </a:prstGeom>
          <a:solidFill>
            <a:schemeClr val="accent2">
              <a:alpha val="70000"/>
            </a:schemeClr>
          </a:solidFill>
        </p:spPr>
        <p:txBody>
          <a:bodyPr vert="horz" lIns="108000" tIns="252000" rIns="0" bIns="0" rtlCol="0" anchor="t" anchorCtr="0">
            <a:noAutofit/>
          </a:bodyPr>
          <a:lstStyle>
            <a:lvl1pPr>
              <a:defRPr lang="de-DE" sz="2000" baseline="0" dirty="0">
                <a:solidFill>
                  <a:schemeClr val="bg1"/>
                </a:solidFill>
                <a:latin typeface="+mj-lt"/>
                <a:ea typeface="+mj-ea"/>
                <a:cs typeface="+mj-cs"/>
              </a:defRPr>
            </a:lvl1pPr>
          </a:lstStyle>
          <a:p>
            <a:pPr lvl="0">
              <a:spcBef>
                <a:spcPct val="0"/>
              </a:spcBef>
            </a:pPr>
            <a:r>
              <a:rPr lang="en-US" noProof="0"/>
              <a:t>   </a:t>
            </a:r>
          </a:p>
        </p:txBody>
      </p:sp>
      <p:sp>
        <p:nvSpPr>
          <p:cNvPr id="2" name="Title 1"/>
          <p:cNvSpPr>
            <a:spLocks noGrp="1"/>
          </p:cNvSpPr>
          <p:nvPr>
            <p:ph type="ctrTitle" hasCustomPrompt="1"/>
          </p:nvPr>
        </p:nvSpPr>
        <p:spPr bwMode="gray">
          <a:xfrm>
            <a:off x="358775" y="3604261"/>
            <a:ext cx="8421689" cy="1199516"/>
          </a:xfrm>
          <a:noFill/>
        </p:spPr>
        <p:txBody>
          <a:bodyPr lIns="108000" tIns="0"/>
          <a:lstStyle>
            <a:lvl1pPr>
              <a:defRPr sz="2000">
                <a:solidFill>
                  <a:schemeClr val="bg1"/>
                </a:solidFill>
              </a:defRPr>
            </a:lvl1pPr>
          </a:lstStyle>
          <a:p>
            <a:r>
              <a:rPr lang="de-DE" noProof="0" dirty="0"/>
              <a:t>Maximum 2 Zeilen</a:t>
            </a:r>
          </a:p>
        </p:txBody>
      </p:sp>
    </p:spTree>
    <p:extLst>
      <p:ext uri="{BB962C8B-B14F-4D97-AF65-F5344CB8AC3E}">
        <p14:creationId xmlns:p14="http://schemas.microsoft.com/office/powerpoint/2010/main" val="175045730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verview">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bwMode="gray">
          <a:xfrm>
            <a:off x="358775" y="1239838"/>
            <a:ext cx="6877050" cy="3563938"/>
          </a:xfrm>
          <a:prstGeom prst="rect">
            <a:avLst/>
          </a:prstGeom>
          <a:noFill/>
        </p:spPr>
        <p:txBody>
          <a:bodyPr lIns="0" tIns="72000" rIns="0" bIns="0"/>
          <a:lstStyle>
            <a:lvl1pPr marL="358775" indent="-358775">
              <a:spcBef>
                <a:spcPts val="300"/>
              </a:spcBef>
              <a:spcAft>
                <a:spcPts val="300"/>
              </a:spcAft>
              <a:buClr>
                <a:schemeClr val="accent1"/>
              </a:buClr>
              <a:buSzPct val="100000"/>
              <a:buFont typeface="+mj-lt"/>
              <a:buAutoNum type="arabicPeriod"/>
              <a:defRPr sz="1400">
                <a:solidFill>
                  <a:schemeClr val="tx1"/>
                </a:solidFill>
              </a:defRPr>
            </a:lvl1pPr>
            <a:lvl2pPr marL="630000" indent="-270000">
              <a:spcBef>
                <a:spcPts val="300"/>
              </a:spcBef>
              <a:spcAft>
                <a:spcPts val="300"/>
              </a:spcAft>
              <a:buClr>
                <a:schemeClr val="accent1"/>
              </a:buClr>
              <a:buSzPct val="100000"/>
              <a:buFont typeface="Arial" panose="020B0604020202020204" pitchFamily="34" charset="0"/>
              <a:buChar char="■"/>
              <a:defRPr sz="1400">
                <a:solidFill>
                  <a:schemeClr val="tx1"/>
                </a:solidFill>
              </a:defRPr>
            </a:lvl2pPr>
            <a:lvl3pPr marL="630000" indent="-270000">
              <a:spcBef>
                <a:spcPts val="300"/>
              </a:spcBef>
              <a:spcAft>
                <a:spcPts val="300"/>
              </a:spcAft>
              <a:buClr>
                <a:schemeClr val="accent1"/>
              </a:buClr>
              <a:buSzPct val="100000"/>
              <a:buFont typeface="Arial" panose="020B0604020202020204" pitchFamily="34" charset="0"/>
              <a:buChar char="■"/>
              <a:defRPr sz="1400">
                <a:solidFill>
                  <a:schemeClr val="tx1"/>
                </a:solidFill>
              </a:defRPr>
            </a:lvl3pPr>
            <a:lvl4pPr marL="630000" indent="-270000">
              <a:spcBef>
                <a:spcPts val="300"/>
              </a:spcBef>
              <a:spcAft>
                <a:spcPts val="300"/>
              </a:spcAft>
              <a:buClr>
                <a:schemeClr val="accent1"/>
              </a:buClr>
              <a:buSzPct val="100000"/>
              <a:buFont typeface="Arial" panose="020B0604020202020204" pitchFamily="34" charset="0"/>
              <a:buChar char="■"/>
              <a:defRPr sz="1400">
                <a:solidFill>
                  <a:schemeClr val="tx1"/>
                </a:solidFill>
              </a:defRPr>
            </a:lvl4pPr>
            <a:lvl5pPr marL="630000" indent="-270000">
              <a:spcBef>
                <a:spcPts val="300"/>
              </a:spcBef>
              <a:spcAft>
                <a:spcPts val="300"/>
              </a:spcAft>
              <a:buClr>
                <a:schemeClr val="accent1"/>
              </a:buClr>
              <a:buSzPct val="100000"/>
              <a:buFont typeface="Arial" panose="020B0604020202020204" pitchFamily="34" charset="0"/>
              <a:buChar char="■"/>
              <a:defRPr sz="1400">
                <a:solidFill>
                  <a:schemeClr val="tx1"/>
                </a:solidFill>
              </a:defRPr>
            </a:lvl5pPr>
            <a:lvl6pPr marL="630000" indent="-270000">
              <a:spcBef>
                <a:spcPts val="300"/>
              </a:spcBef>
              <a:spcAft>
                <a:spcPts val="300"/>
              </a:spcAft>
              <a:buClr>
                <a:schemeClr val="accent1"/>
              </a:buClr>
              <a:buSzPct val="100000"/>
              <a:buFont typeface="Arial" panose="020B0604020202020204" pitchFamily="34" charset="0"/>
              <a:buChar char="■"/>
              <a:defRPr sz="1400">
                <a:solidFill>
                  <a:schemeClr val="tx1"/>
                </a:solidFill>
              </a:defRPr>
            </a:lvl6pPr>
            <a:lvl7pPr marL="630000" indent="-270000">
              <a:spcBef>
                <a:spcPts val="300"/>
              </a:spcBef>
              <a:spcAft>
                <a:spcPts val="300"/>
              </a:spcAft>
              <a:buClr>
                <a:schemeClr val="accent1"/>
              </a:buClr>
              <a:buSzPct val="100000"/>
              <a:buFont typeface="Arial" panose="020B0604020202020204" pitchFamily="34" charset="0"/>
              <a:buChar char="■"/>
              <a:defRPr sz="1400">
                <a:solidFill>
                  <a:schemeClr val="tx1"/>
                </a:solidFill>
              </a:defRPr>
            </a:lvl7pPr>
            <a:lvl8pPr marL="630000" indent="-270000">
              <a:spcBef>
                <a:spcPts val="300"/>
              </a:spcBef>
              <a:spcAft>
                <a:spcPts val="300"/>
              </a:spcAft>
              <a:buClr>
                <a:schemeClr val="accent1"/>
              </a:buClr>
              <a:buSzPct val="100000"/>
              <a:buFont typeface="Arial" panose="020B0604020202020204" pitchFamily="34" charset="0"/>
              <a:buChar char="■"/>
              <a:defRPr sz="1400" cap="none" baseline="0">
                <a:solidFill>
                  <a:schemeClr val="tx1"/>
                </a:solidFill>
              </a:defRPr>
            </a:lvl8pPr>
            <a:lvl9pPr marL="630000" indent="-270000">
              <a:spcBef>
                <a:spcPts val="300"/>
              </a:spcBef>
              <a:spcAft>
                <a:spcPts val="300"/>
              </a:spcAft>
              <a:buClr>
                <a:schemeClr val="accent1"/>
              </a:buClr>
              <a:buSzPct val="100000"/>
              <a:buFont typeface="Arial" panose="020B0604020202020204" pitchFamily="34" charset="0"/>
              <a:buChar char="■"/>
              <a:defRPr sz="1400" cap="none" baseline="0">
                <a:solidFill>
                  <a:schemeClr val="tx1"/>
                </a:solidFill>
              </a:defRPr>
            </a:lvl9pPr>
          </a:lstStyle>
          <a:p>
            <a:pPr lvl="0"/>
            <a:r>
              <a:rPr lang="de-DE" noProof="0" dirty="0"/>
              <a:t>Beispiel</a:t>
            </a:r>
          </a:p>
        </p:txBody>
      </p:sp>
      <p:sp>
        <p:nvSpPr>
          <p:cNvPr id="2" name="Titel 1"/>
          <p:cNvSpPr>
            <a:spLocks noGrp="1"/>
          </p:cNvSpPr>
          <p:nvPr>
            <p:ph type="title" hasCustomPrompt="1"/>
          </p:nvPr>
        </p:nvSpPr>
        <p:spPr/>
        <p:txBody>
          <a:bodyPr/>
          <a:lstStyle/>
          <a:p>
            <a:r>
              <a:rPr lang="de-DE" noProof="0" dirty="0"/>
              <a:t>Überblick</a:t>
            </a:r>
          </a:p>
        </p:txBody>
      </p:sp>
      <p:sp>
        <p:nvSpPr>
          <p:cNvPr id="3" name="TextBox 2">
            <a:extLst>
              <a:ext uri="{FF2B5EF4-FFF2-40B4-BE49-F238E27FC236}">
                <a16:creationId xmlns:a16="http://schemas.microsoft.com/office/drawing/2014/main" id="{67CFF3EC-409E-63A1-E030-5FEB5C32CFB4}"/>
              </a:ext>
            </a:extLst>
          </p:cNvPr>
          <p:cNvSpPr txBox="1"/>
          <p:nvPr userDrawn="1"/>
        </p:nvSpPr>
        <p:spPr bwMode="gray">
          <a:xfrm>
            <a:off x="8130746" y="4267200"/>
            <a:ext cx="0" cy="0"/>
          </a:xfrm>
          <a:prstGeom prst="rect">
            <a:avLst/>
          </a:prstGeom>
          <a:noFill/>
        </p:spPr>
        <p:txBody>
          <a:bodyPr wrap="none" lIns="0" tIns="0" rIns="0" bIns="0" rtlCol="0">
            <a:noAutofit/>
          </a:bodyPr>
          <a:lstStyle/>
          <a:p>
            <a:pPr marL="182563" indent="-182563">
              <a:spcBef>
                <a:spcPts val="300"/>
              </a:spcBef>
              <a:spcAft>
                <a:spcPts val="300"/>
              </a:spcAft>
              <a:buClr>
                <a:schemeClr val="accent1"/>
              </a:buClr>
              <a:buSzPct val="90000"/>
              <a:buFont typeface="Arial" panose="020B0604020202020204" pitchFamily="34" charset="0"/>
              <a:buChar char="■"/>
            </a:pPr>
            <a:endParaRPr lang="en-US" sz="1200" dirty="0" err="1"/>
          </a:p>
        </p:txBody>
      </p:sp>
    </p:spTree>
    <p:extLst>
      <p:ext uri="{BB962C8B-B14F-4D97-AF65-F5344CB8AC3E}">
        <p14:creationId xmlns:p14="http://schemas.microsoft.com/office/powerpoint/2010/main" val="3296948856"/>
      </p:ext>
    </p:extLst>
  </p:cSld>
  <p:clrMapOvr>
    <a:masterClrMapping/>
  </p:clrMapOvr>
  <p:transition spd="slow">
    <p:wipe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el 4"/>
          <p:cNvSpPr>
            <a:spLocks noGrp="1"/>
          </p:cNvSpPr>
          <p:nvPr>
            <p:ph type="title" hasCustomPrompt="1"/>
          </p:nvPr>
        </p:nvSpPr>
        <p:spPr/>
        <p:txBody>
          <a:bodyPr/>
          <a:lstStyle/>
          <a:p>
            <a:r>
              <a:rPr lang="de-DE" noProof="0" dirty="0"/>
              <a:t>Titel</a:t>
            </a:r>
          </a:p>
        </p:txBody>
      </p:sp>
      <p:sp>
        <p:nvSpPr>
          <p:cNvPr id="3" name="Content Placeholder 2">
            <a:extLst>
              <a:ext uri="{FF2B5EF4-FFF2-40B4-BE49-F238E27FC236}">
                <a16:creationId xmlns:a16="http://schemas.microsoft.com/office/drawing/2014/main" id="{667EA378-D654-6058-1100-7130BB18C70E}"/>
              </a:ext>
            </a:extLst>
          </p:cNvPr>
          <p:cNvSpPr>
            <a:spLocks noGrp="1"/>
          </p:cNvSpPr>
          <p:nvPr>
            <p:ph sz="quarter" idx="14"/>
          </p:nvPr>
        </p:nvSpPr>
        <p:spPr>
          <a:xfrm>
            <a:off x="358775" y="1239838"/>
            <a:ext cx="6877050" cy="3563937"/>
          </a:xfrm>
          <a:prstGeom prst="rect">
            <a:avLst/>
          </a:prstGeom>
        </p:spPr>
        <p:txBody>
          <a:bodyPr/>
          <a:lstStyle/>
          <a:p>
            <a:pPr lvl="0"/>
            <a:r>
              <a:rPr lang="de-DE" noProof="0" dirty="0"/>
              <a:t>Click </a:t>
            </a:r>
            <a:r>
              <a:rPr lang="de-DE" noProof="0" dirty="0" err="1"/>
              <a:t>to</a:t>
            </a:r>
            <a:r>
              <a:rPr lang="de-DE" noProof="0" dirty="0"/>
              <a:t> </a:t>
            </a:r>
            <a:r>
              <a:rPr lang="de-DE" noProof="0" dirty="0" err="1"/>
              <a:t>edit</a:t>
            </a:r>
            <a:r>
              <a:rPr lang="de-DE" noProof="0" dirty="0"/>
              <a:t> Master </a:t>
            </a:r>
            <a:r>
              <a:rPr lang="de-DE" noProof="0" dirty="0" err="1"/>
              <a:t>text</a:t>
            </a:r>
            <a:r>
              <a:rPr lang="de-DE" noProof="0" dirty="0"/>
              <a:t> </a:t>
            </a:r>
            <a:r>
              <a:rPr lang="de-DE" noProof="0" dirty="0" err="1"/>
              <a:t>styles</a:t>
            </a:r>
            <a:endParaRPr lang="de-DE" noProof="0" dirty="0"/>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err="1"/>
              <a:t>Fourth</a:t>
            </a:r>
            <a:r>
              <a:rPr lang="de-DE" noProof="0" dirty="0"/>
              <a:t>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p:txBody>
      </p:sp>
    </p:spTree>
    <p:extLst>
      <p:ext uri="{BB962C8B-B14F-4D97-AF65-F5344CB8AC3E}">
        <p14:creationId xmlns:p14="http://schemas.microsoft.com/office/powerpoint/2010/main" val="44627540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Bullet Points)">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358776" y="1239837"/>
            <a:ext cx="6877051" cy="3563938"/>
          </a:xfrm>
          <a:prstGeom prst="rect">
            <a:avLst/>
          </a:prstGeom>
        </p:spPr>
        <p:txBody>
          <a:bodyPr/>
          <a:lstStyle>
            <a:lvl1pPr marL="268288" indent="-268288">
              <a:buClr>
                <a:schemeClr val="accent1"/>
              </a:buClr>
              <a:buSzPct val="80000"/>
              <a:buFont typeface="Arial" panose="020B0604020202020204" pitchFamily="34" charset="0"/>
              <a:buChar char="■"/>
              <a:defRPr baseline="0"/>
            </a:lvl1pPr>
            <a:lvl2pPr marL="536575" indent="-268288">
              <a:buSzPct val="80000"/>
              <a:buFont typeface="Arial" panose="020B0604020202020204" pitchFamily="34" charset="0"/>
              <a:buChar char="□"/>
              <a:defRPr/>
            </a:lvl2pPr>
            <a:lvl3pPr marL="806450" indent="-269875">
              <a:buFont typeface="Arial" panose="020B0604020202020204" pitchFamily="34" charset="0"/>
              <a:buChar char="–"/>
              <a:defRPr/>
            </a:lvl3pPr>
            <a:lvl4pPr marL="270000" indent="-270000">
              <a:buFont typeface="+mj-lt"/>
              <a:buAutoNum type="arabicPeriod"/>
              <a:defRPr/>
            </a:lvl4pPr>
            <a:lvl5pPr marL="540000" indent="-270000">
              <a:buFont typeface="+mj-lt"/>
              <a:buAutoNum type="alphaLcParenR"/>
              <a:defRPr/>
            </a:lvl5pPr>
            <a:lvl6pPr marL="0" indent="0">
              <a:spcBef>
                <a:spcPts val="400"/>
              </a:spcBef>
              <a:spcAft>
                <a:spcPts val="400"/>
              </a:spcAft>
              <a:buNone/>
              <a:defRPr sz="1600" cap="all" baseline="0">
                <a:solidFill>
                  <a:schemeClr val="accent1"/>
                </a:solidFill>
              </a:defRPr>
            </a:lvl6pPr>
            <a:lvl7pPr>
              <a:defRPr/>
            </a:lvl7pPr>
            <a:lvl8pPr>
              <a:defRPr/>
            </a:lvl8pPr>
          </a:lstStyle>
          <a:p>
            <a:pPr lvl="0"/>
            <a:r>
              <a:rPr lang="de-DE" noProof="0" dirty="0"/>
              <a:t>Click </a:t>
            </a:r>
            <a:r>
              <a:rPr lang="de-DE" noProof="0" dirty="0" err="1"/>
              <a:t>to</a:t>
            </a:r>
            <a:r>
              <a:rPr lang="de-DE" noProof="0" dirty="0"/>
              <a:t> </a:t>
            </a:r>
            <a:r>
              <a:rPr lang="de-DE" noProof="0" dirty="0" err="1"/>
              <a:t>edit</a:t>
            </a:r>
            <a:r>
              <a:rPr lang="de-DE" noProof="0" dirty="0"/>
              <a:t> Master </a:t>
            </a:r>
            <a:r>
              <a:rPr lang="de-DE" noProof="0" dirty="0" err="1"/>
              <a:t>text</a:t>
            </a:r>
            <a:r>
              <a:rPr lang="de-DE" noProof="0" dirty="0"/>
              <a:t> </a:t>
            </a:r>
            <a:r>
              <a:rPr lang="de-DE" noProof="0" dirty="0" err="1"/>
              <a:t>styles</a:t>
            </a:r>
            <a:endParaRPr lang="de-DE" noProof="0" dirty="0"/>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err="1"/>
              <a:t>Fourth</a:t>
            </a:r>
            <a:r>
              <a:rPr lang="de-DE" noProof="0" dirty="0"/>
              <a:t>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p:txBody>
      </p:sp>
      <p:sp>
        <p:nvSpPr>
          <p:cNvPr id="5" name="Titel 4"/>
          <p:cNvSpPr>
            <a:spLocks noGrp="1"/>
          </p:cNvSpPr>
          <p:nvPr>
            <p:ph type="title" hasCustomPrompt="1"/>
          </p:nvPr>
        </p:nvSpPr>
        <p:spPr/>
        <p:txBody>
          <a:bodyPr/>
          <a:lstStyle/>
          <a:p>
            <a:r>
              <a:rPr lang="de-DE" noProof="0" dirty="0"/>
              <a:t>Titel</a:t>
            </a:r>
          </a:p>
        </p:txBody>
      </p:sp>
    </p:spTree>
    <p:extLst>
      <p:ext uri="{BB962C8B-B14F-4D97-AF65-F5344CB8AC3E}">
        <p14:creationId xmlns:p14="http://schemas.microsoft.com/office/powerpoint/2010/main" val="348107534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s (Text)">
    <p:spTree>
      <p:nvGrpSpPr>
        <p:cNvPr id="1" name=""/>
        <p:cNvGrpSpPr/>
        <p:nvPr/>
      </p:nvGrpSpPr>
      <p:grpSpPr>
        <a:xfrm>
          <a:off x="0" y="0"/>
          <a:ext cx="0" cy="0"/>
          <a:chOff x="0" y="0"/>
          <a:chExt cx="0" cy="0"/>
        </a:xfrm>
      </p:grpSpPr>
      <p:sp>
        <p:nvSpPr>
          <p:cNvPr id="6" name="Titel 5"/>
          <p:cNvSpPr>
            <a:spLocks noGrp="1"/>
          </p:cNvSpPr>
          <p:nvPr>
            <p:ph type="title" hasCustomPrompt="1"/>
          </p:nvPr>
        </p:nvSpPr>
        <p:spPr/>
        <p:txBody>
          <a:bodyPr/>
          <a:lstStyle/>
          <a:p>
            <a:r>
              <a:rPr lang="de-DE" noProof="0" dirty="0"/>
              <a:t>Titel</a:t>
            </a:r>
          </a:p>
        </p:txBody>
      </p:sp>
      <p:sp>
        <p:nvSpPr>
          <p:cNvPr id="2" name="Text Placeholder 10">
            <a:extLst>
              <a:ext uri="{FF2B5EF4-FFF2-40B4-BE49-F238E27FC236}">
                <a16:creationId xmlns:a16="http://schemas.microsoft.com/office/drawing/2014/main" id="{C2384B77-A60D-2E26-15E3-207400B24A9D}"/>
              </a:ext>
            </a:extLst>
          </p:cNvPr>
          <p:cNvSpPr>
            <a:spLocks noGrp="1"/>
          </p:cNvSpPr>
          <p:nvPr>
            <p:ph type="body" sz="quarter" idx="15"/>
          </p:nvPr>
        </p:nvSpPr>
        <p:spPr bwMode="gray">
          <a:xfrm>
            <a:off x="358777" y="1239837"/>
            <a:ext cx="3349624" cy="3563938"/>
          </a:xfrm>
          <a:prstGeom prst="rect">
            <a:avLst/>
          </a:prstGeom>
        </p:spPr>
        <p:txBody>
          <a:bodyPr/>
          <a:lstStyle>
            <a:lvl1pPr marL="268288" indent="-268288">
              <a:buClr>
                <a:schemeClr val="accent1"/>
              </a:buClr>
              <a:buSzPct val="80000"/>
              <a:buFont typeface="Arial" panose="020B0604020202020204" pitchFamily="34" charset="0"/>
              <a:buChar char="■"/>
              <a:defRPr baseline="0"/>
            </a:lvl1pPr>
            <a:lvl2pPr marL="536575" indent="-268288">
              <a:buSzPct val="80000"/>
              <a:buFont typeface="Arial" panose="020B0604020202020204" pitchFamily="34" charset="0"/>
              <a:buChar char="□"/>
              <a:defRPr/>
            </a:lvl2pPr>
            <a:lvl3pPr marL="806450" indent="-269875">
              <a:buFont typeface="Arial" panose="020B0604020202020204" pitchFamily="34" charset="0"/>
              <a:buChar char="–"/>
              <a:defRPr/>
            </a:lvl3pPr>
            <a:lvl4pPr marL="270000" indent="-270000">
              <a:buFont typeface="+mj-lt"/>
              <a:buAutoNum type="arabicPeriod"/>
              <a:defRPr/>
            </a:lvl4pPr>
            <a:lvl5pPr marL="540000" indent="-270000">
              <a:buFont typeface="+mj-lt"/>
              <a:buAutoNum type="alphaLcParenR"/>
              <a:defRPr/>
            </a:lvl5pPr>
            <a:lvl6pPr marL="0" indent="0">
              <a:spcBef>
                <a:spcPts val="400"/>
              </a:spcBef>
              <a:spcAft>
                <a:spcPts val="400"/>
              </a:spcAft>
              <a:buNone/>
              <a:defRPr sz="1600" cap="all" baseline="0">
                <a:solidFill>
                  <a:schemeClr val="accent1"/>
                </a:solidFill>
              </a:defRPr>
            </a:lvl6pPr>
            <a:lvl7pPr>
              <a:defRPr/>
            </a:lvl7pPr>
            <a:lvl8pPr>
              <a:defRPr/>
            </a:lvl8pPr>
          </a:lstStyle>
          <a:p>
            <a:pPr lvl="0"/>
            <a:r>
              <a:rPr lang="de-DE" noProof="0" dirty="0"/>
              <a:t>Click </a:t>
            </a:r>
            <a:r>
              <a:rPr lang="de-DE" noProof="0" dirty="0" err="1"/>
              <a:t>to</a:t>
            </a:r>
            <a:r>
              <a:rPr lang="de-DE" noProof="0" dirty="0"/>
              <a:t> </a:t>
            </a:r>
            <a:r>
              <a:rPr lang="de-DE" noProof="0" dirty="0" err="1"/>
              <a:t>edit</a:t>
            </a:r>
            <a:r>
              <a:rPr lang="de-DE" noProof="0" dirty="0"/>
              <a:t> Master </a:t>
            </a:r>
            <a:r>
              <a:rPr lang="de-DE" noProof="0" dirty="0" err="1"/>
              <a:t>text</a:t>
            </a:r>
            <a:r>
              <a:rPr lang="de-DE" noProof="0" dirty="0"/>
              <a:t> </a:t>
            </a:r>
            <a:r>
              <a:rPr lang="de-DE" noProof="0" dirty="0" err="1"/>
              <a:t>styles</a:t>
            </a:r>
            <a:endParaRPr lang="de-DE" noProof="0" dirty="0"/>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err="1"/>
              <a:t>Fourth</a:t>
            </a:r>
            <a:r>
              <a:rPr lang="de-DE" noProof="0" dirty="0"/>
              <a:t>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p:txBody>
      </p:sp>
      <p:sp>
        <p:nvSpPr>
          <p:cNvPr id="3" name="Text Placeholder 10">
            <a:extLst>
              <a:ext uri="{FF2B5EF4-FFF2-40B4-BE49-F238E27FC236}">
                <a16:creationId xmlns:a16="http://schemas.microsoft.com/office/drawing/2014/main" id="{078C676C-DB7C-A16F-DE7B-260DE2FD493A}"/>
              </a:ext>
            </a:extLst>
          </p:cNvPr>
          <p:cNvSpPr>
            <a:spLocks noGrp="1"/>
          </p:cNvSpPr>
          <p:nvPr>
            <p:ph type="body" sz="quarter" idx="16"/>
          </p:nvPr>
        </p:nvSpPr>
        <p:spPr bwMode="gray">
          <a:xfrm>
            <a:off x="3886202" y="1232126"/>
            <a:ext cx="3349624" cy="3563938"/>
          </a:xfrm>
          <a:prstGeom prst="rect">
            <a:avLst/>
          </a:prstGeom>
        </p:spPr>
        <p:txBody>
          <a:bodyPr/>
          <a:lstStyle>
            <a:lvl1pPr marL="268288" indent="-268288">
              <a:buClr>
                <a:schemeClr val="accent1"/>
              </a:buClr>
              <a:buSzPct val="80000"/>
              <a:buFont typeface="Arial" panose="020B0604020202020204" pitchFamily="34" charset="0"/>
              <a:buChar char="■"/>
              <a:defRPr baseline="0"/>
            </a:lvl1pPr>
            <a:lvl2pPr marL="536575" indent="-268288">
              <a:buSzPct val="80000"/>
              <a:buFont typeface="Arial" panose="020B0604020202020204" pitchFamily="34" charset="0"/>
              <a:buChar char="□"/>
              <a:defRPr/>
            </a:lvl2pPr>
            <a:lvl3pPr marL="806450" indent="-269875">
              <a:buFont typeface="Arial" panose="020B0604020202020204" pitchFamily="34" charset="0"/>
              <a:buChar char="–"/>
              <a:defRPr/>
            </a:lvl3pPr>
            <a:lvl4pPr marL="270000" indent="-270000">
              <a:buFont typeface="+mj-lt"/>
              <a:buAutoNum type="arabicPeriod"/>
              <a:defRPr/>
            </a:lvl4pPr>
            <a:lvl5pPr marL="540000" indent="-270000">
              <a:buFont typeface="+mj-lt"/>
              <a:buAutoNum type="alphaLcParenR"/>
              <a:defRPr/>
            </a:lvl5pPr>
            <a:lvl6pPr marL="0" indent="0">
              <a:spcBef>
                <a:spcPts val="400"/>
              </a:spcBef>
              <a:spcAft>
                <a:spcPts val="400"/>
              </a:spcAft>
              <a:buNone/>
              <a:defRPr sz="1600" cap="all" baseline="0">
                <a:solidFill>
                  <a:schemeClr val="accent1"/>
                </a:solidFill>
              </a:defRPr>
            </a:lvl6pPr>
            <a:lvl7pPr>
              <a:defRPr/>
            </a:lvl7pPr>
            <a:lvl8pPr>
              <a:defRPr/>
            </a:lvl8pPr>
          </a:lstStyle>
          <a:p>
            <a:pPr lvl="0"/>
            <a:r>
              <a:rPr lang="de-DE" noProof="0" dirty="0"/>
              <a:t>Click </a:t>
            </a:r>
            <a:r>
              <a:rPr lang="de-DE" noProof="0" dirty="0" err="1"/>
              <a:t>to</a:t>
            </a:r>
            <a:r>
              <a:rPr lang="de-DE" noProof="0" dirty="0"/>
              <a:t> </a:t>
            </a:r>
            <a:r>
              <a:rPr lang="de-DE" noProof="0" dirty="0" err="1"/>
              <a:t>edit</a:t>
            </a:r>
            <a:r>
              <a:rPr lang="de-DE" noProof="0" dirty="0"/>
              <a:t> Master </a:t>
            </a:r>
            <a:r>
              <a:rPr lang="de-DE" noProof="0" dirty="0" err="1"/>
              <a:t>text</a:t>
            </a:r>
            <a:r>
              <a:rPr lang="de-DE" noProof="0" dirty="0"/>
              <a:t> </a:t>
            </a:r>
            <a:r>
              <a:rPr lang="de-DE" noProof="0" dirty="0" err="1"/>
              <a:t>styles</a:t>
            </a:r>
            <a:endParaRPr lang="de-DE" noProof="0" dirty="0"/>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err="1"/>
              <a:t>Fourth</a:t>
            </a:r>
            <a:r>
              <a:rPr lang="de-DE" noProof="0" dirty="0"/>
              <a:t>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p:txBody>
      </p:sp>
    </p:spTree>
    <p:extLst>
      <p:ext uri="{BB962C8B-B14F-4D97-AF65-F5344CB8AC3E}">
        <p14:creationId xmlns:p14="http://schemas.microsoft.com/office/powerpoint/2010/main" val="306618523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Picture">
    <p:bg bwMode="gray">
      <p:bgRef idx="1001">
        <a:schemeClr val="bg1"/>
      </p:bgRef>
    </p:bg>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bwMode="gray">
          <a:xfrm>
            <a:off x="179386" y="1239838"/>
            <a:ext cx="7056441" cy="3563937"/>
          </a:xfrm>
          <a:prstGeom prst="rect">
            <a:avLst/>
          </a:prstGeom>
          <a:noFill/>
        </p:spPr>
        <p:txBody>
          <a:bodyPr anchor="ctr"/>
          <a:lstStyle>
            <a:lvl1pPr algn="ctr">
              <a:defRPr i="1"/>
            </a:lvl1pPr>
          </a:lstStyle>
          <a:p>
            <a:r>
              <a:rPr lang="en-US" noProof="0" dirty="0"/>
              <a:t>Insert </a:t>
            </a:r>
            <a:r>
              <a:rPr lang="de-DE" noProof="0" dirty="0" err="1"/>
              <a:t>picture</a:t>
            </a:r>
            <a:r>
              <a:rPr lang="en-US" noProof="0" dirty="0"/>
              <a:t> by </a:t>
            </a:r>
            <a:br>
              <a:rPr lang="en-US" noProof="0" dirty="0"/>
            </a:br>
            <a:r>
              <a:rPr lang="en-US" noProof="0" dirty="0"/>
              <a:t>clicking the icon</a:t>
            </a:r>
          </a:p>
          <a:p>
            <a:endParaRPr lang="en-US" noProof="0" dirty="0"/>
          </a:p>
          <a:p>
            <a:endParaRPr lang="en-US" noProof="0" dirty="0"/>
          </a:p>
          <a:p>
            <a:endParaRPr lang="en-US" noProof="0" dirty="0"/>
          </a:p>
          <a:p>
            <a:endParaRPr lang="en-US" noProof="0" dirty="0"/>
          </a:p>
        </p:txBody>
      </p:sp>
      <p:sp>
        <p:nvSpPr>
          <p:cNvPr id="7" name="Titel 6"/>
          <p:cNvSpPr>
            <a:spLocks noGrp="1"/>
          </p:cNvSpPr>
          <p:nvPr>
            <p:ph type="title" hasCustomPrompt="1"/>
          </p:nvPr>
        </p:nvSpPr>
        <p:spPr/>
        <p:txBody>
          <a:bodyPr/>
          <a:lstStyle/>
          <a:p>
            <a:r>
              <a:rPr lang="de-DE" noProof="0" dirty="0"/>
              <a:t>Titel</a:t>
            </a:r>
          </a:p>
        </p:txBody>
      </p:sp>
    </p:spTree>
    <p:extLst>
      <p:ext uri="{BB962C8B-B14F-4D97-AF65-F5344CB8AC3E}">
        <p14:creationId xmlns:p14="http://schemas.microsoft.com/office/powerpoint/2010/main" val="102531602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bg bwMode="gray">
      <p:bgRef idx="1001">
        <a:schemeClr val="bg1"/>
      </p:bgRef>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9A5AB30-E2C7-E7CF-C1E7-8CCE9089AB71}"/>
              </a:ext>
            </a:extLst>
          </p:cNvPr>
          <p:cNvSpPr/>
          <p:nvPr userDrawn="1"/>
        </p:nvSpPr>
        <p:spPr bwMode="gray">
          <a:xfrm>
            <a:off x="107505" y="1"/>
            <a:ext cx="7380820" cy="1167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3"/>
          <p:cNvSpPr>
            <a:spLocks noGrp="1"/>
          </p:cNvSpPr>
          <p:nvPr>
            <p:ph type="pic" sz="quarter" idx="14" hasCustomPrompt="1"/>
          </p:nvPr>
        </p:nvSpPr>
        <p:spPr bwMode="gray">
          <a:xfrm>
            <a:off x="179386" y="339502"/>
            <a:ext cx="7056441" cy="4464273"/>
          </a:xfrm>
          <a:prstGeom prst="rect">
            <a:avLst/>
          </a:prstGeom>
          <a:noFill/>
        </p:spPr>
        <p:txBody>
          <a:bodyPr anchor="ctr"/>
          <a:lstStyle>
            <a:lvl1pPr algn="ctr">
              <a:defRPr i="1"/>
            </a:lvl1pPr>
          </a:lstStyle>
          <a:p>
            <a:r>
              <a:rPr lang="en-US" noProof="0" dirty="0"/>
              <a:t>Insert picture by </a:t>
            </a:r>
            <a:br>
              <a:rPr lang="en-US" noProof="0" dirty="0"/>
            </a:br>
            <a:r>
              <a:rPr lang="en-US" noProof="0" dirty="0"/>
              <a:t>clicking the icon</a:t>
            </a:r>
          </a:p>
          <a:p>
            <a:endParaRPr lang="en-US" noProof="0" dirty="0"/>
          </a:p>
          <a:p>
            <a:endParaRPr lang="en-US" noProof="0" dirty="0"/>
          </a:p>
          <a:p>
            <a:endParaRPr lang="en-US" noProof="0" dirty="0"/>
          </a:p>
          <a:p>
            <a:endParaRPr lang="en-US" noProof="0" dirty="0"/>
          </a:p>
        </p:txBody>
      </p:sp>
    </p:spTree>
    <p:extLst>
      <p:ext uri="{BB962C8B-B14F-4D97-AF65-F5344CB8AC3E}">
        <p14:creationId xmlns:p14="http://schemas.microsoft.com/office/powerpoint/2010/main" val="91015753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1" name="Rectangle 20"/>
          <p:cNvSpPr/>
          <p:nvPr userDrawn="1"/>
        </p:nvSpPr>
        <p:spPr bwMode="gray">
          <a:xfrm>
            <a:off x="179389" y="2932113"/>
            <a:ext cx="8601075" cy="20526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Rectangle 13"/>
          <p:cNvSpPr/>
          <p:nvPr userDrawn="1"/>
        </p:nvSpPr>
        <p:spPr bwMode="gray">
          <a:xfrm>
            <a:off x="107504" y="1"/>
            <a:ext cx="7309295" cy="11675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ctrTitle" hasCustomPrompt="1"/>
          </p:nvPr>
        </p:nvSpPr>
        <p:spPr bwMode="gray">
          <a:xfrm>
            <a:off x="358775" y="2932113"/>
            <a:ext cx="8421685" cy="1871663"/>
          </a:xfrm>
          <a:solidFill>
            <a:srgbClr val="DD640C"/>
          </a:solidFill>
        </p:spPr>
        <p:txBody>
          <a:bodyPr lIns="108000" tIns="252000" rIns="108000" bIns="252000" anchor="ctr" anchorCtr="0"/>
          <a:lstStyle>
            <a:lvl1pPr algn="ctr">
              <a:defRPr sz="2400">
                <a:solidFill>
                  <a:schemeClr val="bg1"/>
                </a:solidFill>
              </a:defRPr>
            </a:lvl1pPr>
          </a:lstStyle>
          <a:p>
            <a:r>
              <a:rPr lang="de-DE" noProof="0" dirty="0"/>
              <a:t>Maximal zwei Zeilen</a:t>
            </a:r>
          </a:p>
        </p:txBody>
      </p:sp>
      <p:sp>
        <p:nvSpPr>
          <p:cNvPr id="11" name="Rectangle 10"/>
          <p:cNvSpPr/>
          <p:nvPr userDrawn="1"/>
        </p:nvSpPr>
        <p:spPr bwMode="gray">
          <a:xfrm>
            <a:off x="358776" y="2751932"/>
            <a:ext cx="8605836" cy="18018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 name="Rectangle 11"/>
          <p:cNvSpPr/>
          <p:nvPr userDrawn="1"/>
        </p:nvSpPr>
        <p:spPr bwMode="gray">
          <a:xfrm>
            <a:off x="8780464" y="2934376"/>
            <a:ext cx="184149" cy="1869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Tree>
    <p:extLst>
      <p:ext uri="{BB962C8B-B14F-4D97-AF65-F5344CB8AC3E}">
        <p14:creationId xmlns:p14="http://schemas.microsoft.com/office/powerpoint/2010/main" val="3411182617"/>
      </p:ext>
    </p:extLst>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1" name="Rectangle 2050"/>
          <p:cNvSpPr/>
          <p:nvPr/>
        </p:nvSpPr>
        <p:spPr bwMode="gray">
          <a:xfrm>
            <a:off x="177170" y="1"/>
            <a:ext cx="7238834" cy="10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sp>
        <p:nvSpPr>
          <p:cNvPr id="2" name="Title Placeholder 1"/>
          <p:cNvSpPr>
            <a:spLocks noGrp="1"/>
          </p:cNvSpPr>
          <p:nvPr>
            <p:ph type="title"/>
          </p:nvPr>
        </p:nvSpPr>
        <p:spPr bwMode="gray">
          <a:xfrm>
            <a:off x="358776" y="108001"/>
            <a:ext cx="6877051" cy="927588"/>
          </a:xfrm>
          <a:prstGeom prst="rect">
            <a:avLst/>
          </a:prstGeom>
        </p:spPr>
        <p:txBody>
          <a:bodyPr vert="horz" lIns="0" tIns="0" rIns="0" bIns="180000" rtlCol="0" anchor="b" anchorCtr="0">
            <a:noAutofit/>
          </a:bodyPr>
          <a:lstStyle/>
          <a:p>
            <a:r>
              <a:rPr lang="de-DE" noProof="0" dirty="0"/>
              <a:t>Write </a:t>
            </a:r>
            <a:r>
              <a:rPr lang="de-DE" noProof="0" dirty="0" err="1"/>
              <a:t>your</a:t>
            </a:r>
            <a:r>
              <a:rPr lang="de-DE" noProof="0" dirty="0"/>
              <a:t> title</a:t>
            </a:r>
            <a:br>
              <a:rPr lang="de-DE" noProof="0" dirty="0"/>
            </a:br>
            <a:r>
              <a:rPr lang="de-DE" noProof="0" dirty="0"/>
              <a:t>- maximum 2 </a:t>
            </a:r>
            <a:r>
              <a:rPr lang="de-DE" noProof="0" dirty="0" err="1"/>
              <a:t>lines</a:t>
            </a:r>
            <a:endParaRPr lang="de-DE" noProof="0" dirty="0"/>
          </a:p>
        </p:txBody>
      </p:sp>
      <p:grpSp>
        <p:nvGrpSpPr>
          <p:cNvPr id="23" name="Group 22"/>
          <p:cNvGrpSpPr/>
          <p:nvPr/>
        </p:nvGrpSpPr>
        <p:grpSpPr bwMode="gray">
          <a:xfrm>
            <a:off x="-101695" y="1055849"/>
            <a:ext cx="99454" cy="3924294"/>
            <a:chOff x="-101696" y="1055849"/>
            <a:chExt cx="99454" cy="3924294"/>
          </a:xfrm>
        </p:grpSpPr>
        <p:cxnSp>
          <p:nvCxnSpPr>
            <p:cNvPr id="22" name="Straight Connector 21"/>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bwMode="gray">
          <a:xfrm>
            <a:off x="9156605" y="1055849"/>
            <a:ext cx="99454" cy="3924294"/>
            <a:chOff x="-101696" y="1055849"/>
            <a:chExt cx="99454" cy="3924294"/>
          </a:xfrm>
        </p:grpSpPr>
        <p:cxnSp>
          <p:nvCxnSpPr>
            <p:cNvPr id="31" name="Straight Connector 30"/>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bwMode="gray">
          <a:xfrm rot="5400000">
            <a:off x="4520765" y="-4456716"/>
            <a:ext cx="99454" cy="8786645"/>
            <a:chOff x="-101696" y="-3806503"/>
            <a:chExt cx="99454" cy="8786646"/>
          </a:xfrm>
        </p:grpSpPr>
        <p:cxnSp>
          <p:nvCxnSpPr>
            <p:cNvPr id="38" name="Straight Connector 37"/>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bwMode="gray">
          <a:xfrm rot="5400000">
            <a:off x="4520765" y="826438"/>
            <a:ext cx="99454" cy="8786645"/>
            <a:chOff x="-101696" y="-3806503"/>
            <a:chExt cx="99454" cy="8786646"/>
          </a:xfrm>
        </p:grpSpPr>
        <p:cxnSp>
          <p:nvCxnSpPr>
            <p:cNvPr id="50" name="Straight Connector 49"/>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049" name="Rectangle 2048"/>
          <p:cNvSpPr/>
          <p:nvPr/>
        </p:nvSpPr>
        <p:spPr bwMode="gray">
          <a:xfrm>
            <a:off x="7308304" y="2391730"/>
            <a:ext cx="1440160" cy="165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sp>
        <p:nvSpPr>
          <p:cNvPr id="66" name="Rectangle 65"/>
          <p:cNvSpPr/>
          <p:nvPr/>
        </p:nvSpPr>
        <p:spPr bwMode="gray">
          <a:xfrm>
            <a:off x="177170" y="1031579"/>
            <a:ext cx="7238834" cy="25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sp>
        <p:nvSpPr>
          <p:cNvPr id="64" name="Rectangle 2048"/>
          <p:cNvSpPr/>
          <p:nvPr/>
        </p:nvSpPr>
        <p:spPr bwMode="gray">
          <a:xfrm>
            <a:off x="7596336" y="866274"/>
            <a:ext cx="1440160" cy="165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sp>
        <p:nvSpPr>
          <p:cNvPr id="3" name="Text Placeholder 7">
            <a:extLst>
              <a:ext uri="{FF2B5EF4-FFF2-40B4-BE49-F238E27FC236}">
                <a16:creationId xmlns:a16="http://schemas.microsoft.com/office/drawing/2014/main" id="{70937C7D-7970-2DD0-9416-2BD2CE9F7DD8}"/>
              </a:ext>
            </a:extLst>
          </p:cNvPr>
          <p:cNvSpPr txBox="1">
            <a:spLocks/>
          </p:cNvSpPr>
          <p:nvPr userDrawn="1"/>
        </p:nvSpPr>
        <p:spPr>
          <a:xfrm>
            <a:off x="7416675" y="3562452"/>
            <a:ext cx="1547813" cy="521465"/>
          </a:xfrm>
          <a:prstGeom prst="rect">
            <a:avLst/>
          </a:prstGeom>
        </p:spPr>
        <p:txBody>
          <a:bodyPr lIns="0" tIns="0" anchor="b" anchorCtr="0"/>
          <a:lstStyle>
            <a:lvl1pPr marL="0" indent="0" algn="ctr" defTabSz="914400" rtl="0" eaLnBrk="1" latinLnBrk="0" hangingPunct="1">
              <a:lnSpc>
                <a:spcPct val="100000"/>
              </a:lnSpc>
              <a:spcBef>
                <a:spcPts val="300"/>
              </a:spcBef>
              <a:spcAft>
                <a:spcPts val="300"/>
              </a:spcAft>
              <a:buFont typeface="Arial" panose="020B0604020202020204" pitchFamily="34" charset="0"/>
              <a:buNone/>
              <a:defRPr sz="1050" b="1" kern="1200">
                <a:solidFill>
                  <a:schemeClr val="tx1"/>
                </a:solidFill>
                <a:latin typeface="+mn-lt"/>
                <a:ea typeface="+mn-ea"/>
                <a:cs typeface="+mn-cs"/>
              </a:defRPr>
            </a:lvl1pPr>
            <a:lvl2pPr marL="268288" indent="-268288" algn="l" defTabSz="914400" rtl="0" eaLnBrk="1" latinLnBrk="0" hangingPunct="1">
              <a:lnSpc>
                <a:spcPct val="100000"/>
              </a:lnSpc>
              <a:spcBef>
                <a:spcPts val="300"/>
              </a:spcBef>
              <a:spcAft>
                <a:spcPts val="300"/>
              </a:spcAft>
              <a:buClr>
                <a:schemeClr val="accent1"/>
              </a:buClr>
              <a:buSzPct val="80000"/>
              <a:buFont typeface="Arial" panose="020B0604020202020204" pitchFamily="34" charset="0"/>
              <a:buChar char="■"/>
              <a:defRPr sz="1400" kern="1200">
                <a:solidFill>
                  <a:schemeClr val="tx1"/>
                </a:solidFill>
                <a:latin typeface="+mn-lt"/>
                <a:ea typeface="+mn-ea"/>
                <a:cs typeface="+mn-cs"/>
              </a:defRPr>
            </a:lvl2pPr>
            <a:lvl3pPr marL="536575" indent="-268288" algn="l" defTabSz="914400" rtl="0" eaLnBrk="1" latinLnBrk="0" hangingPunct="1">
              <a:lnSpc>
                <a:spcPct val="100000"/>
              </a:lnSpc>
              <a:spcBef>
                <a:spcPts val="300"/>
              </a:spcBef>
              <a:spcAft>
                <a:spcPts val="300"/>
              </a:spcAft>
              <a:buClr>
                <a:schemeClr val="accent1"/>
              </a:buClr>
              <a:buSzPct val="80000"/>
              <a:buFont typeface="Arial" panose="020B0604020202020204" pitchFamily="34" charset="0"/>
              <a:buChar char="□"/>
              <a:defRPr sz="1400" kern="1200">
                <a:solidFill>
                  <a:schemeClr val="tx1"/>
                </a:solidFill>
                <a:latin typeface="+mn-lt"/>
                <a:ea typeface="+mn-ea"/>
                <a:cs typeface="+mn-cs"/>
              </a:defRPr>
            </a:lvl3pPr>
            <a:lvl4pPr marL="806450" indent="-269875" algn="l" defTabSz="914400" rtl="0" eaLnBrk="1" latinLnBrk="0" hangingPunct="1">
              <a:lnSpc>
                <a:spcPct val="100000"/>
              </a:lnSpc>
              <a:spcBef>
                <a:spcPts val="300"/>
              </a:spcBef>
              <a:spcAft>
                <a:spcPts val="3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4pPr>
            <a:lvl5pPr marL="270000" indent="-270000" algn="l" defTabSz="914400" rtl="0" eaLnBrk="1" latinLnBrk="0" hangingPunct="1">
              <a:lnSpc>
                <a:spcPct val="100000"/>
              </a:lnSpc>
              <a:spcBef>
                <a:spcPts val="300"/>
              </a:spcBef>
              <a:spcAft>
                <a:spcPts val="300"/>
              </a:spcAft>
              <a:buClr>
                <a:schemeClr val="accent1"/>
              </a:buClr>
              <a:buSzPct val="100000"/>
              <a:buFont typeface="+mj-lt"/>
              <a:buAutoNum type="arabicPeriod"/>
              <a:defRPr sz="1400" kern="1200">
                <a:solidFill>
                  <a:schemeClr val="tx1"/>
                </a:solidFill>
                <a:latin typeface="+mn-lt"/>
                <a:ea typeface="+mn-ea"/>
                <a:cs typeface="+mn-cs"/>
              </a:defRPr>
            </a:lvl5pPr>
            <a:lvl6pPr marL="540000" indent="-270000" algn="l" defTabSz="914400" rtl="0" eaLnBrk="1" latinLnBrk="0" hangingPunct="1">
              <a:lnSpc>
                <a:spcPct val="100000"/>
              </a:lnSpc>
              <a:spcBef>
                <a:spcPts val="300"/>
              </a:spcBef>
              <a:spcAft>
                <a:spcPts val="300"/>
              </a:spcAft>
              <a:buClr>
                <a:schemeClr val="accent1"/>
              </a:buClr>
              <a:buSzPct val="100000"/>
              <a:buFont typeface="+mj-lt"/>
              <a:buAutoNum type="alphaLcParenR"/>
              <a:defRPr sz="1400" kern="1200">
                <a:solidFill>
                  <a:schemeClr val="tx1"/>
                </a:solidFill>
                <a:latin typeface="+mn-lt"/>
                <a:ea typeface="+mn-ea"/>
                <a:cs typeface="+mn-cs"/>
              </a:defRPr>
            </a:lvl6pPr>
            <a:lvl7pPr marL="0" indent="0" algn="l" defTabSz="914400" rtl="0" eaLnBrk="1" latinLnBrk="0" hangingPunct="1">
              <a:lnSpc>
                <a:spcPct val="100000"/>
              </a:lnSpc>
              <a:spcBef>
                <a:spcPts val="400"/>
              </a:spcBef>
              <a:spcAft>
                <a:spcPts val="400"/>
              </a:spcAft>
              <a:buClr>
                <a:schemeClr val="accent1"/>
              </a:buClr>
              <a:buSzPct val="90000"/>
              <a:buFont typeface="Arial" panose="020B0604020202020204" pitchFamily="34" charset="0"/>
              <a:buNone/>
              <a:defRPr sz="1600" kern="1200" cap="all" baseline="0">
                <a:solidFill>
                  <a:schemeClr val="accent1"/>
                </a:solidFill>
                <a:latin typeface="+mn-lt"/>
                <a:ea typeface="+mn-ea"/>
                <a:cs typeface="+mn-cs"/>
              </a:defRPr>
            </a:lvl7pPr>
            <a:lvl8pPr marL="0" indent="0" algn="l" defTabSz="91440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8pPr>
            <a:lvl9pPr marL="0" indent="0" algn="l" defTabSz="91440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9pPr>
          </a:lstStyle>
          <a:p>
            <a:r>
              <a:rPr lang="de-DE" sz="900" noProof="0" dirty="0"/>
              <a:t>Mathe III</a:t>
            </a:r>
          </a:p>
        </p:txBody>
      </p:sp>
      <p:sp>
        <p:nvSpPr>
          <p:cNvPr id="4" name="Text Placeholder 7">
            <a:extLst>
              <a:ext uri="{FF2B5EF4-FFF2-40B4-BE49-F238E27FC236}">
                <a16:creationId xmlns:a16="http://schemas.microsoft.com/office/drawing/2014/main" id="{E6D6BE21-07EB-2A7A-3514-3C5C9A0F9F57}"/>
              </a:ext>
            </a:extLst>
          </p:cNvPr>
          <p:cNvSpPr txBox="1">
            <a:spLocks/>
          </p:cNvSpPr>
          <p:nvPr userDrawn="1"/>
        </p:nvSpPr>
        <p:spPr>
          <a:xfrm>
            <a:off x="7416488" y="4155928"/>
            <a:ext cx="1548000" cy="476395"/>
          </a:xfrm>
          <a:prstGeom prst="rect">
            <a:avLst/>
          </a:prstGeom>
        </p:spPr>
        <p:txBody>
          <a:bodyPr lIns="108000" tIns="0" anchor="t" anchorCtr="0"/>
          <a:lstStyle>
            <a:lvl1pPr marL="0" indent="0" algn="l" defTabSz="914400" rtl="0" eaLnBrk="1" latinLnBrk="0" hangingPunct="1">
              <a:lnSpc>
                <a:spcPct val="100000"/>
              </a:lnSpc>
              <a:spcBef>
                <a:spcPts val="300"/>
              </a:spcBef>
              <a:spcAft>
                <a:spcPts val="300"/>
              </a:spcAft>
              <a:buFont typeface="Arial" panose="020B0604020202020204" pitchFamily="34" charset="0"/>
              <a:buNone/>
              <a:defRPr sz="1000" b="0" i="1" kern="1200">
                <a:solidFill>
                  <a:schemeClr val="accent5"/>
                </a:solidFill>
                <a:latin typeface="+mn-lt"/>
                <a:ea typeface="+mn-ea"/>
                <a:cs typeface="+mn-cs"/>
              </a:defRPr>
            </a:lvl1pPr>
            <a:lvl2pPr marL="268288" indent="-268288" algn="l" defTabSz="914400" rtl="0" eaLnBrk="1" latinLnBrk="0" hangingPunct="1">
              <a:lnSpc>
                <a:spcPct val="100000"/>
              </a:lnSpc>
              <a:spcBef>
                <a:spcPts val="300"/>
              </a:spcBef>
              <a:spcAft>
                <a:spcPts val="300"/>
              </a:spcAft>
              <a:buClr>
                <a:schemeClr val="accent1"/>
              </a:buClr>
              <a:buSzPct val="80000"/>
              <a:buFont typeface="Arial" panose="020B0604020202020204" pitchFamily="34" charset="0"/>
              <a:buChar char="■"/>
              <a:defRPr sz="1400" kern="1200">
                <a:solidFill>
                  <a:schemeClr val="tx1"/>
                </a:solidFill>
                <a:latin typeface="+mn-lt"/>
                <a:ea typeface="+mn-ea"/>
                <a:cs typeface="+mn-cs"/>
              </a:defRPr>
            </a:lvl2pPr>
            <a:lvl3pPr marL="536575" indent="-268288" algn="l" defTabSz="914400" rtl="0" eaLnBrk="1" latinLnBrk="0" hangingPunct="1">
              <a:lnSpc>
                <a:spcPct val="100000"/>
              </a:lnSpc>
              <a:spcBef>
                <a:spcPts val="300"/>
              </a:spcBef>
              <a:spcAft>
                <a:spcPts val="300"/>
              </a:spcAft>
              <a:buClr>
                <a:schemeClr val="accent1"/>
              </a:buClr>
              <a:buSzPct val="80000"/>
              <a:buFont typeface="Arial" panose="020B0604020202020204" pitchFamily="34" charset="0"/>
              <a:buChar char="□"/>
              <a:defRPr sz="1400" kern="1200">
                <a:solidFill>
                  <a:schemeClr val="tx1"/>
                </a:solidFill>
                <a:latin typeface="+mn-lt"/>
                <a:ea typeface="+mn-ea"/>
                <a:cs typeface="+mn-cs"/>
              </a:defRPr>
            </a:lvl3pPr>
            <a:lvl4pPr marL="806450" indent="-269875" algn="l" defTabSz="914400" rtl="0" eaLnBrk="1" latinLnBrk="0" hangingPunct="1">
              <a:lnSpc>
                <a:spcPct val="100000"/>
              </a:lnSpc>
              <a:spcBef>
                <a:spcPts val="300"/>
              </a:spcBef>
              <a:spcAft>
                <a:spcPts val="3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4pPr>
            <a:lvl5pPr marL="270000" indent="-270000" algn="l" defTabSz="914400" rtl="0" eaLnBrk="1" latinLnBrk="0" hangingPunct="1">
              <a:lnSpc>
                <a:spcPct val="100000"/>
              </a:lnSpc>
              <a:spcBef>
                <a:spcPts val="300"/>
              </a:spcBef>
              <a:spcAft>
                <a:spcPts val="300"/>
              </a:spcAft>
              <a:buClr>
                <a:schemeClr val="accent1"/>
              </a:buClr>
              <a:buSzPct val="100000"/>
              <a:buFont typeface="+mj-lt"/>
              <a:buAutoNum type="arabicPeriod"/>
              <a:defRPr sz="1400" kern="1200">
                <a:solidFill>
                  <a:schemeClr val="tx1"/>
                </a:solidFill>
                <a:latin typeface="+mn-lt"/>
                <a:ea typeface="+mn-ea"/>
                <a:cs typeface="+mn-cs"/>
              </a:defRPr>
            </a:lvl5pPr>
            <a:lvl6pPr marL="540000" indent="-270000" algn="l" defTabSz="914400" rtl="0" eaLnBrk="1" latinLnBrk="0" hangingPunct="1">
              <a:lnSpc>
                <a:spcPct val="100000"/>
              </a:lnSpc>
              <a:spcBef>
                <a:spcPts val="300"/>
              </a:spcBef>
              <a:spcAft>
                <a:spcPts val="300"/>
              </a:spcAft>
              <a:buClr>
                <a:schemeClr val="accent1"/>
              </a:buClr>
              <a:buSzPct val="100000"/>
              <a:buFont typeface="+mj-lt"/>
              <a:buAutoNum type="alphaLcParenR"/>
              <a:defRPr sz="1400" kern="1200">
                <a:solidFill>
                  <a:schemeClr val="tx1"/>
                </a:solidFill>
                <a:latin typeface="+mn-lt"/>
                <a:ea typeface="+mn-ea"/>
                <a:cs typeface="+mn-cs"/>
              </a:defRPr>
            </a:lvl6pPr>
            <a:lvl7pPr marL="0" indent="0" algn="l" defTabSz="914400" rtl="0" eaLnBrk="1" latinLnBrk="0" hangingPunct="1">
              <a:lnSpc>
                <a:spcPct val="100000"/>
              </a:lnSpc>
              <a:spcBef>
                <a:spcPts val="400"/>
              </a:spcBef>
              <a:spcAft>
                <a:spcPts val="400"/>
              </a:spcAft>
              <a:buClr>
                <a:schemeClr val="accent1"/>
              </a:buClr>
              <a:buSzPct val="90000"/>
              <a:buFont typeface="Arial" panose="020B0604020202020204" pitchFamily="34" charset="0"/>
              <a:buNone/>
              <a:defRPr sz="1600" kern="1200" cap="all" baseline="0">
                <a:solidFill>
                  <a:schemeClr val="accent1"/>
                </a:solidFill>
                <a:latin typeface="+mn-lt"/>
                <a:ea typeface="+mn-ea"/>
                <a:cs typeface="+mn-cs"/>
              </a:defRPr>
            </a:lvl7pPr>
            <a:lvl8pPr marL="0" indent="0" algn="l" defTabSz="91440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8pPr>
            <a:lvl9pPr marL="0" indent="0" algn="l" defTabSz="91440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9pPr>
          </a:lstStyle>
          <a:p>
            <a:pPr algn="ctr"/>
            <a:r>
              <a:rPr lang="de-DE" sz="800" noProof="0" dirty="0"/>
              <a:t>Unit 2b – </a:t>
            </a:r>
            <a:br>
              <a:rPr lang="de-DE" sz="800" noProof="0" dirty="0"/>
            </a:br>
            <a:r>
              <a:rPr lang="de-DE" sz="800" noProof="0" dirty="0"/>
              <a:t>Bedingte Wahrscheinlichkeit</a:t>
            </a:r>
          </a:p>
        </p:txBody>
      </p:sp>
      <p:sp>
        <p:nvSpPr>
          <p:cNvPr id="5" name="Text Placeholder 7">
            <a:extLst>
              <a:ext uri="{FF2B5EF4-FFF2-40B4-BE49-F238E27FC236}">
                <a16:creationId xmlns:a16="http://schemas.microsoft.com/office/drawing/2014/main" id="{31263011-02B0-D99B-96F0-5F8F5F6662F7}"/>
              </a:ext>
            </a:extLst>
          </p:cNvPr>
          <p:cNvSpPr txBox="1">
            <a:spLocks/>
          </p:cNvSpPr>
          <p:nvPr userDrawn="1"/>
        </p:nvSpPr>
        <p:spPr>
          <a:xfrm>
            <a:off x="7416488" y="4623195"/>
            <a:ext cx="1548000" cy="179496"/>
          </a:xfrm>
          <a:prstGeom prst="rect">
            <a:avLst/>
          </a:prstGeom>
        </p:spPr>
        <p:txBody>
          <a:bodyPr lIns="108000" tIns="0" anchor="b" anchorCtr="0"/>
          <a:lstStyle>
            <a:lvl1pPr marL="0" indent="0" algn="r" defTabSz="914400" rtl="0" eaLnBrk="1" latinLnBrk="0" hangingPunct="1">
              <a:lnSpc>
                <a:spcPct val="100000"/>
              </a:lnSpc>
              <a:spcBef>
                <a:spcPts val="300"/>
              </a:spcBef>
              <a:spcAft>
                <a:spcPts val="300"/>
              </a:spcAft>
              <a:buFont typeface="Arial" panose="020B0604020202020204" pitchFamily="34" charset="0"/>
              <a:buNone/>
              <a:defRPr sz="1050" b="1" i="0" kern="1200">
                <a:solidFill>
                  <a:schemeClr val="tx1"/>
                </a:solidFill>
                <a:latin typeface="+mn-lt"/>
                <a:ea typeface="+mn-ea"/>
                <a:cs typeface="+mn-cs"/>
              </a:defRPr>
            </a:lvl1pPr>
            <a:lvl2pPr marL="268288" indent="-268288" algn="l" defTabSz="914400" rtl="0" eaLnBrk="1" latinLnBrk="0" hangingPunct="1">
              <a:lnSpc>
                <a:spcPct val="100000"/>
              </a:lnSpc>
              <a:spcBef>
                <a:spcPts val="300"/>
              </a:spcBef>
              <a:spcAft>
                <a:spcPts val="300"/>
              </a:spcAft>
              <a:buClr>
                <a:schemeClr val="accent1"/>
              </a:buClr>
              <a:buSzPct val="80000"/>
              <a:buFont typeface="Arial" panose="020B0604020202020204" pitchFamily="34" charset="0"/>
              <a:buChar char="■"/>
              <a:defRPr sz="1400" kern="1200">
                <a:solidFill>
                  <a:schemeClr val="tx1"/>
                </a:solidFill>
                <a:latin typeface="+mn-lt"/>
                <a:ea typeface="+mn-ea"/>
                <a:cs typeface="+mn-cs"/>
              </a:defRPr>
            </a:lvl2pPr>
            <a:lvl3pPr marL="536575" indent="-268288" algn="l" defTabSz="914400" rtl="0" eaLnBrk="1" latinLnBrk="0" hangingPunct="1">
              <a:lnSpc>
                <a:spcPct val="100000"/>
              </a:lnSpc>
              <a:spcBef>
                <a:spcPts val="300"/>
              </a:spcBef>
              <a:spcAft>
                <a:spcPts val="300"/>
              </a:spcAft>
              <a:buClr>
                <a:schemeClr val="accent1"/>
              </a:buClr>
              <a:buSzPct val="80000"/>
              <a:buFont typeface="Arial" panose="020B0604020202020204" pitchFamily="34" charset="0"/>
              <a:buChar char="□"/>
              <a:defRPr sz="1400" kern="1200">
                <a:solidFill>
                  <a:schemeClr val="tx1"/>
                </a:solidFill>
                <a:latin typeface="+mn-lt"/>
                <a:ea typeface="+mn-ea"/>
                <a:cs typeface="+mn-cs"/>
              </a:defRPr>
            </a:lvl3pPr>
            <a:lvl4pPr marL="806450" indent="-269875" algn="l" defTabSz="914400" rtl="0" eaLnBrk="1" latinLnBrk="0" hangingPunct="1">
              <a:lnSpc>
                <a:spcPct val="100000"/>
              </a:lnSpc>
              <a:spcBef>
                <a:spcPts val="300"/>
              </a:spcBef>
              <a:spcAft>
                <a:spcPts val="3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4pPr>
            <a:lvl5pPr marL="270000" indent="-270000" algn="l" defTabSz="914400" rtl="0" eaLnBrk="1" latinLnBrk="0" hangingPunct="1">
              <a:lnSpc>
                <a:spcPct val="100000"/>
              </a:lnSpc>
              <a:spcBef>
                <a:spcPts val="300"/>
              </a:spcBef>
              <a:spcAft>
                <a:spcPts val="300"/>
              </a:spcAft>
              <a:buClr>
                <a:schemeClr val="accent1"/>
              </a:buClr>
              <a:buSzPct val="100000"/>
              <a:buFont typeface="+mj-lt"/>
              <a:buAutoNum type="arabicPeriod"/>
              <a:defRPr sz="1400" kern="1200">
                <a:solidFill>
                  <a:schemeClr val="tx1"/>
                </a:solidFill>
                <a:latin typeface="+mn-lt"/>
                <a:ea typeface="+mn-ea"/>
                <a:cs typeface="+mn-cs"/>
              </a:defRPr>
            </a:lvl5pPr>
            <a:lvl6pPr marL="540000" indent="-270000" algn="l" defTabSz="914400" rtl="0" eaLnBrk="1" latinLnBrk="0" hangingPunct="1">
              <a:lnSpc>
                <a:spcPct val="100000"/>
              </a:lnSpc>
              <a:spcBef>
                <a:spcPts val="300"/>
              </a:spcBef>
              <a:spcAft>
                <a:spcPts val="300"/>
              </a:spcAft>
              <a:buClr>
                <a:schemeClr val="accent1"/>
              </a:buClr>
              <a:buSzPct val="100000"/>
              <a:buFont typeface="+mj-lt"/>
              <a:buAutoNum type="alphaLcParenR"/>
              <a:defRPr sz="1400" kern="1200">
                <a:solidFill>
                  <a:schemeClr val="tx1"/>
                </a:solidFill>
                <a:latin typeface="+mn-lt"/>
                <a:ea typeface="+mn-ea"/>
                <a:cs typeface="+mn-cs"/>
              </a:defRPr>
            </a:lvl6pPr>
            <a:lvl7pPr marL="0" indent="0" algn="l" defTabSz="914400" rtl="0" eaLnBrk="1" latinLnBrk="0" hangingPunct="1">
              <a:lnSpc>
                <a:spcPct val="100000"/>
              </a:lnSpc>
              <a:spcBef>
                <a:spcPts val="400"/>
              </a:spcBef>
              <a:spcAft>
                <a:spcPts val="400"/>
              </a:spcAft>
              <a:buClr>
                <a:schemeClr val="accent1"/>
              </a:buClr>
              <a:buSzPct val="90000"/>
              <a:buFont typeface="Arial" panose="020B0604020202020204" pitchFamily="34" charset="0"/>
              <a:buNone/>
              <a:defRPr sz="1600" kern="1200" cap="all" baseline="0">
                <a:solidFill>
                  <a:schemeClr val="accent1"/>
                </a:solidFill>
                <a:latin typeface="+mn-lt"/>
                <a:ea typeface="+mn-ea"/>
                <a:cs typeface="+mn-cs"/>
              </a:defRPr>
            </a:lvl7pPr>
            <a:lvl8pPr marL="0" indent="0" algn="l" defTabSz="91440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8pPr>
            <a:lvl9pPr marL="0" indent="0" algn="l" defTabSz="91440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9pPr>
          </a:lstStyle>
          <a:p>
            <a:fld id="{4AE68F2E-2A8C-D34D-8DDE-B2849ECC962F}" type="slidenum">
              <a:rPr lang="de-DE" sz="700" noProof="0" smtClean="0"/>
              <a:pPr/>
              <a:t>‹#›</a:t>
            </a:fld>
            <a:r>
              <a:rPr lang="de-DE" sz="700" noProof="0" dirty="0"/>
              <a:t>/18</a:t>
            </a:r>
          </a:p>
        </p:txBody>
      </p:sp>
      <p:pic>
        <p:nvPicPr>
          <p:cNvPr id="6" name="Grafik 28">
            <a:extLst>
              <a:ext uri="{FF2B5EF4-FFF2-40B4-BE49-F238E27FC236}">
                <a16:creationId xmlns:a16="http://schemas.microsoft.com/office/drawing/2014/main" id="{0030E6E4-E302-1D7B-703C-E754385BD918}"/>
              </a:ext>
            </a:extLst>
          </p:cNvPr>
          <p:cNvPicPr>
            <a:picLocks noChangeAspect="1"/>
          </p:cNvPicPr>
          <p:nvPr userDrawn="1"/>
        </p:nvPicPr>
        <p:blipFill>
          <a:blip r:embed="rId11" cstate="screen">
            <a:extLst>
              <a:ext uri="{28A0092B-C50C-407E-A947-70E740481C1C}">
                <a14:useLocalDpi xmlns:a14="http://schemas.microsoft.com/office/drawing/2010/main"/>
              </a:ext>
            </a:extLst>
          </a:blip>
          <a:stretch>
            <a:fillRect/>
          </a:stretch>
        </p:blipFill>
        <p:spPr>
          <a:xfrm>
            <a:off x="7649665" y="239817"/>
            <a:ext cx="1308999" cy="741766"/>
          </a:xfrm>
          <a:prstGeom prst="rect">
            <a:avLst/>
          </a:prstGeom>
        </p:spPr>
      </p:pic>
    </p:spTree>
    <p:extLst>
      <p:ext uri="{BB962C8B-B14F-4D97-AF65-F5344CB8AC3E}">
        <p14:creationId xmlns:p14="http://schemas.microsoft.com/office/powerpoint/2010/main" val="45069319"/>
      </p:ext>
    </p:extLst>
  </p:cSld>
  <p:clrMap bg1="lt1" tx1="dk1" bg2="lt2" tx2="dk2" accent1="accent1" accent2="accent2" accent3="accent3" accent4="accent4" accent5="accent5" accent6="accent6" hlink="hlink" folHlink="folHlink"/>
  <p:sldLayoutIdLst>
    <p:sldLayoutId id="2147483651" r:id="rId1"/>
    <p:sldLayoutId id="2147483659" r:id="rId2"/>
    <p:sldLayoutId id="2147483662" r:id="rId3"/>
    <p:sldLayoutId id="2147483650" r:id="rId4"/>
    <p:sldLayoutId id="2147483664" r:id="rId5"/>
    <p:sldLayoutId id="2147483652" r:id="rId6"/>
    <p:sldLayoutId id="2147483657" r:id="rId7"/>
    <p:sldLayoutId id="2147483665" r:id="rId8"/>
    <p:sldLayoutId id="2147483663" r:id="rId9"/>
  </p:sldLayoutIdLst>
  <p:transition>
    <p:fade/>
  </p:transition>
  <p:hf hdr="0"/>
  <p:txStyles>
    <p:titleStyle>
      <a:lvl1pPr algn="l" defTabSz="914400" rtl="0" eaLnBrk="1" latinLnBrk="0" hangingPunct="1">
        <a:spcBef>
          <a:spcPct val="0"/>
        </a:spcBef>
        <a:buNone/>
        <a:defRPr sz="2000" kern="1200" baseline="0">
          <a:solidFill>
            <a:schemeClr val="bg2"/>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Font typeface="Arial" panose="020B0604020202020204" pitchFamily="34" charset="0"/>
        <a:buNone/>
        <a:defRPr sz="1400" kern="1200">
          <a:solidFill>
            <a:schemeClr val="tx1"/>
          </a:solidFill>
          <a:latin typeface="+mn-lt"/>
          <a:ea typeface="+mn-ea"/>
          <a:cs typeface="+mn-cs"/>
        </a:defRPr>
      </a:lvl1pPr>
      <a:lvl2pPr marL="268288" indent="-268288" algn="l" defTabSz="914400" rtl="0" eaLnBrk="1" latinLnBrk="0" hangingPunct="1">
        <a:lnSpc>
          <a:spcPct val="100000"/>
        </a:lnSpc>
        <a:spcBef>
          <a:spcPts val="300"/>
        </a:spcBef>
        <a:spcAft>
          <a:spcPts val="300"/>
        </a:spcAft>
        <a:buClr>
          <a:schemeClr val="accent1"/>
        </a:buClr>
        <a:buSzPct val="80000"/>
        <a:buFont typeface="Arial" panose="020B0604020202020204" pitchFamily="34" charset="0"/>
        <a:buChar char="■"/>
        <a:defRPr sz="1400" kern="1200">
          <a:solidFill>
            <a:schemeClr val="tx1"/>
          </a:solidFill>
          <a:latin typeface="+mn-lt"/>
          <a:ea typeface="+mn-ea"/>
          <a:cs typeface="+mn-cs"/>
        </a:defRPr>
      </a:lvl2pPr>
      <a:lvl3pPr marL="536575" indent="-268288" algn="l" defTabSz="914400" rtl="0" eaLnBrk="1" latinLnBrk="0" hangingPunct="1">
        <a:lnSpc>
          <a:spcPct val="100000"/>
        </a:lnSpc>
        <a:spcBef>
          <a:spcPts val="300"/>
        </a:spcBef>
        <a:spcAft>
          <a:spcPts val="300"/>
        </a:spcAft>
        <a:buClr>
          <a:schemeClr val="accent1"/>
        </a:buClr>
        <a:buSzPct val="80000"/>
        <a:buFont typeface="Arial" panose="020B0604020202020204" pitchFamily="34" charset="0"/>
        <a:buChar char="□"/>
        <a:defRPr sz="1400" kern="1200">
          <a:solidFill>
            <a:schemeClr val="tx1"/>
          </a:solidFill>
          <a:latin typeface="+mn-lt"/>
          <a:ea typeface="+mn-ea"/>
          <a:cs typeface="+mn-cs"/>
        </a:defRPr>
      </a:lvl3pPr>
      <a:lvl4pPr marL="806450" indent="-269875" algn="l" defTabSz="914400" rtl="0" eaLnBrk="1" latinLnBrk="0" hangingPunct="1">
        <a:lnSpc>
          <a:spcPct val="100000"/>
        </a:lnSpc>
        <a:spcBef>
          <a:spcPts val="300"/>
        </a:spcBef>
        <a:spcAft>
          <a:spcPts val="30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4pPr>
      <a:lvl5pPr marL="270000" indent="-270000" algn="l" defTabSz="914400" rtl="0" eaLnBrk="1" latinLnBrk="0" hangingPunct="1">
        <a:lnSpc>
          <a:spcPct val="100000"/>
        </a:lnSpc>
        <a:spcBef>
          <a:spcPts val="300"/>
        </a:spcBef>
        <a:spcAft>
          <a:spcPts val="300"/>
        </a:spcAft>
        <a:buClr>
          <a:schemeClr val="accent1"/>
        </a:buClr>
        <a:buSzPct val="100000"/>
        <a:buFont typeface="+mj-lt"/>
        <a:buAutoNum type="arabicPeriod"/>
        <a:defRPr sz="1400" kern="1200">
          <a:solidFill>
            <a:schemeClr val="tx1"/>
          </a:solidFill>
          <a:latin typeface="+mn-lt"/>
          <a:ea typeface="+mn-ea"/>
          <a:cs typeface="+mn-cs"/>
        </a:defRPr>
      </a:lvl5pPr>
      <a:lvl6pPr marL="540000" indent="-270000" algn="l" defTabSz="914400" rtl="0" eaLnBrk="1" latinLnBrk="0" hangingPunct="1">
        <a:lnSpc>
          <a:spcPct val="100000"/>
        </a:lnSpc>
        <a:spcBef>
          <a:spcPts val="300"/>
        </a:spcBef>
        <a:spcAft>
          <a:spcPts val="300"/>
        </a:spcAft>
        <a:buClr>
          <a:schemeClr val="accent1"/>
        </a:buClr>
        <a:buSzPct val="100000"/>
        <a:buFont typeface="+mj-lt"/>
        <a:buAutoNum type="alphaLcParenR"/>
        <a:defRPr sz="1400" kern="1200">
          <a:solidFill>
            <a:schemeClr val="tx1"/>
          </a:solidFill>
          <a:latin typeface="+mn-lt"/>
          <a:ea typeface="+mn-ea"/>
          <a:cs typeface="+mn-cs"/>
        </a:defRPr>
      </a:lvl6pPr>
      <a:lvl7pPr marL="0" indent="0" algn="l" defTabSz="914400" rtl="0" eaLnBrk="1" latinLnBrk="0" hangingPunct="1">
        <a:lnSpc>
          <a:spcPct val="100000"/>
        </a:lnSpc>
        <a:spcBef>
          <a:spcPts val="400"/>
        </a:spcBef>
        <a:spcAft>
          <a:spcPts val="400"/>
        </a:spcAft>
        <a:buClr>
          <a:schemeClr val="accent1"/>
        </a:buClr>
        <a:buSzPct val="90000"/>
        <a:buFont typeface="Arial" panose="020B0604020202020204" pitchFamily="34" charset="0"/>
        <a:buNone/>
        <a:defRPr sz="1600" kern="1200" cap="all" baseline="0">
          <a:solidFill>
            <a:schemeClr val="accent1"/>
          </a:solidFill>
          <a:latin typeface="+mn-lt"/>
          <a:ea typeface="+mn-ea"/>
          <a:cs typeface="+mn-cs"/>
        </a:defRPr>
      </a:lvl7pPr>
      <a:lvl8pPr marL="0" indent="0" algn="l" defTabSz="91440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8pPr>
      <a:lvl9pPr marL="0" indent="0" algn="l" defTabSz="914400" rtl="0" eaLnBrk="1" latinLnBrk="0" hangingPunct="1">
        <a:lnSpc>
          <a:spcPct val="100000"/>
        </a:lnSpc>
        <a:spcBef>
          <a:spcPts val="400"/>
        </a:spcBef>
        <a:spcAft>
          <a:spcPts val="400"/>
        </a:spcAft>
        <a:buFont typeface="Arial" panose="020B0604020202020204" pitchFamily="34" charset="0"/>
        <a:buNone/>
        <a:defRPr sz="1600" b="0" kern="1200" cap="all" baseline="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7.png"/><Relationship Id="rId1" Type="http://schemas.openxmlformats.org/officeDocument/2006/relationships/slideLayout" Target="../slideLayouts/slideLayout5.xml"/><Relationship Id="rId5" Type="http://schemas.openxmlformats.org/officeDocument/2006/relationships/image" Target="../media/image150.png"/><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0.png"/><Relationship Id="rId1" Type="http://schemas.openxmlformats.org/officeDocument/2006/relationships/slideLayout" Target="../slideLayouts/slideLayout5.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2.png"/><Relationship Id="rId1" Type="http://schemas.openxmlformats.org/officeDocument/2006/relationships/slideLayout" Target="../slideLayouts/slideLayout5.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3.png"/><Relationship Id="rId1" Type="http://schemas.openxmlformats.org/officeDocument/2006/relationships/slideLayout" Target="../slideLayouts/slideLayout5.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18" Type="http://schemas.openxmlformats.org/officeDocument/2006/relationships/image" Target="../media/image36.png"/><Relationship Id="rId26" Type="http://schemas.openxmlformats.org/officeDocument/2006/relationships/image" Target="../media/image44.png"/><Relationship Id="rId3" Type="http://schemas.openxmlformats.org/officeDocument/2006/relationships/image" Target="../media/image210.png"/><Relationship Id="rId21" Type="http://schemas.openxmlformats.org/officeDocument/2006/relationships/image" Target="../media/image39.png"/><Relationship Id="rId7" Type="http://schemas.openxmlformats.org/officeDocument/2006/relationships/image" Target="../media/image25.png"/><Relationship Id="rId12" Type="http://schemas.openxmlformats.org/officeDocument/2006/relationships/image" Target="../media/image30.png"/><Relationship Id="rId17" Type="http://schemas.openxmlformats.org/officeDocument/2006/relationships/image" Target="../media/image35.png"/><Relationship Id="rId25" Type="http://schemas.openxmlformats.org/officeDocument/2006/relationships/image" Target="../media/image43.png"/><Relationship Id="rId2" Type="http://schemas.openxmlformats.org/officeDocument/2006/relationships/image" Target="../media/image200.png"/><Relationship Id="rId16" Type="http://schemas.openxmlformats.org/officeDocument/2006/relationships/image" Target="../media/image34.png"/><Relationship Id="rId20" Type="http://schemas.openxmlformats.org/officeDocument/2006/relationships/image" Target="../media/image38.png"/><Relationship Id="rId29" Type="http://schemas.openxmlformats.org/officeDocument/2006/relationships/image" Target="../media/image47.png"/><Relationship Id="rId1" Type="http://schemas.openxmlformats.org/officeDocument/2006/relationships/slideLayout" Target="../slideLayouts/slideLayout5.xml"/><Relationship Id="rId6" Type="http://schemas.openxmlformats.org/officeDocument/2006/relationships/image" Target="../media/image24.png"/><Relationship Id="rId11" Type="http://schemas.openxmlformats.org/officeDocument/2006/relationships/image" Target="../media/image29.png"/><Relationship Id="rId24" Type="http://schemas.openxmlformats.org/officeDocument/2006/relationships/image" Target="../media/image42.png"/><Relationship Id="rId5" Type="http://schemas.openxmlformats.org/officeDocument/2006/relationships/image" Target="../media/image230.png"/><Relationship Id="rId15" Type="http://schemas.openxmlformats.org/officeDocument/2006/relationships/image" Target="../media/image33.png"/><Relationship Id="rId23" Type="http://schemas.openxmlformats.org/officeDocument/2006/relationships/image" Target="../media/image41.png"/><Relationship Id="rId28" Type="http://schemas.openxmlformats.org/officeDocument/2006/relationships/image" Target="../media/image46.png"/><Relationship Id="rId10" Type="http://schemas.openxmlformats.org/officeDocument/2006/relationships/image" Target="../media/image28.png"/><Relationship Id="rId19" Type="http://schemas.openxmlformats.org/officeDocument/2006/relationships/image" Target="../media/image37.png"/><Relationship Id="rId4" Type="http://schemas.openxmlformats.org/officeDocument/2006/relationships/image" Target="../media/image220.png"/><Relationship Id="rId9" Type="http://schemas.openxmlformats.org/officeDocument/2006/relationships/image" Target="../media/image27.png"/><Relationship Id="rId14" Type="http://schemas.openxmlformats.org/officeDocument/2006/relationships/image" Target="../media/image32.png"/><Relationship Id="rId22" Type="http://schemas.openxmlformats.org/officeDocument/2006/relationships/image" Target="../media/image40.png"/><Relationship Id="rId27" Type="http://schemas.openxmlformats.org/officeDocument/2006/relationships/image" Target="../media/image45.png"/><Relationship Id="rId30" Type="http://schemas.openxmlformats.org/officeDocument/2006/relationships/image" Target="../media/image4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Oak Ridge Institute for Science and Education Logo">
            <a:extLst>
              <a:ext uri="{FF2B5EF4-FFF2-40B4-BE49-F238E27FC236}">
                <a16:creationId xmlns:a16="http://schemas.microsoft.com/office/drawing/2014/main" id="{8FDC0507-546E-9FC9-3CB2-AFC6E2B17D63}"/>
              </a:ext>
            </a:extLst>
          </p:cNvPr>
          <p:cNvPicPr>
            <a:picLocks noGrp="1" noChangeAspect="1" noChangeArrowheads="1"/>
          </p:cNvPicPr>
          <p:nvPr>
            <p:ph type="pic" sz="quarter" idx="10"/>
          </p:nvPr>
        </p:nvPicPr>
        <p:blipFill>
          <a:blip r:embed="rId3" cstate="hqprint">
            <a:extLst>
              <a:ext uri="{28A0092B-C50C-407E-A947-70E740481C1C}">
                <a14:useLocalDpi xmlns:a14="http://schemas.microsoft.com/office/drawing/2010/main"/>
              </a:ext>
            </a:extLst>
          </a:blip>
          <a:srcRect/>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62499B4D-A6A4-7FB5-E40F-F91A99DDDBED}"/>
              </a:ext>
            </a:extLst>
          </p:cNvPr>
          <p:cNvSpPr>
            <a:spLocks noGrp="1"/>
          </p:cNvSpPr>
          <p:nvPr>
            <p:ph type="body" sz="quarter" idx="11"/>
          </p:nvPr>
        </p:nvSpPr>
        <p:spPr/>
        <p:txBody>
          <a:bodyPr/>
          <a:lstStyle/>
          <a:p>
            <a:endParaRPr lang="de-DE" dirty="0"/>
          </a:p>
        </p:txBody>
      </p:sp>
      <p:sp>
        <p:nvSpPr>
          <p:cNvPr id="6" name="Title 5">
            <a:extLst>
              <a:ext uri="{FF2B5EF4-FFF2-40B4-BE49-F238E27FC236}">
                <a16:creationId xmlns:a16="http://schemas.microsoft.com/office/drawing/2014/main" id="{D16B42D6-B7D1-151D-17E2-D12C352A3236}"/>
              </a:ext>
            </a:extLst>
          </p:cNvPr>
          <p:cNvSpPr>
            <a:spLocks noGrp="1"/>
          </p:cNvSpPr>
          <p:nvPr>
            <p:ph type="ctrTitle"/>
          </p:nvPr>
        </p:nvSpPr>
        <p:spPr/>
        <p:txBody>
          <a:bodyPr/>
          <a:lstStyle/>
          <a:p>
            <a:r>
              <a:rPr lang="de-DE" dirty="0"/>
              <a:t>Mathe III</a:t>
            </a:r>
          </a:p>
        </p:txBody>
      </p:sp>
      <p:sp>
        <p:nvSpPr>
          <p:cNvPr id="7" name="Subtitle 6">
            <a:extLst>
              <a:ext uri="{FF2B5EF4-FFF2-40B4-BE49-F238E27FC236}">
                <a16:creationId xmlns:a16="http://schemas.microsoft.com/office/drawing/2014/main" id="{7B102906-BAE2-00D0-F9F8-0F97B2760521}"/>
              </a:ext>
            </a:extLst>
          </p:cNvPr>
          <p:cNvSpPr>
            <a:spLocks noGrp="1"/>
          </p:cNvSpPr>
          <p:nvPr>
            <p:ph type="subTitle" idx="1"/>
          </p:nvPr>
        </p:nvSpPr>
        <p:spPr/>
        <p:txBody>
          <a:bodyPr/>
          <a:lstStyle/>
          <a:p>
            <a:r>
              <a:rPr lang="de-DE" dirty="0"/>
              <a:t>Ralf Herbrich</a:t>
            </a:r>
          </a:p>
          <a:p>
            <a:pPr algn="l"/>
            <a:r>
              <a:rPr lang="de-DE" dirty="0"/>
              <a:t>Eigenschaften von Wahrscheinlichkeitsräumen</a:t>
            </a:r>
          </a:p>
        </p:txBody>
      </p:sp>
    </p:spTree>
    <p:extLst>
      <p:ext uri="{BB962C8B-B14F-4D97-AF65-F5344CB8AC3E}">
        <p14:creationId xmlns:p14="http://schemas.microsoft.com/office/powerpoint/2010/main" val="1734704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C9E3C2CA-E04F-31D6-A3DF-C36B7A436D6E}"/>
                  </a:ext>
                </a:extLst>
              </p:cNvPr>
              <p:cNvSpPr>
                <a:spLocks noGrp="1"/>
              </p:cNvSpPr>
              <p:nvPr>
                <p:ph type="body" sz="quarter" idx="13"/>
              </p:nvPr>
            </p:nvSpPr>
            <p:spPr>
              <a:xfrm>
                <a:off x="358777" y="1239837"/>
                <a:ext cx="6481476" cy="3563938"/>
              </a:xfrm>
            </p:spPr>
            <p:txBody>
              <a:bodyPr/>
              <a:lstStyle/>
              <a:p>
                <a:r>
                  <a:rPr lang="de-DE" b="1" dirty="0">
                    <a:solidFill>
                      <a:schemeClr val="accent4"/>
                    </a:solidFill>
                  </a:rPr>
                  <a:t>Beispiel (Simpson Paradox)</a:t>
                </a:r>
                <a:r>
                  <a:rPr lang="de-DE" dirty="0"/>
                  <a:t>. Zwei Chirurgen (Dr. </a:t>
                </a:r>
                <a:r>
                  <a:rPr lang="de-DE" dirty="0" err="1"/>
                  <a:t>Hibbert</a:t>
                </a:r>
                <a:r>
                  <a:rPr lang="de-DE" dirty="0"/>
                  <a:t> und Dr. Nick) nehmen 100 Operationen (OPs) mit zwei Typen von OPs an Patienten vor (Herz-OP und Platzwunden nähen).  Für beide OPs hat Dr. </a:t>
                </a:r>
                <a:r>
                  <a:rPr lang="de-DE" dirty="0" err="1"/>
                  <a:t>Hibbert</a:t>
                </a:r>
                <a:r>
                  <a:rPr lang="de-DE" dirty="0"/>
                  <a:t> die höhere Erfolgsquote. </a:t>
                </a:r>
              </a:p>
              <a:p>
                <a:r>
                  <a:rPr lang="de-DE" dirty="0"/>
                  <a:t>Wenn man allerdings die Form der Operation ignoriert, dann zeigt sich ein anderes Bild!</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Erfolg</m:t>
                          </m:r>
                        </m:e>
                        <m:e>
                          <m:r>
                            <m:rPr>
                              <m:sty m:val="p"/>
                            </m:rPr>
                            <a:rPr lang="en-US" b="0" i="0" smtClean="0">
                              <a:latin typeface="Cambria Math" panose="02040503050406030204" pitchFamily="18" charset="0"/>
                            </a:rPr>
                            <m:t>Dr</m:t>
                          </m:r>
                          <m:r>
                            <a:rPr lang="en-US" b="0" i="0" smtClean="0">
                              <a:latin typeface="Cambria Math" panose="02040503050406030204" pitchFamily="18" charset="0"/>
                            </a:rPr>
                            <m:t>. </m:t>
                          </m:r>
                          <m:r>
                            <m:rPr>
                              <m:sty m:val="p"/>
                            </m:rPr>
                            <a:rPr lang="en-US" b="0" i="0" smtClean="0">
                              <a:latin typeface="Cambria Math" panose="02040503050406030204" pitchFamily="18" charset="0"/>
                            </a:rPr>
                            <m:t>Nick</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83</m:t>
                          </m:r>
                        </m:num>
                        <m:den>
                          <m:r>
                            <a:rPr lang="en-US" b="0" i="1" smtClean="0">
                              <a:latin typeface="Cambria Math" panose="02040503050406030204" pitchFamily="18" charset="0"/>
                            </a:rPr>
                            <m:t>100</m:t>
                          </m:r>
                        </m:den>
                      </m:f>
                      <m:r>
                        <a:rPr lang="en-US" b="0" i="1" smtClean="0">
                          <a:latin typeface="Cambria Math" panose="02040503050406030204" pitchFamily="18" charset="0"/>
                        </a:rPr>
                        <m:t>&gt;</m:t>
                      </m:r>
                      <m:f>
                        <m:fPr>
                          <m:ctrlPr>
                            <a:rPr lang="en-US" b="0" i="1" smtClean="0">
                              <a:latin typeface="Cambria Math" panose="02040503050406030204" pitchFamily="18" charset="0"/>
                            </a:rPr>
                          </m:ctrlPr>
                        </m:fPr>
                        <m:num>
                          <m:r>
                            <a:rPr lang="en-US" b="0" i="1" smtClean="0">
                              <a:latin typeface="Cambria Math" panose="02040503050406030204" pitchFamily="18" charset="0"/>
                            </a:rPr>
                            <m:t>80</m:t>
                          </m:r>
                        </m:num>
                        <m:den>
                          <m:r>
                            <a:rPr lang="en-US" b="0" i="1" smtClean="0">
                              <a:latin typeface="Cambria Math" panose="02040503050406030204" pitchFamily="18" charset="0"/>
                            </a:rPr>
                            <m:t>100</m:t>
                          </m:r>
                        </m:den>
                      </m:f>
                      <m:r>
                        <a:rPr lang="en-US" b="0" i="1" smtClean="0">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m:rPr>
                              <m:sty m:val="p"/>
                            </m:rPr>
                            <a:rPr lang="en-US">
                              <a:latin typeface="Cambria Math" panose="02040503050406030204" pitchFamily="18" charset="0"/>
                            </a:rPr>
                            <m:t>Erfolg</m:t>
                          </m:r>
                        </m:e>
                        <m:e>
                          <m:r>
                            <m:rPr>
                              <m:sty m:val="p"/>
                            </m:rPr>
                            <a:rPr lang="en-US">
                              <a:latin typeface="Cambria Math" panose="02040503050406030204" pitchFamily="18" charset="0"/>
                            </a:rPr>
                            <m:t>Dr</m:t>
                          </m:r>
                          <m:r>
                            <a:rPr lang="en-US">
                              <a:latin typeface="Cambria Math" panose="02040503050406030204" pitchFamily="18" charset="0"/>
                            </a:rPr>
                            <m:t>. </m:t>
                          </m:r>
                          <m:r>
                            <m:rPr>
                              <m:sty m:val="p"/>
                            </m:rPr>
                            <a:rPr lang="en-US" b="0" i="0" smtClean="0">
                              <a:latin typeface="Cambria Math" panose="02040503050406030204" pitchFamily="18" charset="0"/>
                            </a:rPr>
                            <m:t>Hibbert</m:t>
                          </m:r>
                        </m:e>
                      </m:d>
                    </m:oMath>
                  </m:oMathPara>
                </a14:m>
                <a:endParaRPr lang="en-DE" dirty="0"/>
              </a:p>
              <a:p>
                <a:r>
                  <a:rPr lang="en-DE" b="1" dirty="0"/>
                  <a:t>Was passiert hier</a:t>
                </a:r>
                <a:r>
                  <a:rPr lang="en-DE" dirty="0"/>
                  <a:t> </a:t>
                </a:r>
                <a:r>
                  <a:rPr lang="en-GB" dirty="0"/>
                  <a:t>u</a:t>
                </a:r>
                <a:r>
                  <a:rPr lang="en-DE" dirty="0"/>
                  <a:t>nd </a:t>
                </a:r>
                <a:r>
                  <a:rPr lang="en-DE" b="1" dirty="0"/>
                  <a:t>wie ist das möglich</a:t>
                </a:r>
                <a:r>
                  <a:rPr lang="en-DE" dirty="0"/>
                  <a:t>?</a:t>
                </a:r>
              </a:p>
              <a:p>
                <a:pPr marL="268287" lvl="1" indent="0">
                  <a:buNone/>
                </a:pPr>
                <a14:m>
                  <m:oMathPara xmlns:m="http://schemas.openxmlformats.org/officeDocument/2006/math">
                    <m:oMathParaPr>
                      <m:jc m:val="centerGroup"/>
                    </m:oMathParaPr>
                    <m:oMath xmlns:m="http://schemas.openxmlformats.org/officeDocument/2006/math">
                      <m:r>
                        <a:rPr lang="en-DE" sz="1200" i="1" dirty="0" smtClean="0">
                          <a:latin typeface="Cambria Math" panose="02040503050406030204" pitchFamily="18" charset="0"/>
                        </a:rPr>
                        <m:t>𝐴</m:t>
                      </m:r>
                      <m:r>
                        <a:rPr lang="en-US" sz="1200" b="0" i="1" dirty="0" smtClean="0">
                          <a:latin typeface="Cambria Math" panose="02040503050406030204" pitchFamily="18" charset="0"/>
                        </a:rPr>
                        <m:t>=“</m:t>
                      </m:r>
                      <m:r>
                        <m:rPr>
                          <m:sty m:val="p"/>
                        </m:rPr>
                        <a:rPr lang="en-US" sz="1200" b="0" i="0" dirty="0" smtClean="0">
                          <a:latin typeface="Cambria Math" panose="02040503050406030204" pitchFamily="18" charset="0"/>
                        </a:rPr>
                        <m:t>OP</m:t>
                      </m:r>
                      <m:r>
                        <a:rPr lang="en-US" sz="1200" b="0" i="0" dirty="0" smtClean="0">
                          <a:latin typeface="Cambria Math" panose="02040503050406030204" pitchFamily="18" charset="0"/>
                        </a:rPr>
                        <m:t> </m:t>
                      </m:r>
                      <m:r>
                        <m:rPr>
                          <m:sty m:val="p"/>
                        </m:rPr>
                        <a:rPr lang="en-US" sz="1200" b="0" i="0" dirty="0" smtClean="0">
                          <a:latin typeface="Cambria Math" panose="02040503050406030204" pitchFamily="18" charset="0"/>
                        </a:rPr>
                        <m:t>erfolgreich</m:t>
                      </m:r>
                      <m:r>
                        <a:rPr lang="en-US" sz="1200" b="0" i="1" dirty="0" smtClean="0">
                          <a:latin typeface="Cambria Math" panose="02040503050406030204" pitchFamily="18" charset="0"/>
                        </a:rPr>
                        <m:t>”</m:t>
                      </m:r>
                      <m:r>
                        <a:rPr lang="en-US" sz="1200" b="0" i="0" dirty="0" smtClean="0">
                          <a:latin typeface="Cambria Math" panose="02040503050406030204" pitchFamily="18" charset="0"/>
                        </a:rPr>
                        <m:t>,  </m:t>
                      </m:r>
                      <m:r>
                        <a:rPr lang="en-US" sz="1200" b="0" i="1" dirty="0" smtClean="0">
                          <a:latin typeface="Cambria Math" panose="02040503050406030204" pitchFamily="18" charset="0"/>
                        </a:rPr>
                        <m:t>𝐵</m:t>
                      </m:r>
                      <m:r>
                        <a:rPr lang="en-US" sz="1200" b="0" i="1" dirty="0" smtClean="0">
                          <a:latin typeface="Cambria Math" panose="02040503050406030204" pitchFamily="18" charset="0"/>
                        </a:rPr>
                        <m:t>=“</m:t>
                      </m:r>
                      <m:r>
                        <m:rPr>
                          <m:sty m:val="p"/>
                        </m:rPr>
                        <a:rPr lang="en-US" sz="1200" b="0" i="0" dirty="0" smtClean="0">
                          <a:latin typeface="Cambria Math" panose="02040503050406030204" pitchFamily="18" charset="0"/>
                        </a:rPr>
                        <m:t>Dr</m:t>
                      </m:r>
                      <m:r>
                        <a:rPr lang="en-US" sz="1200" b="0" i="0" dirty="0" smtClean="0">
                          <a:latin typeface="Cambria Math" panose="02040503050406030204" pitchFamily="18" charset="0"/>
                        </a:rPr>
                        <m:t>. </m:t>
                      </m:r>
                      <m:r>
                        <m:rPr>
                          <m:sty m:val="p"/>
                        </m:rPr>
                        <a:rPr lang="en-US" sz="1200" b="0" i="0" dirty="0" smtClean="0">
                          <a:latin typeface="Cambria Math" panose="02040503050406030204" pitchFamily="18" charset="0"/>
                        </a:rPr>
                        <m:t>Nick</m:t>
                      </m:r>
                      <m:r>
                        <a:rPr lang="en-US" sz="1200" b="0" i="0" dirty="0" smtClean="0">
                          <a:latin typeface="Cambria Math" panose="02040503050406030204" pitchFamily="18" charset="0"/>
                        </a:rPr>
                        <m:t> </m:t>
                      </m:r>
                      <m:r>
                        <m:rPr>
                          <m:sty m:val="p"/>
                        </m:rPr>
                        <a:rPr lang="en-US" sz="1200" b="0" i="0" dirty="0" smtClean="0">
                          <a:latin typeface="Cambria Math" panose="02040503050406030204" pitchFamily="18" charset="0"/>
                        </a:rPr>
                        <m:t>operiert</m:t>
                      </m:r>
                      <m:r>
                        <a:rPr lang="en-US" sz="1200" b="0" i="1" dirty="0" smtClean="0">
                          <a:latin typeface="Cambria Math" panose="02040503050406030204" pitchFamily="18" charset="0"/>
                        </a:rPr>
                        <m:t>”</m:t>
                      </m:r>
                      <m:r>
                        <a:rPr lang="en-US" sz="1200" b="0" i="0" dirty="0" smtClean="0">
                          <a:latin typeface="Cambria Math" panose="02040503050406030204" pitchFamily="18" charset="0"/>
                        </a:rPr>
                        <m:t>,  </m:t>
                      </m:r>
                      <m:r>
                        <a:rPr lang="en-US" sz="1200" b="0" i="1" dirty="0" smtClean="0">
                          <a:latin typeface="Cambria Math" panose="02040503050406030204" pitchFamily="18" charset="0"/>
                        </a:rPr>
                        <m:t>𝐶</m:t>
                      </m:r>
                      <m:r>
                        <a:rPr lang="en-US" sz="1200" b="0" i="1" dirty="0" smtClean="0">
                          <a:latin typeface="Cambria Math" panose="02040503050406030204" pitchFamily="18" charset="0"/>
                        </a:rPr>
                        <m:t>=“</m:t>
                      </m:r>
                      <m:r>
                        <m:rPr>
                          <m:sty m:val="p"/>
                        </m:rPr>
                        <a:rPr lang="en-US" sz="1200" b="0" i="0" dirty="0" smtClean="0">
                          <a:latin typeface="Cambria Math" panose="02040503050406030204" pitchFamily="18" charset="0"/>
                        </a:rPr>
                        <m:t>Die</m:t>
                      </m:r>
                      <m:r>
                        <a:rPr lang="en-US" sz="1200" b="0" i="0" dirty="0" smtClean="0">
                          <a:latin typeface="Cambria Math" panose="02040503050406030204" pitchFamily="18" charset="0"/>
                        </a:rPr>
                        <m:t> </m:t>
                      </m:r>
                      <m:r>
                        <m:rPr>
                          <m:sty m:val="p"/>
                        </m:rPr>
                        <a:rPr lang="en-US" sz="1200" b="0" i="0" dirty="0" smtClean="0">
                          <a:latin typeface="Cambria Math" panose="02040503050406030204" pitchFamily="18" charset="0"/>
                        </a:rPr>
                        <m:t>OP</m:t>
                      </m:r>
                      <m:r>
                        <a:rPr lang="en-US" sz="1200" b="0" i="0" dirty="0" smtClean="0">
                          <a:latin typeface="Cambria Math" panose="02040503050406030204" pitchFamily="18" charset="0"/>
                        </a:rPr>
                        <m:t> </m:t>
                      </m:r>
                      <m:r>
                        <m:rPr>
                          <m:sty m:val="p"/>
                        </m:rPr>
                        <a:rPr lang="en-US" sz="1200" b="0" i="0" dirty="0" smtClean="0">
                          <a:latin typeface="Cambria Math" panose="02040503050406030204" pitchFamily="18" charset="0"/>
                        </a:rPr>
                        <m:t>ist</m:t>
                      </m:r>
                      <m:r>
                        <a:rPr lang="en-US" sz="1200" b="0" i="0" dirty="0" smtClean="0">
                          <a:latin typeface="Cambria Math" panose="02040503050406030204" pitchFamily="18" charset="0"/>
                        </a:rPr>
                        <m:t> </m:t>
                      </m:r>
                      <m:r>
                        <m:rPr>
                          <m:sty m:val="p"/>
                        </m:rPr>
                        <a:rPr lang="en-US" sz="1200" b="0" i="0" dirty="0" smtClean="0">
                          <a:latin typeface="Cambria Math" panose="02040503050406030204" pitchFamily="18" charset="0"/>
                        </a:rPr>
                        <m:t>eine</m:t>
                      </m:r>
                      <m:r>
                        <a:rPr lang="en-US" sz="1200" b="0" i="0" dirty="0" smtClean="0">
                          <a:latin typeface="Cambria Math" panose="02040503050406030204" pitchFamily="18" charset="0"/>
                        </a:rPr>
                        <m:t> </m:t>
                      </m:r>
                      <m:r>
                        <m:rPr>
                          <m:sty m:val="p"/>
                        </m:rPr>
                        <a:rPr lang="en-US" sz="1200" b="0" i="0" dirty="0" smtClean="0">
                          <a:latin typeface="Cambria Math" panose="02040503050406030204" pitchFamily="18" charset="0"/>
                        </a:rPr>
                        <m:t>Herz</m:t>
                      </m:r>
                      <m:r>
                        <a:rPr lang="en-US" sz="1200" b="0" i="0" dirty="0" smtClean="0">
                          <a:latin typeface="Cambria Math" panose="02040503050406030204" pitchFamily="18" charset="0"/>
                        </a:rPr>
                        <m:t>−</m:t>
                      </m:r>
                      <m:r>
                        <m:rPr>
                          <m:sty m:val="p"/>
                        </m:rPr>
                        <a:rPr lang="en-US" sz="1200" b="0" i="0" dirty="0" smtClean="0">
                          <a:latin typeface="Cambria Math" panose="02040503050406030204" pitchFamily="18" charset="0"/>
                        </a:rPr>
                        <m:t>OP</m:t>
                      </m:r>
                      <m:r>
                        <a:rPr lang="en-US" sz="1200" b="0" i="1" dirty="0" smtClean="0">
                          <a:latin typeface="Cambria Math" panose="02040503050406030204" pitchFamily="18" charset="0"/>
                        </a:rPr>
                        <m:t>”</m:t>
                      </m:r>
                    </m:oMath>
                  </m:oMathPara>
                </a14:m>
                <a:endParaRPr lang="en-DE" sz="1200" dirty="0"/>
              </a:p>
              <a:p>
                <a:pPr marL="268287" lvl="1" indent="0">
                  <a:buNone/>
                </a:pPr>
                <a:endParaRPr lang="en-US" sz="1200" b="0" i="1" dirty="0">
                  <a:latin typeface="Cambria Math" panose="02040503050406030204" pitchFamily="18" charset="0"/>
                </a:endParaRPr>
              </a:p>
              <a:p>
                <a:pPr marL="268287" lvl="1" indent="0">
                  <a:buNone/>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𝐴</m:t>
                          </m:r>
                          <m:r>
                            <a:rPr lang="en-US" sz="1200" b="0" i="1" smtClean="0">
                              <a:latin typeface="Cambria Math" panose="02040503050406030204" pitchFamily="18" charset="0"/>
                            </a:rPr>
                            <m:t>|</m:t>
                          </m:r>
                          <m:r>
                            <a:rPr lang="en-US" sz="1200" b="0" i="1" smtClean="0">
                              <a:latin typeface="Cambria Math" panose="02040503050406030204" pitchFamily="18" charset="0"/>
                            </a:rPr>
                            <m:t>𝐵</m:t>
                          </m:r>
                        </m:e>
                      </m:d>
                      <m:r>
                        <a:rPr lang="en-US" sz="1200" b="0" i="1" smtClean="0">
                          <a:latin typeface="Cambria Math" panose="02040503050406030204" pitchFamily="18" charset="0"/>
                        </a:rPr>
                        <m:t>=</m:t>
                      </m:r>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𝐴</m:t>
                          </m:r>
                          <m:r>
                            <a:rPr lang="en-US" sz="1200" b="0" i="1" smtClean="0">
                              <a:latin typeface="Cambria Math" panose="02040503050406030204" pitchFamily="18" charset="0"/>
                            </a:rPr>
                            <m:t>|</m:t>
                          </m:r>
                          <m:r>
                            <a:rPr lang="en-US" sz="1200" b="0" i="1" smtClean="0">
                              <a:latin typeface="Cambria Math" panose="02040503050406030204" pitchFamily="18" charset="0"/>
                            </a:rPr>
                            <m:t>𝐵</m:t>
                          </m:r>
                          <m:r>
                            <a:rPr lang="en-US" sz="1200" b="0" i="1" smtClean="0">
                              <a:latin typeface="Cambria Math" panose="02040503050406030204" pitchFamily="18" charset="0"/>
                            </a:rPr>
                            <m:t>,</m:t>
                          </m:r>
                          <m:r>
                            <a:rPr lang="en-US" sz="1200" b="0" i="1" smtClean="0">
                              <a:latin typeface="Cambria Math" panose="02040503050406030204" pitchFamily="18" charset="0"/>
                            </a:rPr>
                            <m:t>𝐶</m:t>
                          </m:r>
                        </m:e>
                      </m:d>
                      <m:r>
                        <a:rPr lang="en-US" sz="1200" b="0" i="1" smtClean="0">
                          <a:latin typeface="Cambria Math" panose="02040503050406030204" pitchFamily="18" charset="0"/>
                        </a:rPr>
                        <m:t>⋅</m:t>
                      </m:r>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𝐶</m:t>
                          </m:r>
                        </m:e>
                        <m:e>
                          <m:r>
                            <a:rPr lang="en-US" sz="1200" b="0" i="1" smtClean="0">
                              <a:latin typeface="Cambria Math" panose="02040503050406030204" pitchFamily="18" charset="0"/>
                            </a:rPr>
                            <m:t>𝐵</m:t>
                          </m:r>
                        </m:e>
                      </m:d>
                      <m:r>
                        <a:rPr lang="en-US" sz="1200" b="0" i="1" smtClean="0">
                          <a:latin typeface="Cambria Math" panose="02040503050406030204" pitchFamily="18" charset="0"/>
                        </a:rPr>
                        <m:t>+</m:t>
                      </m:r>
                      <m:r>
                        <a:rPr lang="en-US" sz="1200" i="1">
                          <a:latin typeface="Cambria Math" panose="02040503050406030204" pitchFamily="18" charset="0"/>
                        </a:rPr>
                        <m:t>𝑃</m:t>
                      </m:r>
                      <m:d>
                        <m:dPr>
                          <m:ctrlPr>
                            <a:rPr lang="en-US" sz="1200" i="1">
                              <a:latin typeface="Cambria Math" panose="02040503050406030204" pitchFamily="18" charset="0"/>
                            </a:rPr>
                          </m:ctrlPr>
                        </m:dPr>
                        <m:e>
                          <m:r>
                            <a:rPr lang="en-US" sz="1200" i="1">
                              <a:latin typeface="Cambria Math" panose="02040503050406030204" pitchFamily="18" charset="0"/>
                            </a:rPr>
                            <m:t>𝐴</m:t>
                          </m:r>
                          <m:r>
                            <a:rPr lang="en-US" sz="1200" i="1">
                              <a:latin typeface="Cambria Math" panose="02040503050406030204" pitchFamily="18" charset="0"/>
                            </a:rPr>
                            <m:t>|</m:t>
                          </m:r>
                          <m:r>
                            <a:rPr lang="en-US" sz="1200" i="1">
                              <a:latin typeface="Cambria Math" panose="02040503050406030204" pitchFamily="18" charset="0"/>
                            </a:rPr>
                            <m:t>𝐵</m:t>
                          </m:r>
                          <m:r>
                            <a:rPr lang="en-US" sz="1200" i="1">
                              <a:latin typeface="Cambria Math" panose="02040503050406030204" pitchFamily="18" charset="0"/>
                            </a:rPr>
                            <m:t>,</m:t>
                          </m:r>
                          <m:acc>
                            <m:accPr>
                              <m:chr m:val="̅"/>
                              <m:ctrlPr>
                                <a:rPr lang="en-US" sz="1200" b="0" i="1" smtClean="0">
                                  <a:latin typeface="Cambria Math" panose="02040503050406030204" pitchFamily="18" charset="0"/>
                                </a:rPr>
                              </m:ctrlPr>
                            </m:accPr>
                            <m:e>
                              <m:r>
                                <a:rPr lang="en-US" sz="1200" i="1">
                                  <a:latin typeface="Cambria Math" panose="02040503050406030204" pitchFamily="18" charset="0"/>
                                </a:rPr>
                                <m:t>𝐶</m:t>
                              </m:r>
                            </m:e>
                          </m:acc>
                        </m:e>
                      </m:d>
                      <m:r>
                        <a:rPr lang="en-US" sz="1200" i="1">
                          <a:latin typeface="Cambria Math" panose="02040503050406030204" pitchFamily="18" charset="0"/>
                        </a:rPr>
                        <m:t>⋅</m:t>
                      </m:r>
                      <m:r>
                        <a:rPr lang="en-US" sz="1200" i="1">
                          <a:latin typeface="Cambria Math" panose="02040503050406030204" pitchFamily="18" charset="0"/>
                        </a:rPr>
                        <m:t>𝑃</m:t>
                      </m:r>
                      <m:d>
                        <m:dPr>
                          <m:ctrlPr>
                            <a:rPr lang="en-US" sz="1200" i="1">
                              <a:latin typeface="Cambria Math" panose="02040503050406030204" pitchFamily="18" charset="0"/>
                            </a:rPr>
                          </m:ctrlPr>
                        </m:dPr>
                        <m:e>
                          <m:acc>
                            <m:accPr>
                              <m:chr m:val="̅"/>
                              <m:ctrlPr>
                                <a:rPr lang="en-US" sz="1200" i="1">
                                  <a:latin typeface="Cambria Math" panose="02040503050406030204" pitchFamily="18" charset="0"/>
                                </a:rPr>
                              </m:ctrlPr>
                            </m:accPr>
                            <m:e>
                              <m:r>
                                <a:rPr lang="en-US" sz="1200" i="1">
                                  <a:latin typeface="Cambria Math" panose="02040503050406030204" pitchFamily="18" charset="0"/>
                                </a:rPr>
                                <m:t>𝐶</m:t>
                              </m:r>
                            </m:e>
                          </m:acc>
                        </m:e>
                        <m:e>
                          <m:r>
                            <a:rPr lang="en-US" sz="1200" i="1">
                              <a:latin typeface="Cambria Math" panose="02040503050406030204" pitchFamily="18" charset="0"/>
                            </a:rPr>
                            <m:t>𝐵</m:t>
                          </m:r>
                        </m:e>
                      </m:d>
                    </m:oMath>
                  </m:oMathPara>
                </a14:m>
                <a:endParaRPr lang="en-DE" sz="1200" dirty="0"/>
              </a:p>
              <a:p>
                <a:pPr marL="268287" lvl="1" indent="0">
                  <a:buNone/>
                </a:pPr>
                <a:endParaRPr lang="en-US" sz="1200" b="0" i="1" dirty="0">
                  <a:latin typeface="Cambria Math" panose="02040503050406030204" pitchFamily="18" charset="0"/>
                </a:endParaRPr>
              </a:p>
              <a:p>
                <a:pPr marL="268287" lvl="1" indent="0">
                  <a:buNone/>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𝐴</m:t>
                          </m:r>
                          <m:r>
                            <a:rPr lang="en-US" sz="1200" b="0" i="1" smtClean="0">
                              <a:latin typeface="Cambria Math" panose="02040503050406030204" pitchFamily="18" charset="0"/>
                            </a:rPr>
                            <m:t>|</m:t>
                          </m:r>
                          <m:acc>
                            <m:accPr>
                              <m:chr m:val="̅"/>
                              <m:ctrlPr>
                                <a:rPr lang="en-US" sz="1200" b="0" i="1" smtClean="0">
                                  <a:latin typeface="Cambria Math" panose="02040503050406030204" pitchFamily="18" charset="0"/>
                                </a:rPr>
                              </m:ctrlPr>
                            </m:accPr>
                            <m:e>
                              <m:r>
                                <a:rPr lang="en-US" sz="1200" i="1">
                                  <a:latin typeface="Cambria Math" panose="02040503050406030204" pitchFamily="18" charset="0"/>
                                </a:rPr>
                                <m:t>𝐵</m:t>
                              </m:r>
                            </m:e>
                          </m:acc>
                        </m:e>
                      </m:d>
                      <m:r>
                        <a:rPr lang="en-US" sz="1200" b="0" i="1" smtClean="0">
                          <a:latin typeface="Cambria Math" panose="02040503050406030204" pitchFamily="18" charset="0"/>
                        </a:rPr>
                        <m:t>=</m:t>
                      </m:r>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𝐴</m:t>
                          </m:r>
                          <m:r>
                            <a:rPr lang="en-US" sz="1200" b="0" i="1" smtClean="0">
                              <a:latin typeface="Cambria Math" panose="02040503050406030204" pitchFamily="18" charset="0"/>
                            </a:rPr>
                            <m:t>|</m:t>
                          </m:r>
                          <m:acc>
                            <m:accPr>
                              <m:chr m:val="̅"/>
                              <m:ctrlPr>
                                <a:rPr lang="en-US" sz="1200" i="1">
                                  <a:latin typeface="Cambria Math" panose="02040503050406030204" pitchFamily="18" charset="0"/>
                                </a:rPr>
                              </m:ctrlPr>
                            </m:accPr>
                            <m:e>
                              <m:r>
                                <a:rPr lang="en-US" sz="1200" i="1">
                                  <a:latin typeface="Cambria Math" panose="02040503050406030204" pitchFamily="18" charset="0"/>
                                </a:rPr>
                                <m:t>𝐵</m:t>
                              </m:r>
                            </m:e>
                          </m:acc>
                          <m:r>
                            <a:rPr lang="en-US" sz="1200" b="0" i="1" smtClean="0">
                              <a:latin typeface="Cambria Math" panose="02040503050406030204" pitchFamily="18" charset="0"/>
                            </a:rPr>
                            <m:t>,</m:t>
                          </m:r>
                          <m:r>
                            <a:rPr lang="en-US" sz="1200" b="0" i="1" smtClean="0">
                              <a:latin typeface="Cambria Math" panose="02040503050406030204" pitchFamily="18" charset="0"/>
                            </a:rPr>
                            <m:t>𝐶</m:t>
                          </m:r>
                        </m:e>
                      </m:d>
                      <m:r>
                        <a:rPr lang="en-US" sz="1200" b="0" i="1" smtClean="0">
                          <a:latin typeface="Cambria Math" panose="02040503050406030204" pitchFamily="18" charset="0"/>
                        </a:rPr>
                        <m:t>⋅</m:t>
                      </m:r>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𝐶</m:t>
                          </m:r>
                        </m:e>
                        <m:e>
                          <m:acc>
                            <m:accPr>
                              <m:chr m:val="̅"/>
                              <m:ctrlPr>
                                <a:rPr lang="en-US" sz="1200" i="1">
                                  <a:latin typeface="Cambria Math" panose="02040503050406030204" pitchFamily="18" charset="0"/>
                                </a:rPr>
                              </m:ctrlPr>
                            </m:accPr>
                            <m:e>
                              <m:r>
                                <a:rPr lang="en-US" sz="1200" i="1">
                                  <a:latin typeface="Cambria Math" panose="02040503050406030204" pitchFamily="18" charset="0"/>
                                </a:rPr>
                                <m:t>𝐵</m:t>
                              </m:r>
                            </m:e>
                          </m:acc>
                        </m:e>
                      </m:d>
                      <m:r>
                        <a:rPr lang="en-US" sz="1200" b="0" i="1" smtClean="0">
                          <a:latin typeface="Cambria Math" panose="02040503050406030204" pitchFamily="18" charset="0"/>
                        </a:rPr>
                        <m:t>+</m:t>
                      </m:r>
                      <m:r>
                        <a:rPr lang="en-US" sz="1200" i="1">
                          <a:latin typeface="Cambria Math" panose="02040503050406030204" pitchFamily="18" charset="0"/>
                        </a:rPr>
                        <m:t>𝑃</m:t>
                      </m:r>
                      <m:d>
                        <m:dPr>
                          <m:ctrlPr>
                            <a:rPr lang="en-US" sz="1200" i="1">
                              <a:latin typeface="Cambria Math" panose="02040503050406030204" pitchFamily="18" charset="0"/>
                            </a:rPr>
                          </m:ctrlPr>
                        </m:dPr>
                        <m:e>
                          <m:r>
                            <a:rPr lang="en-US" sz="1200" i="1">
                              <a:latin typeface="Cambria Math" panose="02040503050406030204" pitchFamily="18" charset="0"/>
                            </a:rPr>
                            <m:t>𝐴</m:t>
                          </m:r>
                          <m:r>
                            <a:rPr lang="en-US" sz="1200" i="1">
                              <a:latin typeface="Cambria Math" panose="02040503050406030204" pitchFamily="18" charset="0"/>
                            </a:rPr>
                            <m:t>|</m:t>
                          </m:r>
                          <m:acc>
                            <m:accPr>
                              <m:chr m:val="̅"/>
                              <m:ctrlPr>
                                <a:rPr lang="en-US" sz="1200" i="1">
                                  <a:latin typeface="Cambria Math" panose="02040503050406030204" pitchFamily="18" charset="0"/>
                                </a:rPr>
                              </m:ctrlPr>
                            </m:accPr>
                            <m:e>
                              <m:r>
                                <a:rPr lang="en-US" sz="1200" i="1">
                                  <a:latin typeface="Cambria Math" panose="02040503050406030204" pitchFamily="18" charset="0"/>
                                </a:rPr>
                                <m:t>𝐵</m:t>
                              </m:r>
                            </m:e>
                          </m:acc>
                          <m:r>
                            <a:rPr lang="en-US" sz="1200" i="1">
                              <a:latin typeface="Cambria Math" panose="02040503050406030204" pitchFamily="18" charset="0"/>
                            </a:rPr>
                            <m:t>,</m:t>
                          </m:r>
                          <m:acc>
                            <m:accPr>
                              <m:chr m:val="̅"/>
                              <m:ctrlPr>
                                <a:rPr lang="en-US" sz="1200" b="0" i="1" smtClean="0">
                                  <a:latin typeface="Cambria Math" panose="02040503050406030204" pitchFamily="18" charset="0"/>
                                </a:rPr>
                              </m:ctrlPr>
                            </m:accPr>
                            <m:e>
                              <m:r>
                                <a:rPr lang="en-US" sz="1200" i="1">
                                  <a:latin typeface="Cambria Math" panose="02040503050406030204" pitchFamily="18" charset="0"/>
                                </a:rPr>
                                <m:t>𝐶</m:t>
                              </m:r>
                            </m:e>
                          </m:acc>
                        </m:e>
                      </m:d>
                      <m:r>
                        <a:rPr lang="en-US" sz="1200" i="1">
                          <a:latin typeface="Cambria Math" panose="02040503050406030204" pitchFamily="18" charset="0"/>
                        </a:rPr>
                        <m:t>⋅</m:t>
                      </m:r>
                      <m:r>
                        <a:rPr lang="en-US" sz="1200" i="1">
                          <a:latin typeface="Cambria Math" panose="02040503050406030204" pitchFamily="18" charset="0"/>
                        </a:rPr>
                        <m:t>𝑃</m:t>
                      </m:r>
                      <m:d>
                        <m:dPr>
                          <m:ctrlPr>
                            <a:rPr lang="en-US" sz="1200" i="1">
                              <a:latin typeface="Cambria Math" panose="02040503050406030204" pitchFamily="18" charset="0"/>
                            </a:rPr>
                          </m:ctrlPr>
                        </m:dPr>
                        <m:e>
                          <m:acc>
                            <m:accPr>
                              <m:chr m:val="̅"/>
                              <m:ctrlPr>
                                <a:rPr lang="en-US" sz="1200" i="1">
                                  <a:latin typeface="Cambria Math" panose="02040503050406030204" pitchFamily="18" charset="0"/>
                                </a:rPr>
                              </m:ctrlPr>
                            </m:accPr>
                            <m:e>
                              <m:r>
                                <a:rPr lang="en-US" sz="1200" i="1">
                                  <a:latin typeface="Cambria Math" panose="02040503050406030204" pitchFamily="18" charset="0"/>
                                </a:rPr>
                                <m:t>𝐶</m:t>
                              </m:r>
                            </m:e>
                          </m:acc>
                        </m:e>
                        <m:e>
                          <m:acc>
                            <m:accPr>
                              <m:chr m:val="̅"/>
                              <m:ctrlPr>
                                <a:rPr lang="en-US" sz="1200" i="1">
                                  <a:latin typeface="Cambria Math" panose="02040503050406030204" pitchFamily="18" charset="0"/>
                                </a:rPr>
                              </m:ctrlPr>
                            </m:accPr>
                            <m:e>
                              <m:r>
                                <a:rPr lang="en-US" sz="1200" i="1">
                                  <a:latin typeface="Cambria Math" panose="02040503050406030204" pitchFamily="18" charset="0"/>
                                </a:rPr>
                                <m:t>𝐵</m:t>
                              </m:r>
                            </m:e>
                          </m:acc>
                        </m:e>
                      </m:d>
                    </m:oMath>
                  </m:oMathPara>
                </a14:m>
                <a:endParaRPr lang="en-DE" sz="1200" dirty="0"/>
              </a:p>
              <a:p>
                <a:pPr marL="268287" lvl="1" indent="0">
                  <a:buNone/>
                </a:pPr>
                <a:endParaRPr lang="en-DE" sz="1200" dirty="0"/>
              </a:p>
            </p:txBody>
          </p:sp>
        </mc:Choice>
        <mc:Fallback xmlns="">
          <p:sp>
            <p:nvSpPr>
              <p:cNvPr id="2" name="Text Placeholder 1">
                <a:extLst>
                  <a:ext uri="{FF2B5EF4-FFF2-40B4-BE49-F238E27FC236}">
                    <a16:creationId xmlns:a16="http://schemas.microsoft.com/office/drawing/2014/main" id="{C9E3C2CA-E04F-31D6-A3DF-C36B7A436D6E}"/>
                  </a:ext>
                </a:extLst>
              </p:cNvPr>
              <p:cNvSpPr>
                <a:spLocks noGrp="1" noRot="1" noChangeAspect="1" noMove="1" noResize="1" noEditPoints="1" noAdjustHandles="1" noChangeArrowheads="1" noChangeShapeType="1" noTextEdit="1"/>
              </p:cNvSpPr>
              <p:nvPr>
                <p:ph type="body" sz="quarter" idx="13"/>
              </p:nvPr>
            </p:nvSpPr>
            <p:spPr>
              <a:xfrm>
                <a:off x="358777" y="1239837"/>
                <a:ext cx="6481476" cy="3563938"/>
              </a:xfrm>
              <a:blipFill>
                <a:blip r:embed="rId2"/>
                <a:stretch>
                  <a:fillRect t="-355"/>
                </a:stretch>
              </a:blipFill>
            </p:spPr>
            <p:txBody>
              <a:bodyPr/>
              <a:lstStyle/>
              <a:p>
                <a:r>
                  <a:rPr lang="de-DE">
                    <a:noFill/>
                  </a:rPr>
                  <a:t> </a:t>
                </a:r>
              </a:p>
            </p:txBody>
          </p:sp>
        </mc:Fallback>
      </mc:AlternateContent>
      <p:sp>
        <p:nvSpPr>
          <p:cNvPr id="3" name="Title 2">
            <a:extLst>
              <a:ext uri="{FF2B5EF4-FFF2-40B4-BE49-F238E27FC236}">
                <a16:creationId xmlns:a16="http://schemas.microsoft.com/office/drawing/2014/main" id="{BD8507C6-934F-A317-94D3-42218DFDDEEA}"/>
              </a:ext>
            </a:extLst>
          </p:cNvPr>
          <p:cNvSpPr>
            <a:spLocks noGrp="1"/>
          </p:cNvSpPr>
          <p:nvPr>
            <p:ph type="title"/>
          </p:nvPr>
        </p:nvSpPr>
        <p:spPr/>
        <p:txBody>
          <a:bodyPr/>
          <a:lstStyle/>
          <a:p>
            <a:r>
              <a:rPr lang="en-DE" dirty="0"/>
              <a:t>Simpson Paradox</a:t>
            </a:r>
          </a:p>
        </p:txBody>
      </p:sp>
      <p:graphicFrame>
        <p:nvGraphicFramePr>
          <p:cNvPr id="4" name="Table 4">
            <a:extLst>
              <a:ext uri="{FF2B5EF4-FFF2-40B4-BE49-F238E27FC236}">
                <a16:creationId xmlns:a16="http://schemas.microsoft.com/office/drawing/2014/main" id="{11A2848F-A07A-0160-FC3D-50E085A22C6C}"/>
              </a:ext>
            </a:extLst>
          </p:cNvPr>
          <p:cNvGraphicFramePr>
            <a:graphicFrameLocks noGrp="1"/>
          </p:cNvGraphicFramePr>
          <p:nvPr>
            <p:extLst>
              <p:ext uri="{D42A27DB-BD31-4B8C-83A1-F6EECF244321}">
                <p14:modId xmlns:p14="http://schemas.microsoft.com/office/powerpoint/2010/main" val="1822964889"/>
              </p:ext>
            </p:extLst>
          </p:nvPr>
        </p:nvGraphicFramePr>
        <p:xfrm>
          <a:off x="6876256" y="1203598"/>
          <a:ext cx="2160240" cy="864094"/>
        </p:xfrm>
        <a:graphic>
          <a:graphicData uri="http://schemas.openxmlformats.org/drawingml/2006/table">
            <a:tbl>
              <a:tblPr firstRow="1" bandRow="1">
                <a:tableStyleId>{21E4AEA4-8DFA-4A89-87EB-49C32662AFE0}</a:tableStyleId>
              </a:tblPr>
              <a:tblGrid>
                <a:gridCol w="720080">
                  <a:extLst>
                    <a:ext uri="{9D8B030D-6E8A-4147-A177-3AD203B41FA5}">
                      <a16:colId xmlns:a16="http://schemas.microsoft.com/office/drawing/2014/main" val="2218890469"/>
                    </a:ext>
                  </a:extLst>
                </a:gridCol>
                <a:gridCol w="648072">
                  <a:extLst>
                    <a:ext uri="{9D8B030D-6E8A-4147-A177-3AD203B41FA5}">
                      <a16:colId xmlns:a16="http://schemas.microsoft.com/office/drawing/2014/main" val="358185976"/>
                    </a:ext>
                  </a:extLst>
                </a:gridCol>
                <a:gridCol w="792088">
                  <a:extLst>
                    <a:ext uri="{9D8B030D-6E8A-4147-A177-3AD203B41FA5}">
                      <a16:colId xmlns:a16="http://schemas.microsoft.com/office/drawing/2014/main" val="3980985261"/>
                    </a:ext>
                  </a:extLst>
                </a:gridCol>
              </a:tblGrid>
              <a:tr h="316876">
                <a:tc>
                  <a:txBody>
                    <a:bodyPr/>
                    <a:lstStyle/>
                    <a:p>
                      <a:endParaRPr lang="en-DE" sz="1000" dirty="0"/>
                    </a:p>
                  </a:txBody>
                  <a:tcPr marL="0" marR="0" marT="0" marB="0" anchor="ctr" anchorCtr="1"/>
                </a:tc>
                <a:tc>
                  <a:txBody>
                    <a:bodyPr/>
                    <a:lstStyle/>
                    <a:p>
                      <a:r>
                        <a:rPr lang="en-DE" sz="1000" dirty="0"/>
                        <a:t>Herz-OP</a:t>
                      </a:r>
                    </a:p>
                  </a:txBody>
                  <a:tcPr marL="0" marR="0" marT="0" marB="0" anchor="ctr" anchorCtr="1"/>
                </a:tc>
                <a:tc>
                  <a:txBody>
                    <a:bodyPr/>
                    <a:lstStyle/>
                    <a:p>
                      <a:r>
                        <a:rPr lang="en-DE" sz="1000" dirty="0"/>
                        <a:t>Platzwunde</a:t>
                      </a:r>
                    </a:p>
                  </a:txBody>
                  <a:tcPr marL="0" marR="0" marT="0" marB="0" anchor="ctr" anchorCtr="1"/>
                </a:tc>
                <a:extLst>
                  <a:ext uri="{0D108BD9-81ED-4DB2-BD59-A6C34878D82A}">
                    <a16:rowId xmlns:a16="http://schemas.microsoft.com/office/drawing/2014/main" val="1679452409"/>
                  </a:ext>
                </a:extLst>
              </a:tr>
              <a:tr h="230342">
                <a:tc>
                  <a:txBody>
                    <a:bodyPr/>
                    <a:lstStyle/>
                    <a:p>
                      <a:r>
                        <a:rPr lang="en-DE" sz="1000" dirty="0"/>
                        <a:t>Erfolg</a:t>
                      </a:r>
                    </a:p>
                  </a:txBody>
                  <a:tcPr marL="0" marR="0" marT="0" marB="0" anchor="ctr" anchorCtr="1"/>
                </a:tc>
                <a:tc>
                  <a:txBody>
                    <a:bodyPr/>
                    <a:lstStyle/>
                    <a:p>
                      <a:r>
                        <a:rPr lang="en-DE" sz="1000" dirty="0"/>
                        <a:t>70</a:t>
                      </a:r>
                    </a:p>
                  </a:txBody>
                  <a:tcPr marL="0" marR="0" marT="0" marB="0" anchor="ctr" anchorCtr="1"/>
                </a:tc>
                <a:tc>
                  <a:txBody>
                    <a:bodyPr/>
                    <a:lstStyle/>
                    <a:p>
                      <a:r>
                        <a:rPr lang="en-DE" sz="1000" dirty="0"/>
                        <a:t>10</a:t>
                      </a:r>
                    </a:p>
                  </a:txBody>
                  <a:tcPr marL="0" marR="0" marT="0" marB="0" anchor="ctr" anchorCtr="1"/>
                </a:tc>
                <a:extLst>
                  <a:ext uri="{0D108BD9-81ED-4DB2-BD59-A6C34878D82A}">
                    <a16:rowId xmlns:a16="http://schemas.microsoft.com/office/drawing/2014/main" val="4001929603"/>
                  </a:ext>
                </a:extLst>
              </a:tr>
              <a:tr h="316876">
                <a:tc>
                  <a:txBody>
                    <a:bodyPr/>
                    <a:lstStyle/>
                    <a:p>
                      <a:r>
                        <a:rPr lang="en-DE" sz="1000" dirty="0"/>
                        <a:t>Misserfolg</a:t>
                      </a:r>
                    </a:p>
                  </a:txBody>
                  <a:tcPr marL="0" marR="0" marT="0" marB="0" anchor="ctr" anchorCtr="1"/>
                </a:tc>
                <a:tc>
                  <a:txBody>
                    <a:bodyPr/>
                    <a:lstStyle/>
                    <a:p>
                      <a:r>
                        <a:rPr lang="en-DE" sz="1000" dirty="0"/>
                        <a:t>20</a:t>
                      </a:r>
                    </a:p>
                  </a:txBody>
                  <a:tcPr marL="0" marR="0" marT="0" marB="0" anchor="ctr" anchorCtr="1"/>
                </a:tc>
                <a:tc>
                  <a:txBody>
                    <a:bodyPr/>
                    <a:lstStyle/>
                    <a:p>
                      <a:r>
                        <a:rPr lang="en-DE" sz="1000" dirty="0"/>
                        <a:t>0</a:t>
                      </a:r>
                    </a:p>
                  </a:txBody>
                  <a:tcPr marL="0" marR="0" marT="0" marB="0" anchor="ctr" anchorCtr="1"/>
                </a:tc>
                <a:extLst>
                  <a:ext uri="{0D108BD9-81ED-4DB2-BD59-A6C34878D82A}">
                    <a16:rowId xmlns:a16="http://schemas.microsoft.com/office/drawing/2014/main" val="2382852172"/>
                  </a:ext>
                </a:extLst>
              </a:tr>
            </a:tbl>
          </a:graphicData>
        </a:graphic>
      </p:graphicFrame>
      <p:graphicFrame>
        <p:nvGraphicFramePr>
          <p:cNvPr id="5" name="Table 4">
            <a:extLst>
              <a:ext uri="{FF2B5EF4-FFF2-40B4-BE49-F238E27FC236}">
                <a16:creationId xmlns:a16="http://schemas.microsoft.com/office/drawing/2014/main" id="{D881D6A5-BC08-3F7D-888D-4A2445AD3E34}"/>
              </a:ext>
            </a:extLst>
          </p:cNvPr>
          <p:cNvGraphicFramePr>
            <a:graphicFrameLocks noGrp="1"/>
          </p:cNvGraphicFramePr>
          <p:nvPr>
            <p:extLst>
              <p:ext uri="{D42A27DB-BD31-4B8C-83A1-F6EECF244321}">
                <p14:modId xmlns:p14="http://schemas.microsoft.com/office/powerpoint/2010/main" val="2310992475"/>
              </p:ext>
            </p:extLst>
          </p:nvPr>
        </p:nvGraphicFramePr>
        <p:xfrm>
          <a:off x="6876256" y="2427734"/>
          <a:ext cx="2160240" cy="864094"/>
        </p:xfrm>
        <a:graphic>
          <a:graphicData uri="http://schemas.openxmlformats.org/drawingml/2006/table">
            <a:tbl>
              <a:tblPr firstRow="1" bandRow="1">
                <a:tableStyleId>{21E4AEA4-8DFA-4A89-87EB-49C32662AFE0}</a:tableStyleId>
              </a:tblPr>
              <a:tblGrid>
                <a:gridCol w="720080">
                  <a:extLst>
                    <a:ext uri="{9D8B030D-6E8A-4147-A177-3AD203B41FA5}">
                      <a16:colId xmlns:a16="http://schemas.microsoft.com/office/drawing/2014/main" val="2218890469"/>
                    </a:ext>
                  </a:extLst>
                </a:gridCol>
                <a:gridCol w="648072">
                  <a:extLst>
                    <a:ext uri="{9D8B030D-6E8A-4147-A177-3AD203B41FA5}">
                      <a16:colId xmlns:a16="http://schemas.microsoft.com/office/drawing/2014/main" val="358185976"/>
                    </a:ext>
                  </a:extLst>
                </a:gridCol>
                <a:gridCol w="792088">
                  <a:extLst>
                    <a:ext uri="{9D8B030D-6E8A-4147-A177-3AD203B41FA5}">
                      <a16:colId xmlns:a16="http://schemas.microsoft.com/office/drawing/2014/main" val="3980985261"/>
                    </a:ext>
                  </a:extLst>
                </a:gridCol>
              </a:tblGrid>
              <a:tr h="316876">
                <a:tc>
                  <a:txBody>
                    <a:bodyPr/>
                    <a:lstStyle/>
                    <a:p>
                      <a:endParaRPr lang="en-DE" sz="1000" dirty="0"/>
                    </a:p>
                  </a:txBody>
                  <a:tcPr marL="0" marR="0" marT="0" marB="0" anchor="ctr" anchorCtr="1"/>
                </a:tc>
                <a:tc>
                  <a:txBody>
                    <a:bodyPr/>
                    <a:lstStyle/>
                    <a:p>
                      <a:r>
                        <a:rPr lang="en-DE" sz="1000" dirty="0"/>
                        <a:t>Herz-OP</a:t>
                      </a:r>
                    </a:p>
                  </a:txBody>
                  <a:tcPr marL="0" marR="0" marT="0" marB="0" anchor="ctr" anchorCtr="1"/>
                </a:tc>
                <a:tc>
                  <a:txBody>
                    <a:bodyPr/>
                    <a:lstStyle/>
                    <a:p>
                      <a:r>
                        <a:rPr lang="en-DE" sz="1000" dirty="0"/>
                        <a:t>Platzwunde</a:t>
                      </a:r>
                    </a:p>
                  </a:txBody>
                  <a:tcPr marL="0" marR="0" marT="0" marB="0" anchor="ctr" anchorCtr="1"/>
                </a:tc>
                <a:extLst>
                  <a:ext uri="{0D108BD9-81ED-4DB2-BD59-A6C34878D82A}">
                    <a16:rowId xmlns:a16="http://schemas.microsoft.com/office/drawing/2014/main" val="1679452409"/>
                  </a:ext>
                </a:extLst>
              </a:tr>
              <a:tr h="230342">
                <a:tc>
                  <a:txBody>
                    <a:bodyPr/>
                    <a:lstStyle/>
                    <a:p>
                      <a:r>
                        <a:rPr lang="en-DE" sz="1000" dirty="0"/>
                        <a:t>Erfolg</a:t>
                      </a:r>
                    </a:p>
                  </a:txBody>
                  <a:tcPr marL="0" marR="0" marT="0" marB="0" anchor="ctr" anchorCtr="1"/>
                </a:tc>
                <a:tc>
                  <a:txBody>
                    <a:bodyPr/>
                    <a:lstStyle/>
                    <a:p>
                      <a:r>
                        <a:rPr lang="en-DE" sz="1000" dirty="0"/>
                        <a:t>2</a:t>
                      </a:r>
                    </a:p>
                  </a:txBody>
                  <a:tcPr marL="0" marR="0" marT="0" marB="0" anchor="ctr" anchorCtr="1"/>
                </a:tc>
                <a:tc>
                  <a:txBody>
                    <a:bodyPr/>
                    <a:lstStyle/>
                    <a:p>
                      <a:r>
                        <a:rPr lang="en-DE" sz="1000" dirty="0"/>
                        <a:t>81</a:t>
                      </a:r>
                    </a:p>
                  </a:txBody>
                  <a:tcPr marL="0" marR="0" marT="0" marB="0" anchor="ctr" anchorCtr="1"/>
                </a:tc>
                <a:extLst>
                  <a:ext uri="{0D108BD9-81ED-4DB2-BD59-A6C34878D82A}">
                    <a16:rowId xmlns:a16="http://schemas.microsoft.com/office/drawing/2014/main" val="4001929603"/>
                  </a:ext>
                </a:extLst>
              </a:tr>
              <a:tr h="316876">
                <a:tc>
                  <a:txBody>
                    <a:bodyPr/>
                    <a:lstStyle/>
                    <a:p>
                      <a:r>
                        <a:rPr lang="en-DE" sz="1000" dirty="0"/>
                        <a:t>Misserfolg</a:t>
                      </a:r>
                    </a:p>
                  </a:txBody>
                  <a:tcPr marL="0" marR="0" marT="0" marB="0" anchor="ctr" anchorCtr="1"/>
                </a:tc>
                <a:tc>
                  <a:txBody>
                    <a:bodyPr/>
                    <a:lstStyle/>
                    <a:p>
                      <a:r>
                        <a:rPr lang="en-DE" sz="1000" dirty="0"/>
                        <a:t>8</a:t>
                      </a:r>
                    </a:p>
                  </a:txBody>
                  <a:tcPr marL="0" marR="0" marT="0" marB="0" anchor="ctr" anchorCtr="1"/>
                </a:tc>
                <a:tc>
                  <a:txBody>
                    <a:bodyPr/>
                    <a:lstStyle/>
                    <a:p>
                      <a:r>
                        <a:rPr lang="en-DE" sz="1000" dirty="0"/>
                        <a:t>9</a:t>
                      </a:r>
                    </a:p>
                  </a:txBody>
                  <a:tcPr marL="0" marR="0" marT="0" marB="0" anchor="ctr" anchorCtr="1"/>
                </a:tc>
                <a:extLst>
                  <a:ext uri="{0D108BD9-81ED-4DB2-BD59-A6C34878D82A}">
                    <a16:rowId xmlns:a16="http://schemas.microsoft.com/office/drawing/2014/main" val="2382852172"/>
                  </a:ext>
                </a:extLst>
              </a:tr>
            </a:tbl>
          </a:graphicData>
        </a:graphic>
      </p:graphicFrame>
      <p:sp>
        <p:nvSpPr>
          <p:cNvPr id="6" name="TextBox 5">
            <a:extLst>
              <a:ext uri="{FF2B5EF4-FFF2-40B4-BE49-F238E27FC236}">
                <a16:creationId xmlns:a16="http://schemas.microsoft.com/office/drawing/2014/main" id="{FF7D3CB2-2C8D-719A-6E7F-489C8FDE49D7}"/>
              </a:ext>
            </a:extLst>
          </p:cNvPr>
          <p:cNvSpPr txBox="1"/>
          <p:nvPr/>
        </p:nvSpPr>
        <p:spPr bwMode="gray">
          <a:xfrm>
            <a:off x="7200292" y="2056496"/>
            <a:ext cx="1512168" cy="215444"/>
          </a:xfrm>
          <a:prstGeom prst="rect">
            <a:avLst/>
          </a:prstGeom>
          <a:noFill/>
        </p:spPr>
        <p:txBody>
          <a:bodyPr wrap="square">
            <a:spAutoFit/>
          </a:bodyPr>
          <a:lstStyle/>
          <a:p>
            <a:pPr algn="ctr"/>
            <a:r>
              <a:rPr lang="en-GB" sz="800" b="1" dirty="0" err="1">
                <a:solidFill>
                  <a:srgbClr val="333539"/>
                </a:solidFill>
                <a:effectLst/>
              </a:rPr>
              <a:t>Dr.</a:t>
            </a:r>
            <a:r>
              <a:rPr lang="en-GB" sz="800" b="1" dirty="0">
                <a:solidFill>
                  <a:srgbClr val="333539"/>
                </a:solidFill>
                <a:effectLst/>
              </a:rPr>
              <a:t> Hibbert</a:t>
            </a:r>
          </a:p>
        </p:txBody>
      </p:sp>
      <p:sp>
        <p:nvSpPr>
          <p:cNvPr id="7" name="TextBox 6">
            <a:extLst>
              <a:ext uri="{FF2B5EF4-FFF2-40B4-BE49-F238E27FC236}">
                <a16:creationId xmlns:a16="http://schemas.microsoft.com/office/drawing/2014/main" id="{60FB1B02-E7A5-1A1C-1903-025DE7CAB9BE}"/>
              </a:ext>
            </a:extLst>
          </p:cNvPr>
          <p:cNvSpPr txBox="1"/>
          <p:nvPr/>
        </p:nvSpPr>
        <p:spPr bwMode="gray">
          <a:xfrm>
            <a:off x="7164288" y="3280632"/>
            <a:ext cx="1512168" cy="215444"/>
          </a:xfrm>
          <a:prstGeom prst="rect">
            <a:avLst/>
          </a:prstGeom>
          <a:noFill/>
        </p:spPr>
        <p:txBody>
          <a:bodyPr wrap="square">
            <a:spAutoFit/>
          </a:bodyPr>
          <a:lstStyle/>
          <a:p>
            <a:pPr algn="ctr"/>
            <a:r>
              <a:rPr lang="en-GB" sz="800" b="1" dirty="0" err="1">
                <a:solidFill>
                  <a:srgbClr val="333539"/>
                </a:solidFill>
                <a:effectLst/>
              </a:rPr>
              <a:t>Dr.</a:t>
            </a:r>
            <a:r>
              <a:rPr lang="en-GB" sz="800" b="1" dirty="0">
                <a:solidFill>
                  <a:srgbClr val="333539"/>
                </a:solidFill>
                <a:effectLst/>
              </a:rPr>
              <a:t> Nick</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75A5EC3-EEC6-1E86-A8AF-4630951F7FEE}"/>
                  </a:ext>
                </a:extLst>
              </p:cNvPr>
              <p:cNvSpPr txBox="1"/>
              <p:nvPr/>
            </p:nvSpPr>
            <p:spPr bwMode="gray">
              <a:xfrm rot="16200000">
                <a:off x="1943708" y="4119922"/>
                <a:ext cx="308300" cy="236291"/>
              </a:xfrm>
              <a:prstGeom prst="rect">
                <a:avLst/>
              </a:prstGeom>
              <a:noFill/>
            </p:spPr>
            <p:txBody>
              <a:bodyPr wrap="none" lIns="0" tIns="0" rIns="0" bIns="0" rtlCol="0" anchor="ctr">
                <a:noAutofit/>
              </a:bodyPr>
              <a:lstStyle/>
              <a:p>
                <a:pPr algn="ct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r>
                        <a:rPr lang="en-US" sz="1050" b="0" i="1" dirty="0" smtClean="0">
                          <a:solidFill>
                            <a:srgbClr val="C00000"/>
                          </a:solidFill>
                          <a:latin typeface="Cambria Math" panose="02040503050406030204" pitchFamily="18" charset="0"/>
                        </a:rPr>
                        <m:t>&lt;</m:t>
                      </m:r>
                    </m:oMath>
                  </m:oMathPara>
                </a14:m>
                <a:endParaRPr lang="en-DE" sz="1050" dirty="0">
                  <a:solidFill>
                    <a:srgbClr val="C00000"/>
                  </a:solidFill>
                </a:endParaRPr>
              </a:p>
            </p:txBody>
          </p:sp>
        </mc:Choice>
        <mc:Fallback xmlns="">
          <p:sp>
            <p:nvSpPr>
              <p:cNvPr id="8" name="TextBox 7">
                <a:extLst>
                  <a:ext uri="{FF2B5EF4-FFF2-40B4-BE49-F238E27FC236}">
                    <a16:creationId xmlns:a16="http://schemas.microsoft.com/office/drawing/2014/main" id="{175A5EC3-EEC6-1E86-A8AF-4630951F7FEE}"/>
                  </a:ext>
                </a:extLst>
              </p:cNvPr>
              <p:cNvSpPr txBox="1">
                <a:spLocks noRot="1" noChangeAspect="1" noMove="1" noResize="1" noEditPoints="1" noAdjustHandles="1" noChangeArrowheads="1" noChangeShapeType="1" noTextEdit="1"/>
              </p:cNvSpPr>
              <p:nvPr/>
            </p:nvSpPr>
            <p:spPr bwMode="gray">
              <a:xfrm rot="16200000">
                <a:off x="1943708" y="4119922"/>
                <a:ext cx="308300" cy="236291"/>
              </a:xfrm>
              <a:prstGeom prst="rect">
                <a:avLst/>
              </a:prstGeom>
              <a:blipFill>
                <a:blip r:embed="rId3"/>
                <a:stretch>
                  <a:fillRect/>
                </a:stretch>
              </a:blipFill>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4A9A7E6-C7C7-CBC5-867C-DB7A68489B44}"/>
                  </a:ext>
                </a:extLst>
              </p:cNvPr>
              <p:cNvSpPr txBox="1"/>
              <p:nvPr/>
            </p:nvSpPr>
            <p:spPr bwMode="gray">
              <a:xfrm rot="5400000">
                <a:off x="2663787" y="4119922"/>
                <a:ext cx="308300" cy="236291"/>
              </a:xfrm>
              <a:prstGeom prst="rect">
                <a:avLst/>
              </a:prstGeom>
              <a:noFill/>
            </p:spPr>
            <p:txBody>
              <a:bodyPr wrap="none" lIns="0" tIns="0" rIns="0" bIns="0" rtlCol="0" anchor="ctr">
                <a:noAutofit/>
              </a:bodyPr>
              <a:lstStyle/>
              <a:p>
                <a:pPr algn="ct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r>
                        <a:rPr lang="en-US" sz="1050" b="0" i="1" dirty="0" smtClean="0">
                          <a:solidFill>
                            <a:srgbClr val="C00000"/>
                          </a:solidFill>
                          <a:latin typeface="Cambria Math" panose="02040503050406030204" pitchFamily="18" charset="0"/>
                        </a:rPr>
                        <m:t>&lt;</m:t>
                      </m:r>
                    </m:oMath>
                  </m:oMathPara>
                </a14:m>
                <a:endParaRPr lang="en-DE" sz="1050" dirty="0">
                  <a:solidFill>
                    <a:srgbClr val="C00000"/>
                  </a:solidFill>
                </a:endParaRPr>
              </a:p>
            </p:txBody>
          </p:sp>
        </mc:Choice>
        <mc:Fallback xmlns="">
          <p:sp>
            <p:nvSpPr>
              <p:cNvPr id="9" name="TextBox 8">
                <a:extLst>
                  <a:ext uri="{FF2B5EF4-FFF2-40B4-BE49-F238E27FC236}">
                    <a16:creationId xmlns:a16="http://schemas.microsoft.com/office/drawing/2014/main" id="{24A9A7E6-C7C7-CBC5-867C-DB7A68489B44}"/>
                  </a:ext>
                </a:extLst>
              </p:cNvPr>
              <p:cNvSpPr txBox="1">
                <a:spLocks noRot="1" noChangeAspect="1" noMove="1" noResize="1" noEditPoints="1" noAdjustHandles="1" noChangeArrowheads="1" noChangeShapeType="1" noTextEdit="1"/>
              </p:cNvSpPr>
              <p:nvPr/>
            </p:nvSpPr>
            <p:spPr bwMode="gray">
              <a:xfrm rot="5400000">
                <a:off x="2663787" y="4119922"/>
                <a:ext cx="308300" cy="236291"/>
              </a:xfrm>
              <a:prstGeom prst="rect">
                <a:avLst/>
              </a:prstGeom>
              <a:blipFill>
                <a:blip r:embed="rId4"/>
                <a:stretch>
                  <a:fillRect/>
                </a:stretch>
              </a:blipFill>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A1036E0-7550-3BB5-C2E4-88DF125EB3B3}"/>
                  </a:ext>
                </a:extLst>
              </p:cNvPr>
              <p:cNvSpPr txBox="1"/>
              <p:nvPr/>
            </p:nvSpPr>
            <p:spPr bwMode="gray">
              <a:xfrm rot="5400000">
                <a:off x="3985823" y="4134646"/>
                <a:ext cx="308300" cy="236291"/>
              </a:xfrm>
              <a:prstGeom prst="rect">
                <a:avLst/>
              </a:prstGeom>
              <a:noFill/>
            </p:spPr>
            <p:txBody>
              <a:bodyPr wrap="none" lIns="0" tIns="0" rIns="0" bIns="0" rtlCol="0" anchor="ctr">
                <a:noAutofit/>
              </a:bodyPr>
              <a:lstStyle/>
              <a:p>
                <a:pPr algn="ct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r>
                        <a:rPr lang="en-US" sz="1050" b="0" i="1" dirty="0" smtClean="0">
                          <a:solidFill>
                            <a:srgbClr val="C00000"/>
                          </a:solidFill>
                          <a:latin typeface="Cambria Math" panose="02040503050406030204" pitchFamily="18" charset="0"/>
                        </a:rPr>
                        <m:t>&lt;</m:t>
                      </m:r>
                    </m:oMath>
                  </m:oMathPara>
                </a14:m>
                <a:endParaRPr lang="en-DE" sz="1050" dirty="0">
                  <a:solidFill>
                    <a:srgbClr val="C00000"/>
                  </a:solidFill>
                </a:endParaRPr>
              </a:p>
            </p:txBody>
          </p:sp>
        </mc:Choice>
        <mc:Fallback xmlns="">
          <p:sp>
            <p:nvSpPr>
              <p:cNvPr id="10" name="TextBox 9">
                <a:extLst>
                  <a:ext uri="{FF2B5EF4-FFF2-40B4-BE49-F238E27FC236}">
                    <a16:creationId xmlns:a16="http://schemas.microsoft.com/office/drawing/2014/main" id="{FA1036E0-7550-3BB5-C2E4-88DF125EB3B3}"/>
                  </a:ext>
                </a:extLst>
              </p:cNvPr>
              <p:cNvSpPr txBox="1">
                <a:spLocks noRot="1" noChangeAspect="1" noMove="1" noResize="1" noEditPoints="1" noAdjustHandles="1" noChangeArrowheads="1" noChangeShapeType="1" noTextEdit="1"/>
              </p:cNvSpPr>
              <p:nvPr/>
            </p:nvSpPr>
            <p:spPr bwMode="gray">
              <a:xfrm rot="5400000">
                <a:off x="3985823" y="4134646"/>
                <a:ext cx="308300" cy="236291"/>
              </a:xfrm>
              <a:prstGeom prst="rect">
                <a:avLst/>
              </a:prstGeom>
              <a:blipFill>
                <a:blip r:embed="rId5"/>
                <a:stretch>
                  <a:fillRect/>
                </a:stretch>
              </a:blipFill>
            </p:spPr>
            <p:txBody>
              <a:bodyPr/>
              <a:lstStyle/>
              <a:p>
                <a:r>
                  <a:rPr lang="en-DE">
                    <a:noFill/>
                  </a:rPr>
                  <a:t> </a:t>
                </a:r>
              </a:p>
            </p:txBody>
          </p:sp>
        </mc:Fallback>
      </mc:AlternateContent>
      <p:sp>
        <p:nvSpPr>
          <p:cNvPr id="11" name="Rounded Rectangle 10">
            <a:extLst>
              <a:ext uri="{FF2B5EF4-FFF2-40B4-BE49-F238E27FC236}">
                <a16:creationId xmlns:a16="http://schemas.microsoft.com/office/drawing/2014/main" id="{2C369A8A-3B59-344E-3201-1FD20A2C0194}"/>
              </a:ext>
            </a:extLst>
          </p:cNvPr>
          <p:cNvSpPr/>
          <p:nvPr/>
        </p:nvSpPr>
        <p:spPr bwMode="gray">
          <a:xfrm>
            <a:off x="2501156" y="3837472"/>
            <a:ext cx="630684" cy="822510"/>
          </a:xfrm>
          <a:prstGeom prst="roundRect">
            <a:avLst/>
          </a:prstGeom>
          <a:solidFill>
            <a:srgbClr val="C00000">
              <a:alpha val="2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
        <p:nvSpPr>
          <p:cNvPr id="12" name="Rounded Rectangle 11">
            <a:extLst>
              <a:ext uri="{FF2B5EF4-FFF2-40B4-BE49-F238E27FC236}">
                <a16:creationId xmlns:a16="http://schemas.microsoft.com/office/drawing/2014/main" id="{BB98C909-42DF-A126-D549-3EDA1C25E956}"/>
              </a:ext>
            </a:extLst>
          </p:cNvPr>
          <p:cNvSpPr/>
          <p:nvPr/>
        </p:nvSpPr>
        <p:spPr bwMode="gray">
          <a:xfrm>
            <a:off x="3851920" y="3837472"/>
            <a:ext cx="720079" cy="822510"/>
          </a:xfrm>
          <a:prstGeom prst="roundRect">
            <a:avLst/>
          </a:prstGeom>
          <a:solidFill>
            <a:srgbClr val="C00000">
              <a:alpha val="2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
        <p:nvSpPr>
          <p:cNvPr id="13" name="Rounded Rectangle 12">
            <a:extLst>
              <a:ext uri="{FF2B5EF4-FFF2-40B4-BE49-F238E27FC236}">
                <a16:creationId xmlns:a16="http://schemas.microsoft.com/office/drawing/2014/main" id="{99288F0D-CF53-6484-CE93-CBF96BDC50D4}"/>
              </a:ext>
            </a:extLst>
          </p:cNvPr>
          <p:cNvSpPr/>
          <p:nvPr/>
        </p:nvSpPr>
        <p:spPr bwMode="gray">
          <a:xfrm>
            <a:off x="1781076" y="3837472"/>
            <a:ext cx="524323" cy="822510"/>
          </a:xfrm>
          <a:prstGeom prst="roundRect">
            <a:avLst/>
          </a:prstGeom>
          <a:solidFill>
            <a:srgbClr val="C00000">
              <a:alpha val="2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cxnSp>
        <p:nvCxnSpPr>
          <p:cNvPr id="14" name="Straight Arrow Connector 13">
            <a:extLst>
              <a:ext uri="{FF2B5EF4-FFF2-40B4-BE49-F238E27FC236}">
                <a16:creationId xmlns:a16="http://schemas.microsoft.com/office/drawing/2014/main" id="{6FD6C324-1FB7-E303-8425-E8F5D7548E11}"/>
              </a:ext>
            </a:extLst>
          </p:cNvPr>
          <p:cNvCxnSpPr>
            <a:cxnSpLocks/>
            <a:stCxn id="15" idx="1"/>
          </p:cNvCxnSpPr>
          <p:nvPr/>
        </p:nvCxnSpPr>
        <p:spPr bwMode="gray">
          <a:xfrm flipH="1" flipV="1">
            <a:off x="5148064" y="4011910"/>
            <a:ext cx="413784" cy="250168"/>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9701F77-29CE-C1F9-9488-FC40F8B70A3B}"/>
                  </a:ext>
                </a:extLst>
              </p:cNvPr>
              <p:cNvSpPr txBox="1"/>
              <p:nvPr/>
            </p:nvSpPr>
            <p:spPr bwMode="gray">
              <a:xfrm>
                <a:off x="5561848" y="3903663"/>
                <a:ext cx="1314407" cy="716829"/>
              </a:xfrm>
              <a:prstGeom prst="rect">
                <a:avLst/>
              </a:prstGeom>
              <a:noFill/>
            </p:spPr>
            <p:txBody>
              <a:bodyPr wrap="none" lIns="0" tIns="0" rIns="0" bIns="0" rtlCol="0" anchor="ctr">
                <a:noAutofit/>
              </a:bodyPr>
              <a:lstStyle/>
              <a:p>
                <a:pPr algn="ctr">
                  <a:spcBef>
                    <a:spcPts val="300"/>
                  </a:spcBef>
                  <a:spcAft>
                    <a:spcPts val="300"/>
                  </a:spcAft>
                  <a:buClr>
                    <a:schemeClr val="accent1"/>
                  </a:buClr>
                  <a:buSzPct val="90000"/>
                </a:pPr>
                <a:r>
                  <a:rPr lang="en-DE" sz="1050" dirty="0">
                    <a:solidFill>
                      <a:srgbClr val="C00000"/>
                    </a:solidFill>
                  </a:rPr>
                  <a:t>Variieren stark!</a:t>
                </a:r>
                <a:br>
                  <a:rPr lang="en-DE" sz="1050" dirty="0">
                    <a:solidFill>
                      <a:srgbClr val="C00000"/>
                    </a:solidFill>
                  </a:rPr>
                </a:br>
                <a14:m>
                  <m:oMathPara xmlns:m="http://schemas.openxmlformats.org/officeDocument/2006/math">
                    <m:oMathParaPr>
                      <m:jc m:val="centerGroup"/>
                    </m:oMathParaPr>
                    <m:oMath xmlns:m="http://schemas.openxmlformats.org/officeDocument/2006/math">
                      <m:r>
                        <a:rPr lang="en-US" sz="1050" b="0" i="1" smtClean="0">
                          <a:solidFill>
                            <a:srgbClr val="C00000"/>
                          </a:solidFill>
                          <a:latin typeface="Cambria Math" panose="02040503050406030204" pitchFamily="18" charset="0"/>
                        </a:rPr>
                        <m:t>𝑃</m:t>
                      </m:r>
                      <m:d>
                        <m:dPr>
                          <m:ctrlPr>
                            <a:rPr lang="en-US" sz="1050" b="0" i="1" smtClean="0">
                              <a:solidFill>
                                <a:srgbClr val="C00000"/>
                              </a:solidFill>
                              <a:latin typeface="Cambria Math" panose="02040503050406030204" pitchFamily="18" charset="0"/>
                            </a:rPr>
                          </m:ctrlPr>
                        </m:dPr>
                        <m:e>
                          <m:acc>
                            <m:accPr>
                              <m:chr m:val="̅"/>
                              <m:ctrlPr>
                                <a:rPr lang="en-US" sz="1050" b="0" i="1" smtClean="0">
                                  <a:solidFill>
                                    <a:srgbClr val="C00000"/>
                                  </a:solidFill>
                                  <a:latin typeface="Cambria Math" panose="02040503050406030204" pitchFamily="18" charset="0"/>
                                </a:rPr>
                              </m:ctrlPr>
                            </m:accPr>
                            <m:e>
                              <m:r>
                                <a:rPr lang="en-US" sz="1050" b="0" i="1" smtClean="0">
                                  <a:solidFill>
                                    <a:srgbClr val="C00000"/>
                                  </a:solidFill>
                                  <a:latin typeface="Cambria Math" panose="02040503050406030204" pitchFamily="18" charset="0"/>
                                </a:rPr>
                                <m:t>𝐶</m:t>
                              </m:r>
                            </m:e>
                          </m:acc>
                          <m:r>
                            <a:rPr lang="en-US" sz="1050" b="0" i="1" dirty="0" smtClean="0">
                              <a:solidFill>
                                <a:srgbClr val="C00000"/>
                              </a:solidFill>
                              <a:latin typeface="Cambria Math" panose="02040503050406030204" pitchFamily="18" charset="0"/>
                            </a:rPr>
                            <m:t>|</m:t>
                          </m:r>
                          <m:r>
                            <a:rPr lang="en-US" sz="1050" b="0" i="1" dirty="0" smtClean="0">
                              <a:solidFill>
                                <a:srgbClr val="C00000"/>
                              </a:solidFill>
                              <a:latin typeface="Cambria Math" panose="02040503050406030204" pitchFamily="18" charset="0"/>
                            </a:rPr>
                            <m:t>𝐵</m:t>
                          </m:r>
                        </m:e>
                      </m:d>
                      <m:r>
                        <a:rPr lang="en-US" sz="1050" b="0" i="1" smtClean="0">
                          <a:solidFill>
                            <a:srgbClr val="C00000"/>
                          </a:solidFill>
                          <a:latin typeface="Cambria Math" panose="02040503050406030204" pitchFamily="18" charset="0"/>
                        </a:rPr>
                        <m:t>=10%</m:t>
                      </m:r>
                    </m:oMath>
                  </m:oMathPara>
                </a14:m>
                <a:endParaRPr lang="en-US" sz="1050" b="0" dirty="0">
                  <a:solidFill>
                    <a:srgbClr val="C00000"/>
                  </a:solidFill>
                </a:endParaRPr>
              </a:p>
              <a:p>
                <a:pPr algn="ct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r>
                        <a:rPr lang="en-US" sz="1050" i="1">
                          <a:solidFill>
                            <a:srgbClr val="C00000"/>
                          </a:solidFill>
                          <a:latin typeface="Cambria Math" panose="02040503050406030204" pitchFamily="18" charset="0"/>
                        </a:rPr>
                        <m:t>𝑃</m:t>
                      </m:r>
                      <m:d>
                        <m:dPr>
                          <m:ctrlPr>
                            <a:rPr lang="en-US" sz="1050" i="1">
                              <a:solidFill>
                                <a:srgbClr val="C00000"/>
                              </a:solidFill>
                              <a:latin typeface="Cambria Math" panose="02040503050406030204" pitchFamily="18" charset="0"/>
                            </a:rPr>
                          </m:ctrlPr>
                        </m:dPr>
                        <m:e>
                          <m:acc>
                            <m:accPr>
                              <m:chr m:val="̅"/>
                              <m:ctrlPr>
                                <a:rPr lang="en-US" sz="1050" i="1">
                                  <a:solidFill>
                                    <a:srgbClr val="C00000"/>
                                  </a:solidFill>
                                  <a:latin typeface="Cambria Math" panose="02040503050406030204" pitchFamily="18" charset="0"/>
                                </a:rPr>
                              </m:ctrlPr>
                            </m:accPr>
                            <m:e>
                              <m:r>
                                <a:rPr lang="en-US" sz="1050" i="1">
                                  <a:solidFill>
                                    <a:srgbClr val="C00000"/>
                                  </a:solidFill>
                                  <a:latin typeface="Cambria Math" panose="02040503050406030204" pitchFamily="18" charset="0"/>
                                </a:rPr>
                                <m:t>𝐶</m:t>
                              </m:r>
                            </m:e>
                          </m:acc>
                          <m:r>
                            <a:rPr lang="en-US" sz="1050" i="1" dirty="0">
                              <a:solidFill>
                                <a:srgbClr val="C00000"/>
                              </a:solidFill>
                              <a:latin typeface="Cambria Math" panose="02040503050406030204" pitchFamily="18" charset="0"/>
                            </a:rPr>
                            <m:t>|</m:t>
                          </m:r>
                          <m:acc>
                            <m:accPr>
                              <m:chr m:val="̅"/>
                              <m:ctrlPr>
                                <a:rPr lang="en-US" sz="1050" b="0" i="1" dirty="0" smtClean="0">
                                  <a:solidFill>
                                    <a:srgbClr val="C00000"/>
                                  </a:solidFill>
                                  <a:latin typeface="Cambria Math" panose="02040503050406030204" pitchFamily="18" charset="0"/>
                                </a:rPr>
                              </m:ctrlPr>
                            </m:accPr>
                            <m:e>
                              <m:r>
                                <a:rPr lang="en-US" sz="1050" b="0" i="1" dirty="0" smtClean="0">
                                  <a:solidFill>
                                    <a:srgbClr val="C00000"/>
                                  </a:solidFill>
                                  <a:latin typeface="Cambria Math" panose="02040503050406030204" pitchFamily="18" charset="0"/>
                                </a:rPr>
                                <m:t>𝐵</m:t>
                              </m:r>
                            </m:e>
                          </m:acc>
                        </m:e>
                      </m:d>
                      <m:r>
                        <a:rPr lang="en-US" sz="1050" i="1">
                          <a:solidFill>
                            <a:srgbClr val="C00000"/>
                          </a:solidFill>
                          <a:latin typeface="Cambria Math" panose="02040503050406030204" pitchFamily="18" charset="0"/>
                        </a:rPr>
                        <m:t>=</m:t>
                      </m:r>
                      <m:r>
                        <a:rPr lang="en-US" sz="1050" b="0" i="1" smtClean="0">
                          <a:solidFill>
                            <a:srgbClr val="C00000"/>
                          </a:solidFill>
                          <a:latin typeface="Cambria Math" panose="02040503050406030204" pitchFamily="18" charset="0"/>
                        </a:rPr>
                        <m:t>90</m:t>
                      </m:r>
                      <m:r>
                        <a:rPr lang="en-US" sz="1050" i="1">
                          <a:solidFill>
                            <a:srgbClr val="C00000"/>
                          </a:solidFill>
                          <a:latin typeface="Cambria Math" panose="02040503050406030204" pitchFamily="18" charset="0"/>
                        </a:rPr>
                        <m:t>%</m:t>
                      </m:r>
                    </m:oMath>
                  </m:oMathPara>
                </a14:m>
                <a:endParaRPr lang="en-DE" sz="1050" dirty="0">
                  <a:solidFill>
                    <a:srgbClr val="C00000"/>
                  </a:solidFill>
                </a:endParaRPr>
              </a:p>
            </p:txBody>
          </p:sp>
        </mc:Choice>
        <mc:Fallback xmlns="">
          <p:sp>
            <p:nvSpPr>
              <p:cNvPr id="15" name="TextBox 14">
                <a:extLst>
                  <a:ext uri="{FF2B5EF4-FFF2-40B4-BE49-F238E27FC236}">
                    <a16:creationId xmlns:a16="http://schemas.microsoft.com/office/drawing/2014/main" id="{F9701F77-29CE-C1F9-9488-FC40F8B70A3B}"/>
                  </a:ext>
                </a:extLst>
              </p:cNvPr>
              <p:cNvSpPr txBox="1">
                <a:spLocks noRot="1" noChangeAspect="1" noMove="1" noResize="1" noEditPoints="1" noAdjustHandles="1" noChangeArrowheads="1" noChangeShapeType="1" noTextEdit="1"/>
              </p:cNvSpPr>
              <p:nvPr/>
            </p:nvSpPr>
            <p:spPr bwMode="gray">
              <a:xfrm>
                <a:off x="5561848" y="3903663"/>
                <a:ext cx="1314407" cy="716829"/>
              </a:xfrm>
              <a:prstGeom prst="rect">
                <a:avLst/>
              </a:prstGeom>
              <a:blipFill>
                <a:blip r:embed="rId6"/>
                <a:stretch>
                  <a:fillRect/>
                </a:stretch>
              </a:blipFill>
            </p:spPr>
            <p:txBody>
              <a:bodyPr/>
              <a:lstStyle/>
              <a:p>
                <a:r>
                  <a:rPr lang="en-DE">
                    <a:noFill/>
                  </a:rPr>
                  <a:t> </a:t>
                </a:r>
              </a:p>
            </p:txBody>
          </p:sp>
        </mc:Fallback>
      </mc:AlternateContent>
      <p:cxnSp>
        <p:nvCxnSpPr>
          <p:cNvPr id="23" name="Straight Arrow Connector 22">
            <a:extLst>
              <a:ext uri="{FF2B5EF4-FFF2-40B4-BE49-F238E27FC236}">
                <a16:creationId xmlns:a16="http://schemas.microsoft.com/office/drawing/2014/main" id="{7557F5C9-B2AE-BA83-1966-F73A8276A110}"/>
              </a:ext>
            </a:extLst>
          </p:cNvPr>
          <p:cNvCxnSpPr>
            <a:cxnSpLocks/>
            <a:stCxn id="15" idx="1"/>
          </p:cNvCxnSpPr>
          <p:nvPr/>
        </p:nvCxnSpPr>
        <p:spPr bwMode="gray">
          <a:xfrm flipH="1">
            <a:off x="5148064" y="4262078"/>
            <a:ext cx="413784" cy="204248"/>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3A40A65-7550-4FBC-DC25-0FFBE966D75B}"/>
              </a:ext>
            </a:extLst>
          </p:cNvPr>
          <p:cNvCxnSpPr>
            <a:cxnSpLocks/>
          </p:cNvCxnSpPr>
          <p:nvPr/>
        </p:nvCxnSpPr>
        <p:spPr bwMode="gray">
          <a:xfrm flipV="1">
            <a:off x="3923928" y="4553607"/>
            <a:ext cx="252288" cy="250168"/>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9F3E2B3-2D92-4FF7-552C-AF2904FBD22A}"/>
              </a:ext>
            </a:extLst>
          </p:cNvPr>
          <p:cNvCxnSpPr>
            <a:cxnSpLocks/>
          </p:cNvCxnSpPr>
          <p:nvPr/>
        </p:nvCxnSpPr>
        <p:spPr bwMode="gray">
          <a:xfrm flipH="1" flipV="1">
            <a:off x="2816498" y="4553607"/>
            <a:ext cx="315342" cy="250168"/>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05B90CFB-F565-93EA-D9A4-40F5EABB61C6}"/>
                  </a:ext>
                </a:extLst>
              </p:cNvPr>
              <p:cNvSpPr txBox="1"/>
              <p:nvPr/>
            </p:nvSpPr>
            <p:spPr bwMode="gray">
              <a:xfrm>
                <a:off x="2123728" y="4731991"/>
                <a:ext cx="2664295" cy="411510"/>
              </a:xfrm>
              <a:prstGeom prst="rect">
                <a:avLst/>
              </a:prstGeom>
              <a:noFill/>
            </p:spPr>
            <p:txBody>
              <a:bodyPr wrap="none" lIns="0" tIns="0" rIns="0" bIns="0" rtlCol="0" anchor="ctr">
                <a:noAutofit/>
              </a:bodyPr>
              <a:lstStyle/>
              <a:p>
                <a:pPr algn="ctr">
                  <a:spcBef>
                    <a:spcPts val="300"/>
                  </a:spcBef>
                  <a:spcAft>
                    <a:spcPts val="300"/>
                  </a:spcAft>
                  <a:buClr>
                    <a:schemeClr val="accent1"/>
                  </a:buClr>
                  <a:buSzPct val="90000"/>
                </a:pPr>
                <a:br>
                  <a:rPr lang="en-DE" sz="1050" dirty="0">
                    <a:solidFill>
                      <a:srgbClr val="C00000"/>
                    </a:solidFill>
                  </a:rPr>
                </a:br>
                <a14:m>
                  <m:oMathPara xmlns:m="http://schemas.openxmlformats.org/officeDocument/2006/math">
                    <m:oMathParaPr>
                      <m:jc m:val="centerGroup"/>
                    </m:oMathParaPr>
                    <m:oMath xmlns:m="http://schemas.openxmlformats.org/officeDocument/2006/math">
                      <m:r>
                        <a:rPr lang="en-US" sz="1050" b="0" i="1" smtClean="0">
                          <a:solidFill>
                            <a:srgbClr val="C00000"/>
                          </a:solidFill>
                          <a:latin typeface="Cambria Math" panose="02040503050406030204" pitchFamily="18" charset="0"/>
                        </a:rPr>
                        <m:t>𝑃</m:t>
                      </m:r>
                      <m:d>
                        <m:dPr>
                          <m:ctrlPr>
                            <a:rPr lang="en-US" sz="1050" b="0" i="1" smtClean="0">
                              <a:solidFill>
                                <a:srgbClr val="C00000"/>
                              </a:solidFill>
                              <a:latin typeface="Cambria Math" panose="02040503050406030204" pitchFamily="18" charset="0"/>
                            </a:rPr>
                          </m:ctrlPr>
                        </m:dPr>
                        <m:e>
                          <m:r>
                            <a:rPr lang="en-US" sz="1050" b="0" i="1" smtClean="0">
                              <a:solidFill>
                                <a:srgbClr val="C00000"/>
                              </a:solidFill>
                              <a:latin typeface="Cambria Math" panose="02040503050406030204" pitchFamily="18" charset="0"/>
                            </a:rPr>
                            <m:t>𝐴</m:t>
                          </m:r>
                          <m:r>
                            <a:rPr lang="en-US" sz="1050" b="0" i="1" dirty="0" smtClean="0">
                              <a:solidFill>
                                <a:srgbClr val="C00000"/>
                              </a:solidFill>
                              <a:latin typeface="Cambria Math" panose="02040503050406030204" pitchFamily="18" charset="0"/>
                            </a:rPr>
                            <m:t>|</m:t>
                          </m:r>
                          <m:acc>
                            <m:accPr>
                              <m:chr m:val="̅"/>
                              <m:ctrlPr>
                                <a:rPr lang="en-US" sz="1050" b="0" i="1" dirty="0" smtClean="0">
                                  <a:solidFill>
                                    <a:srgbClr val="C00000"/>
                                  </a:solidFill>
                                  <a:latin typeface="Cambria Math" panose="02040503050406030204" pitchFamily="18" charset="0"/>
                                </a:rPr>
                              </m:ctrlPr>
                            </m:accPr>
                            <m:e>
                              <m:r>
                                <a:rPr lang="en-US" sz="1050" b="0" i="1" dirty="0" smtClean="0">
                                  <a:solidFill>
                                    <a:srgbClr val="C00000"/>
                                  </a:solidFill>
                                  <a:latin typeface="Cambria Math" panose="02040503050406030204" pitchFamily="18" charset="0"/>
                                </a:rPr>
                                <m:t>𝐵</m:t>
                              </m:r>
                            </m:e>
                          </m:acc>
                          <m:r>
                            <a:rPr lang="en-US" sz="1050" b="0" i="1" dirty="0" smtClean="0">
                              <a:solidFill>
                                <a:srgbClr val="C00000"/>
                              </a:solidFill>
                              <a:latin typeface="Cambria Math" panose="02040503050406030204" pitchFamily="18" charset="0"/>
                            </a:rPr>
                            <m:t>,</m:t>
                          </m:r>
                          <m:r>
                            <a:rPr lang="en-US" sz="1050" b="0" i="1" dirty="0" smtClean="0">
                              <a:solidFill>
                                <a:srgbClr val="C00000"/>
                              </a:solidFill>
                              <a:latin typeface="Cambria Math" panose="02040503050406030204" pitchFamily="18" charset="0"/>
                            </a:rPr>
                            <m:t>𝐶</m:t>
                          </m:r>
                        </m:e>
                      </m:d>
                      <m:r>
                        <a:rPr lang="en-US" sz="1050" b="0" i="1" smtClean="0">
                          <a:solidFill>
                            <a:srgbClr val="C00000"/>
                          </a:solidFill>
                          <a:latin typeface="Cambria Math" panose="02040503050406030204" pitchFamily="18" charset="0"/>
                        </a:rPr>
                        <m:t>=</m:t>
                      </m:r>
                      <m:f>
                        <m:fPr>
                          <m:ctrlPr>
                            <a:rPr lang="en-US" sz="1050" b="0" i="1" smtClean="0">
                              <a:solidFill>
                                <a:srgbClr val="C00000"/>
                              </a:solidFill>
                              <a:latin typeface="Cambria Math" panose="02040503050406030204" pitchFamily="18" charset="0"/>
                            </a:rPr>
                          </m:ctrlPr>
                        </m:fPr>
                        <m:num>
                          <m:r>
                            <a:rPr lang="en-US" sz="1050" b="0" i="1" smtClean="0">
                              <a:solidFill>
                                <a:srgbClr val="C00000"/>
                              </a:solidFill>
                              <a:latin typeface="Cambria Math" panose="02040503050406030204" pitchFamily="18" charset="0"/>
                            </a:rPr>
                            <m:t>7</m:t>
                          </m:r>
                        </m:num>
                        <m:den>
                          <m:r>
                            <a:rPr lang="en-US" sz="1050" b="0" i="1" smtClean="0">
                              <a:solidFill>
                                <a:srgbClr val="C00000"/>
                              </a:solidFill>
                              <a:latin typeface="Cambria Math" panose="02040503050406030204" pitchFamily="18" charset="0"/>
                            </a:rPr>
                            <m:t>9</m:t>
                          </m:r>
                        </m:den>
                      </m:f>
                      <m:r>
                        <a:rPr lang="en-US" sz="1050" b="0" i="1" smtClean="0">
                          <a:solidFill>
                            <a:srgbClr val="C00000"/>
                          </a:solidFill>
                          <a:latin typeface="Cambria Math" panose="02040503050406030204" pitchFamily="18" charset="0"/>
                        </a:rPr>
                        <m:t>≈77.8%,  </m:t>
                      </m:r>
                      <m:r>
                        <a:rPr lang="en-US" sz="1050" i="1">
                          <a:solidFill>
                            <a:srgbClr val="C00000"/>
                          </a:solidFill>
                          <a:latin typeface="Cambria Math" panose="02040503050406030204" pitchFamily="18" charset="0"/>
                        </a:rPr>
                        <m:t>𝑃</m:t>
                      </m:r>
                      <m:d>
                        <m:dPr>
                          <m:ctrlPr>
                            <a:rPr lang="en-US" sz="1050" i="1">
                              <a:solidFill>
                                <a:srgbClr val="C00000"/>
                              </a:solidFill>
                              <a:latin typeface="Cambria Math" panose="02040503050406030204" pitchFamily="18" charset="0"/>
                            </a:rPr>
                          </m:ctrlPr>
                        </m:dPr>
                        <m:e>
                          <m:r>
                            <a:rPr lang="en-US" sz="1050" i="1">
                              <a:solidFill>
                                <a:srgbClr val="C00000"/>
                              </a:solidFill>
                              <a:latin typeface="Cambria Math" panose="02040503050406030204" pitchFamily="18" charset="0"/>
                            </a:rPr>
                            <m:t>𝐴</m:t>
                          </m:r>
                          <m:r>
                            <a:rPr lang="en-US" sz="1050" i="1" dirty="0">
                              <a:solidFill>
                                <a:srgbClr val="C00000"/>
                              </a:solidFill>
                              <a:latin typeface="Cambria Math" panose="02040503050406030204" pitchFamily="18" charset="0"/>
                            </a:rPr>
                            <m:t>|</m:t>
                          </m:r>
                          <m:acc>
                            <m:accPr>
                              <m:chr m:val="̅"/>
                              <m:ctrlPr>
                                <a:rPr lang="en-US" sz="1050" i="1" dirty="0">
                                  <a:solidFill>
                                    <a:srgbClr val="C00000"/>
                                  </a:solidFill>
                                  <a:latin typeface="Cambria Math" panose="02040503050406030204" pitchFamily="18" charset="0"/>
                                </a:rPr>
                              </m:ctrlPr>
                            </m:accPr>
                            <m:e>
                              <m:r>
                                <a:rPr lang="en-US" sz="1050" i="1" dirty="0">
                                  <a:solidFill>
                                    <a:srgbClr val="C00000"/>
                                  </a:solidFill>
                                  <a:latin typeface="Cambria Math" panose="02040503050406030204" pitchFamily="18" charset="0"/>
                                </a:rPr>
                                <m:t>𝐵</m:t>
                              </m:r>
                            </m:e>
                          </m:acc>
                          <m:r>
                            <a:rPr lang="en-US" sz="1050" i="1" dirty="0">
                              <a:solidFill>
                                <a:srgbClr val="C00000"/>
                              </a:solidFill>
                              <a:latin typeface="Cambria Math" panose="02040503050406030204" pitchFamily="18" charset="0"/>
                            </a:rPr>
                            <m:t>,</m:t>
                          </m:r>
                          <m:acc>
                            <m:accPr>
                              <m:chr m:val="̅"/>
                              <m:ctrlPr>
                                <a:rPr lang="en-US" sz="1050" b="0" i="1" dirty="0" smtClean="0">
                                  <a:solidFill>
                                    <a:srgbClr val="C00000"/>
                                  </a:solidFill>
                                  <a:latin typeface="Cambria Math" panose="02040503050406030204" pitchFamily="18" charset="0"/>
                                </a:rPr>
                              </m:ctrlPr>
                            </m:accPr>
                            <m:e>
                              <m:r>
                                <a:rPr lang="en-US" sz="1050" b="0" i="1" dirty="0" smtClean="0">
                                  <a:solidFill>
                                    <a:srgbClr val="C00000"/>
                                  </a:solidFill>
                                  <a:latin typeface="Cambria Math" panose="02040503050406030204" pitchFamily="18" charset="0"/>
                                </a:rPr>
                                <m:t>𝐶</m:t>
                              </m:r>
                            </m:e>
                          </m:acc>
                        </m:e>
                      </m:d>
                      <m:r>
                        <a:rPr lang="en-US" sz="1050" i="1">
                          <a:solidFill>
                            <a:srgbClr val="C00000"/>
                          </a:solidFill>
                          <a:latin typeface="Cambria Math" panose="02040503050406030204" pitchFamily="18" charset="0"/>
                        </a:rPr>
                        <m:t>=</m:t>
                      </m:r>
                      <m:r>
                        <a:rPr lang="en-US" sz="1050" b="0" i="1" smtClean="0">
                          <a:solidFill>
                            <a:srgbClr val="C00000"/>
                          </a:solidFill>
                          <a:latin typeface="Cambria Math" panose="02040503050406030204" pitchFamily="18" charset="0"/>
                        </a:rPr>
                        <m:t>100</m:t>
                      </m:r>
                      <m:r>
                        <a:rPr lang="en-US" sz="1050" i="1">
                          <a:solidFill>
                            <a:srgbClr val="C00000"/>
                          </a:solidFill>
                          <a:latin typeface="Cambria Math" panose="02040503050406030204" pitchFamily="18" charset="0"/>
                        </a:rPr>
                        <m:t>%</m:t>
                      </m:r>
                    </m:oMath>
                  </m:oMathPara>
                </a14:m>
                <a:endParaRPr lang="en-DE" sz="1050" dirty="0">
                  <a:solidFill>
                    <a:srgbClr val="C00000"/>
                  </a:solidFill>
                </a:endParaRPr>
              </a:p>
              <a:p>
                <a:pPr algn="ctr">
                  <a:spcBef>
                    <a:spcPts val="300"/>
                  </a:spcBef>
                  <a:spcAft>
                    <a:spcPts val="300"/>
                  </a:spcAft>
                  <a:buClr>
                    <a:schemeClr val="accent1"/>
                  </a:buClr>
                  <a:buSzPct val="90000"/>
                </a:pPr>
                <a:endParaRPr lang="en-US" sz="1050" b="0" dirty="0">
                  <a:solidFill>
                    <a:srgbClr val="C00000"/>
                  </a:solidFill>
                </a:endParaRPr>
              </a:p>
            </p:txBody>
          </p:sp>
        </mc:Choice>
        <mc:Fallback xmlns="">
          <p:sp>
            <p:nvSpPr>
              <p:cNvPr id="34" name="TextBox 33">
                <a:extLst>
                  <a:ext uri="{FF2B5EF4-FFF2-40B4-BE49-F238E27FC236}">
                    <a16:creationId xmlns:a16="http://schemas.microsoft.com/office/drawing/2014/main" id="{05B90CFB-F565-93EA-D9A4-40F5EABB61C6}"/>
                  </a:ext>
                </a:extLst>
              </p:cNvPr>
              <p:cNvSpPr txBox="1">
                <a:spLocks noRot="1" noChangeAspect="1" noMove="1" noResize="1" noEditPoints="1" noAdjustHandles="1" noChangeArrowheads="1" noChangeShapeType="1" noTextEdit="1"/>
              </p:cNvSpPr>
              <p:nvPr/>
            </p:nvSpPr>
            <p:spPr bwMode="gray">
              <a:xfrm>
                <a:off x="2123728" y="4731991"/>
                <a:ext cx="2664295" cy="411510"/>
              </a:xfrm>
              <a:prstGeom prst="rect">
                <a:avLst/>
              </a:prstGeom>
              <a:blipFill>
                <a:blip r:embed="rId7"/>
                <a:stretch>
                  <a:fillRect l="-1905" r="-3333"/>
                </a:stretch>
              </a:blipFill>
            </p:spPr>
            <p:txBody>
              <a:bodyPr/>
              <a:lstStyle/>
              <a:p>
                <a:r>
                  <a:rPr lang="en-DE">
                    <a:noFill/>
                  </a:rPr>
                  <a:t> </a:t>
                </a:r>
              </a:p>
            </p:txBody>
          </p:sp>
        </mc:Fallback>
      </mc:AlternateContent>
    </p:spTree>
    <p:extLst>
      <p:ext uri="{BB962C8B-B14F-4D97-AF65-F5344CB8AC3E}">
        <p14:creationId xmlns:p14="http://schemas.microsoft.com/office/powerpoint/2010/main" val="41579906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9"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2">
                                            <p:txEl>
                                              <p:pRg st="1" end="1"/>
                                            </p:txEl>
                                          </p:spTgt>
                                        </p:tgtEl>
                                        <p:attrNameLst>
                                          <p:attrName>style.visibility</p:attrName>
                                        </p:attrNameLst>
                                      </p:cBhvr>
                                      <p:to>
                                        <p:strVal val="visible"/>
                                      </p:to>
                                    </p:set>
                                    <p:animEffect transition="in" filter="dissolve">
                                      <p:cBhvr>
                                        <p:cTn id="24" dur="500"/>
                                        <p:tgtEl>
                                          <p:spTgt spid="2">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2">
                                            <p:txEl>
                                              <p:pRg st="2" end="2"/>
                                            </p:txEl>
                                          </p:spTgt>
                                        </p:tgtEl>
                                        <p:attrNameLst>
                                          <p:attrName>style.visibility</p:attrName>
                                        </p:attrNameLst>
                                      </p:cBhvr>
                                      <p:to>
                                        <p:strVal val="visible"/>
                                      </p:to>
                                    </p:set>
                                    <p:animEffect transition="in" filter="dissolve">
                                      <p:cBhvr>
                                        <p:cTn id="29" dur="500"/>
                                        <p:tgtEl>
                                          <p:spTgt spid="2">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2">
                                            <p:txEl>
                                              <p:pRg st="3" end="3"/>
                                            </p:txEl>
                                          </p:spTgt>
                                        </p:tgtEl>
                                        <p:attrNameLst>
                                          <p:attrName>style.visibility</p:attrName>
                                        </p:attrNameLst>
                                      </p:cBhvr>
                                      <p:to>
                                        <p:strVal val="visible"/>
                                      </p:to>
                                    </p:set>
                                    <p:animEffect transition="in" filter="dissolve">
                                      <p:cBhvr>
                                        <p:cTn id="34" dur="500"/>
                                        <p:tgtEl>
                                          <p:spTgt spid="2">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2">
                                            <p:txEl>
                                              <p:pRg st="4" end="4"/>
                                            </p:txEl>
                                          </p:spTgt>
                                        </p:tgtEl>
                                        <p:attrNameLst>
                                          <p:attrName>style.visibility</p:attrName>
                                        </p:attrNameLst>
                                      </p:cBhvr>
                                      <p:to>
                                        <p:strVal val="visible"/>
                                      </p:to>
                                    </p:set>
                                    <p:animEffect transition="in" filter="dissolve">
                                      <p:cBhvr>
                                        <p:cTn id="39" dur="500"/>
                                        <p:tgtEl>
                                          <p:spTgt spid="2">
                                            <p:txEl>
                                              <p:pRg st="4" end="4"/>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2">
                                            <p:txEl>
                                              <p:pRg st="6" end="6"/>
                                            </p:txEl>
                                          </p:spTgt>
                                        </p:tgtEl>
                                        <p:attrNameLst>
                                          <p:attrName>style.visibility</p:attrName>
                                        </p:attrNameLst>
                                      </p:cBhvr>
                                      <p:to>
                                        <p:strVal val="visible"/>
                                      </p:to>
                                    </p:set>
                                    <p:animEffect transition="in" filter="dissolve">
                                      <p:cBhvr>
                                        <p:cTn id="44" dur="500"/>
                                        <p:tgtEl>
                                          <p:spTgt spid="2">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nodeType="clickEffect">
                                  <p:stCondLst>
                                    <p:cond delay="0"/>
                                  </p:stCondLst>
                                  <p:childTnLst>
                                    <p:set>
                                      <p:cBhvr>
                                        <p:cTn id="48" dur="1" fill="hold">
                                          <p:stCondLst>
                                            <p:cond delay="0"/>
                                          </p:stCondLst>
                                        </p:cTn>
                                        <p:tgtEl>
                                          <p:spTgt spid="2">
                                            <p:txEl>
                                              <p:pRg st="8" end="8"/>
                                            </p:txEl>
                                          </p:spTgt>
                                        </p:tgtEl>
                                        <p:attrNameLst>
                                          <p:attrName>style.visibility</p:attrName>
                                        </p:attrNameLst>
                                      </p:cBhvr>
                                      <p:to>
                                        <p:strVal val="visible"/>
                                      </p:to>
                                    </p:set>
                                    <p:animEffect transition="in" filter="dissolve">
                                      <p:cBhvr>
                                        <p:cTn id="49" dur="500"/>
                                        <p:tgtEl>
                                          <p:spTgt spid="2">
                                            <p:txEl>
                                              <p:pRg st="8" end="8"/>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dissolve">
                                      <p:cBhvr>
                                        <p:cTn id="54" dur="500"/>
                                        <p:tgtEl>
                                          <p:spTgt spid="10"/>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dissolve">
                                      <p:cBhvr>
                                        <p:cTn id="57" dur="500"/>
                                        <p:tgtEl>
                                          <p:spTgt spid="12"/>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dissolve">
                                      <p:cBhvr>
                                        <p:cTn id="62" dur="500"/>
                                        <p:tgtEl>
                                          <p:spTgt spid="9"/>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11"/>
                                        </p:tgtEl>
                                        <p:attrNameLst>
                                          <p:attrName>style.visibility</p:attrName>
                                        </p:attrNameLst>
                                      </p:cBhvr>
                                      <p:to>
                                        <p:strVal val="visible"/>
                                      </p:to>
                                    </p:set>
                                    <p:animEffect transition="in" filter="dissolve">
                                      <p:cBhvr>
                                        <p:cTn id="65" dur="500"/>
                                        <p:tgtEl>
                                          <p:spTgt spid="11"/>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8"/>
                                        </p:tgtEl>
                                        <p:attrNameLst>
                                          <p:attrName>style.visibility</p:attrName>
                                        </p:attrNameLst>
                                      </p:cBhvr>
                                      <p:to>
                                        <p:strVal val="visible"/>
                                      </p:to>
                                    </p:set>
                                    <p:animEffect transition="in" filter="dissolve">
                                      <p:cBhvr>
                                        <p:cTn id="70" dur="500"/>
                                        <p:tgtEl>
                                          <p:spTgt spid="8"/>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dissolve">
                                      <p:cBhvr>
                                        <p:cTn id="73" dur="500"/>
                                        <p:tgtEl>
                                          <p:spTgt spid="13"/>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grpId="0" nodeType="clickEffect">
                                  <p:stCondLst>
                                    <p:cond delay="0"/>
                                  </p:stCondLst>
                                  <p:childTnLst>
                                    <p:set>
                                      <p:cBhvr>
                                        <p:cTn id="77" dur="1" fill="hold">
                                          <p:stCondLst>
                                            <p:cond delay="0"/>
                                          </p:stCondLst>
                                        </p:cTn>
                                        <p:tgtEl>
                                          <p:spTgt spid="34"/>
                                        </p:tgtEl>
                                        <p:attrNameLst>
                                          <p:attrName>style.visibility</p:attrName>
                                        </p:attrNameLst>
                                      </p:cBhvr>
                                      <p:to>
                                        <p:strVal val="visible"/>
                                      </p:to>
                                    </p:set>
                                    <p:animEffect transition="in" filter="dissolve">
                                      <p:cBhvr>
                                        <p:cTn id="78" dur="500"/>
                                        <p:tgtEl>
                                          <p:spTgt spid="34"/>
                                        </p:tgtEl>
                                      </p:cBhvr>
                                    </p:animEffect>
                                  </p:childTnLst>
                                </p:cTn>
                              </p:par>
                              <p:par>
                                <p:cTn id="79" presetID="22" presetClass="entr" presetSubtype="4" fill="hold" nodeType="withEffect">
                                  <p:stCondLst>
                                    <p:cond delay="0"/>
                                  </p:stCondLst>
                                  <p:childTnLst>
                                    <p:set>
                                      <p:cBhvr>
                                        <p:cTn id="80" dur="1" fill="hold">
                                          <p:stCondLst>
                                            <p:cond delay="0"/>
                                          </p:stCondLst>
                                        </p:cTn>
                                        <p:tgtEl>
                                          <p:spTgt spid="31"/>
                                        </p:tgtEl>
                                        <p:attrNameLst>
                                          <p:attrName>style.visibility</p:attrName>
                                        </p:attrNameLst>
                                      </p:cBhvr>
                                      <p:to>
                                        <p:strVal val="visible"/>
                                      </p:to>
                                    </p:set>
                                    <p:animEffect transition="in" filter="wipe(down)">
                                      <p:cBhvr>
                                        <p:cTn id="81" dur="500"/>
                                        <p:tgtEl>
                                          <p:spTgt spid="31"/>
                                        </p:tgtEl>
                                      </p:cBhvr>
                                    </p:animEffect>
                                  </p:childTnLst>
                                </p:cTn>
                              </p:par>
                              <p:par>
                                <p:cTn id="82" presetID="22" presetClass="entr" presetSubtype="4" fill="hold" nodeType="withEffect">
                                  <p:stCondLst>
                                    <p:cond delay="0"/>
                                  </p:stCondLst>
                                  <p:childTnLst>
                                    <p:set>
                                      <p:cBhvr>
                                        <p:cTn id="83" dur="1" fill="hold">
                                          <p:stCondLst>
                                            <p:cond delay="0"/>
                                          </p:stCondLst>
                                        </p:cTn>
                                        <p:tgtEl>
                                          <p:spTgt spid="29"/>
                                        </p:tgtEl>
                                        <p:attrNameLst>
                                          <p:attrName>style.visibility</p:attrName>
                                        </p:attrNameLst>
                                      </p:cBhvr>
                                      <p:to>
                                        <p:strVal val="visible"/>
                                      </p:to>
                                    </p:set>
                                    <p:animEffect transition="in" filter="wipe(down)">
                                      <p:cBhvr>
                                        <p:cTn id="84" dur="500"/>
                                        <p:tgtEl>
                                          <p:spTgt spid="29"/>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15"/>
                                        </p:tgtEl>
                                        <p:attrNameLst>
                                          <p:attrName>style.visibility</p:attrName>
                                        </p:attrNameLst>
                                      </p:cBhvr>
                                      <p:to>
                                        <p:strVal val="visible"/>
                                      </p:to>
                                    </p:set>
                                    <p:animEffect transition="in" filter="dissolve">
                                      <p:cBhvr>
                                        <p:cTn id="89" dur="500"/>
                                        <p:tgtEl>
                                          <p:spTgt spid="15"/>
                                        </p:tgtEl>
                                      </p:cBhvr>
                                    </p:animEffect>
                                  </p:childTnLst>
                                </p:cTn>
                              </p:par>
                              <p:par>
                                <p:cTn id="90" presetID="22" presetClass="entr" presetSubtype="2" fill="hold" nodeType="withEffect">
                                  <p:stCondLst>
                                    <p:cond delay="0"/>
                                  </p:stCondLst>
                                  <p:childTnLst>
                                    <p:set>
                                      <p:cBhvr>
                                        <p:cTn id="91" dur="1" fill="hold">
                                          <p:stCondLst>
                                            <p:cond delay="0"/>
                                          </p:stCondLst>
                                        </p:cTn>
                                        <p:tgtEl>
                                          <p:spTgt spid="14"/>
                                        </p:tgtEl>
                                        <p:attrNameLst>
                                          <p:attrName>style.visibility</p:attrName>
                                        </p:attrNameLst>
                                      </p:cBhvr>
                                      <p:to>
                                        <p:strVal val="visible"/>
                                      </p:to>
                                    </p:set>
                                    <p:animEffect transition="in" filter="wipe(right)">
                                      <p:cBhvr>
                                        <p:cTn id="92" dur="500"/>
                                        <p:tgtEl>
                                          <p:spTgt spid="14"/>
                                        </p:tgtEl>
                                      </p:cBhvr>
                                    </p:animEffect>
                                  </p:childTnLst>
                                </p:cTn>
                              </p:par>
                              <p:par>
                                <p:cTn id="93" presetID="22" presetClass="entr" presetSubtype="2" fill="hold" nodeType="withEffect">
                                  <p:stCondLst>
                                    <p:cond delay="0"/>
                                  </p:stCondLst>
                                  <p:childTnLst>
                                    <p:set>
                                      <p:cBhvr>
                                        <p:cTn id="94" dur="1" fill="hold">
                                          <p:stCondLst>
                                            <p:cond delay="0"/>
                                          </p:stCondLst>
                                        </p:cTn>
                                        <p:tgtEl>
                                          <p:spTgt spid="23"/>
                                        </p:tgtEl>
                                        <p:attrNameLst>
                                          <p:attrName>style.visibility</p:attrName>
                                        </p:attrNameLst>
                                      </p:cBhvr>
                                      <p:to>
                                        <p:strVal val="visible"/>
                                      </p:to>
                                    </p:set>
                                    <p:animEffect transition="in" filter="wipe(right)">
                                      <p:cBhvr>
                                        <p:cTn id="9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animBg="1"/>
      <p:bldP spid="12" grpId="0" animBg="1"/>
      <p:bldP spid="13" grpId="0" animBg="1"/>
      <p:bldP spid="15" grpId="0"/>
      <p:bldP spid="3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1688F6-F652-BD77-551A-3C0F7738BAED}"/>
              </a:ext>
            </a:extLst>
          </p:cNvPr>
          <p:cNvSpPr>
            <a:spLocks noGrp="1"/>
          </p:cNvSpPr>
          <p:nvPr>
            <p:ph type="body" sz="quarter" idx="13"/>
          </p:nvPr>
        </p:nvSpPr>
        <p:spPr/>
        <p:txBody>
          <a:bodyPr/>
          <a:lstStyle/>
          <a:p>
            <a:r>
              <a:rPr lang="en-DE" b="1" dirty="0"/>
              <a:t>Gender Diskriminierung an US Colleges</a:t>
            </a:r>
            <a:r>
              <a:rPr lang="en-DE" dirty="0"/>
              <a:t>. Zulassungen 1973 Berkley</a:t>
            </a:r>
          </a:p>
          <a:p>
            <a:endParaRPr lang="en-DE" dirty="0"/>
          </a:p>
          <a:p>
            <a:endParaRPr lang="en-DE" dirty="0"/>
          </a:p>
          <a:p>
            <a:endParaRPr lang="en-DE" dirty="0"/>
          </a:p>
          <a:p>
            <a:pPr marL="0" indent="0">
              <a:buNone/>
            </a:pPr>
            <a:endParaRPr lang="en-DE" dirty="0"/>
          </a:p>
          <a:p>
            <a:r>
              <a:rPr lang="en-DE" dirty="0"/>
              <a:t>Aufgliederung nach Fakultäten A, B und C zeigte umgekehrtes Bild!</a:t>
            </a:r>
          </a:p>
        </p:txBody>
      </p:sp>
      <p:sp>
        <p:nvSpPr>
          <p:cNvPr id="3" name="Title 2">
            <a:extLst>
              <a:ext uri="{FF2B5EF4-FFF2-40B4-BE49-F238E27FC236}">
                <a16:creationId xmlns:a16="http://schemas.microsoft.com/office/drawing/2014/main" id="{80A4AB39-C7B4-B4C6-D6E5-1EE0CC669F70}"/>
              </a:ext>
            </a:extLst>
          </p:cNvPr>
          <p:cNvSpPr>
            <a:spLocks noGrp="1"/>
          </p:cNvSpPr>
          <p:nvPr>
            <p:ph type="title"/>
          </p:nvPr>
        </p:nvSpPr>
        <p:spPr/>
        <p:txBody>
          <a:bodyPr/>
          <a:lstStyle/>
          <a:p>
            <a:r>
              <a:rPr lang="en-DE" dirty="0"/>
              <a:t>Simpson Paradox in der Praxis</a:t>
            </a:r>
          </a:p>
        </p:txBody>
      </p:sp>
      <p:graphicFrame>
        <p:nvGraphicFramePr>
          <p:cNvPr id="4" name="Table 4">
            <a:extLst>
              <a:ext uri="{FF2B5EF4-FFF2-40B4-BE49-F238E27FC236}">
                <a16:creationId xmlns:a16="http://schemas.microsoft.com/office/drawing/2014/main" id="{0A380A74-2745-E958-F3B7-23D33D459DA2}"/>
              </a:ext>
            </a:extLst>
          </p:cNvPr>
          <p:cNvGraphicFramePr>
            <a:graphicFrameLocks noGrp="1"/>
          </p:cNvGraphicFramePr>
          <p:nvPr>
            <p:extLst>
              <p:ext uri="{D42A27DB-BD31-4B8C-83A1-F6EECF244321}">
                <p14:modId xmlns:p14="http://schemas.microsoft.com/office/powerpoint/2010/main" val="3860930890"/>
              </p:ext>
            </p:extLst>
          </p:nvPr>
        </p:nvGraphicFramePr>
        <p:xfrm>
          <a:off x="755107" y="1563638"/>
          <a:ext cx="6480720" cy="1112520"/>
        </p:xfrm>
        <a:graphic>
          <a:graphicData uri="http://schemas.openxmlformats.org/drawingml/2006/table">
            <a:tbl>
              <a:tblPr firstRow="1" bandRow="1">
                <a:tableStyleId>{5C22544A-7EE6-4342-B048-85BDC9FD1C3A}</a:tableStyleId>
              </a:tblPr>
              <a:tblGrid>
                <a:gridCol w="1080120">
                  <a:extLst>
                    <a:ext uri="{9D8B030D-6E8A-4147-A177-3AD203B41FA5}">
                      <a16:colId xmlns:a16="http://schemas.microsoft.com/office/drawing/2014/main" val="2442835752"/>
                    </a:ext>
                  </a:extLst>
                </a:gridCol>
                <a:gridCol w="1080120">
                  <a:extLst>
                    <a:ext uri="{9D8B030D-6E8A-4147-A177-3AD203B41FA5}">
                      <a16:colId xmlns:a16="http://schemas.microsoft.com/office/drawing/2014/main" val="1468340821"/>
                    </a:ext>
                  </a:extLst>
                </a:gridCol>
                <a:gridCol w="1080120">
                  <a:extLst>
                    <a:ext uri="{9D8B030D-6E8A-4147-A177-3AD203B41FA5}">
                      <a16:colId xmlns:a16="http://schemas.microsoft.com/office/drawing/2014/main" val="3728985820"/>
                    </a:ext>
                  </a:extLst>
                </a:gridCol>
                <a:gridCol w="1080120">
                  <a:extLst>
                    <a:ext uri="{9D8B030D-6E8A-4147-A177-3AD203B41FA5}">
                      <a16:colId xmlns:a16="http://schemas.microsoft.com/office/drawing/2014/main" val="2966156756"/>
                    </a:ext>
                  </a:extLst>
                </a:gridCol>
                <a:gridCol w="1080120">
                  <a:extLst>
                    <a:ext uri="{9D8B030D-6E8A-4147-A177-3AD203B41FA5}">
                      <a16:colId xmlns:a16="http://schemas.microsoft.com/office/drawing/2014/main" val="1656383508"/>
                    </a:ext>
                  </a:extLst>
                </a:gridCol>
                <a:gridCol w="1080120">
                  <a:extLst>
                    <a:ext uri="{9D8B030D-6E8A-4147-A177-3AD203B41FA5}">
                      <a16:colId xmlns:a16="http://schemas.microsoft.com/office/drawing/2014/main" val="1819746542"/>
                    </a:ext>
                  </a:extLst>
                </a:gridCol>
              </a:tblGrid>
              <a:tr h="370840">
                <a:tc gridSpan="2">
                  <a:txBody>
                    <a:bodyPr/>
                    <a:lstStyle/>
                    <a:p>
                      <a:pPr algn="ctr"/>
                      <a:r>
                        <a:rPr lang="en-DE" sz="1100" dirty="0"/>
                        <a:t>Männer</a:t>
                      </a:r>
                    </a:p>
                  </a:txBody>
                  <a:tcPr/>
                </a:tc>
                <a:tc hMerge="1">
                  <a:txBody>
                    <a:bodyPr/>
                    <a:lstStyle/>
                    <a:p>
                      <a:endParaRPr lang="en-DE" sz="1400" dirty="0"/>
                    </a:p>
                  </a:txBody>
                  <a:tcPr/>
                </a:tc>
                <a:tc gridSpan="2">
                  <a:txBody>
                    <a:bodyPr/>
                    <a:lstStyle/>
                    <a:p>
                      <a:pPr algn="ctr"/>
                      <a:r>
                        <a:rPr lang="en-DE" sz="1100" dirty="0"/>
                        <a:t>Frauen</a:t>
                      </a:r>
                    </a:p>
                  </a:txBody>
                  <a:tcPr/>
                </a:tc>
                <a:tc hMerge="1">
                  <a:txBody>
                    <a:bodyPr/>
                    <a:lstStyle/>
                    <a:p>
                      <a:endParaRPr lang="en-DE" sz="1400" dirty="0"/>
                    </a:p>
                  </a:txBody>
                  <a:tcPr/>
                </a:tc>
                <a:tc gridSpan="2">
                  <a:txBody>
                    <a:bodyPr/>
                    <a:lstStyle/>
                    <a:p>
                      <a:pPr algn="ctr"/>
                      <a:r>
                        <a:rPr lang="en-DE" sz="1100" dirty="0"/>
                        <a:t>Total</a:t>
                      </a:r>
                    </a:p>
                  </a:txBody>
                  <a:tcPr/>
                </a:tc>
                <a:tc hMerge="1">
                  <a:txBody>
                    <a:bodyPr/>
                    <a:lstStyle/>
                    <a:p>
                      <a:endParaRPr lang="en-DE" sz="1400" dirty="0"/>
                    </a:p>
                  </a:txBody>
                  <a:tcPr/>
                </a:tc>
                <a:extLst>
                  <a:ext uri="{0D108BD9-81ED-4DB2-BD59-A6C34878D82A}">
                    <a16:rowId xmlns:a16="http://schemas.microsoft.com/office/drawing/2014/main" val="1310373778"/>
                  </a:ext>
                </a:extLst>
              </a:tr>
              <a:tr h="370840">
                <a:tc>
                  <a:txBody>
                    <a:bodyPr/>
                    <a:lstStyle/>
                    <a:p>
                      <a:pPr algn="ctr"/>
                      <a:r>
                        <a:rPr lang="en-DE" sz="1100" dirty="0"/>
                        <a:t>Bewerber</a:t>
                      </a:r>
                    </a:p>
                  </a:txBody>
                  <a:tcPr/>
                </a:tc>
                <a:tc>
                  <a:txBody>
                    <a:bodyPr/>
                    <a:lstStyle/>
                    <a:p>
                      <a:pPr algn="ctr"/>
                      <a:r>
                        <a:rPr lang="en-DE" sz="1100" dirty="0"/>
                        <a:t>Zugelassen</a:t>
                      </a:r>
                    </a:p>
                  </a:txBody>
                  <a:tcPr/>
                </a:tc>
                <a:tc>
                  <a:txBody>
                    <a:bodyPr/>
                    <a:lstStyle/>
                    <a:p>
                      <a:pPr algn="ctr"/>
                      <a:r>
                        <a:rPr lang="en-DE" sz="1100" dirty="0"/>
                        <a:t>Bewerber</a:t>
                      </a:r>
                    </a:p>
                  </a:txBody>
                  <a:tcPr/>
                </a:tc>
                <a:tc>
                  <a:txBody>
                    <a:bodyPr/>
                    <a:lstStyle/>
                    <a:p>
                      <a:pPr algn="ctr"/>
                      <a:r>
                        <a:rPr lang="en-DE" sz="1100" dirty="0"/>
                        <a:t>Zugelassen</a:t>
                      </a:r>
                    </a:p>
                  </a:txBody>
                  <a:tcPr/>
                </a:tc>
                <a:tc>
                  <a:txBody>
                    <a:bodyPr/>
                    <a:lstStyle/>
                    <a:p>
                      <a:pPr algn="ctr"/>
                      <a:r>
                        <a:rPr lang="en-DE" sz="1100" dirty="0"/>
                        <a:t>Bewerber</a:t>
                      </a:r>
                    </a:p>
                  </a:txBody>
                  <a:tcPr/>
                </a:tc>
                <a:tc>
                  <a:txBody>
                    <a:bodyPr/>
                    <a:lstStyle/>
                    <a:p>
                      <a:pPr algn="ctr"/>
                      <a:r>
                        <a:rPr lang="en-DE" sz="1100" dirty="0"/>
                        <a:t>Zugelassen</a:t>
                      </a:r>
                    </a:p>
                  </a:txBody>
                  <a:tcPr/>
                </a:tc>
                <a:extLst>
                  <a:ext uri="{0D108BD9-81ED-4DB2-BD59-A6C34878D82A}">
                    <a16:rowId xmlns:a16="http://schemas.microsoft.com/office/drawing/2014/main" val="471243778"/>
                  </a:ext>
                </a:extLst>
              </a:tr>
              <a:tr h="370840">
                <a:tc>
                  <a:txBody>
                    <a:bodyPr/>
                    <a:lstStyle/>
                    <a:p>
                      <a:pPr algn="ctr"/>
                      <a:r>
                        <a:rPr lang="en-DE" sz="1100" dirty="0"/>
                        <a:t>8442</a:t>
                      </a:r>
                    </a:p>
                  </a:txBody>
                  <a:tcPr/>
                </a:tc>
                <a:tc>
                  <a:txBody>
                    <a:bodyPr/>
                    <a:lstStyle/>
                    <a:p>
                      <a:pPr algn="ctr"/>
                      <a:r>
                        <a:rPr lang="en-DE" sz="1100" dirty="0"/>
                        <a:t>44%</a:t>
                      </a:r>
                    </a:p>
                  </a:txBody>
                  <a:tcPr/>
                </a:tc>
                <a:tc>
                  <a:txBody>
                    <a:bodyPr/>
                    <a:lstStyle/>
                    <a:p>
                      <a:pPr algn="ctr"/>
                      <a:r>
                        <a:rPr lang="en-DE" sz="1100" dirty="0"/>
                        <a:t>4321</a:t>
                      </a:r>
                    </a:p>
                  </a:txBody>
                  <a:tcPr/>
                </a:tc>
                <a:tc>
                  <a:txBody>
                    <a:bodyPr/>
                    <a:lstStyle/>
                    <a:p>
                      <a:pPr algn="ctr"/>
                      <a:r>
                        <a:rPr lang="en-DE" sz="1100" dirty="0"/>
                        <a:t>35%</a:t>
                      </a:r>
                    </a:p>
                  </a:txBody>
                  <a:tcPr/>
                </a:tc>
                <a:tc>
                  <a:txBody>
                    <a:bodyPr/>
                    <a:lstStyle/>
                    <a:p>
                      <a:pPr algn="ctr"/>
                      <a:r>
                        <a:rPr lang="en-DE" sz="1100" dirty="0"/>
                        <a:t>12763</a:t>
                      </a:r>
                    </a:p>
                  </a:txBody>
                  <a:tcPr/>
                </a:tc>
                <a:tc>
                  <a:txBody>
                    <a:bodyPr/>
                    <a:lstStyle/>
                    <a:p>
                      <a:pPr algn="ctr"/>
                      <a:r>
                        <a:rPr lang="en-DE" sz="1100" dirty="0"/>
                        <a:t>41%</a:t>
                      </a:r>
                    </a:p>
                  </a:txBody>
                  <a:tcPr/>
                </a:tc>
                <a:extLst>
                  <a:ext uri="{0D108BD9-81ED-4DB2-BD59-A6C34878D82A}">
                    <a16:rowId xmlns:a16="http://schemas.microsoft.com/office/drawing/2014/main" val="701484288"/>
                  </a:ext>
                </a:extLst>
              </a:tr>
            </a:tbl>
          </a:graphicData>
        </a:graphic>
      </p:graphicFrame>
      <p:graphicFrame>
        <p:nvGraphicFramePr>
          <p:cNvPr id="5" name="Table 4">
            <a:extLst>
              <a:ext uri="{FF2B5EF4-FFF2-40B4-BE49-F238E27FC236}">
                <a16:creationId xmlns:a16="http://schemas.microsoft.com/office/drawing/2014/main" id="{E3070708-4D4F-702A-4E8F-93714A4BF144}"/>
              </a:ext>
            </a:extLst>
          </p:cNvPr>
          <p:cNvGraphicFramePr>
            <a:graphicFrameLocks noGrp="1"/>
          </p:cNvGraphicFramePr>
          <p:nvPr>
            <p:extLst>
              <p:ext uri="{D42A27DB-BD31-4B8C-83A1-F6EECF244321}">
                <p14:modId xmlns:p14="http://schemas.microsoft.com/office/powerpoint/2010/main" val="4188167500"/>
              </p:ext>
            </p:extLst>
          </p:nvPr>
        </p:nvGraphicFramePr>
        <p:xfrm>
          <a:off x="755107" y="3032228"/>
          <a:ext cx="6480719" cy="1854200"/>
        </p:xfrm>
        <a:graphic>
          <a:graphicData uri="http://schemas.openxmlformats.org/drawingml/2006/table">
            <a:tbl>
              <a:tblPr firstRow="1" bandRow="1">
                <a:tableStyleId>{5C22544A-7EE6-4342-B048-85BDC9FD1C3A}</a:tableStyleId>
              </a:tblPr>
              <a:tblGrid>
                <a:gridCol w="925817">
                  <a:extLst>
                    <a:ext uri="{9D8B030D-6E8A-4147-A177-3AD203B41FA5}">
                      <a16:colId xmlns:a16="http://schemas.microsoft.com/office/drawing/2014/main" val="3007093345"/>
                    </a:ext>
                  </a:extLst>
                </a:gridCol>
                <a:gridCol w="925817">
                  <a:extLst>
                    <a:ext uri="{9D8B030D-6E8A-4147-A177-3AD203B41FA5}">
                      <a16:colId xmlns:a16="http://schemas.microsoft.com/office/drawing/2014/main" val="2442835752"/>
                    </a:ext>
                  </a:extLst>
                </a:gridCol>
                <a:gridCol w="925817">
                  <a:extLst>
                    <a:ext uri="{9D8B030D-6E8A-4147-A177-3AD203B41FA5}">
                      <a16:colId xmlns:a16="http://schemas.microsoft.com/office/drawing/2014/main" val="1468340821"/>
                    </a:ext>
                  </a:extLst>
                </a:gridCol>
                <a:gridCol w="925817">
                  <a:extLst>
                    <a:ext uri="{9D8B030D-6E8A-4147-A177-3AD203B41FA5}">
                      <a16:colId xmlns:a16="http://schemas.microsoft.com/office/drawing/2014/main" val="3728985820"/>
                    </a:ext>
                  </a:extLst>
                </a:gridCol>
                <a:gridCol w="925817">
                  <a:extLst>
                    <a:ext uri="{9D8B030D-6E8A-4147-A177-3AD203B41FA5}">
                      <a16:colId xmlns:a16="http://schemas.microsoft.com/office/drawing/2014/main" val="2966156756"/>
                    </a:ext>
                  </a:extLst>
                </a:gridCol>
                <a:gridCol w="925817">
                  <a:extLst>
                    <a:ext uri="{9D8B030D-6E8A-4147-A177-3AD203B41FA5}">
                      <a16:colId xmlns:a16="http://schemas.microsoft.com/office/drawing/2014/main" val="1656383508"/>
                    </a:ext>
                  </a:extLst>
                </a:gridCol>
                <a:gridCol w="925817">
                  <a:extLst>
                    <a:ext uri="{9D8B030D-6E8A-4147-A177-3AD203B41FA5}">
                      <a16:colId xmlns:a16="http://schemas.microsoft.com/office/drawing/2014/main" val="1819746542"/>
                    </a:ext>
                  </a:extLst>
                </a:gridCol>
              </a:tblGrid>
              <a:tr h="370840">
                <a:tc>
                  <a:txBody>
                    <a:bodyPr/>
                    <a:lstStyle/>
                    <a:p>
                      <a:pPr algn="ctr"/>
                      <a:endParaRPr lang="en-DE" sz="1100" dirty="0"/>
                    </a:p>
                  </a:txBody>
                  <a:tcPr/>
                </a:tc>
                <a:tc gridSpan="2">
                  <a:txBody>
                    <a:bodyPr/>
                    <a:lstStyle/>
                    <a:p>
                      <a:pPr algn="ctr"/>
                      <a:r>
                        <a:rPr lang="en-DE" sz="1100" dirty="0"/>
                        <a:t>Männer</a:t>
                      </a:r>
                    </a:p>
                  </a:txBody>
                  <a:tcPr/>
                </a:tc>
                <a:tc hMerge="1">
                  <a:txBody>
                    <a:bodyPr/>
                    <a:lstStyle/>
                    <a:p>
                      <a:endParaRPr lang="en-DE" sz="1400" dirty="0"/>
                    </a:p>
                  </a:txBody>
                  <a:tcPr/>
                </a:tc>
                <a:tc gridSpan="2">
                  <a:txBody>
                    <a:bodyPr/>
                    <a:lstStyle/>
                    <a:p>
                      <a:pPr algn="ctr"/>
                      <a:r>
                        <a:rPr lang="en-DE" sz="1100" dirty="0"/>
                        <a:t>Frauen</a:t>
                      </a:r>
                    </a:p>
                  </a:txBody>
                  <a:tcPr/>
                </a:tc>
                <a:tc hMerge="1">
                  <a:txBody>
                    <a:bodyPr/>
                    <a:lstStyle/>
                    <a:p>
                      <a:endParaRPr lang="en-DE" sz="1400" dirty="0"/>
                    </a:p>
                  </a:txBody>
                  <a:tcPr/>
                </a:tc>
                <a:tc gridSpan="2">
                  <a:txBody>
                    <a:bodyPr/>
                    <a:lstStyle/>
                    <a:p>
                      <a:pPr algn="ctr"/>
                      <a:r>
                        <a:rPr lang="en-DE" sz="1100" dirty="0"/>
                        <a:t>Total</a:t>
                      </a:r>
                    </a:p>
                  </a:txBody>
                  <a:tcPr/>
                </a:tc>
                <a:tc hMerge="1">
                  <a:txBody>
                    <a:bodyPr/>
                    <a:lstStyle/>
                    <a:p>
                      <a:endParaRPr lang="en-DE" sz="1400" dirty="0"/>
                    </a:p>
                  </a:txBody>
                  <a:tcPr/>
                </a:tc>
                <a:extLst>
                  <a:ext uri="{0D108BD9-81ED-4DB2-BD59-A6C34878D82A}">
                    <a16:rowId xmlns:a16="http://schemas.microsoft.com/office/drawing/2014/main" val="1310373778"/>
                  </a:ext>
                </a:extLst>
              </a:tr>
              <a:tr h="370840">
                <a:tc>
                  <a:txBody>
                    <a:bodyPr/>
                    <a:lstStyle/>
                    <a:p>
                      <a:pPr algn="ctr"/>
                      <a:endParaRPr lang="en-DE" sz="1100" dirty="0"/>
                    </a:p>
                  </a:txBody>
                  <a:tcPr/>
                </a:tc>
                <a:tc>
                  <a:txBody>
                    <a:bodyPr/>
                    <a:lstStyle/>
                    <a:p>
                      <a:pPr algn="ctr"/>
                      <a:r>
                        <a:rPr lang="en-DE" sz="1100" dirty="0"/>
                        <a:t>Bewerber</a:t>
                      </a:r>
                    </a:p>
                  </a:txBody>
                  <a:tcPr/>
                </a:tc>
                <a:tc>
                  <a:txBody>
                    <a:bodyPr/>
                    <a:lstStyle/>
                    <a:p>
                      <a:pPr algn="ctr"/>
                      <a:r>
                        <a:rPr lang="en-DE" sz="1100" dirty="0"/>
                        <a:t>Zugelassen</a:t>
                      </a:r>
                    </a:p>
                  </a:txBody>
                  <a:tcPr/>
                </a:tc>
                <a:tc>
                  <a:txBody>
                    <a:bodyPr/>
                    <a:lstStyle/>
                    <a:p>
                      <a:pPr algn="ctr"/>
                      <a:r>
                        <a:rPr lang="en-DE" sz="1100" dirty="0"/>
                        <a:t>Bewerber</a:t>
                      </a:r>
                    </a:p>
                  </a:txBody>
                  <a:tcPr/>
                </a:tc>
                <a:tc>
                  <a:txBody>
                    <a:bodyPr/>
                    <a:lstStyle/>
                    <a:p>
                      <a:pPr algn="ctr"/>
                      <a:r>
                        <a:rPr lang="en-DE" sz="1100" dirty="0"/>
                        <a:t>Zugelassen</a:t>
                      </a:r>
                    </a:p>
                  </a:txBody>
                  <a:tcPr/>
                </a:tc>
                <a:tc>
                  <a:txBody>
                    <a:bodyPr/>
                    <a:lstStyle/>
                    <a:p>
                      <a:pPr algn="ctr"/>
                      <a:r>
                        <a:rPr lang="en-DE" sz="1100" dirty="0"/>
                        <a:t>Bewerber</a:t>
                      </a:r>
                    </a:p>
                  </a:txBody>
                  <a:tcPr/>
                </a:tc>
                <a:tc>
                  <a:txBody>
                    <a:bodyPr/>
                    <a:lstStyle/>
                    <a:p>
                      <a:pPr algn="ctr"/>
                      <a:r>
                        <a:rPr lang="en-DE" sz="1100" dirty="0"/>
                        <a:t>Zugelassen</a:t>
                      </a:r>
                    </a:p>
                  </a:txBody>
                  <a:tcPr/>
                </a:tc>
                <a:extLst>
                  <a:ext uri="{0D108BD9-81ED-4DB2-BD59-A6C34878D82A}">
                    <a16:rowId xmlns:a16="http://schemas.microsoft.com/office/drawing/2014/main" val="471243778"/>
                  </a:ext>
                </a:extLst>
              </a:tr>
              <a:tr h="370840">
                <a:tc>
                  <a:txBody>
                    <a:bodyPr/>
                    <a:lstStyle/>
                    <a:p>
                      <a:pPr algn="ctr"/>
                      <a:r>
                        <a:rPr lang="en-DE" sz="1100" dirty="0"/>
                        <a:t>A</a:t>
                      </a:r>
                    </a:p>
                  </a:txBody>
                  <a:tcPr/>
                </a:tc>
                <a:tc>
                  <a:txBody>
                    <a:bodyPr/>
                    <a:lstStyle/>
                    <a:p>
                      <a:pPr algn="ctr"/>
                      <a:r>
                        <a:rPr lang="en-DE" sz="1100" dirty="0"/>
                        <a:t>825</a:t>
                      </a:r>
                    </a:p>
                  </a:txBody>
                  <a:tcPr/>
                </a:tc>
                <a:tc>
                  <a:txBody>
                    <a:bodyPr/>
                    <a:lstStyle/>
                    <a:p>
                      <a:pPr algn="ctr"/>
                      <a:r>
                        <a:rPr lang="en-DE" sz="1100" dirty="0"/>
                        <a:t>62%</a:t>
                      </a:r>
                    </a:p>
                  </a:txBody>
                  <a:tcPr/>
                </a:tc>
                <a:tc>
                  <a:txBody>
                    <a:bodyPr/>
                    <a:lstStyle/>
                    <a:p>
                      <a:pPr algn="ctr"/>
                      <a:r>
                        <a:rPr lang="en-DE" sz="1100" dirty="0"/>
                        <a:t>108</a:t>
                      </a:r>
                    </a:p>
                  </a:txBody>
                  <a:tcPr/>
                </a:tc>
                <a:tc>
                  <a:txBody>
                    <a:bodyPr/>
                    <a:lstStyle/>
                    <a:p>
                      <a:pPr algn="ctr"/>
                      <a:r>
                        <a:rPr lang="en-DE" sz="1100" dirty="0"/>
                        <a:t>82%</a:t>
                      </a:r>
                    </a:p>
                  </a:txBody>
                  <a:tcPr/>
                </a:tc>
                <a:tc>
                  <a:txBody>
                    <a:bodyPr/>
                    <a:lstStyle/>
                    <a:p>
                      <a:pPr algn="ctr"/>
                      <a:r>
                        <a:rPr lang="en-DE" sz="1100" dirty="0"/>
                        <a:t>933</a:t>
                      </a:r>
                    </a:p>
                  </a:txBody>
                  <a:tcPr/>
                </a:tc>
                <a:tc>
                  <a:txBody>
                    <a:bodyPr/>
                    <a:lstStyle/>
                    <a:p>
                      <a:pPr algn="ctr"/>
                      <a:r>
                        <a:rPr lang="en-DE" sz="1100" dirty="0"/>
                        <a:t>64%</a:t>
                      </a:r>
                    </a:p>
                  </a:txBody>
                  <a:tcPr/>
                </a:tc>
                <a:extLst>
                  <a:ext uri="{0D108BD9-81ED-4DB2-BD59-A6C34878D82A}">
                    <a16:rowId xmlns:a16="http://schemas.microsoft.com/office/drawing/2014/main" val="701484288"/>
                  </a:ext>
                </a:extLst>
              </a:tr>
              <a:tr h="370840">
                <a:tc>
                  <a:txBody>
                    <a:bodyPr/>
                    <a:lstStyle/>
                    <a:p>
                      <a:pPr algn="ctr"/>
                      <a:r>
                        <a:rPr lang="en-DE" sz="1100" dirty="0"/>
                        <a:t>B</a:t>
                      </a:r>
                    </a:p>
                  </a:txBody>
                  <a:tcPr/>
                </a:tc>
                <a:tc>
                  <a:txBody>
                    <a:bodyPr/>
                    <a:lstStyle/>
                    <a:p>
                      <a:pPr algn="ctr"/>
                      <a:r>
                        <a:rPr lang="en-DE" sz="1100" dirty="0"/>
                        <a:t>560</a:t>
                      </a:r>
                    </a:p>
                  </a:txBody>
                  <a:tcPr/>
                </a:tc>
                <a:tc>
                  <a:txBody>
                    <a:bodyPr/>
                    <a:lstStyle/>
                    <a:p>
                      <a:pPr algn="ctr"/>
                      <a:r>
                        <a:rPr lang="en-DE" sz="1100" dirty="0"/>
                        <a:t>63%</a:t>
                      </a:r>
                    </a:p>
                  </a:txBody>
                  <a:tcPr/>
                </a:tc>
                <a:tc>
                  <a:txBody>
                    <a:bodyPr/>
                    <a:lstStyle/>
                    <a:p>
                      <a:pPr algn="ctr"/>
                      <a:r>
                        <a:rPr lang="en-DE" sz="1100" dirty="0"/>
                        <a:t>25</a:t>
                      </a:r>
                    </a:p>
                  </a:txBody>
                  <a:tcPr/>
                </a:tc>
                <a:tc>
                  <a:txBody>
                    <a:bodyPr/>
                    <a:lstStyle/>
                    <a:p>
                      <a:pPr algn="ctr"/>
                      <a:r>
                        <a:rPr lang="en-DE" sz="1100" dirty="0"/>
                        <a:t>68%</a:t>
                      </a:r>
                    </a:p>
                  </a:txBody>
                  <a:tcPr/>
                </a:tc>
                <a:tc>
                  <a:txBody>
                    <a:bodyPr/>
                    <a:lstStyle/>
                    <a:p>
                      <a:pPr algn="ctr"/>
                      <a:r>
                        <a:rPr lang="en-DE" sz="1100" dirty="0"/>
                        <a:t>585</a:t>
                      </a:r>
                    </a:p>
                  </a:txBody>
                  <a:tcPr/>
                </a:tc>
                <a:tc>
                  <a:txBody>
                    <a:bodyPr/>
                    <a:lstStyle/>
                    <a:p>
                      <a:pPr algn="ctr"/>
                      <a:r>
                        <a:rPr lang="en-DE" sz="1100" dirty="0"/>
                        <a:t>63%</a:t>
                      </a:r>
                    </a:p>
                  </a:txBody>
                  <a:tcPr/>
                </a:tc>
                <a:extLst>
                  <a:ext uri="{0D108BD9-81ED-4DB2-BD59-A6C34878D82A}">
                    <a16:rowId xmlns:a16="http://schemas.microsoft.com/office/drawing/2014/main" val="683875679"/>
                  </a:ext>
                </a:extLst>
              </a:tr>
              <a:tr h="370840">
                <a:tc>
                  <a:txBody>
                    <a:bodyPr/>
                    <a:lstStyle/>
                    <a:p>
                      <a:pPr algn="ctr"/>
                      <a:r>
                        <a:rPr lang="en-DE" sz="1100" dirty="0"/>
                        <a:t>C</a:t>
                      </a:r>
                    </a:p>
                  </a:txBody>
                  <a:tcPr/>
                </a:tc>
                <a:tc>
                  <a:txBody>
                    <a:bodyPr/>
                    <a:lstStyle/>
                    <a:p>
                      <a:pPr algn="ctr"/>
                      <a:r>
                        <a:rPr lang="en-DE" sz="1100" dirty="0"/>
                        <a:t>417</a:t>
                      </a:r>
                    </a:p>
                  </a:txBody>
                  <a:tcPr/>
                </a:tc>
                <a:tc>
                  <a:txBody>
                    <a:bodyPr/>
                    <a:lstStyle/>
                    <a:p>
                      <a:pPr algn="ctr"/>
                      <a:r>
                        <a:rPr lang="en-DE" sz="1100" dirty="0"/>
                        <a:t>33%</a:t>
                      </a:r>
                    </a:p>
                  </a:txBody>
                  <a:tcPr/>
                </a:tc>
                <a:tc>
                  <a:txBody>
                    <a:bodyPr/>
                    <a:lstStyle/>
                    <a:p>
                      <a:pPr algn="ctr"/>
                      <a:r>
                        <a:rPr lang="en-DE" sz="1100" dirty="0"/>
                        <a:t>375</a:t>
                      </a:r>
                    </a:p>
                  </a:txBody>
                  <a:tcPr/>
                </a:tc>
                <a:tc>
                  <a:txBody>
                    <a:bodyPr/>
                    <a:lstStyle/>
                    <a:p>
                      <a:pPr algn="ctr"/>
                      <a:r>
                        <a:rPr lang="en-DE" sz="1100" dirty="0"/>
                        <a:t>35%</a:t>
                      </a:r>
                    </a:p>
                  </a:txBody>
                  <a:tcPr/>
                </a:tc>
                <a:tc>
                  <a:txBody>
                    <a:bodyPr/>
                    <a:lstStyle/>
                    <a:p>
                      <a:pPr algn="ctr"/>
                      <a:r>
                        <a:rPr lang="en-DE" sz="1100" dirty="0"/>
                        <a:t>792</a:t>
                      </a:r>
                    </a:p>
                  </a:txBody>
                  <a:tcPr/>
                </a:tc>
                <a:tc>
                  <a:txBody>
                    <a:bodyPr/>
                    <a:lstStyle/>
                    <a:p>
                      <a:pPr algn="ctr"/>
                      <a:r>
                        <a:rPr lang="en-DE" sz="1100" dirty="0"/>
                        <a:t>34%</a:t>
                      </a:r>
                    </a:p>
                  </a:txBody>
                  <a:tcPr/>
                </a:tc>
                <a:extLst>
                  <a:ext uri="{0D108BD9-81ED-4DB2-BD59-A6C34878D82A}">
                    <a16:rowId xmlns:a16="http://schemas.microsoft.com/office/drawing/2014/main" val="1860008063"/>
                  </a:ext>
                </a:extLst>
              </a:tr>
            </a:tbl>
          </a:graphicData>
        </a:graphic>
      </p:graphicFrame>
      <p:sp>
        <p:nvSpPr>
          <p:cNvPr id="6" name="Rounded Rectangle 5">
            <a:extLst>
              <a:ext uri="{FF2B5EF4-FFF2-40B4-BE49-F238E27FC236}">
                <a16:creationId xmlns:a16="http://schemas.microsoft.com/office/drawing/2014/main" id="{8D689445-AA5B-AB5F-B7DE-0C3546D90968}"/>
              </a:ext>
            </a:extLst>
          </p:cNvPr>
          <p:cNvSpPr/>
          <p:nvPr/>
        </p:nvSpPr>
        <p:spPr bwMode="gray">
          <a:xfrm>
            <a:off x="1835696" y="2306230"/>
            <a:ext cx="1080120" cy="337528"/>
          </a:xfrm>
          <a:prstGeom prst="roundRect">
            <a:avLst/>
          </a:prstGeom>
          <a:solidFill>
            <a:srgbClr val="C00000">
              <a:alpha val="2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
        <p:nvSpPr>
          <p:cNvPr id="7" name="Rounded Rectangle 6">
            <a:extLst>
              <a:ext uri="{FF2B5EF4-FFF2-40B4-BE49-F238E27FC236}">
                <a16:creationId xmlns:a16="http://schemas.microsoft.com/office/drawing/2014/main" id="{BB0580DB-C33B-6958-32D0-7C2222212EB1}"/>
              </a:ext>
            </a:extLst>
          </p:cNvPr>
          <p:cNvSpPr/>
          <p:nvPr/>
        </p:nvSpPr>
        <p:spPr bwMode="gray">
          <a:xfrm>
            <a:off x="4499992" y="3790564"/>
            <a:ext cx="864096" cy="1095864"/>
          </a:xfrm>
          <a:prstGeom prst="roundRect">
            <a:avLst/>
          </a:prstGeom>
          <a:solidFill>
            <a:srgbClr val="C00000">
              <a:alpha val="2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pic>
        <p:nvPicPr>
          <p:cNvPr id="1026" name="Picture 2" descr="Aerial shot of UC Berkeley campus">
            <a:extLst>
              <a:ext uri="{FF2B5EF4-FFF2-40B4-BE49-F238E27FC236}">
                <a16:creationId xmlns:a16="http://schemas.microsoft.com/office/drawing/2014/main" id="{813632C6-645F-4080-8A1E-377FC1682A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2295" y="1502669"/>
            <a:ext cx="1512193" cy="108013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22921BB-243E-ECB3-24CE-0A7A042E8761}"/>
              </a:ext>
            </a:extLst>
          </p:cNvPr>
          <p:cNvSpPr txBox="1"/>
          <p:nvPr/>
        </p:nvSpPr>
        <p:spPr bwMode="gray">
          <a:xfrm>
            <a:off x="7307810" y="2993512"/>
            <a:ext cx="1656678" cy="794159"/>
          </a:xfrm>
          <a:prstGeom prst="rect">
            <a:avLst/>
          </a:prstGeom>
          <a:noFill/>
        </p:spPr>
        <p:txBody>
          <a:bodyPr wrap="none" lIns="0" tIns="0" rIns="0" bIns="0" rtlCol="0" anchor="ctr">
            <a:noAutofit/>
          </a:bodyPr>
          <a:lstStyle/>
          <a:p>
            <a:pPr algn="ctr">
              <a:spcBef>
                <a:spcPts val="300"/>
              </a:spcBef>
              <a:spcAft>
                <a:spcPts val="300"/>
              </a:spcAft>
              <a:buClr>
                <a:schemeClr val="accent1"/>
              </a:buClr>
              <a:buSzPct val="90000"/>
            </a:pPr>
            <a:r>
              <a:rPr lang="de-DE" sz="1050" dirty="0">
                <a:solidFill>
                  <a:srgbClr val="C00000"/>
                </a:solidFill>
              </a:rPr>
              <a:t>Frauen haben sich</a:t>
            </a:r>
            <a:br>
              <a:rPr lang="de-DE" sz="1050" dirty="0">
                <a:solidFill>
                  <a:srgbClr val="C00000"/>
                </a:solidFill>
              </a:rPr>
            </a:br>
            <a:r>
              <a:rPr lang="de-DE" sz="1050" dirty="0">
                <a:solidFill>
                  <a:srgbClr val="C00000"/>
                </a:solidFill>
              </a:rPr>
              <a:t>an Fakultäten beworben</a:t>
            </a:r>
            <a:br>
              <a:rPr lang="de-DE" sz="1050" dirty="0">
                <a:solidFill>
                  <a:srgbClr val="C00000"/>
                </a:solidFill>
              </a:rPr>
            </a:br>
            <a:r>
              <a:rPr lang="de-DE" sz="1050" dirty="0">
                <a:solidFill>
                  <a:srgbClr val="C00000"/>
                </a:solidFill>
              </a:rPr>
              <a:t>bei denen es schwerer</a:t>
            </a:r>
            <a:br>
              <a:rPr lang="de-DE" sz="1050" dirty="0">
                <a:solidFill>
                  <a:srgbClr val="C00000"/>
                </a:solidFill>
              </a:rPr>
            </a:br>
            <a:r>
              <a:rPr lang="de-DE" sz="1050" dirty="0">
                <a:solidFill>
                  <a:srgbClr val="C00000"/>
                </a:solidFill>
              </a:rPr>
              <a:t>war, angenommen zu</a:t>
            </a:r>
            <a:br>
              <a:rPr lang="de-DE" sz="1050" dirty="0">
                <a:solidFill>
                  <a:srgbClr val="C00000"/>
                </a:solidFill>
              </a:rPr>
            </a:br>
            <a:r>
              <a:rPr lang="de-DE" sz="1050" dirty="0">
                <a:solidFill>
                  <a:srgbClr val="C00000"/>
                </a:solidFill>
              </a:rPr>
              <a:t>werden!</a:t>
            </a:r>
          </a:p>
        </p:txBody>
      </p:sp>
    </p:spTree>
    <p:extLst>
      <p:ext uri="{BB962C8B-B14F-4D97-AF65-F5344CB8AC3E}">
        <p14:creationId xmlns:p14="http://schemas.microsoft.com/office/powerpoint/2010/main" val="9268418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dissolve">
                                      <p:cBhvr>
                                        <p:cTn id="10" dur="500"/>
                                        <p:tgtEl>
                                          <p:spTgt spid="102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dissolv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1"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dissolv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dissolve">
                                      <p:cBhvr>
                                        <p:cTn id="25" dur="500"/>
                                        <p:tgtEl>
                                          <p:spTgt spid="2">
                                            <p:txEl>
                                              <p:pRg st="5" end="5"/>
                                            </p:txEl>
                                          </p:spTgt>
                                        </p:tgtEl>
                                      </p:cBhvr>
                                    </p:animEffect>
                                  </p:childTnLst>
                                </p:cTn>
                              </p:par>
                              <p:par>
                                <p:cTn id="26" presetID="9" presetClass="entr" presetSubtype="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dissolve">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1"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dissolve">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1"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dissolve">
                                      <p:cBhvr>
                                        <p:cTn id="3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1" animBg="1"/>
      <p:bldP spid="7" grpId="1" animBg="1"/>
      <p:bldP spid="8"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C216713C-9446-5D92-B29D-29CA64EB6FDA}"/>
                  </a:ext>
                </a:extLst>
              </p:cNvPr>
              <p:cNvSpPr>
                <a:spLocks noGrp="1"/>
              </p:cNvSpPr>
              <p:nvPr>
                <p:ph type="body" sz="quarter" idx="13"/>
              </p:nvPr>
            </p:nvSpPr>
            <p:spPr/>
            <p:txBody>
              <a:bodyPr/>
              <a:lstStyle/>
              <a:p>
                <a:r>
                  <a:rPr lang="en-DE" dirty="0"/>
                  <a:t>1998 wurde Sally Clark des Mordes an ihren beiden Babies angeklagt, die beide am “plötzlichen Kindstod” (</a:t>
                </a:r>
                <a:r>
                  <a:rPr lang="en-DE" i="1" dirty="0"/>
                  <a:t>sudden infant death syndrom</a:t>
                </a:r>
                <a:r>
                  <a:rPr lang="en-DE" dirty="0"/>
                  <a:t>) in den beiden Jahren zuvor gestorben waren.</a:t>
                </a:r>
              </a:p>
              <a:p>
                <a:r>
                  <a:rPr lang="en-DE" dirty="0"/>
                  <a:t>Ein Kinderarzt, Sir Samuel Roy Meadow, war Zeuge und argumentierte, dass die Wahrscheinlichkeit für einen plötzlichen Kindstod </a:t>
                </a:r>
                <a14:m>
                  <m:oMath xmlns:m="http://schemas.openxmlformats.org/officeDocument/2006/math">
                    <m:f>
                      <m:fPr>
                        <m:type m:val="skw"/>
                        <m:ctrlPr>
                          <a:rPr lang="en-DE"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8500</m:t>
                        </m:r>
                      </m:den>
                    </m:f>
                  </m:oMath>
                </a14:m>
                <a:r>
                  <a:rPr lang="en-DE" dirty="0"/>
                  <a:t> ist und daher die Wahrscheinlichkeit, das zwei Kinder am plötzlichen Kindstod sterben</a:t>
                </a:r>
                <a14:m>
                  <m:oMath xmlns:m="http://schemas.openxmlformats.org/officeDocument/2006/math">
                    <m:f>
                      <m:fPr>
                        <m:type m:val="skw"/>
                        <m:ctrlPr>
                          <a:rPr lang="en-DE"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8500</m:t>
                            </m:r>
                          </m:e>
                          <m:sup>
                            <m:r>
                              <a:rPr lang="en-US" i="1">
                                <a:latin typeface="Cambria Math" panose="02040503050406030204" pitchFamily="18" charset="0"/>
                              </a:rPr>
                              <m:t>2</m:t>
                            </m:r>
                          </m:sup>
                        </m:sSup>
                      </m:den>
                    </m:f>
                    <m:r>
                      <a:rPr lang="en-US" b="0" i="1" smtClean="0">
                        <a:latin typeface="Cambria Math" panose="02040503050406030204" pitchFamily="18" charset="0"/>
                      </a:rPr>
                      <m:t>=</m:t>
                    </m:r>
                    <m:f>
                      <m:fPr>
                        <m:type m:val="skw"/>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72 250 000</m:t>
                        </m:r>
                      </m:den>
                    </m:f>
                  </m:oMath>
                </a14:m>
                <a:r>
                  <a:rPr lang="en-DE" dirty="0"/>
                  <a:t> ist. Daraufhin wurde Sally Clark des Mordes verurteilt.</a:t>
                </a:r>
              </a:p>
              <a:p>
                <a:r>
                  <a:rPr lang="en-DE" b="1" dirty="0"/>
                  <a:t>Was sind die Fehler?</a:t>
                </a:r>
              </a:p>
              <a:p>
                <a:pPr marL="611187" lvl="1" indent="-342900">
                  <a:buFont typeface="+mj-lt"/>
                  <a:buAutoNum type="arabicPeriod"/>
                </a:pPr>
                <a:r>
                  <a:rPr lang="en-DE" sz="1200" dirty="0"/>
                  <a:t>Plötzlicher Kindstod kann genetisch bedingt sein und damit sind die Ereignisse “erstes Baby stirbt” und “zweites Baby stirbt” nicht unabhängig!</a:t>
                </a:r>
              </a:p>
              <a:p>
                <a:pPr marL="611187" lvl="1" indent="-342900">
                  <a:buFont typeface="+mj-lt"/>
                  <a:buAutoNum type="arabicPeriod"/>
                </a:pPr>
                <a:r>
                  <a:rPr lang="en-DE" sz="1200" dirty="0"/>
                  <a:t>Der Satz von Bayes wurde falsch angewandt</a:t>
                </a:r>
              </a:p>
              <a:p>
                <a:pPr marL="268287" lvl="1" indent="0">
                  <a:buNone/>
                </a:pP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rPr>
                        <m:t>𝑃</m:t>
                      </m:r>
                      <m:d>
                        <m:dPr>
                          <m:ctrlPr>
                            <a:rPr lang="en-US" sz="1100" b="0" i="1" smtClean="0">
                              <a:latin typeface="Cambria Math" panose="02040503050406030204" pitchFamily="18" charset="0"/>
                            </a:rPr>
                          </m:ctrlPr>
                        </m:dPr>
                        <m:e>
                          <m:r>
                            <m:rPr>
                              <m:sty m:val="p"/>
                            </m:rPr>
                            <a:rPr lang="en-US" sz="1100" b="0" i="0" smtClean="0">
                              <a:latin typeface="Cambria Math" panose="02040503050406030204" pitchFamily="18" charset="0"/>
                            </a:rPr>
                            <m:t>unschuldig</m:t>
                          </m:r>
                          <m:r>
                            <a:rPr lang="en-US" sz="1100" b="0" i="1" smtClean="0">
                              <a:latin typeface="Cambria Math" panose="02040503050406030204" pitchFamily="18" charset="0"/>
                            </a:rPr>
                            <m:t>|</m:t>
                          </m:r>
                          <m:r>
                            <m:rPr>
                              <m:sty m:val="p"/>
                            </m:rPr>
                            <a:rPr lang="en-US" sz="1100" b="0" i="0" smtClean="0">
                              <a:latin typeface="Cambria Math" panose="02040503050406030204" pitchFamily="18" charset="0"/>
                            </a:rPr>
                            <m:t>Kindstod</m:t>
                          </m:r>
                        </m:e>
                      </m:d>
                      <m:r>
                        <a:rPr lang="en-US" sz="1100" b="0" i="1" smtClean="0">
                          <a:latin typeface="Cambria Math" panose="02040503050406030204" pitchFamily="18" charset="0"/>
                        </a:rPr>
                        <m:t>=</m:t>
                      </m:r>
                      <m:f>
                        <m:fPr>
                          <m:ctrlPr>
                            <a:rPr lang="en-US" sz="1100" b="0" i="1" smtClean="0">
                              <a:latin typeface="Cambria Math" panose="02040503050406030204" pitchFamily="18" charset="0"/>
                            </a:rPr>
                          </m:ctrlPr>
                        </m:fPr>
                        <m:num>
                          <m:r>
                            <a:rPr lang="en-US" sz="1100" i="1">
                              <a:latin typeface="Cambria Math" panose="02040503050406030204" pitchFamily="18" charset="0"/>
                            </a:rPr>
                            <m:t>𝑃</m:t>
                          </m:r>
                          <m:d>
                            <m:dPr>
                              <m:ctrlPr>
                                <a:rPr lang="en-US" sz="1100" i="1">
                                  <a:latin typeface="Cambria Math" panose="02040503050406030204" pitchFamily="18" charset="0"/>
                                </a:rPr>
                              </m:ctrlPr>
                            </m:dPr>
                            <m:e>
                              <m:r>
                                <m:rPr>
                                  <m:sty m:val="p"/>
                                </m:rPr>
                                <a:rPr lang="en-US" sz="1100" b="0" i="0" smtClean="0">
                                  <a:latin typeface="Cambria Math" panose="02040503050406030204" pitchFamily="18" charset="0"/>
                                </a:rPr>
                                <m:t>Kindstod</m:t>
                              </m:r>
                              <m:r>
                                <a:rPr lang="en-US" sz="1100" i="1">
                                  <a:latin typeface="Cambria Math" panose="02040503050406030204" pitchFamily="18" charset="0"/>
                                </a:rPr>
                                <m:t>|</m:t>
                              </m:r>
                              <m:r>
                                <m:rPr>
                                  <m:sty m:val="p"/>
                                </m:rPr>
                                <a:rPr lang="en-US" sz="1100">
                                  <a:latin typeface="Cambria Math" panose="02040503050406030204" pitchFamily="18" charset="0"/>
                                </a:rPr>
                                <m:t>unschuldig</m:t>
                              </m:r>
                            </m:e>
                          </m:d>
                          <m:r>
                            <a:rPr lang="en-US" sz="1100" i="1">
                              <a:latin typeface="Cambria Math" panose="02040503050406030204" pitchFamily="18" charset="0"/>
                            </a:rPr>
                            <m:t>⋅</m:t>
                          </m:r>
                          <m:r>
                            <a:rPr lang="en-US" sz="1100" b="0" i="1" smtClean="0">
                              <a:latin typeface="Cambria Math" panose="02040503050406030204" pitchFamily="18" charset="0"/>
                            </a:rPr>
                            <m:t>𝑃</m:t>
                          </m:r>
                          <m:d>
                            <m:dPr>
                              <m:ctrlPr>
                                <a:rPr lang="en-US" sz="1100" b="0" i="1" smtClean="0">
                                  <a:latin typeface="Cambria Math" panose="02040503050406030204" pitchFamily="18" charset="0"/>
                                </a:rPr>
                              </m:ctrlPr>
                            </m:dPr>
                            <m:e>
                              <m:r>
                                <m:rPr>
                                  <m:sty m:val="p"/>
                                </m:rPr>
                                <a:rPr lang="en-US" sz="1100">
                                  <a:latin typeface="Cambria Math" panose="02040503050406030204" pitchFamily="18" charset="0"/>
                                </a:rPr>
                                <m:t>unschuldig</m:t>
                              </m:r>
                            </m:e>
                          </m:d>
                        </m:num>
                        <m:den>
                          <m:r>
                            <a:rPr lang="en-US" sz="1100" i="1">
                              <a:latin typeface="Cambria Math" panose="02040503050406030204" pitchFamily="18" charset="0"/>
                            </a:rPr>
                            <m:t>𝑃</m:t>
                          </m:r>
                          <m:d>
                            <m:dPr>
                              <m:ctrlPr>
                                <a:rPr lang="en-US" sz="1100" i="1">
                                  <a:latin typeface="Cambria Math" panose="02040503050406030204" pitchFamily="18" charset="0"/>
                                </a:rPr>
                              </m:ctrlPr>
                            </m:dPr>
                            <m:e>
                              <m:r>
                                <m:rPr>
                                  <m:sty m:val="p"/>
                                </m:rPr>
                                <a:rPr lang="en-US" sz="1100">
                                  <a:latin typeface="Cambria Math" panose="02040503050406030204" pitchFamily="18" charset="0"/>
                                </a:rPr>
                                <m:t>Kindstod</m:t>
                              </m:r>
                              <m:r>
                                <a:rPr lang="en-US" sz="1100" i="1">
                                  <a:latin typeface="Cambria Math" panose="02040503050406030204" pitchFamily="18" charset="0"/>
                                </a:rPr>
                                <m:t>|</m:t>
                              </m:r>
                              <m:r>
                                <m:rPr>
                                  <m:sty m:val="p"/>
                                </m:rPr>
                                <a:rPr lang="en-US" sz="1100">
                                  <a:latin typeface="Cambria Math" panose="02040503050406030204" pitchFamily="18" charset="0"/>
                                </a:rPr>
                                <m:t>unschuldig</m:t>
                              </m:r>
                            </m:e>
                          </m:d>
                          <m:r>
                            <a:rPr lang="en-US" sz="1100" i="1">
                              <a:latin typeface="Cambria Math" panose="02040503050406030204" pitchFamily="18" charset="0"/>
                            </a:rPr>
                            <m:t>⋅</m:t>
                          </m:r>
                          <m:r>
                            <a:rPr lang="en-US" sz="1100" i="1">
                              <a:latin typeface="Cambria Math" panose="02040503050406030204" pitchFamily="18" charset="0"/>
                            </a:rPr>
                            <m:t>𝑃</m:t>
                          </m:r>
                          <m:d>
                            <m:dPr>
                              <m:ctrlPr>
                                <a:rPr lang="en-US" sz="1100" i="1">
                                  <a:latin typeface="Cambria Math" panose="02040503050406030204" pitchFamily="18" charset="0"/>
                                </a:rPr>
                              </m:ctrlPr>
                            </m:dPr>
                            <m:e>
                              <m:r>
                                <m:rPr>
                                  <m:sty m:val="p"/>
                                </m:rPr>
                                <a:rPr lang="en-US" sz="1100">
                                  <a:latin typeface="Cambria Math" panose="02040503050406030204" pitchFamily="18" charset="0"/>
                                </a:rPr>
                                <m:t>unschuldig</m:t>
                              </m:r>
                            </m:e>
                          </m:d>
                          <m:r>
                            <a:rPr lang="en-US" sz="1100" b="0" i="1" smtClean="0">
                              <a:latin typeface="Cambria Math" panose="02040503050406030204" pitchFamily="18" charset="0"/>
                            </a:rPr>
                            <m:t>+</m:t>
                          </m:r>
                          <m:r>
                            <a:rPr lang="en-US" sz="1100" i="1">
                              <a:latin typeface="Cambria Math" panose="02040503050406030204" pitchFamily="18" charset="0"/>
                            </a:rPr>
                            <m:t>𝑃</m:t>
                          </m:r>
                          <m:d>
                            <m:dPr>
                              <m:ctrlPr>
                                <a:rPr lang="en-US" sz="1100" i="1">
                                  <a:latin typeface="Cambria Math" panose="02040503050406030204" pitchFamily="18" charset="0"/>
                                </a:rPr>
                              </m:ctrlPr>
                            </m:dPr>
                            <m:e>
                              <m:r>
                                <m:rPr>
                                  <m:sty m:val="p"/>
                                </m:rPr>
                                <a:rPr lang="en-US" sz="1100">
                                  <a:latin typeface="Cambria Math" panose="02040503050406030204" pitchFamily="18" charset="0"/>
                                </a:rPr>
                                <m:t>Kindstod</m:t>
                              </m:r>
                              <m:r>
                                <a:rPr lang="en-US" sz="1100" i="1">
                                  <a:latin typeface="Cambria Math" panose="02040503050406030204" pitchFamily="18" charset="0"/>
                                </a:rPr>
                                <m:t>|</m:t>
                              </m:r>
                              <m:r>
                                <m:rPr>
                                  <m:sty m:val="p"/>
                                </m:rPr>
                                <a:rPr lang="en-US" sz="1100" b="0" i="0" smtClean="0">
                                  <a:latin typeface="Cambria Math" panose="02040503050406030204" pitchFamily="18" charset="0"/>
                                </a:rPr>
                                <m:t>schuldig</m:t>
                              </m:r>
                            </m:e>
                          </m:d>
                          <m:r>
                            <a:rPr lang="en-US" sz="1100" i="1">
                              <a:latin typeface="Cambria Math" panose="02040503050406030204" pitchFamily="18" charset="0"/>
                            </a:rPr>
                            <m:t>⋅</m:t>
                          </m:r>
                          <m:r>
                            <a:rPr lang="en-US" sz="1100" i="1">
                              <a:latin typeface="Cambria Math" panose="02040503050406030204" pitchFamily="18" charset="0"/>
                            </a:rPr>
                            <m:t>𝑃</m:t>
                          </m:r>
                          <m:d>
                            <m:dPr>
                              <m:ctrlPr>
                                <a:rPr lang="en-US" sz="1100" i="1">
                                  <a:latin typeface="Cambria Math" panose="02040503050406030204" pitchFamily="18" charset="0"/>
                                </a:rPr>
                              </m:ctrlPr>
                            </m:dPr>
                            <m:e>
                              <m:r>
                                <m:rPr>
                                  <m:sty m:val="p"/>
                                </m:rPr>
                                <a:rPr lang="en-US" sz="1100" b="0" i="0" smtClean="0">
                                  <a:latin typeface="Cambria Math" panose="02040503050406030204" pitchFamily="18" charset="0"/>
                                </a:rPr>
                                <m:t>schuldig</m:t>
                              </m:r>
                            </m:e>
                          </m:d>
                        </m:den>
                      </m:f>
                    </m:oMath>
                  </m:oMathPara>
                </a14:m>
                <a:endParaRPr lang="en-DE" sz="1100" dirty="0"/>
              </a:p>
              <a:p>
                <a:r>
                  <a:rPr lang="en-DE" b="1" dirty="0"/>
                  <a:t>Ausgang</a:t>
                </a:r>
                <a:r>
                  <a:rPr lang="en-DE" dirty="0"/>
                  <a:t>: </a:t>
                </a:r>
              </a:p>
              <a:p>
                <a:pPr lvl="1"/>
                <a:r>
                  <a:rPr lang="en-DE" sz="1200" dirty="0"/>
                  <a:t>Sally Clark wurde nach 3 Jahren freigesprochen aber begang 4 Jahre später Selbstmord</a:t>
                </a:r>
              </a:p>
              <a:p>
                <a:pPr lvl="1"/>
                <a:r>
                  <a:rPr lang="en-DE" sz="1200" dirty="0"/>
                  <a:t>Über 100 Fälle, in denen Roy Meadow Zeuge war, wurden neu bewertet. </a:t>
                </a:r>
                <a:r>
                  <a:rPr lang="en-DE" sz="1100" dirty="0"/>
                  <a:t>	</a:t>
                </a:r>
              </a:p>
            </p:txBody>
          </p:sp>
        </mc:Choice>
        <mc:Fallback xmlns="">
          <p:sp>
            <p:nvSpPr>
              <p:cNvPr id="2" name="Text Placeholder 1">
                <a:extLst>
                  <a:ext uri="{FF2B5EF4-FFF2-40B4-BE49-F238E27FC236}">
                    <a16:creationId xmlns:a16="http://schemas.microsoft.com/office/drawing/2014/main" id="{C216713C-9446-5D92-B29D-29CA64EB6FDA}"/>
                  </a:ext>
                </a:extLst>
              </p:cNvPr>
              <p:cNvSpPr>
                <a:spLocks noGrp="1" noRot="1" noChangeAspect="1" noMove="1" noResize="1" noEditPoints="1" noAdjustHandles="1" noChangeArrowheads="1" noChangeShapeType="1" noTextEdit="1"/>
              </p:cNvSpPr>
              <p:nvPr>
                <p:ph type="body" sz="quarter" idx="13"/>
              </p:nvPr>
            </p:nvSpPr>
            <p:spPr>
              <a:blipFill>
                <a:blip r:embed="rId2"/>
                <a:stretch>
                  <a:fillRect t="-355" r="-554" b="-9574"/>
                </a:stretch>
              </a:blipFill>
            </p:spPr>
            <p:txBody>
              <a:bodyPr/>
              <a:lstStyle/>
              <a:p>
                <a:r>
                  <a:rPr lang="de-DE">
                    <a:noFill/>
                  </a:rPr>
                  <a:t> </a:t>
                </a:r>
              </a:p>
            </p:txBody>
          </p:sp>
        </mc:Fallback>
      </mc:AlternateContent>
      <p:sp>
        <p:nvSpPr>
          <p:cNvPr id="3" name="Title 2">
            <a:extLst>
              <a:ext uri="{FF2B5EF4-FFF2-40B4-BE49-F238E27FC236}">
                <a16:creationId xmlns:a16="http://schemas.microsoft.com/office/drawing/2014/main" id="{EAC5200D-54FF-9A9A-4733-CAEED13795D4}"/>
              </a:ext>
            </a:extLst>
          </p:cNvPr>
          <p:cNvSpPr>
            <a:spLocks noGrp="1"/>
          </p:cNvSpPr>
          <p:nvPr>
            <p:ph type="title"/>
          </p:nvPr>
        </p:nvSpPr>
        <p:spPr/>
        <p:txBody>
          <a:bodyPr/>
          <a:lstStyle/>
          <a:p>
            <a:r>
              <a:rPr lang="en-DE" i="1" dirty="0"/>
              <a:t>Prosecutors Fallacy</a:t>
            </a:r>
            <a:r>
              <a:rPr lang="en-DE" dirty="0"/>
              <a:t>: Sally Clark</a:t>
            </a:r>
          </a:p>
        </p:txBody>
      </p:sp>
      <p:pic>
        <p:nvPicPr>
          <p:cNvPr id="5124" name="Picture 4" descr="Sally Clark">
            <a:extLst>
              <a:ext uri="{FF2B5EF4-FFF2-40B4-BE49-F238E27FC236}">
                <a16:creationId xmlns:a16="http://schemas.microsoft.com/office/drawing/2014/main" id="{01087713-1311-21CB-D026-115A1C05EC7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418" t="-3412" r="36442" b="17131"/>
          <a:stretch/>
        </p:blipFill>
        <p:spPr bwMode="auto">
          <a:xfrm>
            <a:off x="7795795" y="1210577"/>
            <a:ext cx="804333" cy="96520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Sir Roy Meadow">
            <a:extLst>
              <a:ext uri="{FF2B5EF4-FFF2-40B4-BE49-F238E27FC236}">
                <a16:creationId xmlns:a16="http://schemas.microsoft.com/office/drawing/2014/main" id="{66907E32-3FC9-3C80-493E-32991EC8A17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38828" b="5237"/>
          <a:stretch/>
        </p:blipFill>
        <p:spPr bwMode="auto">
          <a:xfrm>
            <a:off x="7781899" y="2539206"/>
            <a:ext cx="832123" cy="965200"/>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3">
            <a:extLst>
              <a:ext uri="{FF2B5EF4-FFF2-40B4-BE49-F238E27FC236}">
                <a16:creationId xmlns:a16="http://schemas.microsoft.com/office/drawing/2014/main" id="{F0CE5A79-ED76-D3D6-43C0-FA72E81C6906}"/>
              </a:ext>
            </a:extLst>
          </p:cNvPr>
          <p:cNvSpPr/>
          <p:nvPr/>
        </p:nvSpPr>
        <p:spPr bwMode="gray">
          <a:xfrm>
            <a:off x="4932040" y="4083918"/>
            <a:ext cx="2088232" cy="216024"/>
          </a:xfrm>
          <a:prstGeom prst="roundRect">
            <a:avLst/>
          </a:prstGeom>
          <a:solidFill>
            <a:srgbClr val="C00000">
              <a:alpha val="2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cxnSp>
        <p:nvCxnSpPr>
          <p:cNvPr id="5" name="Straight Arrow Connector 4">
            <a:extLst>
              <a:ext uri="{FF2B5EF4-FFF2-40B4-BE49-F238E27FC236}">
                <a16:creationId xmlns:a16="http://schemas.microsoft.com/office/drawing/2014/main" id="{228E62DB-27EC-C961-4578-DC36FE75165F}"/>
              </a:ext>
            </a:extLst>
          </p:cNvPr>
          <p:cNvCxnSpPr>
            <a:cxnSpLocks/>
            <a:endCxn id="4" idx="3"/>
          </p:cNvCxnSpPr>
          <p:nvPr/>
        </p:nvCxnSpPr>
        <p:spPr bwMode="gray">
          <a:xfrm flipH="1" flipV="1">
            <a:off x="7020272" y="4191930"/>
            <a:ext cx="432048" cy="396044"/>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DBD689F-C464-D741-A7DF-CF871D9A6B2E}"/>
                  </a:ext>
                </a:extLst>
              </p:cNvPr>
              <p:cNvSpPr txBox="1"/>
              <p:nvPr/>
            </p:nvSpPr>
            <p:spPr bwMode="gray">
              <a:xfrm>
                <a:off x="7492222" y="4422904"/>
                <a:ext cx="477532" cy="427101"/>
              </a:xfrm>
              <a:prstGeom prst="rect">
                <a:avLst/>
              </a:prstGeom>
              <a:noFill/>
            </p:spPr>
            <p:txBody>
              <a:bodyPr wrap="none" lIns="0" tIns="0" rIns="0" bIns="0" rtlCol="0" anchor="ctr">
                <a:noAutofit/>
              </a:bodyPr>
              <a:lstStyle/>
              <a:p>
                <a:pPr algn="ct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r>
                        <a:rPr lang="en-US" sz="1050" b="0" i="1" dirty="0" smtClean="0">
                          <a:solidFill>
                            <a:srgbClr val="C00000"/>
                          </a:solidFill>
                          <a:latin typeface="Cambria Math" panose="02040503050406030204" pitchFamily="18" charset="0"/>
                        </a:rPr>
                        <m:t>≈0</m:t>
                      </m:r>
                    </m:oMath>
                  </m:oMathPara>
                </a14:m>
                <a:endParaRPr lang="en-DE" sz="1050" dirty="0">
                  <a:solidFill>
                    <a:srgbClr val="C00000"/>
                  </a:solidFill>
                </a:endParaRPr>
              </a:p>
            </p:txBody>
          </p:sp>
        </mc:Choice>
        <mc:Fallback xmlns="">
          <p:sp>
            <p:nvSpPr>
              <p:cNvPr id="6" name="TextBox 5">
                <a:extLst>
                  <a:ext uri="{FF2B5EF4-FFF2-40B4-BE49-F238E27FC236}">
                    <a16:creationId xmlns:a16="http://schemas.microsoft.com/office/drawing/2014/main" id="{9DBD689F-C464-D741-A7DF-CF871D9A6B2E}"/>
                  </a:ext>
                </a:extLst>
              </p:cNvPr>
              <p:cNvSpPr txBox="1">
                <a:spLocks noRot="1" noChangeAspect="1" noMove="1" noResize="1" noEditPoints="1" noAdjustHandles="1" noChangeArrowheads="1" noChangeShapeType="1" noTextEdit="1"/>
              </p:cNvSpPr>
              <p:nvPr/>
            </p:nvSpPr>
            <p:spPr bwMode="gray">
              <a:xfrm>
                <a:off x="7492222" y="4422904"/>
                <a:ext cx="477532" cy="427101"/>
              </a:xfrm>
              <a:prstGeom prst="rect">
                <a:avLst/>
              </a:prstGeom>
              <a:blipFill>
                <a:blip r:embed="rId5"/>
                <a:stretch>
                  <a:fillRect/>
                </a:stretch>
              </a:blipFill>
            </p:spPr>
            <p:txBody>
              <a:bodyPr/>
              <a:lstStyle/>
              <a:p>
                <a:r>
                  <a:rPr lang="en-DE">
                    <a:noFill/>
                  </a:rPr>
                  <a:t> </a:t>
                </a:r>
              </a:p>
            </p:txBody>
          </p:sp>
        </mc:Fallback>
      </mc:AlternateContent>
      <p:sp>
        <p:nvSpPr>
          <p:cNvPr id="10" name="TextBox 9">
            <a:extLst>
              <a:ext uri="{FF2B5EF4-FFF2-40B4-BE49-F238E27FC236}">
                <a16:creationId xmlns:a16="http://schemas.microsoft.com/office/drawing/2014/main" id="{FF13870A-A39D-48CC-F7E6-B9C86B007AB9}"/>
              </a:ext>
            </a:extLst>
          </p:cNvPr>
          <p:cNvSpPr txBox="1"/>
          <p:nvPr/>
        </p:nvSpPr>
        <p:spPr bwMode="gray">
          <a:xfrm>
            <a:off x="7452320" y="2182008"/>
            <a:ext cx="1512168" cy="215444"/>
          </a:xfrm>
          <a:prstGeom prst="rect">
            <a:avLst/>
          </a:prstGeom>
          <a:noFill/>
        </p:spPr>
        <p:txBody>
          <a:bodyPr wrap="square">
            <a:spAutoFit/>
          </a:bodyPr>
          <a:lstStyle/>
          <a:p>
            <a:pPr algn="ctr"/>
            <a:r>
              <a:rPr lang="en-GB" sz="800" b="1" dirty="0">
                <a:solidFill>
                  <a:srgbClr val="333539"/>
                </a:solidFill>
                <a:effectLst/>
              </a:rPr>
              <a:t>Sally Clark</a:t>
            </a:r>
          </a:p>
        </p:txBody>
      </p:sp>
      <p:sp>
        <p:nvSpPr>
          <p:cNvPr id="11" name="TextBox 10">
            <a:extLst>
              <a:ext uri="{FF2B5EF4-FFF2-40B4-BE49-F238E27FC236}">
                <a16:creationId xmlns:a16="http://schemas.microsoft.com/office/drawing/2014/main" id="{64B1AA8A-5FA5-374C-F365-AF7E97EA32DB}"/>
              </a:ext>
            </a:extLst>
          </p:cNvPr>
          <p:cNvSpPr txBox="1"/>
          <p:nvPr/>
        </p:nvSpPr>
        <p:spPr bwMode="gray">
          <a:xfrm>
            <a:off x="7441876" y="3492569"/>
            <a:ext cx="1512168" cy="215444"/>
          </a:xfrm>
          <a:prstGeom prst="rect">
            <a:avLst/>
          </a:prstGeom>
          <a:noFill/>
        </p:spPr>
        <p:txBody>
          <a:bodyPr wrap="square">
            <a:spAutoFit/>
          </a:bodyPr>
          <a:lstStyle/>
          <a:p>
            <a:pPr algn="ctr"/>
            <a:r>
              <a:rPr lang="en-GB" sz="800" b="1" dirty="0">
                <a:solidFill>
                  <a:srgbClr val="333539"/>
                </a:solidFill>
                <a:effectLst/>
              </a:rPr>
              <a:t>Sir Roy Meadows</a:t>
            </a:r>
          </a:p>
        </p:txBody>
      </p:sp>
    </p:spTree>
    <p:extLst>
      <p:ext uri="{BB962C8B-B14F-4D97-AF65-F5344CB8AC3E}">
        <p14:creationId xmlns:p14="http://schemas.microsoft.com/office/powerpoint/2010/main" val="21615449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124"/>
                                        </p:tgtEl>
                                        <p:attrNameLst>
                                          <p:attrName>style.visibility</p:attrName>
                                        </p:attrNameLst>
                                      </p:cBhvr>
                                      <p:to>
                                        <p:strVal val="visible"/>
                                      </p:to>
                                    </p:set>
                                    <p:animEffect transition="in" filter="dissolve">
                                      <p:cBhvr>
                                        <p:cTn id="12" dur="500"/>
                                        <p:tgtEl>
                                          <p:spTgt spid="5124"/>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2">
                                            <p:txEl>
                                              <p:pRg st="1" end="1"/>
                                            </p:txEl>
                                          </p:spTgt>
                                        </p:tgtEl>
                                        <p:attrNameLst>
                                          <p:attrName>style.visibility</p:attrName>
                                        </p:attrNameLst>
                                      </p:cBhvr>
                                      <p:to>
                                        <p:strVal val="visible"/>
                                      </p:to>
                                    </p:set>
                                    <p:animEffect transition="in" filter="dissolve">
                                      <p:cBhvr>
                                        <p:cTn id="20" dur="500"/>
                                        <p:tgtEl>
                                          <p:spTgt spid="2">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5126"/>
                                        </p:tgtEl>
                                        <p:attrNameLst>
                                          <p:attrName>style.visibility</p:attrName>
                                        </p:attrNameLst>
                                      </p:cBhvr>
                                      <p:to>
                                        <p:strVal val="visible"/>
                                      </p:to>
                                    </p:set>
                                    <p:animEffect transition="in" filter="dissolve">
                                      <p:cBhvr>
                                        <p:cTn id="25" dur="500"/>
                                        <p:tgtEl>
                                          <p:spTgt spid="5126"/>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2">
                                            <p:txEl>
                                              <p:pRg st="2" end="2"/>
                                            </p:txEl>
                                          </p:spTgt>
                                        </p:tgtEl>
                                        <p:attrNameLst>
                                          <p:attrName>style.visibility</p:attrName>
                                        </p:attrNameLst>
                                      </p:cBhvr>
                                      <p:to>
                                        <p:strVal val="visible"/>
                                      </p:to>
                                    </p:set>
                                    <p:animEffect transition="in" filter="dissolve">
                                      <p:cBhvr>
                                        <p:cTn id="33" dur="500"/>
                                        <p:tgtEl>
                                          <p:spTgt spid="2">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2">
                                            <p:txEl>
                                              <p:pRg st="3" end="3"/>
                                            </p:txEl>
                                          </p:spTgt>
                                        </p:tgtEl>
                                        <p:attrNameLst>
                                          <p:attrName>style.visibility</p:attrName>
                                        </p:attrNameLst>
                                      </p:cBhvr>
                                      <p:to>
                                        <p:strVal val="visible"/>
                                      </p:to>
                                    </p:set>
                                    <p:animEffect transition="in" filter="dissolve">
                                      <p:cBhvr>
                                        <p:cTn id="38" dur="500"/>
                                        <p:tgtEl>
                                          <p:spTgt spid="2">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2">
                                            <p:txEl>
                                              <p:pRg st="4" end="4"/>
                                            </p:txEl>
                                          </p:spTgt>
                                        </p:tgtEl>
                                        <p:attrNameLst>
                                          <p:attrName>style.visibility</p:attrName>
                                        </p:attrNameLst>
                                      </p:cBhvr>
                                      <p:to>
                                        <p:strVal val="visible"/>
                                      </p:to>
                                    </p:set>
                                    <p:animEffect transition="in" filter="dissolve">
                                      <p:cBhvr>
                                        <p:cTn id="43" dur="500"/>
                                        <p:tgtEl>
                                          <p:spTgt spid="2">
                                            <p:txEl>
                                              <p:pRg st="4" end="4"/>
                                            </p:txEl>
                                          </p:spTgt>
                                        </p:tgtEl>
                                      </p:cBhvr>
                                    </p:animEffect>
                                  </p:childTnLst>
                                </p:cTn>
                              </p:par>
                              <p:par>
                                <p:cTn id="44" presetID="9" presetClass="entr" presetSubtype="0" fill="hold" nodeType="withEffect">
                                  <p:stCondLst>
                                    <p:cond delay="0"/>
                                  </p:stCondLst>
                                  <p:childTnLst>
                                    <p:set>
                                      <p:cBhvr>
                                        <p:cTn id="45" dur="1" fill="hold">
                                          <p:stCondLst>
                                            <p:cond delay="0"/>
                                          </p:stCondLst>
                                        </p:cTn>
                                        <p:tgtEl>
                                          <p:spTgt spid="2">
                                            <p:txEl>
                                              <p:pRg st="5" end="5"/>
                                            </p:txEl>
                                          </p:spTgt>
                                        </p:tgtEl>
                                        <p:attrNameLst>
                                          <p:attrName>style.visibility</p:attrName>
                                        </p:attrNameLst>
                                      </p:cBhvr>
                                      <p:to>
                                        <p:strVal val="visible"/>
                                      </p:to>
                                    </p:set>
                                    <p:animEffect transition="in" filter="dissolve">
                                      <p:cBhvr>
                                        <p:cTn id="46" dur="500"/>
                                        <p:tgtEl>
                                          <p:spTgt spid="2">
                                            <p:txEl>
                                              <p:pRg st="5" end="5"/>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1" nodeType="click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dissolve">
                                      <p:cBhvr>
                                        <p:cTn id="51" dur="500"/>
                                        <p:tgtEl>
                                          <p:spTgt spid="4"/>
                                        </p:tgtEl>
                                      </p:cBhvr>
                                    </p:animEffect>
                                  </p:childTnLst>
                                </p:cTn>
                              </p:par>
                              <p:par>
                                <p:cTn id="52" presetID="9" presetClass="entr" presetSubtype="0" fill="hold" grpId="1" nodeType="withEffect">
                                  <p:stCondLst>
                                    <p:cond delay="0"/>
                                  </p:stCondLst>
                                  <p:childTnLst>
                                    <p:set>
                                      <p:cBhvr>
                                        <p:cTn id="53" dur="1" fill="hold">
                                          <p:stCondLst>
                                            <p:cond delay="0"/>
                                          </p:stCondLst>
                                        </p:cTn>
                                        <p:tgtEl>
                                          <p:spTgt spid="6"/>
                                        </p:tgtEl>
                                        <p:attrNameLst>
                                          <p:attrName>style.visibility</p:attrName>
                                        </p:attrNameLst>
                                      </p:cBhvr>
                                      <p:to>
                                        <p:strVal val="visible"/>
                                      </p:to>
                                    </p:set>
                                    <p:animEffect transition="in" filter="dissolve">
                                      <p:cBhvr>
                                        <p:cTn id="54" dur="500"/>
                                        <p:tgtEl>
                                          <p:spTgt spid="6"/>
                                        </p:tgtEl>
                                      </p:cBhvr>
                                    </p:animEffect>
                                  </p:childTnLst>
                                </p:cTn>
                              </p:par>
                              <p:par>
                                <p:cTn id="55" presetID="22" presetClass="entr" presetSubtype="4" fill="hold" nodeType="with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wipe(down)">
                                      <p:cBhvr>
                                        <p:cTn id="57" dur="500"/>
                                        <p:tgtEl>
                                          <p:spTgt spid="5"/>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2">
                                            <p:txEl>
                                              <p:pRg st="6" end="6"/>
                                            </p:txEl>
                                          </p:spTgt>
                                        </p:tgtEl>
                                        <p:attrNameLst>
                                          <p:attrName>style.visibility</p:attrName>
                                        </p:attrNameLst>
                                      </p:cBhvr>
                                      <p:to>
                                        <p:strVal val="visible"/>
                                      </p:to>
                                    </p:set>
                                    <p:animEffect transition="in" filter="dissolve">
                                      <p:cBhvr>
                                        <p:cTn id="62" dur="500"/>
                                        <p:tgtEl>
                                          <p:spTgt spid="2">
                                            <p:txEl>
                                              <p:pRg st="6" end="6"/>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2">
                                            <p:txEl>
                                              <p:pRg st="7" end="7"/>
                                            </p:txEl>
                                          </p:spTgt>
                                        </p:tgtEl>
                                        <p:attrNameLst>
                                          <p:attrName>style.visibility</p:attrName>
                                        </p:attrNameLst>
                                      </p:cBhvr>
                                      <p:to>
                                        <p:strVal val="visible"/>
                                      </p:to>
                                    </p:set>
                                    <p:animEffect transition="in" filter="dissolve">
                                      <p:cBhvr>
                                        <p:cTn id="67" dur="500"/>
                                        <p:tgtEl>
                                          <p:spTgt spid="2">
                                            <p:txEl>
                                              <p:pRg st="7" end="7"/>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2">
                                            <p:txEl>
                                              <p:pRg st="8" end="8"/>
                                            </p:txEl>
                                          </p:spTgt>
                                        </p:tgtEl>
                                        <p:attrNameLst>
                                          <p:attrName>style.visibility</p:attrName>
                                        </p:attrNameLst>
                                      </p:cBhvr>
                                      <p:to>
                                        <p:strVal val="visible"/>
                                      </p:to>
                                    </p:set>
                                    <p:animEffect transition="in" filter="dissolve">
                                      <p:cBhvr>
                                        <p:cTn id="72"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animBg="1"/>
      <p:bldP spid="6" grpId="1"/>
      <p:bldP spid="10"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prstGeom prst="rect">
            <a:avLst/>
          </a:prstGeom>
        </p:spPr>
        <p:txBody>
          <a:bodyPr/>
          <a:lstStyle/>
          <a:p>
            <a:pPr marL="342900" indent="-342900"/>
            <a:r>
              <a:rPr lang="de-DE" altLang="en-DE" dirty="0">
                <a:solidFill>
                  <a:schemeClr val="accent5"/>
                </a:solidFill>
              </a:rPr>
              <a:t>Bedingte Wahrscheinlichkeit</a:t>
            </a:r>
          </a:p>
          <a:p>
            <a:pPr marL="342900" indent="-342900"/>
            <a:r>
              <a:rPr lang="de-DE" altLang="en-DE" dirty="0">
                <a:solidFill>
                  <a:schemeClr val="accent5"/>
                </a:solidFill>
              </a:rPr>
              <a:t>Satz von Bayes</a:t>
            </a:r>
          </a:p>
          <a:p>
            <a:pPr marL="342900" indent="-342900"/>
            <a:r>
              <a:rPr lang="de-DE" altLang="en-DE" dirty="0"/>
              <a:t>Stochastische Unabhängigkeit</a:t>
            </a:r>
          </a:p>
          <a:p>
            <a:pPr marL="342900" indent="-342900"/>
            <a:r>
              <a:rPr lang="de-DE" altLang="en-DE" b="1" dirty="0"/>
              <a:t>Mehrstufige Modelle</a:t>
            </a:r>
            <a:endParaRPr lang="de-DE" altLang="en-DE" dirty="0"/>
          </a:p>
        </p:txBody>
      </p:sp>
      <p:sp>
        <p:nvSpPr>
          <p:cNvPr id="4" name="Title 3"/>
          <p:cNvSpPr>
            <a:spLocks noGrp="1"/>
          </p:cNvSpPr>
          <p:nvPr>
            <p:ph type="title"/>
          </p:nvPr>
        </p:nvSpPr>
        <p:spPr/>
        <p:txBody>
          <a:bodyPr/>
          <a:lstStyle/>
          <a:p>
            <a:r>
              <a:rPr lang="de-DE"/>
              <a:t>Überblick</a:t>
            </a:r>
          </a:p>
        </p:txBody>
      </p:sp>
    </p:spTree>
    <p:extLst>
      <p:ext uri="{BB962C8B-B14F-4D97-AF65-F5344CB8AC3E}">
        <p14:creationId xmlns:p14="http://schemas.microsoft.com/office/powerpoint/2010/main" val="3769442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B510A3FB-F628-7150-4D04-A0A32F3D1CB0}"/>
                  </a:ext>
                </a:extLst>
              </p:cNvPr>
              <p:cNvSpPr>
                <a:spLocks noGrp="1"/>
              </p:cNvSpPr>
              <p:nvPr>
                <p:ph type="body" sz="quarter" idx="13"/>
              </p:nvPr>
            </p:nvSpPr>
            <p:spPr/>
            <p:txBody>
              <a:bodyPr/>
              <a:lstStyle/>
              <a:p>
                <a:r>
                  <a:rPr lang="de-DE" b="1" dirty="0">
                    <a:solidFill>
                      <a:schemeClr val="accent4"/>
                    </a:solidFill>
                  </a:rPr>
                  <a:t>Beispiel (Mehrstufiges Zufallsexperiment)</a:t>
                </a:r>
                <a:r>
                  <a:rPr lang="de-DE" dirty="0"/>
                  <a:t>. Für die 3 Erstplatzierten eines Radrennens werden Fahrradklingeln verschenkt. Hierfür dürfen die Gewinner eine Fahrradklingel verdeckt aus einer Urne ziehen. Es gibt eine schwarze, eine rote und eine goldene Klingel in der Urne. Der Erstplatzierte darf als erstes ziehen, darauf folgt der Zweit- und schließlich der Drittplatzierte. </a:t>
                </a:r>
                <a:br>
                  <a:rPr lang="de-DE" dirty="0"/>
                </a:br>
                <a:br>
                  <a:rPr lang="de-DE" dirty="0"/>
                </a:br>
                <a:r>
                  <a:rPr lang="de-DE" dirty="0"/>
                  <a:t>Wer erhält am Ende welche Farbe?</a:t>
                </a:r>
              </a:p>
              <a:p>
                <a:pPr lvl="1"/>
                <a:r>
                  <a:rPr lang="de-DE" sz="1200" b="1" dirty="0"/>
                  <a:t>Wie können wir dieses Experiment formal abbilden?</a:t>
                </a:r>
                <a:r>
                  <a:rPr lang="de-DE" sz="1200" dirty="0"/>
                  <a:t> </a:t>
                </a:r>
              </a:p>
              <a:p>
                <a:pPr lvl="2"/>
                <a:r>
                  <a:rPr lang="de-DE" sz="1200" dirty="0"/>
                  <a:t>Als Ergebnismenge für jedes Teilexperiment gilt </a:t>
                </a:r>
                <a14:m>
                  <m:oMath xmlns:m="http://schemas.openxmlformats.org/officeDocument/2006/math">
                    <m:sSub>
                      <m:sSubPr>
                        <m:ctrlPr>
                          <a:rPr lang="de-DE" sz="1200" b="0" i="1" smtClean="0">
                            <a:latin typeface="Cambria Math" panose="02040503050406030204" pitchFamily="18" charset="0"/>
                          </a:rPr>
                        </m:ctrlPr>
                      </m:sSubPr>
                      <m:e>
                        <m:r>
                          <m:rPr>
                            <m:sty m:val="p"/>
                          </m:rPr>
                          <a:rPr lang="de-DE" sz="1200" b="0" i="0" smtClean="0">
                            <a:latin typeface="Cambria Math" panose="02040503050406030204" pitchFamily="18" charset="0"/>
                          </a:rPr>
                          <m:t>Ω</m:t>
                        </m:r>
                      </m:e>
                      <m:sub>
                        <m:r>
                          <a:rPr lang="de-DE" sz="1200" b="0" i="1" smtClean="0">
                            <a:latin typeface="Cambria Math" panose="02040503050406030204" pitchFamily="18" charset="0"/>
                          </a:rPr>
                          <m:t>𝑘</m:t>
                        </m:r>
                      </m:sub>
                    </m:sSub>
                    <m:r>
                      <a:rPr lang="de-DE" sz="1200" b="0" i="1" smtClean="0">
                        <a:latin typeface="Cambria Math" panose="02040503050406030204" pitchFamily="18" charset="0"/>
                      </a:rPr>
                      <m:t>=</m:t>
                    </m:r>
                    <m:d>
                      <m:dPr>
                        <m:begChr m:val="{"/>
                        <m:endChr m:val="}"/>
                        <m:ctrlPr>
                          <a:rPr lang="de-DE" sz="1200" b="0" i="1" smtClean="0">
                            <a:latin typeface="Cambria Math" panose="02040503050406030204" pitchFamily="18" charset="0"/>
                          </a:rPr>
                        </m:ctrlPr>
                      </m:dPr>
                      <m:e>
                        <m:r>
                          <m:rPr>
                            <m:sty m:val="p"/>
                          </m:rPr>
                          <a:rPr lang="en-US" sz="1200" b="0" i="0" smtClean="0">
                            <a:latin typeface="Cambria Math" panose="02040503050406030204" pitchFamily="18" charset="0"/>
                          </a:rPr>
                          <m:t>blau</m:t>
                        </m:r>
                        <m:r>
                          <a:rPr lang="en-US" sz="1200" b="0" i="1" smtClean="0">
                            <a:latin typeface="Cambria Math" panose="02040503050406030204" pitchFamily="18" charset="0"/>
                          </a:rPr>
                          <m:t>,</m:t>
                        </m:r>
                        <m:r>
                          <m:rPr>
                            <m:sty m:val="p"/>
                          </m:rPr>
                          <a:rPr lang="de-DE" sz="1200" b="0" i="0" smtClean="0">
                            <a:latin typeface="Cambria Math" panose="02040503050406030204" pitchFamily="18" charset="0"/>
                          </a:rPr>
                          <m:t>r</m:t>
                        </m:r>
                        <m:r>
                          <m:rPr>
                            <m:sty m:val="p"/>
                          </m:rPr>
                          <a:rPr lang="en-US" sz="1200" b="0" i="0" smtClean="0">
                            <a:latin typeface="Cambria Math" panose="02040503050406030204" pitchFamily="18" charset="0"/>
                          </a:rPr>
                          <m:t>ot</m:t>
                        </m:r>
                        <m:r>
                          <a:rPr lang="en-US" sz="1200" b="0" i="1" smtClean="0">
                            <a:latin typeface="Cambria Math" panose="02040503050406030204" pitchFamily="18" charset="0"/>
                          </a:rPr>
                          <m:t>,</m:t>
                        </m:r>
                        <m:r>
                          <m:rPr>
                            <m:sty m:val="p"/>
                          </m:rPr>
                          <a:rPr lang="de-DE" sz="1200" b="0" i="0" smtClean="0">
                            <a:latin typeface="Cambria Math" panose="02040503050406030204" pitchFamily="18" charset="0"/>
                          </a:rPr>
                          <m:t>g</m:t>
                        </m:r>
                        <m:r>
                          <m:rPr>
                            <m:sty m:val="p"/>
                          </m:rPr>
                          <a:rPr lang="en-US" sz="1200" b="0" i="0" smtClean="0">
                            <a:latin typeface="Cambria Math" panose="02040503050406030204" pitchFamily="18" charset="0"/>
                          </a:rPr>
                          <m:t>old</m:t>
                        </m:r>
                      </m:e>
                    </m:d>
                  </m:oMath>
                </a14:m>
                <a:r>
                  <a:rPr lang="de-DE" sz="1200" dirty="0"/>
                  <a:t> für </a:t>
                </a:r>
                <a14:m>
                  <m:oMath xmlns:m="http://schemas.openxmlformats.org/officeDocument/2006/math">
                    <m:r>
                      <a:rPr lang="de-DE" sz="1200" b="0" i="1" smtClean="0">
                        <a:latin typeface="Cambria Math" panose="02040503050406030204" pitchFamily="18" charset="0"/>
                      </a:rPr>
                      <m:t>1≤</m:t>
                    </m:r>
                    <m:r>
                      <a:rPr lang="de-DE" sz="1200" b="0" i="1" smtClean="0">
                        <a:latin typeface="Cambria Math" panose="02040503050406030204" pitchFamily="18" charset="0"/>
                      </a:rPr>
                      <m:t>𝑘</m:t>
                    </m:r>
                    <m:r>
                      <a:rPr lang="de-DE" sz="1200" b="0" i="1" smtClean="0">
                        <a:latin typeface="Cambria Math" panose="02040503050406030204" pitchFamily="18" charset="0"/>
                      </a:rPr>
                      <m:t>≤3</m:t>
                    </m:r>
                  </m:oMath>
                </a14:m>
                <a:r>
                  <a:rPr lang="de-DE" sz="1200" dirty="0"/>
                  <a:t>.</a:t>
                </a:r>
              </a:p>
              <a:p>
                <a:pPr lvl="2"/>
                <a:r>
                  <a:rPr lang="de-DE" sz="1200" dirty="0"/>
                  <a:t>Als Ergebnismenge für das gesamte Experiment ergibt sich </a:t>
                </a:r>
                <a14:m>
                  <m:oMath xmlns:m="http://schemas.openxmlformats.org/officeDocument/2006/math">
                    <m:r>
                      <m:rPr>
                        <m:sty m:val="p"/>
                      </m:rPr>
                      <a:rPr lang="de-DE" sz="1200" b="0" i="0" smtClean="0">
                        <a:latin typeface="Cambria Math" panose="02040503050406030204" pitchFamily="18" charset="0"/>
                      </a:rPr>
                      <m:t>Ω</m:t>
                    </m:r>
                    <m:r>
                      <a:rPr lang="de-DE" sz="1200" b="0" i="1" smtClean="0">
                        <a:latin typeface="Cambria Math" panose="02040503050406030204" pitchFamily="18" charset="0"/>
                      </a:rPr>
                      <m:t>=</m:t>
                    </m:r>
                    <m:sSup>
                      <m:sSupPr>
                        <m:ctrlPr>
                          <a:rPr lang="de-DE" sz="1200" b="0" i="1" smtClean="0">
                            <a:latin typeface="Cambria Math" panose="02040503050406030204" pitchFamily="18" charset="0"/>
                          </a:rPr>
                        </m:ctrlPr>
                      </m:sSupPr>
                      <m:e>
                        <m:d>
                          <m:dPr>
                            <m:begChr m:val="{"/>
                            <m:endChr m:val="}"/>
                            <m:ctrlPr>
                              <a:rPr lang="de-DE" sz="1200" b="0" i="1" smtClean="0">
                                <a:latin typeface="Cambria Math" panose="02040503050406030204" pitchFamily="18" charset="0"/>
                              </a:rPr>
                            </m:ctrlPr>
                          </m:dPr>
                          <m:e>
                            <m:r>
                              <m:rPr>
                                <m:sty m:val="p"/>
                              </m:rPr>
                              <a:rPr lang="en-US" sz="1200" b="0" i="0" smtClean="0">
                                <a:latin typeface="Cambria Math" panose="02040503050406030204" pitchFamily="18" charset="0"/>
                              </a:rPr>
                              <m:t>blau</m:t>
                            </m:r>
                            <m:r>
                              <a:rPr lang="en-US" sz="1200" b="0" i="1" smtClean="0">
                                <a:latin typeface="Cambria Math" panose="02040503050406030204" pitchFamily="18" charset="0"/>
                              </a:rPr>
                              <m:t>,</m:t>
                            </m:r>
                            <m:r>
                              <m:rPr>
                                <m:sty m:val="p"/>
                              </m:rPr>
                              <a:rPr lang="de-DE" sz="1200" b="0" i="0" smtClean="0">
                                <a:latin typeface="Cambria Math" panose="02040503050406030204" pitchFamily="18" charset="0"/>
                              </a:rPr>
                              <m:t>r</m:t>
                            </m:r>
                            <m:r>
                              <m:rPr>
                                <m:sty m:val="p"/>
                              </m:rPr>
                              <a:rPr lang="en-US" sz="1200" b="0" i="0" smtClean="0">
                                <a:latin typeface="Cambria Math" panose="02040503050406030204" pitchFamily="18" charset="0"/>
                              </a:rPr>
                              <m:t>ot</m:t>
                            </m:r>
                            <m:r>
                              <a:rPr lang="en-US" sz="1200" b="0" i="0" smtClean="0">
                                <a:latin typeface="Cambria Math" panose="02040503050406030204" pitchFamily="18" charset="0"/>
                              </a:rPr>
                              <m:t>,</m:t>
                            </m:r>
                            <m:r>
                              <a:rPr lang="en-US" sz="1200" b="0" i="1" smtClean="0">
                                <a:latin typeface="Cambria Math" panose="02040503050406030204" pitchFamily="18" charset="0"/>
                              </a:rPr>
                              <m:t> </m:t>
                            </m:r>
                            <m:r>
                              <m:rPr>
                                <m:sty m:val="p"/>
                              </m:rPr>
                              <a:rPr lang="en-US" sz="1200" b="0" i="0" smtClean="0">
                                <a:latin typeface="Cambria Math" panose="02040503050406030204" pitchFamily="18" charset="0"/>
                              </a:rPr>
                              <m:t>gold</m:t>
                            </m:r>
                          </m:e>
                        </m:d>
                      </m:e>
                      <m:sup>
                        <m:r>
                          <a:rPr lang="en-US" sz="1200" b="0" i="1" smtClean="0">
                            <a:latin typeface="Cambria Math" panose="02040503050406030204" pitchFamily="18" charset="0"/>
                          </a:rPr>
                          <m:t>3</m:t>
                        </m:r>
                      </m:sup>
                    </m:sSup>
                  </m:oMath>
                </a14:m>
                <a:r>
                  <a:rPr lang="de-DE" sz="1200" dirty="0"/>
                  <a:t>.</a:t>
                </a:r>
              </a:p>
              <a:p>
                <a:pPr lvl="1"/>
                <a:r>
                  <a:rPr lang="de-DE" sz="1200" b="1" dirty="0"/>
                  <a:t>Wie berechnen wir hier Wahrscheinlichkeiten?</a:t>
                </a:r>
              </a:p>
              <a:p>
                <a:pPr lvl="2"/>
                <a:r>
                  <a:rPr lang="de-DE" sz="1200" dirty="0"/>
                  <a:t>Wir bezeichnen </a:t>
                </a:r>
                <a14:m>
                  <m:oMath xmlns:m="http://schemas.openxmlformats.org/officeDocument/2006/math">
                    <m:sSub>
                      <m:sSubPr>
                        <m:ctrlPr>
                          <a:rPr lang="de-DE" sz="1200" i="1">
                            <a:latin typeface="Cambria Math" panose="02040503050406030204" pitchFamily="18" charset="0"/>
                          </a:rPr>
                        </m:ctrlPr>
                      </m:sSubPr>
                      <m:e>
                        <m:r>
                          <a:rPr lang="de-DE" sz="1200" i="1">
                            <a:latin typeface="Cambria Math" panose="02040503050406030204" pitchFamily="18" charset="0"/>
                          </a:rPr>
                          <m:t>𝑃</m:t>
                        </m:r>
                      </m:e>
                      <m:sub>
                        <m:r>
                          <a:rPr lang="de-DE" sz="1200" i="1">
                            <a:latin typeface="Cambria Math" panose="02040503050406030204" pitchFamily="18" charset="0"/>
                          </a:rPr>
                          <m:t>𝑘</m:t>
                        </m:r>
                        <m:r>
                          <a:rPr lang="de-DE" sz="1200" i="1">
                            <a:latin typeface="Cambria Math" panose="02040503050406030204" pitchFamily="18" charset="0"/>
                          </a:rPr>
                          <m:t>|</m:t>
                        </m:r>
                        <m:sSub>
                          <m:sSubPr>
                            <m:ctrlPr>
                              <a:rPr lang="de-DE" sz="1200" i="1">
                                <a:latin typeface="Cambria Math" panose="02040503050406030204" pitchFamily="18" charset="0"/>
                              </a:rPr>
                            </m:ctrlPr>
                          </m:sSubPr>
                          <m:e>
                            <m:r>
                              <a:rPr lang="de-DE" sz="1200" i="1">
                                <a:latin typeface="Cambria Math" panose="02040503050406030204" pitchFamily="18" charset="0"/>
                              </a:rPr>
                              <m:t>𝜔</m:t>
                            </m:r>
                          </m:e>
                          <m:sub>
                            <m:r>
                              <a:rPr lang="de-DE" sz="1200" i="1">
                                <a:latin typeface="Cambria Math" panose="02040503050406030204" pitchFamily="18" charset="0"/>
                              </a:rPr>
                              <m:t>1</m:t>
                            </m:r>
                          </m:sub>
                        </m:sSub>
                        <m:r>
                          <a:rPr lang="de-DE" sz="1200" i="1">
                            <a:latin typeface="Cambria Math" panose="02040503050406030204" pitchFamily="18" charset="0"/>
                          </a:rPr>
                          <m:t>,…,</m:t>
                        </m:r>
                        <m:sSub>
                          <m:sSubPr>
                            <m:ctrlPr>
                              <a:rPr lang="de-DE" sz="1200" i="1">
                                <a:latin typeface="Cambria Math" panose="02040503050406030204" pitchFamily="18" charset="0"/>
                              </a:rPr>
                            </m:ctrlPr>
                          </m:sSubPr>
                          <m:e>
                            <m:r>
                              <a:rPr lang="de-DE" sz="1200" i="1">
                                <a:latin typeface="Cambria Math" panose="02040503050406030204" pitchFamily="18" charset="0"/>
                              </a:rPr>
                              <m:t>𝜔</m:t>
                            </m:r>
                          </m:e>
                          <m:sub>
                            <m:r>
                              <a:rPr lang="de-DE" sz="1200" i="1">
                                <a:latin typeface="Cambria Math" panose="02040503050406030204" pitchFamily="18" charset="0"/>
                              </a:rPr>
                              <m:t>𝑘</m:t>
                            </m:r>
                            <m:r>
                              <a:rPr lang="de-DE" sz="1200" i="1">
                                <a:latin typeface="Cambria Math" panose="02040503050406030204" pitchFamily="18" charset="0"/>
                              </a:rPr>
                              <m:t>−1</m:t>
                            </m:r>
                          </m:sub>
                        </m:sSub>
                      </m:sub>
                    </m:sSub>
                    <m:r>
                      <a:rPr lang="de-DE" sz="1200" i="1">
                        <a:latin typeface="Cambria Math" panose="02040503050406030204" pitchFamily="18" charset="0"/>
                      </a:rPr>
                      <m:t>:</m:t>
                    </m:r>
                    <m:sSub>
                      <m:sSubPr>
                        <m:ctrlPr>
                          <a:rPr lang="de-DE" sz="1200" i="1">
                            <a:latin typeface="Cambria Math" panose="02040503050406030204" pitchFamily="18" charset="0"/>
                          </a:rPr>
                        </m:ctrlPr>
                      </m:sSubPr>
                      <m:e>
                        <m:r>
                          <m:rPr>
                            <m:sty m:val="p"/>
                          </m:rPr>
                          <a:rPr lang="de-DE" sz="1200">
                            <a:latin typeface="Cambria Math" panose="02040503050406030204" pitchFamily="18" charset="0"/>
                          </a:rPr>
                          <m:t>Ω</m:t>
                        </m:r>
                      </m:e>
                      <m:sub>
                        <m:r>
                          <a:rPr lang="de-DE" sz="1200" i="1">
                            <a:latin typeface="Cambria Math" panose="02040503050406030204" pitchFamily="18" charset="0"/>
                          </a:rPr>
                          <m:t>𝑘</m:t>
                        </m:r>
                      </m:sub>
                    </m:sSub>
                    <m:r>
                      <a:rPr lang="de-DE" sz="1200" i="1">
                        <a:latin typeface="Cambria Math" panose="02040503050406030204" pitchFamily="18" charset="0"/>
                      </a:rPr>
                      <m:t>→</m:t>
                    </m:r>
                    <m:d>
                      <m:dPr>
                        <m:begChr m:val="["/>
                        <m:endChr m:val="]"/>
                        <m:ctrlPr>
                          <a:rPr lang="de-DE" sz="1200" i="1">
                            <a:latin typeface="Cambria Math" panose="02040503050406030204" pitchFamily="18" charset="0"/>
                          </a:rPr>
                        </m:ctrlPr>
                      </m:dPr>
                      <m:e>
                        <m:r>
                          <a:rPr lang="de-DE" sz="1200" i="1">
                            <a:latin typeface="Cambria Math" panose="02040503050406030204" pitchFamily="18" charset="0"/>
                          </a:rPr>
                          <m:t>0,1</m:t>
                        </m:r>
                      </m:e>
                    </m:d>
                  </m:oMath>
                </a14:m>
                <a:r>
                  <a:rPr lang="de-DE" sz="1200" dirty="0"/>
                  <a:t> als die Wahrscheinlichkeitsverteilung für das </a:t>
                </a:r>
                <a14:m>
                  <m:oMath xmlns:m="http://schemas.openxmlformats.org/officeDocument/2006/math">
                    <m:r>
                      <a:rPr lang="de-DE" sz="1200" i="1">
                        <a:latin typeface="Cambria Math" panose="02040503050406030204" pitchFamily="18" charset="0"/>
                      </a:rPr>
                      <m:t>𝑘</m:t>
                    </m:r>
                  </m:oMath>
                </a14:m>
                <a:r>
                  <a:rPr lang="de-DE" sz="1200" dirty="0"/>
                  <a:t>-</a:t>
                </a:r>
                <a:r>
                  <a:rPr lang="de-DE" sz="1200" dirty="0" err="1"/>
                  <a:t>te</a:t>
                </a:r>
                <a:r>
                  <a:rPr lang="de-DE" sz="1200" dirty="0"/>
                  <a:t> Teilexperiment, wobei die Ergebnisse </a:t>
                </a:r>
                <a14:m>
                  <m:oMath xmlns:m="http://schemas.openxmlformats.org/officeDocument/2006/math">
                    <m:sSub>
                      <m:sSubPr>
                        <m:ctrlPr>
                          <a:rPr lang="de-DE" sz="1200" i="1">
                            <a:latin typeface="Cambria Math" panose="02040503050406030204" pitchFamily="18" charset="0"/>
                          </a:rPr>
                        </m:ctrlPr>
                      </m:sSubPr>
                      <m:e>
                        <m:r>
                          <a:rPr lang="de-DE" sz="1200" i="1">
                            <a:latin typeface="Cambria Math" panose="02040503050406030204" pitchFamily="18" charset="0"/>
                          </a:rPr>
                          <m:t>𝜔</m:t>
                        </m:r>
                      </m:e>
                      <m:sub>
                        <m:r>
                          <a:rPr lang="de-DE" sz="1200" i="1">
                            <a:latin typeface="Cambria Math" panose="02040503050406030204" pitchFamily="18" charset="0"/>
                          </a:rPr>
                          <m:t>1</m:t>
                        </m:r>
                      </m:sub>
                    </m:sSub>
                    <m:r>
                      <a:rPr lang="de-DE" sz="1200" i="1">
                        <a:latin typeface="Cambria Math" panose="02040503050406030204" pitchFamily="18" charset="0"/>
                      </a:rPr>
                      <m:t>…</m:t>
                    </m:r>
                    <m:sSub>
                      <m:sSubPr>
                        <m:ctrlPr>
                          <a:rPr lang="de-DE" sz="1200" i="1">
                            <a:latin typeface="Cambria Math" panose="02040503050406030204" pitchFamily="18" charset="0"/>
                          </a:rPr>
                        </m:ctrlPr>
                      </m:sSubPr>
                      <m:e>
                        <m:r>
                          <a:rPr lang="de-DE" sz="1200" i="1">
                            <a:latin typeface="Cambria Math" panose="02040503050406030204" pitchFamily="18" charset="0"/>
                          </a:rPr>
                          <m:t>𝜔</m:t>
                        </m:r>
                      </m:e>
                      <m:sub>
                        <m:r>
                          <a:rPr lang="de-DE" sz="1200" i="1">
                            <a:latin typeface="Cambria Math" panose="02040503050406030204" pitchFamily="18" charset="0"/>
                          </a:rPr>
                          <m:t>𝑘</m:t>
                        </m:r>
                        <m:r>
                          <a:rPr lang="de-DE" sz="1200" i="1">
                            <a:latin typeface="Cambria Math" panose="02040503050406030204" pitchFamily="18" charset="0"/>
                          </a:rPr>
                          <m:t>−1</m:t>
                        </m:r>
                      </m:sub>
                    </m:sSub>
                  </m:oMath>
                </a14:m>
                <a:r>
                  <a:rPr lang="de-DE" sz="1200" dirty="0"/>
                  <a:t> bereits bekannt sind.</a:t>
                </a:r>
              </a:p>
              <a:p>
                <a:pPr lvl="2"/>
                <a:r>
                  <a:rPr lang="de-DE" sz="1200" dirty="0"/>
                  <a:t>Dann gilt: </a:t>
                </a:r>
                <a14:m>
                  <m:oMath xmlns:m="http://schemas.openxmlformats.org/officeDocument/2006/math">
                    <m:r>
                      <a:rPr lang="de-DE" sz="1200" i="1">
                        <a:latin typeface="Cambria Math" panose="02040503050406030204" pitchFamily="18" charset="0"/>
                      </a:rPr>
                      <m:t>𝑃</m:t>
                    </m:r>
                    <m:d>
                      <m:dPr>
                        <m:ctrlPr>
                          <a:rPr lang="de-DE" sz="1200" i="1">
                            <a:latin typeface="Cambria Math" panose="02040503050406030204" pitchFamily="18" charset="0"/>
                          </a:rPr>
                        </m:ctrlPr>
                      </m:dPr>
                      <m:e>
                        <m:d>
                          <m:dPr>
                            <m:begChr m:val="{"/>
                            <m:endChr m:val="}"/>
                            <m:ctrlPr>
                              <a:rPr lang="de-DE" sz="1200" i="1">
                                <a:latin typeface="Cambria Math" panose="02040503050406030204" pitchFamily="18" charset="0"/>
                              </a:rPr>
                            </m:ctrlPr>
                          </m:dPr>
                          <m:e>
                            <m:d>
                              <m:dPr>
                                <m:ctrlPr>
                                  <a:rPr lang="en-US" sz="1200" b="0" i="1" smtClean="0">
                                    <a:latin typeface="Cambria Math" panose="02040503050406030204" pitchFamily="18" charset="0"/>
                                  </a:rPr>
                                </m:ctrlPr>
                              </m:dPr>
                              <m:e>
                                <m:sSub>
                                  <m:sSubPr>
                                    <m:ctrlPr>
                                      <a:rPr lang="en-US" sz="1200" i="1">
                                        <a:latin typeface="Cambria Math" panose="02040503050406030204" pitchFamily="18" charset="0"/>
                                      </a:rPr>
                                    </m:ctrlPr>
                                  </m:sSubPr>
                                  <m:e>
                                    <m:r>
                                      <a:rPr lang="de-DE" sz="1200" i="1">
                                        <a:latin typeface="Cambria Math" panose="02040503050406030204" pitchFamily="18" charset="0"/>
                                      </a:rPr>
                                      <m:t>𝜔</m:t>
                                    </m:r>
                                  </m:e>
                                  <m:sub>
                                    <m:r>
                                      <a:rPr lang="en-US" sz="1200" i="1">
                                        <a:latin typeface="Cambria Math" panose="02040503050406030204" pitchFamily="18" charset="0"/>
                                      </a:rPr>
                                      <m:t>1</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2</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3</m:t>
                                    </m:r>
                                  </m:sub>
                                </m:sSub>
                              </m:e>
                            </m:d>
                          </m:e>
                        </m:d>
                      </m:e>
                    </m:d>
                    <m:r>
                      <a:rPr lang="en-US" sz="1200" b="0" i="1" smtClean="0">
                        <a:latin typeface="Cambria Math" panose="02040503050406030204" pitchFamily="18" charset="0"/>
                      </a:rPr>
                      <m:t>=</m:t>
                    </m:r>
                    <m:sSub>
                      <m:sSubPr>
                        <m:ctrlPr>
                          <a:rPr lang="de-DE" sz="1200" b="0" i="1" smtClean="0">
                            <a:latin typeface="Cambria Math" panose="02040503050406030204" pitchFamily="18" charset="0"/>
                          </a:rPr>
                        </m:ctrlPr>
                      </m:sSubPr>
                      <m:e>
                        <m:r>
                          <a:rPr lang="de-DE" sz="1200" b="0" i="1" smtClean="0">
                            <a:latin typeface="Cambria Math" panose="02040503050406030204" pitchFamily="18" charset="0"/>
                          </a:rPr>
                          <m:t>𝑃</m:t>
                        </m:r>
                      </m:e>
                      <m:sub>
                        <m:r>
                          <a:rPr lang="de-DE" sz="1200" b="0" i="1" smtClean="0">
                            <a:latin typeface="Cambria Math" panose="02040503050406030204" pitchFamily="18" charset="0"/>
                          </a:rPr>
                          <m:t>1</m:t>
                        </m:r>
                      </m:sub>
                    </m:sSub>
                    <m:d>
                      <m:dPr>
                        <m:ctrlPr>
                          <a:rPr lang="de-DE" sz="1200" b="0" i="1" smtClean="0">
                            <a:latin typeface="Cambria Math" panose="02040503050406030204" pitchFamily="18" charset="0"/>
                          </a:rPr>
                        </m:ctrlPr>
                      </m:dPr>
                      <m:e>
                        <m:d>
                          <m:dPr>
                            <m:begChr m:val="{"/>
                            <m:endChr m:val="}"/>
                            <m:ctrlPr>
                              <a:rPr lang="de-DE" sz="1200" b="0" i="1" smtClean="0">
                                <a:latin typeface="Cambria Math" panose="02040503050406030204" pitchFamily="18" charset="0"/>
                              </a:rPr>
                            </m:ctrlPr>
                          </m:dPr>
                          <m:e>
                            <m:sSub>
                              <m:sSubPr>
                                <m:ctrlPr>
                                  <a:rPr lang="de-DE" sz="1200" b="0" i="1" smtClean="0">
                                    <a:latin typeface="Cambria Math" panose="02040503050406030204" pitchFamily="18" charset="0"/>
                                  </a:rPr>
                                </m:ctrlPr>
                              </m:sSubPr>
                              <m:e>
                                <m:r>
                                  <a:rPr lang="de-DE" sz="1200" b="0" i="1" smtClean="0">
                                    <a:latin typeface="Cambria Math" panose="02040503050406030204" pitchFamily="18" charset="0"/>
                                  </a:rPr>
                                  <m:t>𝜔</m:t>
                                </m:r>
                              </m:e>
                              <m:sub>
                                <m:r>
                                  <a:rPr lang="de-DE" sz="1200" b="0" i="1" smtClean="0">
                                    <a:latin typeface="Cambria Math" panose="02040503050406030204" pitchFamily="18" charset="0"/>
                                  </a:rPr>
                                  <m:t>1</m:t>
                                </m:r>
                              </m:sub>
                            </m:sSub>
                          </m:e>
                        </m:d>
                      </m:e>
                    </m:d>
                    <m:r>
                      <a:rPr lang="de-DE" sz="1200" b="0" i="1" smtClean="0">
                        <a:latin typeface="Cambria Math" panose="02040503050406030204" pitchFamily="18" charset="0"/>
                      </a:rPr>
                      <m:t>⋅</m:t>
                    </m:r>
                    <m:sSub>
                      <m:sSubPr>
                        <m:ctrlPr>
                          <a:rPr lang="de-DE" sz="1200" b="0" i="1" smtClean="0">
                            <a:latin typeface="Cambria Math" panose="02040503050406030204" pitchFamily="18" charset="0"/>
                          </a:rPr>
                        </m:ctrlPr>
                      </m:sSubPr>
                      <m:e>
                        <m:r>
                          <a:rPr lang="de-DE" sz="1200" b="0" i="1" smtClean="0">
                            <a:latin typeface="Cambria Math" panose="02040503050406030204" pitchFamily="18" charset="0"/>
                          </a:rPr>
                          <m:t>𝑃</m:t>
                        </m:r>
                      </m:e>
                      <m:sub>
                        <m:r>
                          <a:rPr lang="de-DE" sz="1200" b="0" i="1" smtClean="0">
                            <a:latin typeface="Cambria Math" panose="02040503050406030204" pitchFamily="18" charset="0"/>
                          </a:rPr>
                          <m:t>2|</m:t>
                        </m:r>
                        <m:sSub>
                          <m:sSubPr>
                            <m:ctrlPr>
                              <a:rPr lang="de-DE" sz="1200" b="0" i="1" smtClean="0">
                                <a:latin typeface="Cambria Math" panose="02040503050406030204" pitchFamily="18" charset="0"/>
                              </a:rPr>
                            </m:ctrlPr>
                          </m:sSubPr>
                          <m:e>
                            <m:r>
                              <a:rPr lang="de-DE" sz="1200" b="0" i="1" smtClean="0">
                                <a:latin typeface="Cambria Math" panose="02040503050406030204" pitchFamily="18" charset="0"/>
                              </a:rPr>
                              <m:t>𝜔</m:t>
                            </m:r>
                          </m:e>
                          <m:sub>
                            <m:r>
                              <a:rPr lang="de-DE" sz="1200" b="0" i="1" smtClean="0">
                                <a:latin typeface="Cambria Math" panose="02040503050406030204" pitchFamily="18" charset="0"/>
                              </a:rPr>
                              <m:t>1</m:t>
                            </m:r>
                          </m:sub>
                        </m:sSub>
                      </m:sub>
                    </m:sSub>
                    <m:d>
                      <m:dPr>
                        <m:ctrlPr>
                          <a:rPr lang="de-DE" sz="1200" b="0" i="1" smtClean="0">
                            <a:latin typeface="Cambria Math" panose="02040503050406030204" pitchFamily="18" charset="0"/>
                          </a:rPr>
                        </m:ctrlPr>
                      </m:dPr>
                      <m:e>
                        <m:d>
                          <m:dPr>
                            <m:begChr m:val="{"/>
                            <m:endChr m:val="}"/>
                            <m:ctrlPr>
                              <a:rPr lang="de-DE" sz="1200" b="0" i="1" smtClean="0">
                                <a:latin typeface="Cambria Math" panose="02040503050406030204" pitchFamily="18" charset="0"/>
                              </a:rPr>
                            </m:ctrlPr>
                          </m:dPr>
                          <m:e>
                            <m:sSub>
                              <m:sSubPr>
                                <m:ctrlPr>
                                  <a:rPr lang="de-DE" sz="1200" b="0" i="1" smtClean="0">
                                    <a:latin typeface="Cambria Math" panose="02040503050406030204" pitchFamily="18" charset="0"/>
                                  </a:rPr>
                                </m:ctrlPr>
                              </m:sSubPr>
                              <m:e>
                                <m:r>
                                  <a:rPr lang="de-DE" sz="1200" b="0" i="1" smtClean="0">
                                    <a:latin typeface="Cambria Math" panose="02040503050406030204" pitchFamily="18" charset="0"/>
                                  </a:rPr>
                                  <m:t>𝜔</m:t>
                                </m:r>
                              </m:e>
                              <m:sub>
                                <m:r>
                                  <a:rPr lang="de-DE" sz="1200" b="0" i="1" smtClean="0">
                                    <a:latin typeface="Cambria Math" panose="02040503050406030204" pitchFamily="18" charset="0"/>
                                  </a:rPr>
                                  <m:t>2</m:t>
                                </m:r>
                              </m:sub>
                            </m:sSub>
                          </m:e>
                        </m:d>
                      </m:e>
                    </m:d>
                    <m:r>
                      <a:rPr lang="de-DE" sz="1200" i="1">
                        <a:latin typeface="Cambria Math" panose="02040503050406030204" pitchFamily="18" charset="0"/>
                      </a:rPr>
                      <m:t>⋅</m:t>
                    </m:r>
                    <m:sSub>
                      <m:sSubPr>
                        <m:ctrlPr>
                          <a:rPr lang="de-DE" sz="1200" i="1">
                            <a:latin typeface="Cambria Math" panose="02040503050406030204" pitchFamily="18" charset="0"/>
                          </a:rPr>
                        </m:ctrlPr>
                      </m:sSubPr>
                      <m:e>
                        <m:r>
                          <a:rPr lang="de-DE" sz="1200" i="1">
                            <a:latin typeface="Cambria Math" panose="02040503050406030204" pitchFamily="18" charset="0"/>
                          </a:rPr>
                          <m:t>𝑃</m:t>
                        </m:r>
                      </m:e>
                      <m:sub>
                        <m:r>
                          <a:rPr lang="en-US" sz="1200" b="0" i="1" smtClean="0">
                            <a:latin typeface="Cambria Math" panose="02040503050406030204" pitchFamily="18" charset="0"/>
                          </a:rPr>
                          <m:t>3</m:t>
                        </m:r>
                        <m:r>
                          <a:rPr lang="de-DE" sz="1200" i="1">
                            <a:latin typeface="Cambria Math" panose="02040503050406030204" pitchFamily="18" charset="0"/>
                          </a:rPr>
                          <m:t>|</m:t>
                        </m:r>
                        <m:sSub>
                          <m:sSubPr>
                            <m:ctrlPr>
                              <a:rPr lang="de-DE" sz="1200" i="1">
                                <a:latin typeface="Cambria Math" panose="02040503050406030204" pitchFamily="18" charset="0"/>
                              </a:rPr>
                            </m:ctrlPr>
                          </m:sSubPr>
                          <m:e>
                            <m:r>
                              <a:rPr lang="de-DE" sz="1200" i="1">
                                <a:latin typeface="Cambria Math" panose="02040503050406030204" pitchFamily="18" charset="0"/>
                              </a:rPr>
                              <m:t>𝜔</m:t>
                            </m:r>
                          </m:e>
                          <m:sub>
                            <m:r>
                              <a:rPr lang="de-DE" sz="1200" i="1">
                                <a:latin typeface="Cambria Math" panose="02040503050406030204" pitchFamily="18" charset="0"/>
                              </a:rPr>
                              <m:t>1</m:t>
                            </m:r>
                          </m:sub>
                        </m:sSub>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𝜔</m:t>
                            </m:r>
                          </m:e>
                          <m:sub>
                            <m:r>
                              <a:rPr lang="en-US" sz="1200" b="0" i="1" smtClean="0">
                                <a:latin typeface="Cambria Math" panose="02040503050406030204" pitchFamily="18" charset="0"/>
                              </a:rPr>
                              <m:t>2</m:t>
                            </m:r>
                          </m:sub>
                        </m:sSub>
                      </m:sub>
                    </m:sSub>
                    <m:d>
                      <m:dPr>
                        <m:ctrlPr>
                          <a:rPr lang="de-DE" sz="1200" i="1">
                            <a:latin typeface="Cambria Math" panose="02040503050406030204" pitchFamily="18" charset="0"/>
                          </a:rPr>
                        </m:ctrlPr>
                      </m:dPr>
                      <m:e>
                        <m:d>
                          <m:dPr>
                            <m:begChr m:val="{"/>
                            <m:endChr m:val="}"/>
                            <m:ctrlPr>
                              <a:rPr lang="de-DE" sz="1200" i="1">
                                <a:latin typeface="Cambria Math" panose="02040503050406030204" pitchFamily="18" charset="0"/>
                              </a:rPr>
                            </m:ctrlPr>
                          </m:dPr>
                          <m:e>
                            <m:sSub>
                              <m:sSubPr>
                                <m:ctrlPr>
                                  <a:rPr lang="de-DE" sz="1200" i="1">
                                    <a:latin typeface="Cambria Math" panose="02040503050406030204" pitchFamily="18" charset="0"/>
                                  </a:rPr>
                                </m:ctrlPr>
                              </m:sSubPr>
                              <m:e>
                                <m:r>
                                  <a:rPr lang="de-DE" sz="1200" i="1">
                                    <a:latin typeface="Cambria Math" panose="02040503050406030204" pitchFamily="18" charset="0"/>
                                  </a:rPr>
                                  <m:t>𝜔</m:t>
                                </m:r>
                              </m:e>
                              <m:sub>
                                <m:r>
                                  <a:rPr lang="en-US" sz="1200" b="0" i="1" smtClean="0">
                                    <a:latin typeface="Cambria Math" panose="02040503050406030204" pitchFamily="18" charset="0"/>
                                  </a:rPr>
                                  <m:t>3</m:t>
                                </m:r>
                              </m:sub>
                            </m:sSub>
                          </m:e>
                        </m:d>
                      </m:e>
                    </m:d>
                  </m:oMath>
                </a14:m>
                <a:endParaRPr lang="de-DE" sz="1200" dirty="0"/>
              </a:p>
              <a:p>
                <a:pPr lvl="2"/>
                <a:endParaRPr lang="de-DE" sz="1200" dirty="0"/>
              </a:p>
              <a:p>
                <a:pPr lvl="1"/>
                <a:endParaRPr lang="de-DE" sz="1200" dirty="0"/>
              </a:p>
              <a:p>
                <a:endParaRPr lang="de-DE" dirty="0"/>
              </a:p>
              <a:p>
                <a:endParaRPr lang="en-DE" dirty="0"/>
              </a:p>
            </p:txBody>
          </p:sp>
        </mc:Choice>
        <mc:Fallback xmlns="">
          <p:sp>
            <p:nvSpPr>
              <p:cNvPr id="5" name="Text Placeholder 4">
                <a:extLst>
                  <a:ext uri="{FF2B5EF4-FFF2-40B4-BE49-F238E27FC236}">
                    <a16:creationId xmlns:a16="http://schemas.microsoft.com/office/drawing/2014/main" id="{B510A3FB-F628-7150-4D04-A0A32F3D1CB0}"/>
                  </a:ext>
                </a:extLst>
              </p:cNvPr>
              <p:cNvSpPr>
                <a:spLocks noGrp="1" noRot="1" noChangeAspect="1" noMove="1" noResize="1" noEditPoints="1" noAdjustHandles="1" noChangeArrowheads="1" noChangeShapeType="1" noTextEdit="1"/>
              </p:cNvSpPr>
              <p:nvPr>
                <p:ph type="body" sz="quarter" idx="13"/>
              </p:nvPr>
            </p:nvSpPr>
            <p:spPr>
              <a:blipFill>
                <a:blip r:embed="rId2"/>
                <a:stretch>
                  <a:fillRect t="-355" r="-738"/>
                </a:stretch>
              </a:blipFill>
            </p:spPr>
            <p:txBody>
              <a:bodyPr/>
              <a:lstStyle/>
              <a:p>
                <a:r>
                  <a:rPr lang="de-DE">
                    <a:noFill/>
                  </a:rPr>
                  <a:t> </a:t>
                </a:r>
              </a:p>
            </p:txBody>
          </p:sp>
        </mc:Fallback>
      </mc:AlternateContent>
      <p:sp>
        <p:nvSpPr>
          <p:cNvPr id="4" name="Title 3">
            <a:extLst>
              <a:ext uri="{FF2B5EF4-FFF2-40B4-BE49-F238E27FC236}">
                <a16:creationId xmlns:a16="http://schemas.microsoft.com/office/drawing/2014/main" id="{BCD07984-5A4A-012D-6ED2-7EB6E7403E7F}"/>
              </a:ext>
            </a:extLst>
          </p:cNvPr>
          <p:cNvSpPr>
            <a:spLocks noGrp="1"/>
          </p:cNvSpPr>
          <p:nvPr>
            <p:ph type="title"/>
          </p:nvPr>
        </p:nvSpPr>
        <p:spPr/>
        <p:txBody>
          <a:bodyPr/>
          <a:lstStyle/>
          <a:p>
            <a:r>
              <a:rPr lang="de-DE" dirty="0"/>
              <a:t>Beispiel für ein mehrstufiges Zufallsexperiment</a:t>
            </a:r>
            <a:endParaRPr lang="en-DE" dirty="0"/>
          </a:p>
        </p:txBody>
      </p:sp>
      <p:pic>
        <p:nvPicPr>
          <p:cNvPr id="6" name="Picture 5">
            <a:extLst>
              <a:ext uri="{FF2B5EF4-FFF2-40B4-BE49-F238E27FC236}">
                <a16:creationId xmlns:a16="http://schemas.microsoft.com/office/drawing/2014/main" id="{0E4865B8-1D93-CE7B-121F-95E53590634D}"/>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9908" b="89862" l="9589" r="94977">
                        <a14:foregroundMark x1="14460" y1="54378" x2="16438" y2="35023"/>
                        <a14:foregroundMark x1="16438" y1="35023" x2="21005" y2="22120"/>
                        <a14:foregroundMark x1="21005" y1="22120" x2="21157" y2="22120"/>
                        <a14:foregroundMark x1="19482" y1="69585" x2="14155" y2="57604"/>
                        <a14:foregroundMark x1="14155" y1="57604" x2="9741" y2="59217"/>
                        <a14:foregroundMark x1="19711" y1="66820" x2="20852" y2="41014"/>
                        <a14:foregroundMark x1="28843" y1="33871" x2="28767" y2="52535"/>
                        <a14:foregroundMark x1="28767" y1="52535" x2="24658" y2="67051"/>
                        <a14:foregroundMark x1="24658" y1="67051" x2="23059" y2="66820"/>
                        <a14:foregroundMark x1="21689" y1="16590" x2="26180" y2="16359"/>
                        <a14:foregroundMark x1="32953" y1="33641" x2="33257" y2="42857"/>
                        <a14:foregroundMark x1="85616" y1="50000" x2="85160" y2="31336"/>
                        <a14:foregroundMark x1="85160" y1="31336" x2="81355" y2="16590"/>
                        <a14:foregroundMark x1="81355" y1="16590" x2="79148" y2="14747"/>
                        <a14:foregroundMark x1="77169" y1="28571" x2="76788" y2="47465"/>
                        <a14:foregroundMark x1="76788" y1="47465" x2="78234" y2="65438"/>
                        <a14:foregroundMark x1="78234" y1="65438" x2="82725" y2="67742"/>
                        <a14:foregroundMark x1="92770" y1="58525" x2="81355" y2="73963"/>
                        <a14:foregroundMark x1="81355" y1="73963" x2="80289" y2="73272"/>
                        <a14:foregroundMark x1="86834" y1="29263" x2="87900" y2="43548"/>
                        <a14:foregroundMark x1="79224" y1="26498" x2="82496" y2="42396"/>
                        <a14:foregroundMark x1="82496" y1="42396" x2="81659" y2="58295"/>
                        <a14:foregroundMark x1="76332" y1="18894" x2="72907" y2="34562"/>
                        <a14:foregroundMark x1="72907" y1="34562" x2="72374" y2="42857"/>
                        <a14:foregroundMark x1="91400" y1="51152" x2="94977" y2="61982"/>
                        <a14:foregroundMark x1="87291" y1="25346" x2="89117" y2="34562"/>
                        <a14:foregroundMark x1="87900" y1="28802" x2="87900" y2="28111"/>
                        <a14:foregroundMark x1="88204" y1="29493" x2="89269" y2="35484"/>
                        <a14:foregroundMark x1="88128" y1="28111" x2="89269" y2="35484"/>
                        <a14:foregroundMark x1="89269" y1="62442" x2="87139" y2="76959"/>
                        <a14:foregroundMark x1="27638" y1="23558" x2="28234" y2="23733"/>
                        <a14:foregroundMark x1="28539" y1="23502" x2="25190" y2="22811"/>
                      </a14:backgroundRemoval>
                    </a14:imgEffect>
                  </a14:imgLayer>
                </a14:imgProps>
              </a:ext>
            </a:extLst>
          </a:blip>
          <a:srcRect l="4718"/>
          <a:stretch/>
        </p:blipFill>
        <p:spPr>
          <a:xfrm>
            <a:off x="6235805" y="2211710"/>
            <a:ext cx="2908195" cy="1008112"/>
          </a:xfrm>
          <a:prstGeom prst="rect">
            <a:avLst/>
          </a:prstGeom>
        </p:spPr>
      </p:pic>
    </p:spTree>
    <p:extLst>
      <p:ext uri="{BB962C8B-B14F-4D97-AF65-F5344CB8AC3E}">
        <p14:creationId xmlns:p14="http://schemas.microsoft.com/office/powerpoint/2010/main" val="11804160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dissolve">
                                      <p:cBhvr>
                                        <p:cTn id="15" dur="500"/>
                                        <p:tgtEl>
                                          <p:spTgt spid="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dissolve">
                                      <p:cBhvr>
                                        <p:cTn id="20" dur="500"/>
                                        <p:tgtEl>
                                          <p:spTgt spid="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Effect transition="in" filter="dissolve">
                                      <p:cBhvr>
                                        <p:cTn id="25" dur="500"/>
                                        <p:tgtEl>
                                          <p:spTgt spid="5">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5">
                                            <p:txEl>
                                              <p:pRg st="4" end="4"/>
                                            </p:txEl>
                                          </p:spTgt>
                                        </p:tgtEl>
                                        <p:attrNameLst>
                                          <p:attrName>style.visibility</p:attrName>
                                        </p:attrNameLst>
                                      </p:cBhvr>
                                      <p:to>
                                        <p:strVal val="visible"/>
                                      </p:to>
                                    </p:set>
                                    <p:animEffect transition="in" filter="dissolve">
                                      <p:cBhvr>
                                        <p:cTn id="30" dur="500"/>
                                        <p:tgtEl>
                                          <p:spTgt spid="5">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animEffect transition="in" filter="dissolve">
                                      <p:cBhvr>
                                        <p:cTn id="35" dur="500"/>
                                        <p:tgtEl>
                                          <p:spTgt spid="5">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5">
                                            <p:txEl>
                                              <p:pRg st="6" end="6"/>
                                            </p:txEl>
                                          </p:spTgt>
                                        </p:tgtEl>
                                        <p:attrNameLst>
                                          <p:attrName>style.visibility</p:attrName>
                                        </p:attrNameLst>
                                      </p:cBhvr>
                                      <p:to>
                                        <p:strVal val="visible"/>
                                      </p:to>
                                    </p:set>
                                    <p:animEffect transition="in" filter="dissolve">
                                      <p:cBhvr>
                                        <p:cTn id="40"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2E15F414-7ADB-49AE-F20A-4B32AFF7187C}"/>
                  </a:ext>
                </a:extLst>
              </p:cNvPr>
              <p:cNvSpPr>
                <a:spLocks noGrp="1"/>
              </p:cNvSpPr>
              <p:nvPr>
                <p:ph type="body" sz="quarter" idx="13"/>
              </p:nvPr>
            </p:nvSpPr>
            <p:spPr/>
            <p:txBody>
              <a:bodyPr/>
              <a:lstStyle/>
              <a:p>
                <a:r>
                  <a:rPr lang="de-DE" b="1" dirty="0">
                    <a:solidFill>
                      <a:schemeClr val="accent1"/>
                    </a:solidFill>
                  </a:rPr>
                  <a:t>Satz (Gesamtwahrscheinlichkeit in mehrstufigen Modellen)</a:t>
                </a:r>
                <a:r>
                  <a:rPr lang="de-DE" dirty="0"/>
                  <a:t>. Gegeben ein mehrstufiges Modell aus </a:t>
                </a:r>
                <a14:m>
                  <m:oMath xmlns:m="http://schemas.openxmlformats.org/officeDocument/2006/math">
                    <m:r>
                      <a:rPr lang="de-DE" b="0" i="1" smtClean="0">
                        <a:latin typeface="Cambria Math" panose="02040503050406030204" pitchFamily="18" charset="0"/>
                      </a:rPr>
                      <m:t>𝑛</m:t>
                    </m:r>
                  </m:oMath>
                </a14:m>
                <a:r>
                  <a:rPr lang="de-DE" dirty="0"/>
                  <a:t> Teilexperimenten mit Ergebnismenge </a:t>
                </a:r>
                <a14:m>
                  <m:oMath xmlns:m="http://schemas.openxmlformats.org/officeDocument/2006/math">
                    <m:r>
                      <m:rPr>
                        <m:sty m:val="p"/>
                      </m:rPr>
                      <a:rPr lang="de-DE" b="0" i="0" smtClean="0">
                        <a:latin typeface="Cambria Math" panose="02040503050406030204" pitchFamily="18" charset="0"/>
                      </a:rPr>
                      <m:t>Ω</m:t>
                    </m:r>
                  </m:oMath>
                </a14:m>
                <a:r>
                  <a:rPr lang="de-DE" dirty="0"/>
                  <a:t> und Ereignissystem </a:t>
                </a:r>
                <a14:m>
                  <m:oMath xmlns:m="http://schemas.openxmlformats.org/officeDocument/2006/math">
                    <m:r>
                      <a:rPr lang="de-DE" b="0" i="1" smtClean="0">
                        <a:latin typeface="Cambria Math" panose="02040503050406030204" pitchFamily="18" charset="0"/>
                      </a:rPr>
                      <m:t>ℱ</m:t>
                    </m:r>
                    <m:r>
                      <a:rPr lang="de-DE" b="0" i="1" smtClean="0">
                        <a:latin typeface="Cambria Math" panose="02040503050406030204" pitchFamily="18" charset="0"/>
                      </a:rPr>
                      <m:t>=</m:t>
                    </m:r>
                    <m:r>
                      <a:rPr lang="de-DE" b="0" i="1" smtClean="0">
                        <a:latin typeface="Cambria Math" panose="02040503050406030204" pitchFamily="18" charset="0"/>
                      </a:rPr>
                      <m:t>𝒫</m:t>
                    </m:r>
                    <m:d>
                      <m:dPr>
                        <m:ctrlPr>
                          <a:rPr lang="de-DE" b="0" i="1" smtClean="0">
                            <a:latin typeface="Cambria Math" panose="02040503050406030204" pitchFamily="18" charset="0"/>
                          </a:rPr>
                        </m:ctrlPr>
                      </m:dPr>
                      <m:e>
                        <m:r>
                          <m:rPr>
                            <m:sty m:val="p"/>
                          </m:rPr>
                          <a:rPr lang="de-DE" b="0" i="0" smtClean="0">
                            <a:latin typeface="Cambria Math" panose="02040503050406030204" pitchFamily="18" charset="0"/>
                          </a:rPr>
                          <m:t>Ω</m:t>
                        </m:r>
                      </m:e>
                    </m:d>
                  </m:oMath>
                </a14:m>
                <a:r>
                  <a:rPr lang="de-DE" dirty="0"/>
                  <a:t>. Dann gilt, dass die Wahrscheinlichkeitsverteilung </a:t>
                </a:r>
                <a14:m>
                  <m:oMath xmlns:m="http://schemas.openxmlformats.org/officeDocument/2006/math">
                    <m:r>
                      <a:rPr lang="de-DE" b="0" i="1" smtClean="0">
                        <a:latin typeface="Cambria Math" panose="02040503050406030204" pitchFamily="18" charset="0"/>
                      </a:rPr>
                      <m:t>𝑃</m:t>
                    </m:r>
                  </m:oMath>
                </a14:m>
                <a:r>
                  <a:rPr lang="de-DE" dirty="0"/>
                  <a:t> für das Gesamtexperiment eindeutig beschrieben werden kann, für alle </a:t>
                </a:r>
                <a14:m>
                  <m:oMath xmlns:m="http://schemas.openxmlformats.org/officeDocument/2006/math">
                    <m:r>
                      <a:rPr lang="de-DE" i="1">
                        <a:latin typeface="Cambria Math" panose="02040503050406030204" pitchFamily="18" charset="0"/>
                      </a:rPr>
                      <m:t>1≤</m:t>
                    </m:r>
                    <m:r>
                      <a:rPr lang="de-DE" i="1">
                        <a:latin typeface="Cambria Math" panose="02040503050406030204" pitchFamily="18" charset="0"/>
                      </a:rPr>
                      <m:t>𝑘</m:t>
                    </m:r>
                    <m:r>
                      <a:rPr lang="de-DE" i="1">
                        <a:latin typeface="Cambria Math" panose="02040503050406030204" pitchFamily="18" charset="0"/>
                      </a:rPr>
                      <m:t>≤</m:t>
                    </m:r>
                    <m:r>
                      <a:rPr lang="de-DE" i="1">
                        <a:latin typeface="Cambria Math" panose="02040503050406030204" pitchFamily="18" charset="0"/>
                      </a:rPr>
                      <m:t>𝑛</m:t>
                    </m:r>
                  </m:oMath>
                </a14:m>
                <a:r>
                  <a:rPr lang="de-DE" dirty="0"/>
                  <a:t>, für jedes Ergebnis </a:t>
                </a:r>
                <a14:m>
                  <m:oMath xmlns:m="http://schemas.openxmlformats.org/officeDocument/2006/math">
                    <m:r>
                      <a:rPr lang="de-DE" i="1">
                        <a:latin typeface="Cambria Math" panose="02040503050406030204" pitchFamily="18" charset="0"/>
                      </a:rPr>
                      <m:t>𝜔</m:t>
                    </m:r>
                    <m:r>
                      <a:rPr lang="de-DE" i="1">
                        <a:latin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𝜔</m:t>
                        </m:r>
                      </m:e>
                      <m:sub>
                        <m:r>
                          <a:rPr lang="de-DE" i="1">
                            <a:latin typeface="Cambria Math" panose="02040503050406030204" pitchFamily="18" charset="0"/>
                          </a:rPr>
                          <m:t>1</m:t>
                        </m:r>
                      </m:sub>
                    </m:sSub>
                    <m:r>
                      <a:rPr lang="de-DE" i="1">
                        <a:latin typeface="Cambria Math" panose="02040503050406030204" pitchFamily="18" charset="0"/>
                      </a:rPr>
                      <m:t>, …,</m:t>
                    </m:r>
                    <m:sSub>
                      <m:sSubPr>
                        <m:ctrlPr>
                          <a:rPr lang="de-DE" i="1">
                            <a:latin typeface="Cambria Math" panose="02040503050406030204" pitchFamily="18" charset="0"/>
                          </a:rPr>
                        </m:ctrlPr>
                      </m:sSubPr>
                      <m:e>
                        <m:r>
                          <a:rPr lang="de-DE" i="1">
                            <a:latin typeface="Cambria Math" panose="02040503050406030204" pitchFamily="18" charset="0"/>
                          </a:rPr>
                          <m:t>𝜔</m:t>
                        </m:r>
                      </m:e>
                      <m:sub>
                        <m:r>
                          <a:rPr lang="de-DE" i="1">
                            <a:latin typeface="Cambria Math" panose="02040503050406030204" pitchFamily="18" charset="0"/>
                          </a:rPr>
                          <m:t>𝑛</m:t>
                        </m:r>
                      </m:sub>
                    </m:sSub>
                    <m:r>
                      <a:rPr lang="de-DE" i="1">
                        <a:latin typeface="Cambria Math" panose="02040503050406030204" pitchFamily="18" charset="0"/>
                      </a:rPr>
                      <m:t>)</m:t>
                    </m:r>
                  </m:oMath>
                </a14:m>
                <a:r>
                  <a:rPr lang="de-DE" dirty="0"/>
                  <a:t>, mit:</a:t>
                </a:r>
              </a:p>
              <a:p>
                <a:pPr marL="0" indent="0">
                  <a:buNone/>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𝑃</m:t>
                      </m:r>
                      <m:d>
                        <m:dPr>
                          <m:ctrlPr>
                            <a:rPr lang="de-DE" b="0" i="1" smtClean="0">
                              <a:latin typeface="Cambria Math" panose="02040503050406030204" pitchFamily="18" charset="0"/>
                            </a:rPr>
                          </m:ctrlPr>
                        </m:dPr>
                        <m:e>
                          <m:d>
                            <m:dPr>
                              <m:begChr m:val="{"/>
                              <m:endChr m:val="}"/>
                              <m:ctrlPr>
                                <a:rPr lang="de-DE" b="0" i="1" smtClean="0">
                                  <a:latin typeface="Cambria Math" panose="02040503050406030204" pitchFamily="18" charset="0"/>
                                </a:rPr>
                              </m:ctrlPr>
                            </m:dPr>
                            <m:e>
                              <m:r>
                                <a:rPr lang="de-DE" b="0" i="1" smtClean="0">
                                  <a:latin typeface="Cambria Math" panose="02040503050406030204" pitchFamily="18" charset="0"/>
                                </a:rPr>
                                <m:t> </m:t>
                              </m:r>
                              <m:r>
                                <a:rPr lang="de-DE" b="0" i="1" smtClean="0">
                                  <a:latin typeface="Cambria Math" panose="02040503050406030204" pitchFamily="18" charset="0"/>
                                </a:rPr>
                                <m:t>𝜔</m:t>
                              </m:r>
                              <m:r>
                                <a:rPr lang="de-DE" b="0" i="1" smtClean="0">
                                  <a:latin typeface="Cambria Math" panose="02040503050406030204" pitchFamily="18" charset="0"/>
                                </a:rPr>
                                <m:t> </m:t>
                              </m:r>
                            </m:e>
                          </m:d>
                        </m:e>
                      </m:d>
                      <m:r>
                        <a:rPr lang="de-DE" b="0" i="1" smtClean="0">
                          <a:latin typeface="Cambria Math" panose="02040503050406030204" pitchFamily="18" charset="0"/>
                        </a:rPr>
                        <m:t>=</m:t>
                      </m:r>
                      <m:nary>
                        <m:naryPr>
                          <m:chr m:val="∏"/>
                          <m:ctrlPr>
                            <a:rPr lang="de-DE" b="0" i="1" smtClean="0">
                              <a:latin typeface="Cambria Math" panose="02040503050406030204" pitchFamily="18" charset="0"/>
                            </a:rPr>
                          </m:ctrlPr>
                        </m:naryPr>
                        <m:sub>
                          <m:r>
                            <m:rPr>
                              <m:brk m:alnAt="23"/>
                            </m:rPr>
                            <a:rPr lang="de-DE" b="0" i="1" smtClean="0">
                              <a:latin typeface="Cambria Math" panose="02040503050406030204" pitchFamily="18" charset="0"/>
                            </a:rPr>
                            <m:t>𝑘</m:t>
                          </m:r>
                          <m:r>
                            <a:rPr lang="de-DE" b="0" i="1" smtClean="0">
                              <a:latin typeface="Cambria Math" panose="02040503050406030204" pitchFamily="18" charset="0"/>
                            </a:rPr>
                            <m:t>=1</m:t>
                          </m:r>
                        </m:sub>
                        <m:sup>
                          <m:r>
                            <a:rPr lang="de-DE" b="0" i="1" smtClean="0">
                              <a:latin typeface="Cambria Math" panose="02040503050406030204" pitchFamily="18" charset="0"/>
                            </a:rPr>
                            <m:t>𝑛</m:t>
                          </m:r>
                        </m:sup>
                        <m:e>
                          <m:sSub>
                            <m:sSubPr>
                              <m:ctrlPr>
                                <a:rPr lang="de-DE" b="0" i="1" smtClean="0">
                                  <a:latin typeface="Cambria Math" panose="02040503050406030204" pitchFamily="18" charset="0"/>
                                </a:rPr>
                              </m:ctrlPr>
                            </m:sSubPr>
                            <m:e>
                              <m:r>
                                <a:rPr lang="de-DE" b="0" i="1" smtClean="0">
                                  <a:latin typeface="Cambria Math" panose="02040503050406030204" pitchFamily="18" charset="0"/>
                                </a:rPr>
                                <m:t>𝑃</m:t>
                              </m:r>
                            </m:e>
                            <m:sub>
                              <m:r>
                                <a:rPr lang="de-DE" b="0" i="1" smtClean="0">
                                  <a:latin typeface="Cambria Math" panose="02040503050406030204" pitchFamily="18" charset="0"/>
                                </a:rPr>
                                <m:t>𝑘</m:t>
                              </m:r>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𝜔</m:t>
                                  </m:r>
                                </m:e>
                                <m:sub>
                                  <m:r>
                                    <a:rPr lang="de-DE" b="0" i="1" smtClean="0">
                                      <a:latin typeface="Cambria Math" panose="02040503050406030204" pitchFamily="18" charset="0"/>
                                    </a:rPr>
                                    <m:t>1</m:t>
                                  </m:r>
                                </m:sub>
                              </m:sSub>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𝜔</m:t>
                                  </m:r>
                                </m:e>
                                <m:sub>
                                  <m:r>
                                    <a:rPr lang="de-DE" b="0" i="1" smtClean="0">
                                      <a:latin typeface="Cambria Math" panose="02040503050406030204" pitchFamily="18" charset="0"/>
                                    </a:rPr>
                                    <m:t>𝑘</m:t>
                                  </m:r>
                                  <m:r>
                                    <a:rPr lang="de-DE" b="0" i="1" smtClean="0">
                                      <a:latin typeface="Cambria Math" panose="02040503050406030204" pitchFamily="18" charset="0"/>
                                    </a:rPr>
                                    <m:t>−1</m:t>
                                  </m:r>
                                </m:sub>
                              </m:sSub>
                            </m:sub>
                          </m:sSub>
                          <m:d>
                            <m:dPr>
                              <m:ctrlPr>
                                <a:rPr lang="de-DE" b="0" i="1" smtClean="0">
                                  <a:latin typeface="Cambria Math" panose="02040503050406030204" pitchFamily="18" charset="0"/>
                                </a:rPr>
                              </m:ctrlPr>
                            </m:dPr>
                            <m:e>
                              <m:d>
                                <m:dPr>
                                  <m:begChr m:val="{"/>
                                  <m:endChr m:val="}"/>
                                  <m:ctrlPr>
                                    <a:rPr lang="de-DE" b="0" i="1" smtClean="0">
                                      <a:latin typeface="Cambria Math" panose="02040503050406030204" pitchFamily="18" charset="0"/>
                                    </a:rPr>
                                  </m:ctrlPr>
                                </m:dPr>
                                <m:e>
                                  <m:r>
                                    <a:rPr lang="de-DE" b="0" i="1" smtClean="0">
                                      <a:latin typeface="Cambria Math" panose="02040503050406030204" pitchFamily="18" charset="0"/>
                                    </a:rPr>
                                    <m:t> </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𝜔</m:t>
                                      </m:r>
                                    </m:e>
                                    <m:sub>
                                      <m:r>
                                        <a:rPr lang="de-DE" b="0" i="1" smtClean="0">
                                          <a:latin typeface="Cambria Math" panose="02040503050406030204" pitchFamily="18" charset="0"/>
                                        </a:rPr>
                                        <m:t>𝑘</m:t>
                                      </m:r>
                                    </m:sub>
                                  </m:sSub>
                                  <m:r>
                                    <a:rPr lang="de-DE" b="0" i="1" smtClean="0">
                                      <a:latin typeface="Cambria Math" panose="02040503050406030204" pitchFamily="18" charset="0"/>
                                    </a:rPr>
                                    <m:t> </m:t>
                                  </m:r>
                                </m:e>
                              </m:d>
                            </m:e>
                          </m:d>
                        </m:e>
                      </m:nary>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𝑃</m:t>
                          </m:r>
                        </m:e>
                        <m:sub>
                          <m:r>
                            <a:rPr lang="de-DE" b="0" i="1" smtClean="0">
                              <a:latin typeface="Cambria Math" panose="02040503050406030204" pitchFamily="18" charset="0"/>
                            </a:rPr>
                            <m:t>1</m:t>
                          </m:r>
                        </m:sub>
                      </m:sSub>
                      <m:d>
                        <m:dPr>
                          <m:ctrlPr>
                            <a:rPr lang="de-DE" b="0" i="1" smtClean="0">
                              <a:latin typeface="Cambria Math" panose="02040503050406030204" pitchFamily="18" charset="0"/>
                            </a:rPr>
                          </m:ctrlPr>
                        </m:dPr>
                        <m:e>
                          <m:d>
                            <m:dPr>
                              <m:begChr m:val="{"/>
                              <m:endChr m:val="}"/>
                              <m:ctrlPr>
                                <a:rPr lang="de-DE" b="0" i="1" smtClean="0">
                                  <a:latin typeface="Cambria Math" panose="02040503050406030204" pitchFamily="18" charset="0"/>
                                </a:rPr>
                              </m:ctrlPr>
                            </m:dPr>
                            <m:e>
                              <m:r>
                                <a:rPr lang="de-DE" b="0" i="1" smtClean="0">
                                  <a:latin typeface="Cambria Math" panose="02040503050406030204" pitchFamily="18" charset="0"/>
                                </a:rPr>
                                <m:t> </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𝜔</m:t>
                                  </m:r>
                                </m:e>
                                <m:sub>
                                  <m:r>
                                    <a:rPr lang="de-DE" b="0" i="1" smtClean="0">
                                      <a:latin typeface="Cambria Math" panose="02040503050406030204" pitchFamily="18" charset="0"/>
                                    </a:rPr>
                                    <m:t>1</m:t>
                                  </m:r>
                                </m:sub>
                              </m:sSub>
                              <m:r>
                                <a:rPr lang="de-DE" b="0" i="1" smtClean="0">
                                  <a:latin typeface="Cambria Math" panose="02040503050406030204" pitchFamily="18" charset="0"/>
                                </a:rPr>
                                <m:t> </m:t>
                              </m:r>
                            </m:e>
                          </m:d>
                        </m:e>
                      </m:d>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𝑃</m:t>
                          </m:r>
                        </m:e>
                        <m:sub>
                          <m:r>
                            <a:rPr lang="de-DE" b="0" i="1" smtClean="0">
                              <a:latin typeface="Cambria Math" panose="02040503050406030204" pitchFamily="18" charset="0"/>
                            </a:rPr>
                            <m:t>2|</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𝜔</m:t>
                              </m:r>
                            </m:e>
                            <m:sub>
                              <m:r>
                                <a:rPr lang="de-DE" b="0" i="1" smtClean="0">
                                  <a:latin typeface="Cambria Math" panose="02040503050406030204" pitchFamily="18" charset="0"/>
                                </a:rPr>
                                <m:t>1</m:t>
                              </m:r>
                            </m:sub>
                          </m:sSub>
                        </m:sub>
                      </m:sSub>
                      <m:d>
                        <m:dPr>
                          <m:ctrlPr>
                            <a:rPr lang="de-DE" b="0" i="1" smtClean="0">
                              <a:latin typeface="Cambria Math" panose="02040503050406030204" pitchFamily="18" charset="0"/>
                            </a:rPr>
                          </m:ctrlPr>
                        </m:dPr>
                        <m:e>
                          <m:d>
                            <m:dPr>
                              <m:begChr m:val="{"/>
                              <m:endChr m:val="}"/>
                              <m:ctrlPr>
                                <a:rPr lang="de-DE" b="0" i="1" smtClean="0">
                                  <a:latin typeface="Cambria Math" panose="02040503050406030204" pitchFamily="18" charset="0"/>
                                </a:rPr>
                              </m:ctrlPr>
                            </m:dPr>
                            <m:e>
                              <m:r>
                                <a:rPr lang="de-DE" b="0" i="1" smtClean="0">
                                  <a:latin typeface="Cambria Math" panose="02040503050406030204" pitchFamily="18" charset="0"/>
                                </a:rPr>
                                <m:t> </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𝜔</m:t>
                                  </m:r>
                                </m:e>
                                <m:sub>
                                  <m:r>
                                    <a:rPr lang="de-DE" b="0" i="1" smtClean="0">
                                      <a:latin typeface="Cambria Math" panose="02040503050406030204" pitchFamily="18" charset="0"/>
                                    </a:rPr>
                                    <m:t>2</m:t>
                                  </m:r>
                                </m:sub>
                              </m:sSub>
                              <m:r>
                                <a:rPr lang="de-DE" b="0" i="1" smtClean="0">
                                  <a:latin typeface="Cambria Math" panose="02040503050406030204" pitchFamily="18" charset="0"/>
                                </a:rPr>
                                <m:t> </m:t>
                              </m:r>
                            </m:e>
                          </m:d>
                        </m:e>
                      </m:d>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𝑃</m:t>
                          </m:r>
                        </m:e>
                        <m:sub>
                          <m:r>
                            <a:rPr lang="de-DE" b="0" i="1" smtClean="0">
                              <a:latin typeface="Cambria Math" panose="02040503050406030204" pitchFamily="18" charset="0"/>
                            </a:rPr>
                            <m:t>𝑛</m:t>
                          </m:r>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𝜔</m:t>
                              </m:r>
                            </m:e>
                            <m:sub>
                              <m:r>
                                <a:rPr lang="de-DE" b="0" i="1" smtClean="0">
                                  <a:latin typeface="Cambria Math" panose="02040503050406030204" pitchFamily="18" charset="0"/>
                                </a:rPr>
                                <m:t>1</m:t>
                              </m:r>
                            </m:sub>
                          </m:sSub>
                          <m:r>
                            <a:rPr lang="de-DE" b="0" i="1" smtClean="0">
                              <a:latin typeface="Cambria Math" panose="02040503050406030204" pitchFamily="18" charset="0"/>
                            </a:rPr>
                            <m:t>,…,</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𝜔</m:t>
                              </m:r>
                            </m:e>
                            <m:sub>
                              <m:r>
                                <a:rPr lang="de-DE" b="0" i="1" smtClean="0">
                                  <a:latin typeface="Cambria Math" panose="02040503050406030204" pitchFamily="18" charset="0"/>
                                </a:rPr>
                                <m:t>𝑛</m:t>
                              </m:r>
                              <m:r>
                                <a:rPr lang="de-DE" b="0" i="1" smtClean="0">
                                  <a:latin typeface="Cambria Math" panose="02040503050406030204" pitchFamily="18" charset="0"/>
                                </a:rPr>
                                <m:t>−1</m:t>
                              </m:r>
                            </m:sub>
                          </m:sSub>
                        </m:sub>
                      </m:sSub>
                      <m:r>
                        <a:rPr lang="de-DE" b="0" i="1" smtClean="0">
                          <a:latin typeface="Cambria Math" panose="02040503050406030204" pitchFamily="18" charset="0"/>
                        </a:rPr>
                        <m:t>(</m:t>
                      </m:r>
                      <m:d>
                        <m:dPr>
                          <m:begChr m:val="{"/>
                          <m:endChr m:val="}"/>
                          <m:ctrlPr>
                            <a:rPr lang="de-DE" b="0" i="1" smtClean="0">
                              <a:latin typeface="Cambria Math" panose="02040503050406030204" pitchFamily="18" charset="0"/>
                            </a:rPr>
                          </m:ctrlPr>
                        </m:dPr>
                        <m:e>
                          <m:r>
                            <a:rPr lang="de-DE" b="0" i="1" smtClean="0">
                              <a:latin typeface="Cambria Math" panose="02040503050406030204" pitchFamily="18" charset="0"/>
                            </a:rPr>
                            <m:t> </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𝜔</m:t>
                              </m:r>
                            </m:e>
                            <m:sub>
                              <m:r>
                                <a:rPr lang="de-DE" b="0" i="1" smtClean="0">
                                  <a:latin typeface="Cambria Math" panose="02040503050406030204" pitchFamily="18" charset="0"/>
                                </a:rPr>
                                <m:t>𝑛</m:t>
                              </m:r>
                            </m:sub>
                          </m:sSub>
                          <m:r>
                            <a:rPr lang="de-DE" b="0" i="1" smtClean="0">
                              <a:latin typeface="Cambria Math" panose="02040503050406030204" pitchFamily="18" charset="0"/>
                            </a:rPr>
                            <m:t> </m:t>
                          </m:r>
                        </m:e>
                      </m:d>
                      <m:r>
                        <a:rPr lang="de-DE" b="0" i="1" smtClean="0">
                          <a:latin typeface="Cambria Math" panose="02040503050406030204" pitchFamily="18" charset="0"/>
                        </a:rPr>
                        <m:t>)</m:t>
                      </m:r>
                    </m:oMath>
                  </m:oMathPara>
                </a14:m>
                <a:endParaRPr lang="de-DE" dirty="0"/>
              </a:p>
              <a:p>
                <a:r>
                  <a:rPr lang="de-DE" b="1" dirty="0">
                    <a:solidFill>
                      <a:schemeClr val="accent4"/>
                    </a:solidFill>
                  </a:rPr>
                  <a:t>Beispiel (Mehrstufiges Zufallsexperiment)</a:t>
                </a:r>
              </a:p>
              <a:p>
                <a:pPr lvl="1"/>
                <a14:m>
                  <m:oMath xmlns:m="http://schemas.openxmlformats.org/officeDocument/2006/math">
                    <m:sSub>
                      <m:sSubPr>
                        <m:ctrlPr>
                          <a:rPr lang="de-DE" sz="1200" b="0" i="1" smtClean="0">
                            <a:latin typeface="Cambria Math" panose="02040503050406030204" pitchFamily="18" charset="0"/>
                          </a:rPr>
                        </m:ctrlPr>
                      </m:sSubPr>
                      <m:e>
                        <m:r>
                          <a:rPr lang="de-DE" sz="1200" b="0" i="1" smtClean="0">
                            <a:latin typeface="Cambria Math" panose="02040503050406030204" pitchFamily="18" charset="0"/>
                          </a:rPr>
                          <m:t>𝑃</m:t>
                        </m:r>
                      </m:e>
                      <m:sub>
                        <m:r>
                          <a:rPr lang="de-DE" sz="1200" b="0" i="1" smtClean="0">
                            <a:latin typeface="Cambria Math" panose="02040503050406030204" pitchFamily="18" charset="0"/>
                          </a:rPr>
                          <m:t>1</m:t>
                        </m:r>
                      </m:sub>
                    </m:sSub>
                    <m:r>
                      <a:rPr lang="de-DE" sz="1200" b="0" i="1" smtClean="0">
                        <a:latin typeface="Cambria Math" panose="02040503050406030204" pitchFamily="18" charset="0"/>
                      </a:rPr>
                      <m:t>:</m:t>
                    </m:r>
                    <m:d>
                      <m:dPr>
                        <m:begChr m:val="{"/>
                        <m:endChr m:val="}"/>
                        <m:ctrlPr>
                          <a:rPr lang="de-DE" sz="1200" b="0" i="1" smtClean="0">
                            <a:latin typeface="Cambria Math" panose="02040503050406030204" pitchFamily="18" charset="0"/>
                          </a:rPr>
                        </m:ctrlPr>
                      </m:dPr>
                      <m:e>
                        <m:r>
                          <a:rPr lang="de-DE" sz="1200" b="0" i="1" smtClean="0">
                            <a:latin typeface="Cambria Math" panose="02040503050406030204" pitchFamily="18" charset="0"/>
                          </a:rPr>
                          <m:t> </m:t>
                        </m:r>
                        <m:r>
                          <m:rPr>
                            <m:sty m:val="p"/>
                          </m:rPr>
                          <a:rPr lang="en-US" sz="1200" b="0" i="0" smtClean="0">
                            <a:latin typeface="Cambria Math" panose="02040503050406030204" pitchFamily="18" charset="0"/>
                          </a:rPr>
                          <m:t>blau</m:t>
                        </m:r>
                        <m:r>
                          <a:rPr lang="de-DE" sz="1200" b="0" i="1" smtClean="0">
                            <a:latin typeface="Cambria Math" panose="02040503050406030204" pitchFamily="18" charset="0"/>
                          </a:rPr>
                          <m:t> </m:t>
                        </m:r>
                      </m:e>
                    </m:d>
                    <m:r>
                      <a:rPr lang="de-DE" sz="1200" b="0" i="1" smtClean="0">
                        <a:latin typeface="Cambria Math" panose="02040503050406030204" pitchFamily="18" charset="0"/>
                      </a:rPr>
                      <m:t>↦</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1</m:t>
                        </m:r>
                      </m:num>
                      <m:den>
                        <m:r>
                          <a:rPr lang="de-DE" sz="1200" b="0" i="1" smtClean="0">
                            <a:latin typeface="Cambria Math" panose="02040503050406030204" pitchFamily="18" charset="0"/>
                          </a:rPr>
                          <m:t>3</m:t>
                        </m:r>
                      </m:den>
                    </m:f>
                    <m:r>
                      <a:rPr lang="de-DE" sz="1200" b="0" i="0" smtClean="0">
                        <a:latin typeface="Cambria Math" panose="02040503050406030204" pitchFamily="18" charset="0"/>
                      </a:rPr>
                      <m:t>,</m:t>
                    </m:r>
                    <m:d>
                      <m:dPr>
                        <m:begChr m:val="{"/>
                        <m:endChr m:val="}"/>
                        <m:ctrlPr>
                          <a:rPr lang="de-DE" sz="1200" i="1">
                            <a:latin typeface="Cambria Math" panose="02040503050406030204" pitchFamily="18" charset="0"/>
                          </a:rPr>
                        </m:ctrlPr>
                      </m:dPr>
                      <m:e>
                        <m:r>
                          <a:rPr lang="de-DE" sz="1200" i="1">
                            <a:latin typeface="Cambria Math" panose="02040503050406030204" pitchFamily="18" charset="0"/>
                          </a:rPr>
                          <m:t> </m:t>
                        </m:r>
                        <m:r>
                          <m:rPr>
                            <m:sty m:val="p"/>
                          </m:rPr>
                          <a:rPr lang="en-US" sz="1200" b="0" i="0" smtClean="0">
                            <a:latin typeface="Cambria Math" panose="02040503050406030204" pitchFamily="18" charset="0"/>
                          </a:rPr>
                          <m:t>rot</m:t>
                        </m:r>
                        <m:r>
                          <a:rPr lang="de-DE" sz="1200" i="1">
                            <a:latin typeface="Cambria Math" panose="02040503050406030204" pitchFamily="18" charset="0"/>
                          </a:rPr>
                          <m:t> </m:t>
                        </m:r>
                      </m:e>
                    </m:d>
                    <m:r>
                      <a:rPr lang="de-DE" sz="1200" i="1">
                        <a:latin typeface="Cambria Math" panose="02040503050406030204" pitchFamily="18" charset="0"/>
                      </a:rPr>
                      <m:t>↦</m:t>
                    </m:r>
                    <m:f>
                      <m:fPr>
                        <m:ctrlPr>
                          <a:rPr lang="de-DE" sz="1200" i="1">
                            <a:latin typeface="Cambria Math" panose="02040503050406030204" pitchFamily="18" charset="0"/>
                          </a:rPr>
                        </m:ctrlPr>
                      </m:fPr>
                      <m:num>
                        <m:r>
                          <a:rPr lang="de-DE" sz="1200" i="1">
                            <a:latin typeface="Cambria Math" panose="02040503050406030204" pitchFamily="18" charset="0"/>
                          </a:rPr>
                          <m:t>1</m:t>
                        </m:r>
                      </m:num>
                      <m:den>
                        <m:r>
                          <a:rPr lang="de-DE" sz="1200" i="1">
                            <a:latin typeface="Cambria Math" panose="02040503050406030204" pitchFamily="18" charset="0"/>
                          </a:rPr>
                          <m:t>3</m:t>
                        </m:r>
                      </m:den>
                    </m:f>
                    <m:r>
                      <a:rPr lang="de-DE" sz="1200" b="0" i="1" smtClean="0">
                        <a:latin typeface="Cambria Math" panose="02040503050406030204" pitchFamily="18" charset="0"/>
                      </a:rPr>
                      <m:t>,</m:t>
                    </m:r>
                    <m:d>
                      <m:dPr>
                        <m:begChr m:val="{"/>
                        <m:endChr m:val="}"/>
                        <m:ctrlPr>
                          <a:rPr lang="de-DE" sz="1200" i="1">
                            <a:latin typeface="Cambria Math" panose="02040503050406030204" pitchFamily="18" charset="0"/>
                          </a:rPr>
                        </m:ctrlPr>
                      </m:dPr>
                      <m:e>
                        <m:r>
                          <a:rPr lang="de-DE" sz="1200" i="1">
                            <a:latin typeface="Cambria Math" panose="02040503050406030204" pitchFamily="18" charset="0"/>
                          </a:rPr>
                          <m:t> </m:t>
                        </m:r>
                        <m:r>
                          <m:rPr>
                            <m:sty m:val="p"/>
                          </m:rPr>
                          <a:rPr lang="de-DE" sz="1200" b="0" i="0" smtClean="0">
                            <a:latin typeface="Cambria Math" panose="02040503050406030204" pitchFamily="18" charset="0"/>
                          </a:rPr>
                          <m:t>g</m:t>
                        </m:r>
                        <m:r>
                          <m:rPr>
                            <m:sty m:val="p"/>
                          </m:rPr>
                          <a:rPr lang="en-US" sz="1200" b="0" i="0" smtClean="0">
                            <a:latin typeface="Cambria Math" panose="02040503050406030204" pitchFamily="18" charset="0"/>
                          </a:rPr>
                          <m:t>old</m:t>
                        </m:r>
                        <m:r>
                          <a:rPr lang="de-DE" sz="1200" i="1">
                            <a:latin typeface="Cambria Math" panose="02040503050406030204" pitchFamily="18" charset="0"/>
                          </a:rPr>
                          <m:t> </m:t>
                        </m:r>
                      </m:e>
                    </m:d>
                    <m:r>
                      <a:rPr lang="de-DE" sz="1200" i="1">
                        <a:latin typeface="Cambria Math" panose="02040503050406030204" pitchFamily="18" charset="0"/>
                      </a:rPr>
                      <m:t>↦</m:t>
                    </m:r>
                    <m:f>
                      <m:fPr>
                        <m:ctrlPr>
                          <a:rPr lang="de-DE" sz="1200" i="1">
                            <a:latin typeface="Cambria Math" panose="02040503050406030204" pitchFamily="18" charset="0"/>
                          </a:rPr>
                        </m:ctrlPr>
                      </m:fPr>
                      <m:num>
                        <m:r>
                          <a:rPr lang="de-DE" sz="1200" i="1">
                            <a:latin typeface="Cambria Math" panose="02040503050406030204" pitchFamily="18" charset="0"/>
                          </a:rPr>
                          <m:t>1</m:t>
                        </m:r>
                      </m:num>
                      <m:den>
                        <m:r>
                          <a:rPr lang="de-DE" sz="1200" i="1">
                            <a:latin typeface="Cambria Math" panose="02040503050406030204" pitchFamily="18" charset="0"/>
                          </a:rPr>
                          <m:t>3</m:t>
                        </m:r>
                      </m:den>
                    </m:f>
                  </m:oMath>
                </a14:m>
                <a:endParaRPr lang="de-DE" sz="1200" dirty="0"/>
              </a:p>
              <a:p>
                <a:pPr lvl="1"/>
                <a14:m>
                  <m:oMath xmlns:m="http://schemas.openxmlformats.org/officeDocument/2006/math">
                    <m:sSub>
                      <m:sSubPr>
                        <m:ctrlPr>
                          <a:rPr lang="de-DE" sz="1200" i="1">
                            <a:latin typeface="Cambria Math" panose="02040503050406030204" pitchFamily="18" charset="0"/>
                          </a:rPr>
                        </m:ctrlPr>
                      </m:sSubPr>
                      <m:e>
                        <m:r>
                          <a:rPr lang="de-DE" sz="1200" i="1">
                            <a:latin typeface="Cambria Math" panose="02040503050406030204" pitchFamily="18" charset="0"/>
                          </a:rPr>
                          <m:t>𝑃</m:t>
                        </m:r>
                      </m:e>
                      <m:sub>
                        <m:r>
                          <a:rPr lang="de-DE" sz="1200" b="0" i="1" smtClean="0">
                            <a:latin typeface="Cambria Math" panose="02040503050406030204" pitchFamily="18" charset="0"/>
                          </a:rPr>
                          <m:t>2|</m:t>
                        </m:r>
                        <m:r>
                          <m:rPr>
                            <m:sty m:val="p"/>
                          </m:rPr>
                          <a:rPr lang="en-US" sz="1200" b="0" i="0" smtClean="0">
                            <a:latin typeface="Cambria Math" panose="02040503050406030204" pitchFamily="18" charset="0"/>
                          </a:rPr>
                          <m:t>blau</m:t>
                        </m:r>
                      </m:sub>
                    </m:sSub>
                    <m:r>
                      <a:rPr lang="de-DE" sz="1200" i="1">
                        <a:latin typeface="Cambria Math" panose="02040503050406030204" pitchFamily="18" charset="0"/>
                      </a:rPr>
                      <m:t>:</m:t>
                    </m:r>
                    <m:d>
                      <m:dPr>
                        <m:begChr m:val="{"/>
                        <m:endChr m:val="}"/>
                        <m:ctrlPr>
                          <a:rPr lang="de-DE" sz="1200" i="1">
                            <a:latin typeface="Cambria Math" panose="02040503050406030204" pitchFamily="18" charset="0"/>
                          </a:rPr>
                        </m:ctrlPr>
                      </m:dPr>
                      <m:e>
                        <m:r>
                          <a:rPr lang="de-DE" sz="1200" i="1">
                            <a:latin typeface="Cambria Math" panose="02040503050406030204" pitchFamily="18" charset="0"/>
                          </a:rPr>
                          <m:t> </m:t>
                        </m:r>
                        <m:r>
                          <m:rPr>
                            <m:sty m:val="p"/>
                          </m:rPr>
                          <a:rPr lang="en-US" sz="1200" b="0" i="0" smtClean="0">
                            <a:latin typeface="Cambria Math" panose="02040503050406030204" pitchFamily="18" charset="0"/>
                          </a:rPr>
                          <m:t>blau</m:t>
                        </m:r>
                        <m:r>
                          <a:rPr lang="de-DE" sz="1200" i="1">
                            <a:latin typeface="Cambria Math" panose="02040503050406030204" pitchFamily="18" charset="0"/>
                          </a:rPr>
                          <m:t> </m:t>
                        </m:r>
                      </m:e>
                    </m:d>
                    <m:r>
                      <a:rPr lang="de-DE" sz="1200" i="1">
                        <a:latin typeface="Cambria Math" panose="02040503050406030204" pitchFamily="18" charset="0"/>
                      </a:rPr>
                      <m:t>↦</m:t>
                    </m:r>
                    <m:r>
                      <a:rPr lang="de-DE" sz="1200" b="0" i="1" smtClean="0">
                        <a:latin typeface="Cambria Math" panose="02040503050406030204" pitchFamily="18" charset="0"/>
                      </a:rPr>
                      <m:t>0</m:t>
                    </m:r>
                    <m:r>
                      <a:rPr lang="de-DE" sz="1200">
                        <a:latin typeface="Cambria Math" panose="02040503050406030204" pitchFamily="18" charset="0"/>
                      </a:rPr>
                      <m:t>,</m:t>
                    </m:r>
                    <m:d>
                      <m:dPr>
                        <m:begChr m:val="{"/>
                        <m:endChr m:val="}"/>
                        <m:ctrlPr>
                          <a:rPr lang="de-DE" sz="1200" i="1">
                            <a:latin typeface="Cambria Math" panose="02040503050406030204" pitchFamily="18" charset="0"/>
                          </a:rPr>
                        </m:ctrlPr>
                      </m:dPr>
                      <m:e>
                        <m:r>
                          <a:rPr lang="de-DE" sz="1200" i="1">
                            <a:latin typeface="Cambria Math" panose="02040503050406030204" pitchFamily="18" charset="0"/>
                          </a:rPr>
                          <m:t> </m:t>
                        </m:r>
                        <m:r>
                          <m:rPr>
                            <m:sty m:val="p"/>
                          </m:rPr>
                          <a:rPr lang="en-US" sz="1200" b="0" i="0" smtClean="0">
                            <a:latin typeface="Cambria Math" panose="02040503050406030204" pitchFamily="18" charset="0"/>
                          </a:rPr>
                          <m:t>rot</m:t>
                        </m:r>
                        <m:r>
                          <a:rPr lang="de-DE" sz="1200" i="1">
                            <a:latin typeface="Cambria Math" panose="02040503050406030204" pitchFamily="18" charset="0"/>
                          </a:rPr>
                          <m:t> </m:t>
                        </m:r>
                      </m:e>
                    </m:d>
                    <m:r>
                      <a:rPr lang="de-DE" sz="1200" i="1">
                        <a:latin typeface="Cambria Math" panose="02040503050406030204" pitchFamily="18" charset="0"/>
                      </a:rPr>
                      <m:t>↦</m:t>
                    </m:r>
                    <m:f>
                      <m:fPr>
                        <m:ctrlPr>
                          <a:rPr lang="de-DE" sz="1200" i="1">
                            <a:latin typeface="Cambria Math" panose="02040503050406030204" pitchFamily="18" charset="0"/>
                          </a:rPr>
                        </m:ctrlPr>
                      </m:fPr>
                      <m:num>
                        <m:r>
                          <a:rPr lang="de-DE" sz="1200" i="1">
                            <a:latin typeface="Cambria Math" panose="02040503050406030204" pitchFamily="18" charset="0"/>
                          </a:rPr>
                          <m:t>1</m:t>
                        </m:r>
                      </m:num>
                      <m:den>
                        <m:r>
                          <a:rPr lang="de-DE" sz="1200" b="0" i="1" smtClean="0">
                            <a:latin typeface="Cambria Math" panose="02040503050406030204" pitchFamily="18" charset="0"/>
                          </a:rPr>
                          <m:t>2</m:t>
                        </m:r>
                      </m:den>
                    </m:f>
                    <m:r>
                      <a:rPr lang="de-DE" sz="1200" i="1">
                        <a:latin typeface="Cambria Math" panose="02040503050406030204" pitchFamily="18" charset="0"/>
                      </a:rPr>
                      <m:t>,</m:t>
                    </m:r>
                    <m:d>
                      <m:dPr>
                        <m:begChr m:val="{"/>
                        <m:endChr m:val="}"/>
                        <m:ctrlPr>
                          <a:rPr lang="de-DE" sz="1200" i="1">
                            <a:latin typeface="Cambria Math" panose="02040503050406030204" pitchFamily="18" charset="0"/>
                          </a:rPr>
                        </m:ctrlPr>
                      </m:dPr>
                      <m:e>
                        <m:r>
                          <a:rPr lang="de-DE" sz="1200" i="1">
                            <a:latin typeface="Cambria Math" panose="02040503050406030204" pitchFamily="18" charset="0"/>
                          </a:rPr>
                          <m:t> </m:t>
                        </m:r>
                        <m:r>
                          <m:rPr>
                            <m:sty m:val="p"/>
                          </m:rPr>
                          <a:rPr lang="de-DE" sz="1200" i="0">
                            <a:latin typeface="Cambria Math" panose="02040503050406030204" pitchFamily="18" charset="0"/>
                          </a:rPr>
                          <m:t>g</m:t>
                        </m:r>
                        <m:r>
                          <m:rPr>
                            <m:sty m:val="p"/>
                          </m:rPr>
                          <a:rPr lang="en-US" sz="1200" b="0" i="0" smtClean="0">
                            <a:latin typeface="Cambria Math" panose="02040503050406030204" pitchFamily="18" charset="0"/>
                          </a:rPr>
                          <m:t>old</m:t>
                        </m:r>
                        <m:r>
                          <a:rPr lang="de-DE" sz="1200" i="1">
                            <a:latin typeface="Cambria Math" panose="02040503050406030204" pitchFamily="18" charset="0"/>
                          </a:rPr>
                          <m:t> </m:t>
                        </m:r>
                      </m:e>
                    </m:d>
                    <m:r>
                      <a:rPr lang="de-DE" sz="1200" i="1">
                        <a:latin typeface="Cambria Math" panose="02040503050406030204" pitchFamily="18" charset="0"/>
                      </a:rPr>
                      <m:t>↦</m:t>
                    </m:r>
                    <m:f>
                      <m:fPr>
                        <m:ctrlPr>
                          <a:rPr lang="de-DE" sz="1200" i="1">
                            <a:latin typeface="Cambria Math" panose="02040503050406030204" pitchFamily="18" charset="0"/>
                          </a:rPr>
                        </m:ctrlPr>
                      </m:fPr>
                      <m:num>
                        <m:r>
                          <a:rPr lang="de-DE" sz="1200" i="1">
                            <a:latin typeface="Cambria Math" panose="02040503050406030204" pitchFamily="18" charset="0"/>
                          </a:rPr>
                          <m:t>1</m:t>
                        </m:r>
                      </m:num>
                      <m:den>
                        <m:r>
                          <a:rPr lang="de-DE" sz="1200" b="0" i="1" smtClean="0">
                            <a:latin typeface="Cambria Math" panose="02040503050406030204" pitchFamily="18" charset="0"/>
                          </a:rPr>
                          <m:t>2</m:t>
                        </m:r>
                      </m:den>
                    </m:f>
                  </m:oMath>
                </a14:m>
                <a:endParaRPr lang="de-DE" sz="1200" dirty="0"/>
              </a:p>
              <a:p>
                <a:pPr lvl="1"/>
                <a14:m>
                  <m:oMath xmlns:m="http://schemas.openxmlformats.org/officeDocument/2006/math">
                    <m:sSub>
                      <m:sSubPr>
                        <m:ctrlPr>
                          <a:rPr lang="de-DE" sz="1200" i="1">
                            <a:latin typeface="Cambria Math" panose="02040503050406030204" pitchFamily="18" charset="0"/>
                          </a:rPr>
                        </m:ctrlPr>
                      </m:sSubPr>
                      <m:e>
                        <m:r>
                          <a:rPr lang="de-DE" sz="1200" i="1">
                            <a:latin typeface="Cambria Math" panose="02040503050406030204" pitchFamily="18" charset="0"/>
                          </a:rPr>
                          <m:t>𝑃</m:t>
                        </m:r>
                      </m:e>
                      <m:sub>
                        <m:r>
                          <a:rPr lang="de-DE" sz="1200" i="1">
                            <a:latin typeface="Cambria Math" panose="02040503050406030204" pitchFamily="18" charset="0"/>
                          </a:rPr>
                          <m:t>2|</m:t>
                        </m:r>
                        <m:r>
                          <m:rPr>
                            <m:sty m:val="p"/>
                          </m:rPr>
                          <a:rPr lang="de-DE" sz="1200" b="0" i="0" smtClean="0">
                            <a:latin typeface="Cambria Math" panose="02040503050406030204" pitchFamily="18" charset="0"/>
                          </a:rPr>
                          <m:t>r</m:t>
                        </m:r>
                        <m:r>
                          <m:rPr>
                            <m:sty m:val="p"/>
                          </m:rPr>
                          <a:rPr lang="en-US" sz="1200" b="0" i="0" smtClean="0">
                            <a:latin typeface="Cambria Math" panose="02040503050406030204" pitchFamily="18" charset="0"/>
                          </a:rPr>
                          <m:t>ot</m:t>
                        </m:r>
                      </m:sub>
                    </m:sSub>
                    <m:r>
                      <a:rPr lang="de-DE" sz="1200" i="1">
                        <a:latin typeface="Cambria Math" panose="02040503050406030204" pitchFamily="18" charset="0"/>
                      </a:rPr>
                      <m:t>:</m:t>
                    </m:r>
                    <m:d>
                      <m:dPr>
                        <m:begChr m:val="{"/>
                        <m:endChr m:val="}"/>
                        <m:ctrlPr>
                          <a:rPr lang="de-DE" sz="1200" i="1">
                            <a:latin typeface="Cambria Math" panose="02040503050406030204" pitchFamily="18" charset="0"/>
                          </a:rPr>
                        </m:ctrlPr>
                      </m:dPr>
                      <m:e>
                        <m:r>
                          <a:rPr lang="de-DE" sz="1200" i="1">
                            <a:latin typeface="Cambria Math" panose="02040503050406030204" pitchFamily="18" charset="0"/>
                          </a:rPr>
                          <m:t> </m:t>
                        </m:r>
                        <m:r>
                          <m:rPr>
                            <m:sty m:val="p"/>
                          </m:rPr>
                          <a:rPr lang="en-US" sz="1200" b="0" i="0" smtClean="0">
                            <a:latin typeface="Cambria Math" panose="02040503050406030204" pitchFamily="18" charset="0"/>
                          </a:rPr>
                          <m:t>blau</m:t>
                        </m:r>
                        <m:r>
                          <a:rPr lang="de-DE" sz="1200" i="1">
                            <a:latin typeface="Cambria Math" panose="02040503050406030204" pitchFamily="18" charset="0"/>
                          </a:rPr>
                          <m:t> </m:t>
                        </m:r>
                      </m:e>
                    </m:d>
                    <m:r>
                      <a:rPr lang="de-DE" sz="1200" i="1">
                        <a:latin typeface="Cambria Math" panose="02040503050406030204" pitchFamily="18" charset="0"/>
                      </a:rPr>
                      <m:t>↦</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1</m:t>
                        </m:r>
                      </m:num>
                      <m:den>
                        <m:r>
                          <a:rPr lang="de-DE" sz="1200" b="0" i="1" smtClean="0">
                            <a:latin typeface="Cambria Math" panose="02040503050406030204" pitchFamily="18" charset="0"/>
                          </a:rPr>
                          <m:t>2</m:t>
                        </m:r>
                      </m:den>
                    </m:f>
                    <m:r>
                      <a:rPr lang="de-DE" sz="1200">
                        <a:latin typeface="Cambria Math" panose="02040503050406030204" pitchFamily="18" charset="0"/>
                      </a:rPr>
                      <m:t>,</m:t>
                    </m:r>
                    <m:d>
                      <m:dPr>
                        <m:begChr m:val="{"/>
                        <m:endChr m:val="}"/>
                        <m:ctrlPr>
                          <a:rPr lang="de-DE" sz="1200" i="1">
                            <a:latin typeface="Cambria Math" panose="02040503050406030204" pitchFamily="18" charset="0"/>
                          </a:rPr>
                        </m:ctrlPr>
                      </m:dPr>
                      <m:e>
                        <m:r>
                          <a:rPr lang="de-DE" sz="1200" i="1">
                            <a:latin typeface="Cambria Math" panose="02040503050406030204" pitchFamily="18" charset="0"/>
                          </a:rPr>
                          <m:t> </m:t>
                        </m:r>
                        <m:r>
                          <m:rPr>
                            <m:sty m:val="p"/>
                          </m:rPr>
                          <a:rPr lang="de-DE" sz="1200" i="0">
                            <a:latin typeface="Cambria Math" panose="02040503050406030204" pitchFamily="18" charset="0"/>
                          </a:rPr>
                          <m:t>r</m:t>
                        </m:r>
                        <m:r>
                          <m:rPr>
                            <m:sty m:val="p"/>
                          </m:rPr>
                          <a:rPr lang="en-US" sz="1200" b="0" i="0" smtClean="0">
                            <a:latin typeface="Cambria Math" panose="02040503050406030204" pitchFamily="18" charset="0"/>
                          </a:rPr>
                          <m:t>ot</m:t>
                        </m:r>
                        <m:r>
                          <a:rPr lang="de-DE" sz="1200" i="1">
                            <a:latin typeface="Cambria Math" panose="02040503050406030204" pitchFamily="18" charset="0"/>
                          </a:rPr>
                          <m:t> </m:t>
                        </m:r>
                      </m:e>
                    </m:d>
                    <m:r>
                      <a:rPr lang="de-DE" sz="1200" i="1">
                        <a:latin typeface="Cambria Math" panose="02040503050406030204" pitchFamily="18" charset="0"/>
                      </a:rPr>
                      <m:t>↦</m:t>
                    </m:r>
                    <m:r>
                      <a:rPr lang="de-DE" sz="1200" b="0" i="1" smtClean="0">
                        <a:latin typeface="Cambria Math" panose="02040503050406030204" pitchFamily="18" charset="0"/>
                      </a:rPr>
                      <m:t>0</m:t>
                    </m:r>
                    <m:r>
                      <a:rPr lang="de-DE" sz="1200" i="1">
                        <a:latin typeface="Cambria Math" panose="02040503050406030204" pitchFamily="18" charset="0"/>
                      </a:rPr>
                      <m:t>,</m:t>
                    </m:r>
                    <m:d>
                      <m:dPr>
                        <m:begChr m:val="{"/>
                        <m:endChr m:val="}"/>
                        <m:ctrlPr>
                          <a:rPr lang="de-DE" sz="1200" i="1">
                            <a:latin typeface="Cambria Math" panose="02040503050406030204" pitchFamily="18" charset="0"/>
                          </a:rPr>
                        </m:ctrlPr>
                      </m:dPr>
                      <m:e>
                        <m:r>
                          <a:rPr lang="de-DE" sz="1200" i="1">
                            <a:latin typeface="Cambria Math" panose="02040503050406030204" pitchFamily="18" charset="0"/>
                          </a:rPr>
                          <m:t> </m:t>
                        </m:r>
                        <m:r>
                          <m:rPr>
                            <m:sty m:val="p"/>
                          </m:rPr>
                          <a:rPr lang="de-DE" sz="1200" i="0">
                            <a:latin typeface="Cambria Math" panose="02040503050406030204" pitchFamily="18" charset="0"/>
                          </a:rPr>
                          <m:t>g</m:t>
                        </m:r>
                        <m:r>
                          <m:rPr>
                            <m:sty m:val="p"/>
                          </m:rPr>
                          <a:rPr lang="en-US" sz="1200" b="0" i="0" smtClean="0">
                            <a:latin typeface="Cambria Math" panose="02040503050406030204" pitchFamily="18" charset="0"/>
                          </a:rPr>
                          <m:t>old</m:t>
                        </m:r>
                        <m:r>
                          <a:rPr lang="de-DE" sz="1200" i="1">
                            <a:latin typeface="Cambria Math" panose="02040503050406030204" pitchFamily="18" charset="0"/>
                          </a:rPr>
                          <m:t> </m:t>
                        </m:r>
                      </m:e>
                    </m:d>
                    <m:r>
                      <a:rPr lang="de-DE" sz="1200" i="1">
                        <a:latin typeface="Cambria Math" panose="02040503050406030204" pitchFamily="18" charset="0"/>
                      </a:rPr>
                      <m:t>↦</m:t>
                    </m:r>
                    <m:f>
                      <m:fPr>
                        <m:ctrlPr>
                          <a:rPr lang="de-DE" sz="1200" i="1">
                            <a:latin typeface="Cambria Math" panose="02040503050406030204" pitchFamily="18" charset="0"/>
                          </a:rPr>
                        </m:ctrlPr>
                      </m:fPr>
                      <m:num>
                        <m:r>
                          <a:rPr lang="de-DE" sz="1200" i="1">
                            <a:latin typeface="Cambria Math" panose="02040503050406030204" pitchFamily="18" charset="0"/>
                          </a:rPr>
                          <m:t>1</m:t>
                        </m:r>
                      </m:num>
                      <m:den>
                        <m:r>
                          <a:rPr lang="de-DE" sz="1200" i="1">
                            <a:latin typeface="Cambria Math" panose="02040503050406030204" pitchFamily="18" charset="0"/>
                          </a:rPr>
                          <m:t>2</m:t>
                        </m:r>
                      </m:den>
                    </m:f>
                  </m:oMath>
                </a14:m>
                <a:endParaRPr lang="de-DE" sz="1200" dirty="0"/>
              </a:p>
              <a:p>
                <a:pPr lvl="1"/>
                <a14:m>
                  <m:oMath xmlns:m="http://schemas.openxmlformats.org/officeDocument/2006/math">
                    <m:sSub>
                      <m:sSubPr>
                        <m:ctrlPr>
                          <a:rPr lang="de-DE" sz="1200" i="1" smtClean="0">
                            <a:latin typeface="Cambria Math" panose="02040503050406030204" pitchFamily="18" charset="0"/>
                          </a:rPr>
                        </m:ctrlPr>
                      </m:sSubPr>
                      <m:e>
                        <m:r>
                          <a:rPr lang="de-DE" sz="1200" i="1">
                            <a:latin typeface="Cambria Math" panose="02040503050406030204" pitchFamily="18" charset="0"/>
                          </a:rPr>
                          <m:t>𝑃</m:t>
                        </m:r>
                      </m:e>
                      <m:sub>
                        <m:r>
                          <a:rPr lang="de-DE" sz="1200" b="0" i="1" smtClean="0">
                            <a:latin typeface="Cambria Math" panose="02040503050406030204" pitchFamily="18" charset="0"/>
                          </a:rPr>
                          <m:t>2|</m:t>
                        </m:r>
                        <m:r>
                          <m:rPr>
                            <m:sty m:val="p"/>
                          </m:rPr>
                          <a:rPr lang="de-DE" sz="1200" b="0" i="0" smtClean="0">
                            <a:latin typeface="Cambria Math" panose="02040503050406030204" pitchFamily="18" charset="0"/>
                          </a:rPr>
                          <m:t>g</m:t>
                        </m:r>
                        <m:r>
                          <m:rPr>
                            <m:sty m:val="p"/>
                          </m:rPr>
                          <a:rPr lang="en-US" sz="1200" b="0" i="0" smtClean="0">
                            <a:latin typeface="Cambria Math" panose="02040503050406030204" pitchFamily="18" charset="0"/>
                          </a:rPr>
                          <m:t>old</m:t>
                        </m:r>
                      </m:sub>
                    </m:sSub>
                    <m:r>
                      <a:rPr lang="de-DE" sz="1200" i="1">
                        <a:latin typeface="Cambria Math" panose="02040503050406030204" pitchFamily="18" charset="0"/>
                      </a:rPr>
                      <m:t>:</m:t>
                    </m:r>
                    <m:d>
                      <m:dPr>
                        <m:begChr m:val="{"/>
                        <m:endChr m:val="}"/>
                        <m:ctrlPr>
                          <a:rPr lang="de-DE" sz="1200" i="1">
                            <a:latin typeface="Cambria Math" panose="02040503050406030204" pitchFamily="18" charset="0"/>
                          </a:rPr>
                        </m:ctrlPr>
                      </m:dPr>
                      <m:e>
                        <m:r>
                          <a:rPr lang="de-DE" sz="1200" i="1">
                            <a:latin typeface="Cambria Math" panose="02040503050406030204" pitchFamily="18" charset="0"/>
                          </a:rPr>
                          <m:t> </m:t>
                        </m:r>
                        <m:r>
                          <m:rPr>
                            <m:sty m:val="p"/>
                          </m:rPr>
                          <a:rPr lang="en-US" sz="1200" b="0" i="0" smtClean="0">
                            <a:latin typeface="Cambria Math" panose="02040503050406030204" pitchFamily="18" charset="0"/>
                          </a:rPr>
                          <m:t>blau</m:t>
                        </m:r>
                      </m:e>
                    </m:d>
                    <m:r>
                      <a:rPr lang="de-DE" sz="1200" i="1">
                        <a:latin typeface="Cambria Math" panose="02040503050406030204" pitchFamily="18" charset="0"/>
                      </a:rPr>
                      <m:t>↦</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1</m:t>
                        </m:r>
                      </m:num>
                      <m:den>
                        <m:r>
                          <a:rPr lang="de-DE" sz="1200" b="0" i="1" smtClean="0">
                            <a:latin typeface="Cambria Math" panose="02040503050406030204" pitchFamily="18" charset="0"/>
                          </a:rPr>
                          <m:t>2</m:t>
                        </m:r>
                      </m:den>
                    </m:f>
                    <m:r>
                      <a:rPr lang="de-DE" sz="1200">
                        <a:latin typeface="Cambria Math" panose="02040503050406030204" pitchFamily="18" charset="0"/>
                      </a:rPr>
                      <m:t>,</m:t>
                    </m:r>
                    <m:d>
                      <m:dPr>
                        <m:begChr m:val="{"/>
                        <m:endChr m:val="}"/>
                        <m:ctrlPr>
                          <a:rPr lang="de-DE" sz="1200" i="1">
                            <a:latin typeface="Cambria Math" panose="02040503050406030204" pitchFamily="18" charset="0"/>
                          </a:rPr>
                        </m:ctrlPr>
                      </m:dPr>
                      <m:e>
                        <m:r>
                          <a:rPr lang="de-DE" sz="1200" i="1">
                            <a:latin typeface="Cambria Math" panose="02040503050406030204" pitchFamily="18" charset="0"/>
                          </a:rPr>
                          <m:t> </m:t>
                        </m:r>
                        <m:r>
                          <m:rPr>
                            <m:sty m:val="p"/>
                          </m:rPr>
                          <a:rPr lang="de-DE" sz="1200" i="0">
                            <a:latin typeface="Cambria Math" panose="02040503050406030204" pitchFamily="18" charset="0"/>
                          </a:rPr>
                          <m:t>r</m:t>
                        </m:r>
                        <m:r>
                          <m:rPr>
                            <m:sty m:val="p"/>
                          </m:rPr>
                          <a:rPr lang="en-US" sz="1200" b="0" i="0" smtClean="0">
                            <a:latin typeface="Cambria Math" panose="02040503050406030204" pitchFamily="18" charset="0"/>
                          </a:rPr>
                          <m:t>ot</m:t>
                        </m:r>
                        <m:r>
                          <a:rPr lang="de-DE" sz="1200" i="1">
                            <a:latin typeface="Cambria Math" panose="02040503050406030204" pitchFamily="18" charset="0"/>
                          </a:rPr>
                          <m:t> </m:t>
                        </m:r>
                      </m:e>
                    </m:d>
                    <m:r>
                      <a:rPr lang="de-DE" sz="1200" i="1">
                        <a:latin typeface="Cambria Math" panose="02040503050406030204" pitchFamily="18" charset="0"/>
                      </a:rPr>
                      <m:t>↦</m:t>
                    </m:r>
                    <m:f>
                      <m:fPr>
                        <m:ctrlPr>
                          <a:rPr lang="de-DE" sz="1200" i="1">
                            <a:latin typeface="Cambria Math" panose="02040503050406030204" pitchFamily="18" charset="0"/>
                          </a:rPr>
                        </m:ctrlPr>
                      </m:fPr>
                      <m:num>
                        <m:r>
                          <a:rPr lang="de-DE" sz="1200" i="1">
                            <a:latin typeface="Cambria Math" panose="02040503050406030204" pitchFamily="18" charset="0"/>
                          </a:rPr>
                          <m:t>1</m:t>
                        </m:r>
                      </m:num>
                      <m:den>
                        <m:r>
                          <a:rPr lang="de-DE" sz="1200" b="0" i="1" smtClean="0">
                            <a:latin typeface="Cambria Math" panose="02040503050406030204" pitchFamily="18" charset="0"/>
                          </a:rPr>
                          <m:t>2</m:t>
                        </m:r>
                      </m:den>
                    </m:f>
                    <m:r>
                      <a:rPr lang="de-DE" sz="1200" i="1">
                        <a:latin typeface="Cambria Math" panose="02040503050406030204" pitchFamily="18" charset="0"/>
                      </a:rPr>
                      <m:t>,</m:t>
                    </m:r>
                    <m:d>
                      <m:dPr>
                        <m:begChr m:val="{"/>
                        <m:endChr m:val="}"/>
                        <m:ctrlPr>
                          <a:rPr lang="de-DE" sz="1200" i="1">
                            <a:latin typeface="Cambria Math" panose="02040503050406030204" pitchFamily="18" charset="0"/>
                          </a:rPr>
                        </m:ctrlPr>
                      </m:dPr>
                      <m:e>
                        <m:r>
                          <a:rPr lang="de-DE" sz="1200" i="1">
                            <a:latin typeface="Cambria Math" panose="02040503050406030204" pitchFamily="18" charset="0"/>
                          </a:rPr>
                          <m:t> </m:t>
                        </m:r>
                        <m:r>
                          <m:rPr>
                            <m:sty m:val="p"/>
                          </m:rPr>
                          <a:rPr lang="en-US" sz="1200" b="0" i="0" smtClean="0">
                            <a:latin typeface="Cambria Math" panose="02040503050406030204" pitchFamily="18" charset="0"/>
                          </a:rPr>
                          <m:t>gold</m:t>
                        </m:r>
                        <m:r>
                          <a:rPr lang="de-DE" sz="1200" i="1">
                            <a:latin typeface="Cambria Math" panose="02040503050406030204" pitchFamily="18" charset="0"/>
                          </a:rPr>
                          <m:t> </m:t>
                        </m:r>
                      </m:e>
                    </m:d>
                    <m:r>
                      <a:rPr lang="de-DE" sz="1200" i="1">
                        <a:latin typeface="Cambria Math" panose="02040503050406030204" pitchFamily="18" charset="0"/>
                      </a:rPr>
                      <m:t>↦</m:t>
                    </m:r>
                    <m:r>
                      <a:rPr lang="de-DE" sz="1200" i="1" smtClean="0">
                        <a:latin typeface="Cambria Math" panose="02040503050406030204" pitchFamily="18" charset="0"/>
                      </a:rPr>
                      <m:t>0</m:t>
                    </m:r>
                  </m:oMath>
                </a14:m>
                <a:endParaRPr lang="de-DE" sz="1200" dirty="0"/>
              </a:p>
              <a:p>
                <a:pPr lvl="1"/>
                <a14:m>
                  <m:oMath xmlns:m="http://schemas.openxmlformats.org/officeDocument/2006/math">
                    <m:sSub>
                      <m:sSubPr>
                        <m:ctrlPr>
                          <a:rPr lang="de-DE" sz="1200" i="1" smtClean="0">
                            <a:latin typeface="Cambria Math" panose="02040503050406030204" pitchFamily="18" charset="0"/>
                          </a:rPr>
                        </m:ctrlPr>
                      </m:sSubPr>
                      <m:e>
                        <m:r>
                          <a:rPr lang="de-DE" sz="1200" i="1">
                            <a:latin typeface="Cambria Math" panose="02040503050406030204" pitchFamily="18" charset="0"/>
                          </a:rPr>
                          <m:t>𝑃</m:t>
                        </m:r>
                      </m:e>
                      <m:sub>
                        <m:r>
                          <a:rPr lang="de-DE" sz="1200" b="0" i="1" smtClean="0">
                            <a:latin typeface="Cambria Math" panose="02040503050406030204" pitchFamily="18" charset="0"/>
                          </a:rPr>
                          <m:t>3|</m:t>
                        </m:r>
                        <m:r>
                          <m:rPr>
                            <m:sty m:val="p"/>
                          </m:rPr>
                          <a:rPr lang="en-US" sz="1200" b="0" i="0" smtClean="0">
                            <a:latin typeface="Cambria Math" panose="02040503050406030204" pitchFamily="18" charset="0"/>
                          </a:rPr>
                          <m:t>blau</m:t>
                        </m:r>
                        <m:r>
                          <a:rPr lang="en-US" sz="1200" b="0" i="0" smtClean="0">
                            <a:latin typeface="Cambria Math" panose="02040503050406030204" pitchFamily="18" charset="0"/>
                          </a:rPr>
                          <m:t>,</m:t>
                        </m:r>
                        <m:r>
                          <m:rPr>
                            <m:sty m:val="p"/>
                          </m:rPr>
                          <a:rPr lang="de-DE" sz="1200" b="0" i="0" smtClean="0">
                            <a:latin typeface="Cambria Math" panose="02040503050406030204" pitchFamily="18" charset="0"/>
                          </a:rPr>
                          <m:t>r</m:t>
                        </m:r>
                        <m:r>
                          <m:rPr>
                            <m:sty m:val="p"/>
                          </m:rPr>
                          <a:rPr lang="en-US" sz="1200" b="0" i="0" smtClean="0">
                            <a:latin typeface="Cambria Math" panose="02040503050406030204" pitchFamily="18" charset="0"/>
                          </a:rPr>
                          <m:t>ot</m:t>
                        </m:r>
                      </m:sub>
                    </m:sSub>
                    <m:r>
                      <a:rPr lang="de-DE" sz="1200" i="1">
                        <a:latin typeface="Cambria Math" panose="02040503050406030204" pitchFamily="18" charset="0"/>
                      </a:rPr>
                      <m:t>:</m:t>
                    </m:r>
                    <m:d>
                      <m:dPr>
                        <m:begChr m:val="{"/>
                        <m:endChr m:val="}"/>
                        <m:ctrlPr>
                          <a:rPr lang="de-DE" sz="1200" i="1">
                            <a:latin typeface="Cambria Math" panose="02040503050406030204" pitchFamily="18" charset="0"/>
                          </a:rPr>
                        </m:ctrlPr>
                      </m:dPr>
                      <m:e>
                        <m:r>
                          <a:rPr lang="de-DE" sz="1200" i="1">
                            <a:latin typeface="Cambria Math" panose="02040503050406030204" pitchFamily="18" charset="0"/>
                          </a:rPr>
                          <m:t> </m:t>
                        </m:r>
                        <m:r>
                          <m:rPr>
                            <m:sty m:val="p"/>
                          </m:rPr>
                          <a:rPr lang="en-US" sz="1200" b="0" i="0" smtClean="0">
                            <a:latin typeface="Cambria Math" panose="02040503050406030204" pitchFamily="18" charset="0"/>
                          </a:rPr>
                          <m:t>blau</m:t>
                        </m:r>
                        <m:r>
                          <a:rPr lang="de-DE" sz="1200" i="1">
                            <a:latin typeface="Cambria Math" panose="02040503050406030204" pitchFamily="18" charset="0"/>
                          </a:rPr>
                          <m:t> </m:t>
                        </m:r>
                      </m:e>
                    </m:d>
                    <m:r>
                      <a:rPr lang="de-DE" sz="1200" i="1">
                        <a:latin typeface="Cambria Math" panose="02040503050406030204" pitchFamily="18" charset="0"/>
                      </a:rPr>
                      <m:t>↦</m:t>
                    </m:r>
                    <m:r>
                      <a:rPr lang="de-DE" sz="1200" b="0" i="1" smtClean="0">
                        <a:latin typeface="Cambria Math" panose="02040503050406030204" pitchFamily="18" charset="0"/>
                      </a:rPr>
                      <m:t>0</m:t>
                    </m:r>
                    <m:r>
                      <a:rPr lang="de-DE" sz="1200">
                        <a:latin typeface="Cambria Math" panose="02040503050406030204" pitchFamily="18" charset="0"/>
                      </a:rPr>
                      <m:t>,</m:t>
                    </m:r>
                    <m:d>
                      <m:dPr>
                        <m:begChr m:val="{"/>
                        <m:endChr m:val="}"/>
                        <m:ctrlPr>
                          <a:rPr lang="de-DE" sz="1200" i="1">
                            <a:latin typeface="Cambria Math" panose="02040503050406030204" pitchFamily="18" charset="0"/>
                          </a:rPr>
                        </m:ctrlPr>
                      </m:dPr>
                      <m:e>
                        <m:r>
                          <a:rPr lang="de-DE" sz="1200" i="1">
                            <a:latin typeface="Cambria Math" panose="02040503050406030204" pitchFamily="18" charset="0"/>
                          </a:rPr>
                          <m:t> </m:t>
                        </m:r>
                        <m:r>
                          <m:rPr>
                            <m:sty m:val="p"/>
                          </m:rPr>
                          <a:rPr lang="de-DE" sz="1200" i="0">
                            <a:latin typeface="Cambria Math" panose="02040503050406030204" pitchFamily="18" charset="0"/>
                          </a:rPr>
                          <m:t>r</m:t>
                        </m:r>
                        <m:r>
                          <m:rPr>
                            <m:sty m:val="p"/>
                          </m:rPr>
                          <a:rPr lang="en-US" sz="1200" b="0" i="0" smtClean="0">
                            <a:latin typeface="Cambria Math" panose="02040503050406030204" pitchFamily="18" charset="0"/>
                          </a:rPr>
                          <m:t>ot</m:t>
                        </m:r>
                        <m:r>
                          <a:rPr lang="de-DE" sz="1200" i="1">
                            <a:latin typeface="Cambria Math" panose="02040503050406030204" pitchFamily="18" charset="0"/>
                          </a:rPr>
                          <m:t> </m:t>
                        </m:r>
                      </m:e>
                    </m:d>
                    <m:r>
                      <a:rPr lang="de-DE" sz="1200" i="1">
                        <a:latin typeface="Cambria Math" panose="02040503050406030204" pitchFamily="18" charset="0"/>
                      </a:rPr>
                      <m:t>↦</m:t>
                    </m:r>
                    <m:r>
                      <a:rPr lang="de-DE" sz="1200" i="1" smtClean="0">
                        <a:latin typeface="Cambria Math" panose="02040503050406030204" pitchFamily="18" charset="0"/>
                      </a:rPr>
                      <m:t>0</m:t>
                    </m:r>
                    <m:r>
                      <a:rPr lang="de-DE" sz="1200" i="1">
                        <a:latin typeface="Cambria Math" panose="02040503050406030204" pitchFamily="18" charset="0"/>
                      </a:rPr>
                      <m:t>,</m:t>
                    </m:r>
                    <m:d>
                      <m:dPr>
                        <m:begChr m:val="{"/>
                        <m:endChr m:val="}"/>
                        <m:ctrlPr>
                          <a:rPr lang="de-DE" sz="1200" i="1">
                            <a:latin typeface="Cambria Math" panose="02040503050406030204" pitchFamily="18" charset="0"/>
                          </a:rPr>
                        </m:ctrlPr>
                      </m:dPr>
                      <m:e>
                        <m:r>
                          <a:rPr lang="de-DE" sz="1200" i="1">
                            <a:latin typeface="Cambria Math" panose="02040503050406030204" pitchFamily="18" charset="0"/>
                          </a:rPr>
                          <m:t> </m:t>
                        </m:r>
                        <m:r>
                          <m:rPr>
                            <m:sty m:val="p"/>
                          </m:rPr>
                          <a:rPr lang="de-DE" sz="1200" i="0">
                            <a:latin typeface="Cambria Math" panose="02040503050406030204" pitchFamily="18" charset="0"/>
                          </a:rPr>
                          <m:t>g</m:t>
                        </m:r>
                        <m:r>
                          <m:rPr>
                            <m:sty m:val="p"/>
                          </m:rPr>
                          <a:rPr lang="en-US" sz="1200" b="0" i="0" smtClean="0">
                            <a:latin typeface="Cambria Math" panose="02040503050406030204" pitchFamily="18" charset="0"/>
                          </a:rPr>
                          <m:t>old</m:t>
                        </m:r>
                        <m:r>
                          <a:rPr lang="de-DE" sz="1200" i="1">
                            <a:latin typeface="Cambria Math" panose="02040503050406030204" pitchFamily="18" charset="0"/>
                          </a:rPr>
                          <m:t> </m:t>
                        </m:r>
                      </m:e>
                    </m:d>
                    <m:r>
                      <a:rPr lang="de-DE" sz="1200" i="1">
                        <a:latin typeface="Cambria Math" panose="02040503050406030204" pitchFamily="18" charset="0"/>
                      </a:rPr>
                      <m:t>↦</m:t>
                    </m:r>
                    <m:r>
                      <a:rPr lang="de-DE" sz="1200" i="1" smtClean="0">
                        <a:latin typeface="Cambria Math" panose="02040503050406030204" pitchFamily="18" charset="0"/>
                      </a:rPr>
                      <m:t>1</m:t>
                    </m:r>
                  </m:oMath>
                </a14:m>
                <a:endParaRPr lang="de-DE" sz="1200" dirty="0"/>
              </a:p>
              <a:p>
                <a:pPr lvl="1"/>
                <a:endParaRPr lang="de-DE" b="1" dirty="0">
                  <a:solidFill>
                    <a:schemeClr val="accent4"/>
                  </a:solidFill>
                </a:endParaRPr>
              </a:p>
              <a:p>
                <a:endParaRPr lang="de-DE" b="1" dirty="0">
                  <a:solidFill>
                    <a:schemeClr val="accent1"/>
                  </a:solidFill>
                </a:endParaRPr>
              </a:p>
              <a:p>
                <a:endParaRPr lang="en-DE" dirty="0"/>
              </a:p>
            </p:txBody>
          </p:sp>
        </mc:Choice>
        <mc:Fallback xmlns="">
          <p:sp>
            <p:nvSpPr>
              <p:cNvPr id="2" name="Text Placeholder 1">
                <a:extLst>
                  <a:ext uri="{FF2B5EF4-FFF2-40B4-BE49-F238E27FC236}">
                    <a16:creationId xmlns:a16="http://schemas.microsoft.com/office/drawing/2014/main" id="{2E15F414-7ADB-49AE-F20A-4B32AFF7187C}"/>
                  </a:ext>
                </a:extLst>
              </p:cNvPr>
              <p:cNvSpPr>
                <a:spLocks noGrp="1" noRot="1" noChangeAspect="1" noMove="1" noResize="1" noEditPoints="1" noAdjustHandles="1" noChangeArrowheads="1" noChangeShapeType="1" noTextEdit="1"/>
              </p:cNvSpPr>
              <p:nvPr>
                <p:ph type="body" sz="quarter" idx="13"/>
              </p:nvPr>
            </p:nvSpPr>
            <p:spPr>
              <a:blipFill>
                <a:blip r:embed="rId2"/>
                <a:stretch>
                  <a:fillRect t="-355" r="-554" b="-3546"/>
                </a:stretch>
              </a:blipFill>
            </p:spPr>
            <p:txBody>
              <a:bodyPr/>
              <a:lstStyle/>
              <a:p>
                <a:r>
                  <a:rPr lang="de-DE">
                    <a:noFill/>
                  </a:rPr>
                  <a:t> </a:t>
                </a:r>
              </a:p>
            </p:txBody>
          </p:sp>
        </mc:Fallback>
      </mc:AlternateContent>
      <p:sp>
        <p:nvSpPr>
          <p:cNvPr id="3" name="Title 2">
            <a:extLst>
              <a:ext uri="{FF2B5EF4-FFF2-40B4-BE49-F238E27FC236}">
                <a16:creationId xmlns:a16="http://schemas.microsoft.com/office/drawing/2014/main" id="{5FEA039B-8A5E-F9EF-06F5-564597AF63BC}"/>
              </a:ext>
            </a:extLst>
          </p:cNvPr>
          <p:cNvSpPr>
            <a:spLocks noGrp="1"/>
          </p:cNvSpPr>
          <p:nvPr>
            <p:ph type="title"/>
          </p:nvPr>
        </p:nvSpPr>
        <p:spPr/>
        <p:txBody>
          <a:bodyPr/>
          <a:lstStyle/>
          <a:p>
            <a:r>
              <a:rPr lang="de-DE" dirty="0"/>
              <a:t>Wahrscheinlichkeitsverteilung im mehrstufigen Modell</a:t>
            </a:r>
            <a:endParaRPr lang="en-DE" dirty="0"/>
          </a:p>
        </p:txBody>
      </p:sp>
      <p:pic>
        <p:nvPicPr>
          <p:cNvPr id="4" name="Picture 3">
            <a:extLst>
              <a:ext uri="{FF2B5EF4-FFF2-40B4-BE49-F238E27FC236}">
                <a16:creationId xmlns:a16="http://schemas.microsoft.com/office/drawing/2014/main" id="{5CFCD785-763C-9C11-E37F-E30DA95674C5}"/>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9908" b="89862" l="9589" r="94977">
                        <a14:foregroundMark x1="14460" y1="54378" x2="16438" y2="35023"/>
                        <a14:foregroundMark x1="16438" y1="35023" x2="21005" y2="22120"/>
                        <a14:foregroundMark x1="21005" y1="22120" x2="21157" y2="22120"/>
                        <a14:foregroundMark x1="19482" y1="69585" x2="14155" y2="57604"/>
                        <a14:foregroundMark x1="14155" y1="57604" x2="9741" y2="59217"/>
                        <a14:foregroundMark x1="19711" y1="66820" x2="20852" y2="41014"/>
                        <a14:foregroundMark x1="28843" y1="33871" x2="28767" y2="52535"/>
                        <a14:foregroundMark x1="28767" y1="52535" x2="24658" y2="67051"/>
                        <a14:foregroundMark x1="24658" y1="67051" x2="23059" y2="66820"/>
                        <a14:foregroundMark x1="21689" y1="16590" x2="26180" y2="16359"/>
                        <a14:foregroundMark x1="32953" y1="33641" x2="33257" y2="42857"/>
                        <a14:foregroundMark x1="85616" y1="50000" x2="85160" y2="31336"/>
                        <a14:foregroundMark x1="85160" y1="31336" x2="81355" y2="16590"/>
                        <a14:foregroundMark x1="81355" y1="16590" x2="79148" y2="14747"/>
                        <a14:foregroundMark x1="77169" y1="28571" x2="76788" y2="47465"/>
                        <a14:foregroundMark x1="76788" y1="47465" x2="78234" y2="65438"/>
                        <a14:foregroundMark x1="78234" y1="65438" x2="82725" y2="67742"/>
                        <a14:foregroundMark x1="92770" y1="58525" x2="81355" y2="73963"/>
                        <a14:foregroundMark x1="81355" y1="73963" x2="80289" y2="73272"/>
                        <a14:foregroundMark x1="86834" y1="29263" x2="87900" y2="43548"/>
                        <a14:foregroundMark x1="79224" y1="26498" x2="82496" y2="42396"/>
                        <a14:foregroundMark x1="82496" y1="42396" x2="81659" y2="58295"/>
                        <a14:foregroundMark x1="76332" y1="18894" x2="72907" y2="34562"/>
                        <a14:foregroundMark x1="72907" y1="34562" x2="72374" y2="42857"/>
                        <a14:foregroundMark x1="91400" y1="51152" x2="94977" y2="61982"/>
                        <a14:foregroundMark x1="87291" y1="25346" x2="89117" y2="34562"/>
                        <a14:foregroundMark x1="87900" y1="28802" x2="87900" y2="28111"/>
                        <a14:foregroundMark x1="88204" y1="29493" x2="89269" y2="35484"/>
                        <a14:foregroundMark x1="88128" y1="28111" x2="89269" y2="35484"/>
                        <a14:foregroundMark x1="89269" y1="62442" x2="87139" y2="76959"/>
                        <a14:foregroundMark x1="27638" y1="23558" x2="28234" y2="23733"/>
                        <a14:foregroundMark x1="28539" y1="23502" x2="25190" y2="22811"/>
                      </a14:backgroundRemoval>
                    </a14:imgEffect>
                  </a14:imgLayer>
                </a14:imgProps>
              </a:ext>
            </a:extLst>
          </a:blip>
          <a:srcRect l="4718"/>
          <a:stretch/>
        </p:blipFill>
        <p:spPr>
          <a:xfrm>
            <a:off x="4716016" y="3147814"/>
            <a:ext cx="2908195" cy="1008112"/>
          </a:xfrm>
          <a:prstGeom prst="rect">
            <a:avLst/>
          </a:prstGeom>
        </p:spPr>
      </p:pic>
    </p:spTree>
    <p:extLst>
      <p:ext uri="{BB962C8B-B14F-4D97-AF65-F5344CB8AC3E}">
        <p14:creationId xmlns:p14="http://schemas.microsoft.com/office/powerpoint/2010/main" val="22084544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dissolv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dissolve">
                                      <p:cBhvr>
                                        <p:cTn id="15" dur="500"/>
                                        <p:tgtEl>
                                          <p:spTgt spid="2">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dissolv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Effect transition="in" filter="dissolve">
                                      <p:cBhvr>
                                        <p:cTn id="23" dur="500"/>
                                        <p:tgtEl>
                                          <p:spTgt spid="2">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2">
                                            <p:txEl>
                                              <p:pRg st="4" end="4"/>
                                            </p:txEl>
                                          </p:spTgt>
                                        </p:tgtEl>
                                        <p:attrNameLst>
                                          <p:attrName>style.visibility</p:attrName>
                                        </p:attrNameLst>
                                      </p:cBhvr>
                                      <p:to>
                                        <p:strVal val="visible"/>
                                      </p:to>
                                    </p:set>
                                    <p:animEffect transition="in" filter="dissolve">
                                      <p:cBhvr>
                                        <p:cTn id="28" dur="500"/>
                                        <p:tgtEl>
                                          <p:spTgt spid="2">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2">
                                            <p:txEl>
                                              <p:pRg st="5" end="5"/>
                                            </p:txEl>
                                          </p:spTgt>
                                        </p:tgtEl>
                                        <p:attrNameLst>
                                          <p:attrName>style.visibility</p:attrName>
                                        </p:attrNameLst>
                                      </p:cBhvr>
                                      <p:to>
                                        <p:strVal val="visible"/>
                                      </p:to>
                                    </p:set>
                                    <p:animEffect transition="in" filter="dissolve">
                                      <p:cBhvr>
                                        <p:cTn id="33" dur="500"/>
                                        <p:tgtEl>
                                          <p:spTgt spid="2">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2">
                                            <p:txEl>
                                              <p:pRg st="6" end="6"/>
                                            </p:txEl>
                                          </p:spTgt>
                                        </p:tgtEl>
                                        <p:attrNameLst>
                                          <p:attrName>style.visibility</p:attrName>
                                        </p:attrNameLst>
                                      </p:cBhvr>
                                      <p:to>
                                        <p:strVal val="visible"/>
                                      </p:to>
                                    </p:set>
                                    <p:animEffect transition="in" filter="dissolve">
                                      <p:cBhvr>
                                        <p:cTn id="38" dur="500"/>
                                        <p:tgtEl>
                                          <p:spTgt spid="2">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2">
                                            <p:txEl>
                                              <p:pRg st="7" end="7"/>
                                            </p:txEl>
                                          </p:spTgt>
                                        </p:tgtEl>
                                        <p:attrNameLst>
                                          <p:attrName>style.visibility</p:attrName>
                                        </p:attrNameLst>
                                      </p:cBhvr>
                                      <p:to>
                                        <p:strVal val="visible"/>
                                      </p:to>
                                    </p:set>
                                    <p:animEffect transition="in" filter="dissolve">
                                      <p:cBhvr>
                                        <p:cTn id="43"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045DD50A-D108-0E0C-0451-0733FF92C855}"/>
                  </a:ext>
                </a:extLst>
              </p:cNvPr>
              <p:cNvSpPr>
                <a:spLocks noGrp="1"/>
              </p:cNvSpPr>
              <p:nvPr>
                <p:ph type="body" sz="quarter" idx="13"/>
              </p:nvPr>
            </p:nvSpPr>
            <p:spPr/>
            <p:txBody>
              <a:bodyPr/>
              <a:lstStyle/>
              <a:p>
                <a:r>
                  <a:rPr lang="de-DE" b="1" dirty="0">
                    <a:solidFill>
                      <a:schemeClr val="accent1"/>
                    </a:solidFill>
                  </a:rPr>
                  <a:t>Satz (Multiplikationsformel)</a:t>
                </a:r>
                <a:r>
                  <a:rPr lang="de-DE" dirty="0"/>
                  <a:t>. Sei </a:t>
                </a:r>
                <a14:m>
                  <m:oMath xmlns:m="http://schemas.openxmlformats.org/officeDocument/2006/math">
                    <m:d>
                      <m:dPr>
                        <m:ctrlPr>
                          <a:rPr lang="de-DE" b="0" i="1" smtClean="0">
                            <a:latin typeface="Cambria Math" panose="02040503050406030204" pitchFamily="18" charset="0"/>
                          </a:rPr>
                        </m:ctrlPr>
                      </m:dPr>
                      <m:e>
                        <m:r>
                          <m:rPr>
                            <m:sty m:val="p"/>
                          </m:rPr>
                          <a:rPr lang="de-DE" b="0" i="0" smtClean="0">
                            <a:latin typeface="Cambria Math" panose="02040503050406030204" pitchFamily="18" charset="0"/>
                          </a:rPr>
                          <m:t>Ω</m:t>
                        </m:r>
                        <m:r>
                          <a:rPr lang="de-DE" b="0" i="1" smtClean="0">
                            <a:latin typeface="Cambria Math" panose="02040503050406030204" pitchFamily="18" charset="0"/>
                          </a:rPr>
                          <m:t>,</m:t>
                        </m:r>
                        <m:r>
                          <a:rPr lang="de-DE" b="0" i="1" smtClean="0">
                            <a:latin typeface="Cambria Math" panose="02040503050406030204" pitchFamily="18" charset="0"/>
                          </a:rPr>
                          <m:t>ℱ</m:t>
                        </m:r>
                        <m:r>
                          <a:rPr lang="de-DE" b="0" i="1" smtClean="0">
                            <a:latin typeface="Cambria Math" panose="02040503050406030204" pitchFamily="18" charset="0"/>
                          </a:rPr>
                          <m:t>,</m:t>
                        </m:r>
                        <m:r>
                          <a:rPr lang="de-DE" b="0" i="1" smtClean="0">
                            <a:latin typeface="Cambria Math" panose="02040503050406030204" pitchFamily="18" charset="0"/>
                          </a:rPr>
                          <m:t>𝑃</m:t>
                        </m:r>
                      </m:e>
                    </m:d>
                  </m:oMath>
                </a14:m>
                <a:r>
                  <a:rPr lang="de-DE" dirty="0"/>
                  <a:t> ein Wahrscheinlichkeitsraum und </a:t>
                </a:r>
                <a14:m>
                  <m:oMath xmlns:m="http://schemas.openxmlformats.org/officeDocument/2006/math">
                    <m:sSub>
                      <m:sSubPr>
                        <m:ctrlPr>
                          <a:rPr lang="de-DE" i="1">
                            <a:latin typeface="Cambria Math" panose="02040503050406030204" pitchFamily="18" charset="0"/>
                          </a:rPr>
                        </m:ctrlPr>
                      </m:sSubPr>
                      <m:e>
                        <m:r>
                          <a:rPr lang="de-DE" i="1">
                            <a:latin typeface="Cambria Math" panose="02040503050406030204" pitchFamily="18" charset="0"/>
                          </a:rPr>
                          <m:t>𝐴</m:t>
                        </m:r>
                      </m:e>
                      <m:sub>
                        <m:r>
                          <a:rPr lang="de-DE" i="1">
                            <a:latin typeface="Cambria Math" panose="02040503050406030204" pitchFamily="18" charset="0"/>
                          </a:rPr>
                          <m:t>1</m:t>
                        </m:r>
                      </m:sub>
                    </m:sSub>
                    <m:r>
                      <a:rPr lang="en-US" i="1">
                        <a:latin typeface="Cambria Math" panose="02040503050406030204" pitchFamily="18" charset="0"/>
                      </a:rPr>
                      <m:t>,…,</m:t>
                    </m:r>
                    <m:sSub>
                      <m:sSubPr>
                        <m:ctrlPr>
                          <a:rPr lang="de-DE" i="1">
                            <a:latin typeface="Cambria Math" panose="02040503050406030204" pitchFamily="18" charset="0"/>
                          </a:rPr>
                        </m:ctrlPr>
                      </m:sSubPr>
                      <m:e>
                        <m:r>
                          <a:rPr lang="de-DE" i="1">
                            <a:latin typeface="Cambria Math" panose="02040503050406030204" pitchFamily="18" charset="0"/>
                          </a:rPr>
                          <m:t>𝐴</m:t>
                        </m:r>
                      </m:e>
                      <m:sub>
                        <m:r>
                          <a:rPr lang="de-DE" i="1">
                            <a:latin typeface="Cambria Math" panose="02040503050406030204" pitchFamily="18" charset="0"/>
                          </a:rPr>
                          <m:t>𝑛</m:t>
                        </m:r>
                      </m:sub>
                    </m:sSub>
                    <m:r>
                      <a:rPr lang="de-DE" i="1">
                        <a:latin typeface="Cambria Math" panose="02040503050406030204" pitchFamily="18" charset="0"/>
                      </a:rPr>
                      <m:t>∈</m:t>
                    </m:r>
                    <m:r>
                      <a:rPr lang="de-DE" i="1">
                        <a:latin typeface="Cambria Math" panose="02040503050406030204" pitchFamily="18" charset="0"/>
                      </a:rPr>
                      <m:t>ℱ</m:t>
                    </m:r>
                  </m:oMath>
                </a14:m>
                <a:r>
                  <a:rPr lang="de-DE" dirty="0"/>
                  <a:t> Ereignisse. Dann gilt</a:t>
                </a:r>
              </a:p>
              <a:p>
                <a:pPr marL="0" indent="0">
                  <a:buNone/>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𝑃</m:t>
                      </m:r>
                      <m:d>
                        <m:dPr>
                          <m:ctrlPr>
                            <a:rPr lang="de-DE" b="0" i="1" smtClean="0">
                              <a:latin typeface="Cambria Math" panose="02040503050406030204" pitchFamily="18" charset="0"/>
                            </a:rPr>
                          </m:ctrlPr>
                        </m:dPr>
                        <m:e>
                          <m:nary>
                            <m:naryPr>
                              <m:chr m:val="⋂"/>
                              <m:ctrlPr>
                                <a:rPr lang="de-DE" b="0" i="1" smtClean="0">
                                  <a:latin typeface="Cambria Math" panose="02040503050406030204" pitchFamily="18" charset="0"/>
                                </a:rPr>
                              </m:ctrlPr>
                            </m:naryPr>
                            <m:sub>
                              <m:r>
                                <m:rPr>
                                  <m:brk m:alnAt="23"/>
                                </m:rPr>
                                <a:rPr lang="de-DE" b="0" i="1" smtClean="0">
                                  <a:latin typeface="Cambria Math" panose="02040503050406030204" pitchFamily="18" charset="0"/>
                                </a:rPr>
                                <m:t>𝑘</m:t>
                              </m:r>
                              <m:r>
                                <a:rPr lang="de-DE" b="0" i="1" smtClean="0">
                                  <a:latin typeface="Cambria Math" panose="02040503050406030204" pitchFamily="18" charset="0"/>
                                </a:rPr>
                                <m:t>=1</m:t>
                              </m:r>
                            </m:sub>
                            <m:sup>
                              <m:r>
                                <a:rPr lang="de-DE" b="0" i="1" smtClean="0">
                                  <a:latin typeface="Cambria Math" panose="02040503050406030204" pitchFamily="18" charset="0"/>
                                </a:rPr>
                                <m:t>𝑛</m:t>
                              </m:r>
                            </m:sup>
                            <m:e>
                              <m:sSub>
                                <m:sSubPr>
                                  <m:ctrlPr>
                                    <a:rPr lang="de-DE" b="0" i="1" smtClean="0">
                                      <a:latin typeface="Cambria Math" panose="02040503050406030204" pitchFamily="18" charset="0"/>
                                    </a:rPr>
                                  </m:ctrlPr>
                                </m:sSubPr>
                                <m:e>
                                  <m:r>
                                    <a:rPr lang="de-DE" b="0" i="1" smtClean="0">
                                      <a:latin typeface="Cambria Math" panose="02040503050406030204" pitchFamily="18" charset="0"/>
                                    </a:rPr>
                                    <m:t>𝐴</m:t>
                                  </m:r>
                                </m:e>
                                <m:sub>
                                  <m:r>
                                    <a:rPr lang="de-DE" b="0" i="1" smtClean="0">
                                      <a:latin typeface="Cambria Math" panose="02040503050406030204" pitchFamily="18" charset="0"/>
                                    </a:rPr>
                                    <m:t>𝑘</m:t>
                                  </m:r>
                                </m:sub>
                              </m:sSub>
                            </m:e>
                          </m:nary>
                        </m:e>
                      </m:d>
                      <m:r>
                        <a:rPr lang="de-DE" b="0" i="1" smtClean="0">
                          <a:latin typeface="Cambria Math" panose="02040503050406030204" pitchFamily="18" charset="0"/>
                        </a:rPr>
                        <m:t>=</m:t>
                      </m:r>
                      <m:nary>
                        <m:naryPr>
                          <m:chr m:val="∏"/>
                          <m:ctrlPr>
                            <a:rPr lang="de-DE" b="0" i="1" smtClean="0">
                              <a:latin typeface="Cambria Math" panose="02040503050406030204" pitchFamily="18" charset="0"/>
                            </a:rPr>
                          </m:ctrlPr>
                        </m:naryPr>
                        <m:sub>
                          <m:r>
                            <m:rPr>
                              <m:brk m:alnAt="23"/>
                            </m:rPr>
                            <a:rPr lang="de-DE" b="0" i="1" smtClean="0">
                              <a:latin typeface="Cambria Math" panose="02040503050406030204" pitchFamily="18" charset="0"/>
                            </a:rPr>
                            <m:t>𝑘</m:t>
                          </m:r>
                          <m:r>
                            <a:rPr lang="de-DE" b="0" i="1" smtClean="0">
                              <a:latin typeface="Cambria Math" panose="02040503050406030204" pitchFamily="18" charset="0"/>
                            </a:rPr>
                            <m:t>=1</m:t>
                          </m:r>
                        </m:sub>
                        <m:sup>
                          <m:r>
                            <a:rPr lang="de-DE" b="0" i="1" smtClean="0">
                              <a:latin typeface="Cambria Math" panose="02040503050406030204" pitchFamily="18" charset="0"/>
                            </a:rPr>
                            <m:t>𝑛</m:t>
                          </m:r>
                        </m:sup>
                        <m:e>
                          <m:r>
                            <a:rPr lang="de-DE" b="0" i="1" smtClean="0">
                              <a:latin typeface="Cambria Math" panose="02040503050406030204" pitchFamily="18" charset="0"/>
                            </a:rPr>
                            <m:t>𝑃</m:t>
                          </m:r>
                          <m:d>
                            <m:dPr>
                              <m:ctrlPr>
                                <a:rPr lang="de-DE" b="0" i="1" smtClean="0">
                                  <a:latin typeface="Cambria Math" panose="02040503050406030204" pitchFamily="18" charset="0"/>
                                </a:rPr>
                              </m:ctrlPr>
                            </m:dPr>
                            <m:e>
                              <m:sSub>
                                <m:sSubPr>
                                  <m:ctrlPr>
                                    <a:rPr lang="de-DE" b="0" i="1" smtClean="0">
                                      <a:latin typeface="Cambria Math" panose="02040503050406030204" pitchFamily="18" charset="0"/>
                                    </a:rPr>
                                  </m:ctrlPr>
                                </m:sSubPr>
                                <m:e>
                                  <m:r>
                                    <a:rPr lang="de-DE" b="0" i="1" smtClean="0">
                                      <a:latin typeface="Cambria Math" panose="02040503050406030204" pitchFamily="18" charset="0"/>
                                    </a:rPr>
                                    <m:t>𝐴</m:t>
                                  </m:r>
                                </m:e>
                                <m:sub>
                                  <m:r>
                                    <a:rPr lang="de-DE" b="0" i="1" smtClean="0">
                                      <a:latin typeface="Cambria Math" panose="02040503050406030204" pitchFamily="18" charset="0"/>
                                    </a:rPr>
                                    <m:t>𝑘</m:t>
                                  </m:r>
                                </m:sub>
                              </m:sSub>
                            </m:e>
                            <m:e>
                              <m:nary>
                                <m:naryPr>
                                  <m:chr m:val="⋂"/>
                                  <m:ctrlPr>
                                    <a:rPr lang="de-DE" b="0" i="1" smtClean="0">
                                      <a:latin typeface="Cambria Math" panose="02040503050406030204" pitchFamily="18" charset="0"/>
                                    </a:rPr>
                                  </m:ctrlPr>
                                </m:naryPr>
                                <m:sub>
                                  <m:r>
                                    <m:rPr>
                                      <m:brk m:alnAt="23"/>
                                    </m:rPr>
                                    <a:rPr lang="de-DE" b="0" i="1" smtClean="0">
                                      <a:latin typeface="Cambria Math" panose="02040503050406030204" pitchFamily="18" charset="0"/>
                                    </a:rPr>
                                    <m:t>𝑙</m:t>
                                  </m:r>
                                  <m:r>
                                    <a:rPr lang="de-DE" b="0" i="1" smtClean="0">
                                      <a:latin typeface="Cambria Math" panose="02040503050406030204" pitchFamily="18" charset="0"/>
                                    </a:rPr>
                                    <m:t>=1</m:t>
                                  </m:r>
                                </m:sub>
                                <m:sup>
                                  <m:r>
                                    <a:rPr lang="de-DE" b="0" i="1" smtClean="0">
                                      <a:latin typeface="Cambria Math" panose="02040503050406030204" pitchFamily="18" charset="0"/>
                                    </a:rPr>
                                    <m:t>𝑘</m:t>
                                  </m:r>
                                  <m:r>
                                    <a:rPr lang="de-DE" b="0" i="1" smtClean="0">
                                      <a:latin typeface="Cambria Math" panose="02040503050406030204" pitchFamily="18" charset="0"/>
                                    </a:rPr>
                                    <m:t>−1</m:t>
                                  </m:r>
                                </m:sup>
                                <m:e>
                                  <m:sSub>
                                    <m:sSubPr>
                                      <m:ctrlPr>
                                        <a:rPr lang="de-DE" b="0" i="1" smtClean="0">
                                          <a:latin typeface="Cambria Math" panose="02040503050406030204" pitchFamily="18" charset="0"/>
                                        </a:rPr>
                                      </m:ctrlPr>
                                    </m:sSubPr>
                                    <m:e>
                                      <m:r>
                                        <a:rPr lang="de-DE" b="0" i="1" smtClean="0">
                                          <a:latin typeface="Cambria Math" panose="02040503050406030204" pitchFamily="18" charset="0"/>
                                        </a:rPr>
                                        <m:t>𝐴</m:t>
                                      </m:r>
                                    </m:e>
                                    <m:sub>
                                      <m:r>
                                        <a:rPr lang="de-DE" b="0" i="1" smtClean="0">
                                          <a:latin typeface="Cambria Math" panose="02040503050406030204" pitchFamily="18" charset="0"/>
                                        </a:rPr>
                                        <m:t>𝑙</m:t>
                                      </m:r>
                                    </m:sub>
                                  </m:sSub>
                                </m:e>
                              </m:nary>
                            </m:e>
                          </m:d>
                        </m:e>
                      </m:nary>
                    </m:oMath>
                  </m:oMathPara>
                </a14:m>
                <a:endParaRPr lang="de-DE" b="0" dirty="0"/>
              </a:p>
              <a:p>
                <a:pPr lvl="1"/>
                <a:endParaRPr lang="de-DE" b="1" dirty="0">
                  <a:solidFill>
                    <a:schemeClr val="accent4"/>
                  </a:solidFill>
                </a:endParaRPr>
              </a:p>
              <a:p>
                <a:r>
                  <a:rPr lang="de-DE" b="1" dirty="0">
                    <a:solidFill>
                      <a:schemeClr val="accent4"/>
                    </a:solidFill>
                  </a:rPr>
                  <a:t>Beispiel (Mehrstufiges Zufallsexperiment)</a:t>
                </a:r>
                <a:r>
                  <a:rPr lang="de-DE" dirty="0"/>
                  <a:t>. Wie wahrscheinlich ist es, dass der Erstplatzierte die rote, der Zweitplatzierte die blaue und der Drittplatzierte die goldene Klingel zieht?</a:t>
                </a:r>
              </a:p>
              <a:p>
                <a:pPr marL="0" indent="0">
                  <a:buNone/>
                </a:pPr>
                <a14:m>
                  <m:oMathPara xmlns:m="http://schemas.openxmlformats.org/officeDocument/2006/math">
                    <m:oMathParaPr>
                      <m:jc m:val="centerGroup"/>
                    </m:oMathParaPr>
                    <m:oMath xmlns:m="http://schemas.openxmlformats.org/officeDocument/2006/math">
                      <m:r>
                        <a:rPr lang="de-DE" sz="1200" b="0" i="1" smtClean="0">
                          <a:latin typeface="Cambria Math" panose="02040503050406030204" pitchFamily="18" charset="0"/>
                        </a:rPr>
                        <m:t>𝑃</m:t>
                      </m:r>
                      <m:d>
                        <m:dPr>
                          <m:ctrlPr>
                            <a:rPr lang="de-DE" sz="1200" b="0" i="1" smtClean="0">
                              <a:latin typeface="Cambria Math" panose="02040503050406030204" pitchFamily="18" charset="0"/>
                            </a:rPr>
                          </m:ctrlPr>
                        </m:dPr>
                        <m:e>
                          <m:d>
                            <m:dPr>
                              <m:begChr m:val="{"/>
                              <m:endChr m:val="}"/>
                              <m:ctrlPr>
                                <a:rPr lang="de-DE" sz="1200" b="0" i="1" smtClean="0">
                                  <a:latin typeface="Cambria Math" panose="02040503050406030204" pitchFamily="18" charset="0"/>
                                </a:rPr>
                              </m:ctrlPr>
                            </m:dPr>
                            <m:e>
                              <m:r>
                                <a:rPr lang="de-DE" sz="1200" b="0" i="1" smtClean="0">
                                  <a:latin typeface="Cambria Math" panose="02040503050406030204" pitchFamily="18" charset="0"/>
                                </a:rPr>
                                <m:t> </m:t>
                              </m:r>
                              <m:d>
                                <m:dPr>
                                  <m:ctrlPr>
                                    <a:rPr lang="de-DE" sz="1200" b="0" i="1" smtClean="0">
                                      <a:latin typeface="Cambria Math" panose="02040503050406030204" pitchFamily="18" charset="0"/>
                                    </a:rPr>
                                  </m:ctrlPr>
                                </m:dPr>
                                <m:e>
                                  <m:r>
                                    <m:rPr>
                                      <m:sty m:val="p"/>
                                    </m:rPr>
                                    <a:rPr lang="de-DE" sz="1200" b="0" i="0" smtClean="0">
                                      <a:latin typeface="Cambria Math" panose="02040503050406030204" pitchFamily="18" charset="0"/>
                                    </a:rPr>
                                    <m:t>r</m:t>
                                  </m:r>
                                  <m:r>
                                    <m:rPr>
                                      <m:sty m:val="p"/>
                                    </m:rPr>
                                    <a:rPr lang="en-US" sz="1200" b="0" i="0" smtClean="0">
                                      <a:latin typeface="Cambria Math" panose="02040503050406030204" pitchFamily="18" charset="0"/>
                                    </a:rPr>
                                    <m:t>ot</m:t>
                                  </m:r>
                                  <m:r>
                                    <a:rPr lang="de-DE" sz="1200" b="0" i="1" smtClean="0">
                                      <a:latin typeface="Cambria Math" panose="02040503050406030204" pitchFamily="18" charset="0"/>
                                    </a:rPr>
                                    <m:t>,</m:t>
                                  </m:r>
                                  <m:r>
                                    <m:rPr>
                                      <m:sty m:val="p"/>
                                    </m:rPr>
                                    <a:rPr lang="en-US" sz="1200" b="0" i="0" smtClean="0">
                                      <a:latin typeface="Cambria Math" panose="02040503050406030204" pitchFamily="18" charset="0"/>
                                    </a:rPr>
                                    <m:t>blau</m:t>
                                  </m:r>
                                  <m:r>
                                    <a:rPr lang="de-DE" sz="1200" b="0" i="1" smtClean="0">
                                      <a:latin typeface="Cambria Math" panose="02040503050406030204" pitchFamily="18" charset="0"/>
                                    </a:rPr>
                                    <m:t>,</m:t>
                                  </m:r>
                                  <m:r>
                                    <m:rPr>
                                      <m:sty m:val="p"/>
                                    </m:rPr>
                                    <a:rPr lang="de-DE" sz="1200" b="0" i="0" smtClean="0">
                                      <a:latin typeface="Cambria Math" panose="02040503050406030204" pitchFamily="18" charset="0"/>
                                    </a:rPr>
                                    <m:t>g</m:t>
                                  </m:r>
                                  <m:r>
                                    <m:rPr>
                                      <m:sty m:val="p"/>
                                    </m:rPr>
                                    <a:rPr lang="en-US" sz="1200" b="0" i="0" smtClean="0">
                                      <a:latin typeface="Cambria Math" panose="02040503050406030204" pitchFamily="18" charset="0"/>
                                    </a:rPr>
                                    <m:t>old</m:t>
                                  </m:r>
                                </m:e>
                              </m:d>
                              <m:r>
                                <a:rPr lang="de-DE" sz="1200" b="0" i="1" smtClean="0">
                                  <a:latin typeface="Cambria Math" panose="02040503050406030204" pitchFamily="18" charset="0"/>
                                </a:rPr>
                                <m:t> </m:t>
                              </m:r>
                            </m:e>
                          </m:d>
                        </m:e>
                      </m:d>
                      <m:r>
                        <a:rPr lang="de-DE" sz="1200" b="0" i="1" smtClean="0">
                          <a:latin typeface="Cambria Math" panose="02040503050406030204" pitchFamily="18" charset="0"/>
                        </a:rPr>
                        <m:t>=</m:t>
                      </m:r>
                      <m:sSub>
                        <m:sSubPr>
                          <m:ctrlPr>
                            <a:rPr lang="de-DE" sz="1200" b="0" i="1" smtClean="0">
                              <a:latin typeface="Cambria Math" panose="02040503050406030204" pitchFamily="18" charset="0"/>
                            </a:rPr>
                          </m:ctrlPr>
                        </m:sSubPr>
                        <m:e>
                          <m:r>
                            <a:rPr lang="de-DE" sz="1200" b="0" i="1" smtClean="0">
                              <a:latin typeface="Cambria Math" panose="02040503050406030204" pitchFamily="18" charset="0"/>
                            </a:rPr>
                            <m:t>𝑃</m:t>
                          </m:r>
                        </m:e>
                        <m:sub>
                          <m:r>
                            <a:rPr lang="de-DE" sz="1200" b="0" i="1" smtClean="0">
                              <a:latin typeface="Cambria Math" panose="02040503050406030204" pitchFamily="18" charset="0"/>
                            </a:rPr>
                            <m:t>1</m:t>
                          </m:r>
                        </m:sub>
                      </m:sSub>
                      <m:d>
                        <m:dPr>
                          <m:ctrlPr>
                            <a:rPr lang="de-DE" sz="1200" b="0" i="1" smtClean="0">
                              <a:latin typeface="Cambria Math" panose="02040503050406030204" pitchFamily="18" charset="0"/>
                            </a:rPr>
                          </m:ctrlPr>
                        </m:dPr>
                        <m:e>
                          <m:d>
                            <m:dPr>
                              <m:begChr m:val="{"/>
                              <m:endChr m:val="}"/>
                              <m:ctrlPr>
                                <a:rPr lang="de-DE" sz="1200" b="0" i="1" smtClean="0">
                                  <a:latin typeface="Cambria Math" panose="02040503050406030204" pitchFamily="18" charset="0"/>
                                </a:rPr>
                              </m:ctrlPr>
                            </m:dPr>
                            <m:e>
                              <m:r>
                                <a:rPr lang="de-DE" sz="1200" b="0" i="1" smtClean="0">
                                  <a:latin typeface="Cambria Math" panose="02040503050406030204" pitchFamily="18" charset="0"/>
                                </a:rPr>
                                <m:t> </m:t>
                              </m:r>
                              <m:r>
                                <m:rPr>
                                  <m:sty m:val="p"/>
                                </m:rPr>
                                <a:rPr lang="de-DE" sz="1200" b="0" i="0" smtClean="0">
                                  <a:latin typeface="Cambria Math" panose="02040503050406030204" pitchFamily="18" charset="0"/>
                                </a:rPr>
                                <m:t>r</m:t>
                              </m:r>
                              <m:r>
                                <m:rPr>
                                  <m:sty m:val="p"/>
                                </m:rPr>
                                <a:rPr lang="en-US" sz="1200" b="0" i="0" smtClean="0">
                                  <a:latin typeface="Cambria Math" panose="02040503050406030204" pitchFamily="18" charset="0"/>
                                </a:rPr>
                                <m:t>ot</m:t>
                              </m:r>
                              <m:r>
                                <a:rPr lang="de-DE" sz="1200" b="0" i="1" smtClean="0">
                                  <a:latin typeface="Cambria Math" panose="02040503050406030204" pitchFamily="18" charset="0"/>
                                </a:rPr>
                                <m:t> </m:t>
                              </m:r>
                            </m:e>
                          </m:d>
                        </m:e>
                      </m:d>
                      <m:r>
                        <a:rPr lang="de-DE" sz="1200" b="0" i="1" smtClean="0">
                          <a:latin typeface="Cambria Math" panose="02040503050406030204" pitchFamily="18" charset="0"/>
                        </a:rPr>
                        <m:t>⋅</m:t>
                      </m:r>
                      <m:sSub>
                        <m:sSubPr>
                          <m:ctrlPr>
                            <a:rPr lang="de-DE" sz="1200" b="0" i="1" smtClean="0">
                              <a:latin typeface="Cambria Math" panose="02040503050406030204" pitchFamily="18" charset="0"/>
                            </a:rPr>
                          </m:ctrlPr>
                        </m:sSubPr>
                        <m:e>
                          <m:r>
                            <a:rPr lang="de-DE" sz="1200" b="0" i="1" smtClean="0">
                              <a:latin typeface="Cambria Math" panose="02040503050406030204" pitchFamily="18" charset="0"/>
                            </a:rPr>
                            <m:t>𝑃</m:t>
                          </m:r>
                        </m:e>
                        <m:sub>
                          <m:r>
                            <a:rPr lang="de-DE" sz="1200" b="0" i="1" smtClean="0">
                              <a:latin typeface="Cambria Math" panose="02040503050406030204" pitchFamily="18" charset="0"/>
                            </a:rPr>
                            <m:t>2|</m:t>
                          </m:r>
                          <m:r>
                            <m:rPr>
                              <m:sty m:val="p"/>
                            </m:rPr>
                            <a:rPr lang="de-DE" sz="1200" b="0" i="0" smtClean="0">
                              <a:latin typeface="Cambria Math" panose="02040503050406030204" pitchFamily="18" charset="0"/>
                            </a:rPr>
                            <m:t>r</m:t>
                          </m:r>
                          <m:r>
                            <m:rPr>
                              <m:sty m:val="p"/>
                            </m:rPr>
                            <a:rPr lang="en-US" sz="1200" b="0" i="0" smtClean="0">
                              <a:latin typeface="Cambria Math" panose="02040503050406030204" pitchFamily="18" charset="0"/>
                            </a:rPr>
                            <m:t>ot</m:t>
                          </m:r>
                        </m:sub>
                      </m:sSub>
                      <m:d>
                        <m:dPr>
                          <m:ctrlPr>
                            <a:rPr lang="de-DE" sz="1200" b="0" i="1" smtClean="0">
                              <a:latin typeface="Cambria Math" panose="02040503050406030204" pitchFamily="18" charset="0"/>
                            </a:rPr>
                          </m:ctrlPr>
                        </m:dPr>
                        <m:e>
                          <m:d>
                            <m:dPr>
                              <m:begChr m:val="{"/>
                              <m:endChr m:val="}"/>
                              <m:ctrlPr>
                                <a:rPr lang="de-DE" sz="1200" b="0" i="1" smtClean="0">
                                  <a:latin typeface="Cambria Math" panose="02040503050406030204" pitchFamily="18" charset="0"/>
                                </a:rPr>
                              </m:ctrlPr>
                            </m:dPr>
                            <m:e>
                              <m:r>
                                <a:rPr lang="de-DE" sz="1200" b="0" i="1" smtClean="0">
                                  <a:latin typeface="Cambria Math" panose="02040503050406030204" pitchFamily="18" charset="0"/>
                                </a:rPr>
                                <m:t> </m:t>
                              </m:r>
                              <m:r>
                                <m:rPr>
                                  <m:sty m:val="p"/>
                                </m:rPr>
                                <a:rPr lang="en-US" sz="1200" b="0" i="0" smtClean="0">
                                  <a:latin typeface="Cambria Math" panose="02040503050406030204" pitchFamily="18" charset="0"/>
                                </a:rPr>
                                <m:t>blau</m:t>
                              </m:r>
                              <m:r>
                                <a:rPr lang="de-DE" sz="1200" b="0" i="1" smtClean="0">
                                  <a:latin typeface="Cambria Math" panose="02040503050406030204" pitchFamily="18" charset="0"/>
                                </a:rPr>
                                <m:t> </m:t>
                              </m:r>
                            </m:e>
                          </m:d>
                        </m:e>
                      </m:d>
                      <m:r>
                        <a:rPr lang="de-DE" sz="1200" b="0" i="1" smtClean="0">
                          <a:latin typeface="Cambria Math" panose="02040503050406030204" pitchFamily="18" charset="0"/>
                        </a:rPr>
                        <m:t>⋅</m:t>
                      </m:r>
                      <m:sSub>
                        <m:sSubPr>
                          <m:ctrlPr>
                            <a:rPr lang="de-DE" sz="1200" b="0" i="1" smtClean="0">
                              <a:latin typeface="Cambria Math" panose="02040503050406030204" pitchFamily="18" charset="0"/>
                            </a:rPr>
                          </m:ctrlPr>
                        </m:sSubPr>
                        <m:e>
                          <m:r>
                            <a:rPr lang="de-DE" sz="1200" b="0" i="1" smtClean="0">
                              <a:latin typeface="Cambria Math" panose="02040503050406030204" pitchFamily="18" charset="0"/>
                            </a:rPr>
                            <m:t>𝑃</m:t>
                          </m:r>
                        </m:e>
                        <m:sub>
                          <m:r>
                            <a:rPr lang="de-DE" sz="1200" b="0" i="1" smtClean="0">
                              <a:latin typeface="Cambria Math" panose="02040503050406030204" pitchFamily="18" charset="0"/>
                            </a:rPr>
                            <m:t>3|</m:t>
                          </m:r>
                          <m:r>
                            <m:rPr>
                              <m:sty m:val="p"/>
                            </m:rPr>
                            <a:rPr lang="de-DE" sz="1200" b="0" i="0" smtClean="0">
                              <a:latin typeface="Cambria Math" panose="02040503050406030204" pitchFamily="18" charset="0"/>
                            </a:rPr>
                            <m:t>r</m:t>
                          </m:r>
                          <m:r>
                            <m:rPr>
                              <m:sty m:val="p"/>
                            </m:rPr>
                            <a:rPr lang="en-US" sz="1200" b="0" i="0" smtClean="0">
                              <a:latin typeface="Cambria Math" panose="02040503050406030204" pitchFamily="18" charset="0"/>
                            </a:rPr>
                            <m:t>ot</m:t>
                          </m:r>
                          <m:r>
                            <a:rPr lang="en-US" sz="1200" b="0" i="1" smtClean="0">
                              <a:latin typeface="Cambria Math" panose="02040503050406030204" pitchFamily="18" charset="0"/>
                            </a:rPr>
                            <m:t>,</m:t>
                          </m:r>
                          <m:r>
                            <m:rPr>
                              <m:sty m:val="p"/>
                            </m:rPr>
                            <a:rPr lang="en-US" sz="1200" b="0" i="0" smtClean="0">
                              <a:latin typeface="Cambria Math" panose="02040503050406030204" pitchFamily="18" charset="0"/>
                            </a:rPr>
                            <m:t>blau</m:t>
                          </m:r>
                        </m:sub>
                      </m:sSub>
                      <m:d>
                        <m:dPr>
                          <m:ctrlPr>
                            <a:rPr lang="de-DE" sz="1200" b="0" i="1" smtClean="0">
                              <a:latin typeface="Cambria Math" panose="02040503050406030204" pitchFamily="18" charset="0"/>
                            </a:rPr>
                          </m:ctrlPr>
                        </m:dPr>
                        <m:e>
                          <m:d>
                            <m:dPr>
                              <m:begChr m:val="{"/>
                              <m:endChr m:val="}"/>
                              <m:ctrlPr>
                                <a:rPr lang="de-DE" sz="1200" b="0" i="1" smtClean="0">
                                  <a:latin typeface="Cambria Math" panose="02040503050406030204" pitchFamily="18" charset="0"/>
                                </a:rPr>
                              </m:ctrlPr>
                            </m:dPr>
                            <m:e>
                              <m:r>
                                <a:rPr lang="de-DE" sz="1200" b="0" i="1" smtClean="0">
                                  <a:latin typeface="Cambria Math" panose="02040503050406030204" pitchFamily="18" charset="0"/>
                                </a:rPr>
                                <m:t> </m:t>
                              </m:r>
                              <m:r>
                                <m:rPr>
                                  <m:sty m:val="p"/>
                                </m:rPr>
                                <a:rPr lang="de-DE" sz="1200" b="0" i="0" smtClean="0">
                                  <a:latin typeface="Cambria Math" panose="02040503050406030204" pitchFamily="18" charset="0"/>
                                </a:rPr>
                                <m:t>g</m:t>
                              </m:r>
                              <m:r>
                                <m:rPr>
                                  <m:sty m:val="p"/>
                                </m:rPr>
                                <a:rPr lang="en-US" sz="1200" b="0" i="0" smtClean="0">
                                  <a:latin typeface="Cambria Math" panose="02040503050406030204" pitchFamily="18" charset="0"/>
                                </a:rPr>
                                <m:t>old</m:t>
                              </m:r>
                              <m:r>
                                <a:rPr lang="de-DE" sz="1200" b="0" i="1" smtClean="0">
                                  <a:latin typeface="Cambria Math" panose="02040503050406030204" pitchFamily="18" charset="0"/>
                                </a:rPr>
                                <m:t> </m:t>
                              </m:r>
                            </m:e>
                          </m:d>
                        </m:e>
                      </m:d>
                      <m:r>
                        <a:rPr lang="de-DE" sz="1200" b="0" i="1" smtClean="0">
                          <a:latin typeface="Cambria Math" panose="02040503050406030204" pitchFamily="18" charset="0"/>
                        </a:rPr>
                        <m:t>=</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1</m:t>
                          </m:r>
                        </m:num>
                        <m:den>
                          <m:r>
                            <a:rPr lang="de-DE" sz="1200" b="0" i="1" smtClean="0">
                              <a:latin typeface="Cambria Math" panose="02040503050406030204" pitchFamily="18" charset="0"/>
                            </a:rPr>
                            <m:t>3</m:t>
                          </m:r>
                        </m:den>
                      </m:f>
                      <m:r>
                        <a:rPr lang="de-DE" sz="1200" b="0" i="1" smtClean="0">
                          <a:latin typeface="Cambria Math" panose="02040503050406030204" pitchFamily="18" charset="0"/>
                        </a:rPr>
                        <m:t>⋅</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1</m:t>
                          </m:r>
                        </m:num>
                        <m:den>
                          <m:r>
                            <a:rPr lang="de-DE" sz="1200" b="0" i="1" smtClean="0">
                              <a:latin typeface="Cambria Math" panose="02040503050406030204" pitchFamily="18" charset="0"/>
                            </a:rPr>
                            <m:t>2</m:t>
                          </m:r>
                        </m:den>
                      </m:f>
                      <m:r>
                        <a:rPr lang="de-DE" sz="1200" b="0" i="1" smtClean="0">
                          <a:latin typeface="Cambria Math" panose="02040503050406030204" pitchFamily="18" charset="0"/>
                        </a:rPr>
                        <m:t>⋅1=</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1</m:t>
                          </m:r>
                        </m:num>
                        <m:den>
                          <m:r>
                            <a:rPr lang="de-DE" sz="1200" b="0" i="1" smtClean="0">
                              <a:latin typeface="Cambria Math" panose="02040503050406030204" pitchFamily="18" charset="0"/>
                            </a:rPr>
                            <m:t>6</m:t>
                          </m:r>
                        </m:den>
                      </m:f>
                    </m:oMath>
                  </m:oMathPara>
                </a14:m>
                <a:endParaRPr lang="de-DE" sz="1200" dirty="0"/>
              </a:p>
              <a:p>
                <a:endParaRPr lang="de-DE" dirty="0"/>
              </a:p>
              <a:p>
                <a:endParaRPr lang="de-DE" b="1" dirty="0">
                  <a:solidFill>
                    <a:schemeClr val="accent4"/>
                  </a:solidFill>
                </a:endParaRPr>
              </a:p>
              <a:p>
                <a:endParaRPr lang="de-DE" b="1" dirty="0">
                  <a:solidFill>
                    <a:schemeClr val="accent1"/>
                  </a:solidFill>
                </a:endParaRPr>
              </a:p>
              <a:p>
                <a:endParaRPr lang="en-DE" dirty="0"/>
              </a:p>
            </p:txBody>
          </p:sp>
        </mc:Choice>
        <mc:Fallback xmlns="">
          <p:sp>
            <p:nvSpPr>
              <p:cNvPr id="2" name="Text Placeholder 1">
                <a:extLst>
                  <a:ext uri="{FF2B5EF4-FFF2-40B4-BE49-F238E27FC236}">
                    <a16:creationId xmlns:a16="http://schemas.microsoft.com/office/drawing/2014/main" id="{045DD50A-D108-0E0C-0451-0733FF92C855}"/>
                  </a:ext>
                </a:extLst>
              </p:cNvPr>
              <p:cNvSpPr>
                <a:spLocks noGrp="1" noRot="1" noChangeAspect="1" noMove="1" noResize="1" noEditPoints="1" noAdjustHandles="1" noChangeArrowheads="1" noChangeShapeType="1" noTextEdit="1"/>
              </p:cNvSpPr>
              <p:nvPr>
                <p:ph type="body" sz="quarter" idx="13"/>
              </p:nvPr>
            </p:nvSpPr>
            <p:spPr>
              <a:blipFill>
                <a:blip r:embed="rId2"/>
                <a:stretch>
                  <a:fillRect t="-5674"/>
                </a:stretch>
              </a:blipFill>
            </p:spPr>
            <p:txBody>
              <a:bodyPr/>
              <a:lstStyle/>
              <a:p>
                <a:r>
                  <a:rPr lang="de-DE">
                    <a:noFill/>
                  </a:rPr>
                  <a:t> </a:t>
                </a:r>
              </a:p>
            </p:txBody>
          </p:sp>
        </mc:Fallback>
      </mc:AlternateContent>
      <p:sp>
        <p:nvSpPr>
          <p:cNvPr id="3" name="Title 2">
            <a:extLst>
              <a:ext uri="{FF2B5EF4-FFF2-40B4-BE49-F238E27FC236}">
                <a16:creationId xmlns:a16="http://schemas.microsoft.com/office/drawing/2014/main" id="{4AD92654-77E5-CBBE-8E80-F68D331610F9}"/>
              </a:ext>
            </a:extLst>
          </p:cNvPr>
          <p:cNvSpPr>
            <a:spLocks noGrp="1"/>
          </p:cNvSpPr>
          <p:nvPr>
            <p:ph type="title"/>
          </p:nvPr>
        </p:nvSpPr>
        <p:spPr/>
        <p:txBody>
          <a:bodyPr/>
          <a:lstStyle/>
          <a:p>
            <a:r>
              <a:rPr lang="de-DE" dirty="0"/>
              <a:t>Multiplikationsformel</a:t>
            </a:r>
            <a:endParaRPr lang="en-DE" dirty="0"/>
          </a:p>
        </p:txBody>
      </p:sp>
      <p:pic>
        <p:nvPicPr>
          <p:cNvPr id="4" name="Picture 3">
            <a:extLst>
              <a:ext uri="{FF2B5EF4-FFF2-40B4-BE49-F238E27FC236}">
                <a16:creationId xmlns:a16="http://schemas.microsoft.com/office/drawing/2014/main" id="{8F73620B-F69E-0248-E14E-C9885D705ED3}"/>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9908" b="89862" l="9589" r="94977">
                        <a14:foregroundMark x1="14460" y1="54378" x2="16438" y2="35023"/>
                        <a14:foregroundMark x1="16438" y1="35023" x2="21005" y2="22120"/>
                        <a14:foregroundMark x1="21005" y1="22120" x2="21157" y2="22120"/>
                        <a14:foregroundMark x1="19482" y1="69585" x2="14155" y2="57604"/>
                        <a14:foregroundMark x1="14155" y1="57604" x2="9741" y2="59217"/>
                        <a14:foregroundMark x1="19711" y1="66820" x2="20852" y2="41014"/>
                        <a14:foregroundMark x1="28843" y1="33871" x2="28767" y2="52535"/>
                        <a14:foregroundMark x1="28767" y1="52535" x2="24658" y2="67051"/>
                        <a14:foregroundMark x1="24658" y1="67051" x2="23059" y2="66820"/>
                        <a14:foregroundMark x1="21689" y1="16590" x2="26180" y2="16359"/>
                        <a14:foregroundMark x1="32953" y1="33641" x2="33257" y2="42857"/>
                        <a14:foregroundMark x1="85616" y1="50000" x2="85160" y2="31336"/>
                        <a14:foregroundMark x1="85160" y1="31336" x2="81355" y2="16590"/>
                        <a14:foregroundMark x1="81355" y1="16590" x2="79148" y2="14747"/>
                        <a14:foregroundMark x1="77169" y1="28571" x2="76788" y2="47465"/>
                        <a14:foregroundMark x1="76788" y1="47465" x2="78234" y2="65438"/>
                        <a14:foregroundMark x1="78234" y1="65438" x2="82725" y2="67742"/>
                        <a14:foregroundMark x1="92770" y1="58525" x2="81355" y2="73963"/>
                        <a14:foregroundMark x1="81355" y1="73963" x2="80289" y2="73272"/>
                        <a14:foregroundMark x1="86834" y1="29263" x2="87900" y2="43548"/>
                        <a14:foregroundMark x1="79224" y1="26498" x2="82496" y2="42396"/>
                        <a14:foregroundMark x1="82496" y1="42396" x2="81659" y2="58295"/>
                        <a14:foregroundMark x1="76332" y1="18894" x2="72907" y2="34562"/>
                        <a14:foregroundMark x1="72907" y1="34562" x2="72374" y2="42857"/>
                        <a14:foregroundMark x1="91400" y1="51152" x2="94977" y2="61982"/>
                        <a14:foregroundMark x1="87291" y1="25346" x2="89117" y2="34562"/>
                        <a14:foregroundMark x1="87900" y1="28802" x2="87900" y2="28111"/>
                        <a14:foregroundMark x1="88204" y1="29493" x2="89269" y2="35484"/>
                        <a14:foregroundMark x1="88128" y1="28111" x2="89269" y2="35484"/>
                        <a14:foregroundMark x1="89269" y1="62442" x2="87139" y2="76959"/>
                        <a14:foregroundMark x1="27638" y1="23558" x2="28234" y2="23733"/>
                        <a14:foregroundMark x1="28539" y1="23502" x2="25190" y2="22811"/>
                      </a14:backgroundRemoval>
                    </a14:imgEffect>
                  </a14:imgLayer>
                </a14:imgProps>
              </a:ext>
            </a:extLst>
          </a:blip>
          <a:srcRect l="4718"/>
          <a:stretch/>
        </p:blipFill>
        <p:spPr>
          <a:xfrm>
            <a:off x="6156176" y="1851670"/>
            <a:ext cx="2908195" cy="1008112"/>
          </a:xfrm>
          <a:prstGeom prst="rect">
            <a:avLst/>
          </a:prstGeom>
        </p:spPr>
      </p:pic>
    </p:spTree>
    <p:extLst>
      <p:ext uri="{BB962C8B-B14F-4D97-AF65-F5344CB8AC3E}">
        <p14:creationId xmlns:p14="http://schemas.microsoft.com/office/powerpoint/2010/main" val="27750204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dissolv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dissolve">
                                      <p:cBhvr>
                                        <p:cTn id="15" dur="500"/>
                                        <p:tgtEl>
                                          <p:spTgt spid="2">
                                            <p:txEl>
                                              <p:pRg st="3" end="3"/>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dissolv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dissolve">
                                      <p:cBhvr>
                                        <p:cTn id="23"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8203BAB-4613-DF6C-4EF3-A0872A8C993E}"/>
              </a:ext>
            </a:extLst>
          </p:cNvPr>
          <p:cNvSpPr>
            <a:spLocks noGrp="1"/>
          </p:cNvSpPr>
          <p:nvPr>
            <p:ph type="body" sz="quarter" idx="13"/>
          </p:nvPr>
        </p:nvSpPr>
        <p:spPr>
          <a:xfrm>
            <a:off x="358776" y="1239837"/>
            <a:ext cx="6877051" cy="270235"/>
          </a:xfrm>
        </p:spPr>
        <p:txBody>
          <a:bodyPr/>
          <a:lstStyle/>
          <a:p>
            <a:r>
              <a:rPr lang="de-DE" dirty="0"/>
              <a:t>Mehrstufige Modelle lassen sich anschaulich als Baumdiagramm darstellen.</a:t>
            </a:r>
          </a:p>
          <a:p>
            <a:endParaRPr lang="en-DE" dirty="0"/>
          </a:p>
        </p:txBody>
      </p:sp>
      <p:sp>
        <p:nvSpPr>
          <p:cNvPr id="3" name="Title 2">
            <a:extLst>
              <a:ext uri="{FF2B5EF4-FFF2-40B4-BE49-F238E27FC236}">
                <a16:creationId xmlns:a16="http://schemas.microsoft.com/office/drawing/2014/main" id="{2C31113D-9121-73EA-C9ED-1B652F06D665}"/>
              </a:ext>
            </a:extLst>
          </p:cNvPr>
          <p:cNvSpPr>
            <a:spLocks noGrp="1"/>
          </p:cNvSpPr>
          <p:nvPr>
            <p:ph type="title"/>
          </p:nvPr>
        </p:nvSpPr>
        <p:spPr/>
        <p:txBody>
          <a:bodyPr/>
          <a:lstStyle/>
          <a:p>
            <a:r>
              <a:rPr lang="de-DE" dirty="0"/>
              <a:t>Mehrstufige Modelle als Baumdiagramm</a:t>
            </a:r>
            <a:endParaRPr lang="en-DE" dirty="0"/>
          </a:p>
        </p:txBody>
      </p:sp>
      <mc:AlternateContent xmlns:mc="http://schemas.openxmlformats.org/markup-compatibility/2006" xmlns:a14="http://schemas.microsoft.com/office/drawing/2010/main">
        <mc:Choice Requires="a14">
          <p:sp>
            <p:nvSpPr>
              <p:cNvPr id="16" name="Rounded Rectangle 15">
                <a:extLst>
                  <a:ext uri="{FF2B5EF4-FFF2-40B4-BE49-F238E27FC236}">
                    <a16:creationId xmlns:a16="http://schemas.microsoft.com/office/drawing/2014/main" id="{D5366933-5C83-C062-B1C3-9DD41471BAFC}"/>
                  </a:ext>
                </a:extLst>
              </p:cNvPr>
              <p:cNvSpPr/>
              <p:nvPr/>
            </p:nvSpPr>
            <p:spPr bwMode="gray">
              <a:xfrm>
                <a:off x="611560" y="3244292"/>
                <a:ext cx="432048" cy="288032"/>
              </a:xfrm>
              <a:prstGeom prst="round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Group"/>
                    </m:oMathParaPr>
                    <m:oMath xmlns:m="http://schemas.openxmlformats.org/officeDocument/2006/math">
                      <m:r>
                        <a:rPr lang="en-US" sz="1200" b="0" i="1" dirty="0" smtClean="0">
                          <a:solidFill>
                            <a:schemeClr val="tx1"/>
                          </a:solidFill>
                          <a:latin typeface="Cambria Math" panose="02040503050406030204" pitchFamily="18" charset="0"/>
                        </a:rPr>
                        <m:t>∅</m:t>
                      </m:r>
                    </m:oMath>
                  </m:oMathPara>
                </a14:m>
                <a:endParaRPr lang="en-DE" sz="1200" dirty="0">
                  <a:solidFill>
                    <a:schemeClr val="bg1"/>
                  </a:solidFill>
                </a:endParaRPr>
              </a:p>
            </p:txBody>
          </p:sp>
        </mc:Choice>
        <mc:Fallback xmlns="">
          <p:sp>
            <p:nvSpPr>
              <p:cNvPr id="16" name="Rounded Rectangle 15">
                <a:extLst>
                  <a:ext uri="{FF2B5EF4-FFF2-40B4-BE49-F238E27FC236}">
                    <a16:creationId xmlns:a16="http://schemas.microsoft.com/office/drawing/2014/main" id="{D5366933-5C83-C062-B1C3-9DD41471BAFC}"/>
                  </a:ext>
                </a:extLst>
              </p:cNvPr>
              <p:cNvSpPr>
                <a:spLocks noRot="1" noChangeAspect="1" noMove="1" noResize="1" noEditPoints="1" noAdjustHandles="1" noChangeArrowheads="1" noChangeShapeType="1" noTextEdit="1"/>
              </p:cNvSpPr>
              <p:nvPr/>
            </p:nvSpPr>
            <p:spPr bwMode="gray">
              <a:xfrm>
                <a:off x="611560" y="3244292"/>
                <a:ext cx="432048" cy="288032"/>
              </a:xfrm>
              <a:prstGeom prst="roundRect">
                <a:avLst/>
              </a:prstGeom>
              <a:blipFill>
                <a:blip r:embed="rId2"/>
                <a:stretch>
                  <a:fillRect/>
                </a:stretch>
              </a:blipFill>
              <a:ln w="9525">
                <a:solidFill>
                  <a:schemeClr val="accent1"/>
                </a:solidFill>
              </a:ln>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17" name="Rounded Rectangle 16">
                <a:extLst>
                  <a:ext uri="{FF2B5EF4-FFF2-40B4-BE49-F238E27FC236}">
                    <a16:creationId xmlns:a16="http://schemas.microsoft.com/office/drawing/2014/main" id="{8BB9A3A7-0D4B-D577-7AA6-8095CD1A7320}"/>
                  </a:ext>
                </a:extLst>
              </p:cNvPr>
              <p:cNvSpPr/>
              <p:nvPr/>
            </p:nvSpPr>
            <p:spPr bwMode="gray">
              <a:xfrm>
                <a:off x="3563888" y="1828605"/>
                <a:ext cx="432048" cy="288032"/>
              </a:xfrm>
              <a:prstGeom prst="round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Group"/>
                    </m:oMathParaPr>
                    <m:oMath xmlns:m="http://schemas.openxmlformats.org/officeDocument/2006/math">
                      <m:r>
                        <a:rPr lang="en-DE" sz="1200" i="1" dirty="0" smtClean="0">
                          <a:solidFill>
                            <a:schemeClr val="tx1"/>
                          </a:solidFill>
                          <a:latin typeface="Cambria Math" panose="02040503050406030204" pitchFamily="18" charset="0"/>
                        </a:rPr>
                        <m:t>𝑎𝑎𝑎</m:t>
                      </m:r>
                    </m:oMath>
                  </m:oMathPara>
                </a14:m>
                <a:endParaRPr lang="en-DE" sz="1200" dirty="0">
                  <a:solidFill>
                    <a:schemeClr val="bg1"/>
                  </a:solidFill>
                </a:endParaRPr>
              </a:p>
            </p:txBody>
          </p:sp>
        </mc:Choice>
        <mc:Fallback xmlns="">
          <p:sp>
            <p:nvSpPr>
              <p:cNvPr id="17" name="Rounded Rectangle 16">
                <a:extLst>
                  <a:ext uri="{FF2B5EF4-FFF2-40B4-BE49-F238E27FC236}">
                    <a16:creationId xmlns:a16="http://schemas.microsoft.com/office/drawing/2014/main" id="{8BB9A3A7-0D4B-D577-7AA6-8095CD1A7320}"/>
                  </a:ext>
                </a:extLst>
              </p:cNvPr>
              <p:cNvSpPr>
                <a:spLocks noRot="1" noChangeAspect="1" noMove="1" noResize="1" noEditPoints="1" noAdjustHandles="1" noChangeArrowheads="1" noChangeShapeType="1" noTextEdit="1"/>
              </p:cNvSpPr>
              <p:nvPr/>
            </p:nvSpPr>
            <p:spPr bwMode="gray">
              <a:xfrm>
                <a:off x="3563888" y="1828605"/>
                <a:ext cx="432048" cy="288032"/>
              </a:xfrm>
              <a:prstGeom prst="roundRect">
                <a:avLst/>
              </a:prstGeom>
              <a:blipFill>
                <a:blip r:embed="rId3"/>
                <a:stretch>
                  <a:fillRect/>
                </a:stretch>
              </a:blipFill>
              <a:ln w="9525">
                <a:solidFill>
                  <a:schemeClr val="accent1"/>
                </a:solidFill>
              </a:ln>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18" name="Rounded Rectangle 17">
                <a:extLst>
                  <a:ext uri="{FF2B5EF4-FFF2-40B4-BE49-F238E27FC236}">
                    <a16:creationId xmlns:a16="http://schemas.microsoft.com/office/drawing/2014/main" id="{6C829FFA-8C40-A260-6A60-3FB8A1A402BB}"/>
                  </a:ext>
                </a:extLst>
              </p:cNvPr>
              <p:cNvSpPr/>
              <p:nvPr/>
            </p:nvSpPr>
            <p:spPr bwMode="gray">
              <a:xfrm>
                <a:off x="3563888" y="2233087"/>
                <a:ext cx="432048" cy="288032"/>
              </a:xfrm>
              <a:prstGeom prst="round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Group"/>
                    </m:oMathParaPr>
                    <m:oMath xmlns:m="http://schemas.openxmlformats.org/officeDocument/2006/math">
                      <m:r>
                        <a:rPr lang="en-US" sz="1200" b="0" i="1" dirty="0" smtClean="0">
                          <a:solidFill>
                            <a:schemeClr val="tx1"/>
                          </a:solidFill>
                          <a:latin typeface="Cambria Math" panose="02040503050406030204" pitchFamily="18" charset="0"/>
                        </a:rPr>
                        <m:t>𝑎𝑎𝑏</m:t>
                      </m:r>
                    </m:oMath>
                  </m:oMathPara>
                </a14:m>
                <a:endParaRPr lang="en-DE" sz="1200" dirty="0">
                  <a:solidFill>
                    <a:schemeClr val="bg1"/>
                  </a:solidFill>
                </a:endParaRPr>
              </a:p>
            </p:txBody>
          </p:sp>
        </mc:Choice>
        <mc:Fallback xmlns="">
          <p:sp>
            <p:nvSpPr>
              <p:cNvPr id="18" name="Rounded Rectangle 17">
                <a:extLst>
                  <a:ext uri="{FF2B5EF4-FFF2-40B4-BE49-F238E27FC236}">
                    <a16:creationId xmlns:a16="http://schemas.microsoft.com/office/drawing/2014/main" id="{6C829FFA-8C40-A260-6A60-3FB8A1A402BB}"/>
                  </a:ext>
                </a:extLst>
              </p:cNvPr>
              <p:cNvSpPr>
                <a:spLocks noRot="1" noChangeAspect="1" noMove="1" noResize="1" noEditPoints="1" noAdjustHandles="1" noChangeArrowheads="1" noChangeShapeType="1" noTextEdit="1"/>
              </p:cNvSpPr>
              <p:nvPr/>
            </p:nvSpPr>
            <p:spPr bwMode="gray">
              <a:xfrm>
                <a:off x="3563888" y="2233087"/>
                <a:ext cx="432048" cy="288032"/>
              </a:xfrm>
              <a:prstGeom prst="roundRect">
                <a:avLst/>
              </a:prstGeom>
              <a:blipFill>
                <a:blip r:embed="rId4"/>
                <a:stretch>
                  <a:fillRect/>
                </a:stretch>
              </a:blipFill>
              <a:ln w="9525">
                <a:solidFill>
                  <a:schemeClr val="accent1"/>
                </a:solidFill>
              </a:ln>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19" name="Rounded Rectangle 18">
                <a:extLst>
                  <a:ext uri="{FF2B5EF4-FFF2-40B4-BE49-F238E27FC236}">
                    <a16:creationId xmlns:a16="http://schemas.microsoft.com/office/drawing/2014/main" id="{65633BBF-724C-6EA1-442F-1C5C71376BD6}"/>
                  </a:ext>
                </a:extLst>
              </p:cNvPr>
              <p:cNvSpPr/>
              <p:nvPr/>
            </p:nvSpPr>
            <p:spPr bwMode="gray">
              <a:xfrm>
                <a:off x="3563888" y="2637569"/>
                <a:ext cx="432048" cy="288032"/>
              </a:xfrm>
              <a:prstGeom prst="round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Group"/>
                    </m:oMathParaPr>
                    <m:oMath xmlns:m="http://schemas.openxmlformats.org/officeDocument/2006/math">
                      <m:r>
                        <a:rPr lang="en-DE" sz="1200" i="1" dirty="0" smtClean="0">
                          <a:solidFill>
                            <a:schemeClr val="tx1"/>
                          </a:solidFill>
                          <a:latin typeface="Cambria Math" panose="02040503050406030204" pitchFamily="18" charset="0"/>
                        </a:rPr>
                        <m:t>𝑎</m:t>
                      </m:r>
                      <m:r>
                        <a:rPr lang="en-US" sz="1200" b="0" i="1" dirty="0" smtClean="0">
                          <a:solidFill>
                            <a:schemeClr val="tx1"/>
                          </a:solidFill>
                          <a:latin typeface="Cambria Math" panose="02040503050406030204" pitchFamily="18" charset="0"/>
                        </a:rPr>
                        <m:t>𝑏</m:t>
                      </m:r>
                      <m:r>
                        <a:rPr lang="en-DE" sz="1200" i="1" dirty="0" smtClean="0">
                          <a:solidFill>
                            <a:schemeClr val="tx1"/>
                          </a:solidFill>
                          <a:latin typeface="Cambria Math" panose="02040503050406030204" pitchFamily="18" charset="0"/>
                        </a:rPr>
                        <m:t>𝑎</m:t>
                      </m:r>
                    </m:oMath>
                  </m:oMathPara>
                </a14:m>
                <a:endParaRPr lang="en-DE" sz="1200" dirty="0">
                  <a:solidFill>
                    <a:schemeClr val="bg1"/>
                  </a:solidFill>
                </a:endParaRPr>
              </a:p>
            </p:txBody>
          </p:sp>
        </mc:Choice>
        <mc:Fallback xmlns="">
          <p:sp>
            <p:nvSpPr>
              <p:cNvPr id="19" name="Rounded Rectangle 18">
                <a:extLst>
                  <a:ext uri="{FF2B5EF4-FFF2-40B4-BE49-F238E27FC236}">
                    <a16:creationId xmlns:a16="http://schemas.microsoft.com/office/drawing/2014/main" id="{65633BBF-724C-6EA1-442F-1C5C71376BD6}"/>
                  </a:ext>
                </a:extLst>
              </p:cNvPr>
              <p:cNvSpPr>
                <a:spLocks noRot="1" noChangeAspect="1" noMove="1" noResize="1" noEditPoints="1" noAdjustHandles="1" noChangeArrowheads="1" noChangeShapeType="1" noTextEdit="1"/>
              </p:cNvSpPr>
              <p:nvPr/>
            </p:nvSpPr>
            <p:spPr bwMode="gray">
              <a:xfrm>
                <a:off x="3563888" y="2637569"/>
                <a:ext cx="432048" cy="288032"/>
              </a:xfrm>
              <a:prstGeom prst="roundRect">
                <a:avLst/>
              </a:prstGeom>
              <a:blipFill>
                <a:blip r:embed="rId5"/>
                <a:stretch>
                  <a:fillRect/>
                </a:stretch>
              </a:blipFill>
              <a:ln w="9525">
                <a:solidFill>
                  <a:schemeClr val="accent1"/>
                </a:solidFill>
              </a:ln>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20" name="Rounded Rectangle 19">
                <a:extLst>
                  <a:ext uri="{FF2B5EF4-FFF2-40B4-BE49-F238E27FC236}">
                    <a16:creationId xmlns:a16="http://schemas.microsoft.com/office/drawing/2014/main" id="{672F1E4B-C0A6-6ABB-5C4C-4F8374649FAE}"/>
                  </a:ext>
                </a:extLst>
              </p:cNvPr>
              <p:cNvSpPr/>
              <p:nvPr/>
            </p:nvSpPr>
            <p:spPr bwMode="gray">
              <a:xfrm>
                <a:off x="3563888" y="3042051"/>
                <a:ext cx="432048" cy="288032"/>
              </a:xfrm>
              <a:prstGeom prst="round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Group"/>
                    </m:oMathParaPr>
                    <m:oMath xmlns:m="http://schemas.openxmlformats.org/officeDocument/2006/math">
                      <m:r>
                        <a:rPr lang="en-DE" sz="1200" i="1" dirty="0" smtClean="0">
                          <a:solidFill>
                            <a:schemeClr val="tx1"/>
                          </a:solidFill>
                          <a:latin typeface="Cambria Math" panose="02040503050406030204" pitchFamily="18" charset="0"/>
                        </a:rPr>
                        <m:t>𝑎</m:t>
                      </m:r>
                      <m:r>
                        <a:rPr lang="en-US" sz="1200" b="0" i="1" dirty="0" smtClean="0">
                          <a:solidFill>
                            <a:schemeClr val="tx1"/>
                          </a:solidFill>
                          <a:latin typeface="Cambria Math" panose="02040503050406030204" pitchFamily="18" charset="0"/>
                        </a:rPr>
                        <m:t>𝑏𝑏</m:t>
                      </m:r>
                    </m:oMath>
                  </m:oMathPara>
                </a14:m>
                <a:endParaRPr lang="en-DE" sz="1200" dirty="0">
                  <a:solidFill>
                    <a:schemeClr val="bg1"/>
                  </a:solidFill>
                </a:endParaRPr>
              </a:p>
            </p:txBody>
          </p:sp>
        </mc:Choice>
        <mc:Fallback xmlns="">
          <p:sp>
            <p:nvSpPr>
              <p:cNvPr id="20" name="Rounded Rectangle 19">
                <a:extLst>
                  <a:ext uri="{FF2B5EF4-FFF2-40B4-BE49-F238E27FC236}">
                    <a16:creationId xmlns:a16="http://schemas.microsoft.com/office/drawing/2014/main" id="{672F1E4B-C0A6-6ABB-5C4C-4F8374649FAE}"/>
                  </a:ext>
                </a:extLst>
              </p:cNvPr>
              <p:cNvSpPr>
                <a:spLocks noRot="1" noChangeAspect="1" noMove="1" noResize="1" noEditPoints="1" noAdjustHandles="1" noChangeArrowheads="1" noChangeShapeType="1" noTextEdit="1"/>
              </p:cNvSpPr>
              <p:nvPr/>
            </p:nvSpPr>
            <p:spPr bwMode="gray">
              <a:xfrm>
                <a:off x="3563888" y="3042051"/>
                <a:ext cx="432048" cy="288032"/>
              </a:xfrm>
              <a:prstGeom prst="roundRect">
                <a:avLst/>
              </a:prstGeom>
              <a:blipFill>
                <a:blip r:embed="rId6"/>
                <a:stretch>
                  <a:fillRect/>
                </a:stretch>
              </a:blipFill>
              <a:ln w="9525">
                <a:solidFill>
                  <a:schemeClr val="accent1"/>
                </a:solidFill>
              </a:ln>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21" name="Rounded Rectangle 20">
                <a:extLst>
                  <a:ext uri="{FF2B5EF4-FFF2-40B4-BE49-F238E27FC236}">
                    <a16:creationId xmlns:a16="http://schemas.microsoft.com/office/drawing/2014/main" id="{64D0900A-12F9-C431-8FE4-6D485C347C70}"/>
                  </a:ext>
                </a:extLst>
              </p:cNvPr>
              <p:cNvSpPr/>
              <p:nvPr/>
            </p:nvSpPr>
            <p:spPr bwMode="gray">
              <a:xfrm>
                <a:off x="3563888" y="3446533"/>
                <a:ext cx="432048" cy="288032"/>
              </a:xfrm>
              <a:prstGeom prst="round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Group"/>
                    </m:oMathParaPr>
                    <m:oMath xmlns:m="http://schemas.openxmlformats.org/officeDocument/2006/math">
                      <m:r>
                        <a:rPr lang="en-US" sz="1200" b="0" i="1" dirty="0" smtClean="0">
                          <a:solidFill>
                            <a:schemeClr val="tx1"/>
                          </a:solidFill>
                          <a:latin typeface="Cambria Math" panose="02040503050406030204" pitchFamily="18" charset="0"/>
                        </a:rPr>
                        <m:t>𝑏𝑎</m:t>
                      </m:r>
                      <m:r>
                        <a:rPr lang="en-DE" sz="1200" i="1" dirty="0" smtClean="0">
                          <a:solidFill>
                            <a:schemeClr val="tx1"/>
                          </a:solidFill>
                          <a:latin typeface="Cambria Math" panose="02040503050406030204" pitchFamily="18" charset="0"/>
                        </a:rPr>
                        <m:t>𝑎</m:t>
                      </m:r>
                    </m:oMath>
                  </m:oMathPara>
                </a14:m>
                <a:endParaRPr lang="en-DE" sz="1200" dirty="0">
                  <a:solidFill>
                    <a:schemeClr val="bg1"/>
                  </a:solidFill>
                </a:endParaRPr>
              </a:p>
            </p:txBody>
          </p:sp>
        </mc:Choice>
        <mc:Fallback xmlns="">
          <p:sp>
            <p:nvSpPr>
              <p:cNvPr id="21" name="Rounded Rectangle 20">
                <a:extLst>
                  <a:ext uri="{FF2B5EF4-FFF2-40B4-BE49-F238E27FC236}">
                    <a16:creationId xmlns:a16="http://schemas.microsoft.com/office/drawing/2014/main" id="{64D0900A-12F9-C431-8FE4-6D485C347C70}"/>
                  </a:ext>
                </a:extLst>
              </p:cNvPr>
              <p:cNvSpPr>
                <a:spLocks noRot="1" noChangeAspect="1" noMove="1" noResize="1" noEditPoints="1" noAdjustHandles="1" noChangeArrowheads="1" noChangeShapeType="1" noTextEdit="1"/>
              </p:cNvSpPr>
              <p:nvPr/>
            </p:nvSpPr>
            <p:spPr bwMode="gray">
              <a:xfrm>
                <a:off x="3563888" y="3446533"/>
                <a:ext cx="432048" cy="288032"/>
              </a:xfrm>
              <a:prstGeom prst="roundRect">
                <a:avLst/>
              </a:prstGeom>
              <a:blipFill>
                <a:blip r:embed="rId7"/>
                <a:stretch>
                  <a:fillRect/>
                </a:stretch>
              </a:blipFill>
              <a:ln w="9525">
                <a:solidFill>
                  <a:schemeClr val="accent1"/>
                </a:solidFill>
              </a:ln>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22" name="Rounded Rectangle 21">
                <a:extLst>
                  <a:ext uri="{FF2B5EF4-FFF2-40B4-BE49-F238E27FC236}">
                    <a16:creationId xmlns:a16="http://schemas.microsoft.com/office/drawing/2014/main" id="{60D38FCB-F3EB-AB3A-DE4B-51492C67A386}"/>
                  </a:ext>
                </a:extLst>
              </p:cNvPr>
              <p:cNvSpPr/>
              <p:nvPr/>
            </p:nvSpPr>
            <p:spPr bwMode="gray">
              <a:xfrm>
                <a:off x="3563888" y="3851015"/>
                <a:ext cx="432048" cy="288032"/>
              </a:xfrm>
              <a:prstGeom prst="round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Group"/>
                    </m:oMathParaPr>
                    <m:oMath xmlns:m="http://schemas.openxmlformats.org/officeDocument/2006/math">
                      <m:r>
                        <a:rPr lang="en-US" sz="1200" b="0" i="1" dirty="0" smtClean="0">
                          <a:solidFill>
                            <a:schemeClr val="tx1"/>
                          </a:solidFill>
                          <a:latin typeface="Cambria Math" panose="02040503050406030204" pitchFamily="18" charset="0"/>
                        </a:rPr>
                        <m:t>𝑏𝑎𝑏</m:t>
                      </m:r>
                    </m:oMath>
                  </m:oMathPara>
                </a14:m>
                <a:endParaRPr lang="en-DE" sz="1200" dirty="0">
                  <a:solidFill>
                    <a:schemeClr val="bg1"/>
                  </a:solidFill>
                </a:endParaRPr>
              </a:p>
            </p:txBody>
          </p:sp>
        </mc:Choice>
        <mc:Fallback xmlns="">
          <p:sp>
            <p:nvSpPr>
              <p:cNvPr id="22" name="Rounded Rectangle 21">
                <a:extLst>
                  <a:ext uri="{FF2B5EF4-FFF2-40B4-BE49-F238E27FC236}">
                    <a16:creationId xmlns:a16="http://schemas.microsoft.com/office/drawing/2014/main" id="{60D38FCB-F3EB-AB3A-DE4B-51492C67A386}"/>
                  </a:ext>
                </a:extLst>
              </p:cNvPr>
              <p:cNvSpPr>
                <a:spLocks noRot="1" noChangeAspect="1" noMove="1" noResize="1" noEditPoints="1" noAdjustHandles="1" noChangeArrowheads="1" noChangeShapeType="1" noTextEdit="1"/>
              </p:cNvSpPr>
              <p:nvPr/>
            </p:nvSpPr>
            <p:spPr bwMode="gray">
              <a:xfrm>
                <a:off x="3563888" y="3851015"/>
                <a:ext cx="432048" cy="288032"/>
              </a:xfrm>
              <a:prstGeom prst="roundRect">
                <a:avLst/>
              </a:prstGeom>
              <a:blipFill>
                <a:blip r:embed="rId8"/>
                <a:stretch>
                  <a:fillRect/>
                </a:stretch>
              </a:blipFill>
              <a:ln w="9525">
                <a:solidFill>
                  <a:schemeClr val="accent1"/>
                </a:solidFill>
              </a:ln>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23" name="Rounded Rectangle 22">
                <a:extLst>
                  <a:ext uri="{FF2B5EF4-FFF2-40B4-BE49-F238E27FC236}">
                    <a16:creationId xmlns:a16="http://schemas.microsoft.com/office/drawing/2014/main" id="{45B71795-24D5-ABBE-528E-DD1DF6FB7005}"/>
                  </a:ext>
                </a:extLst>
              </p:cNvPr>
              <p:cNvSpPr/>
              <p:nvPr/>
            </p:nvSpPr>
            <p:spPr bwMode="gray">
              <a:xfrm>
                <a:off x="3563888" y="4255497"/>
                <a:ext cx="432048" cy="288032"/>
              </a:xfrm>
              <a:prstGeom prst="round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Group"/>
                    </m:oMathParaPr>
                    <m:oMath xmlns:m="http://schemas.openxmlformats.org/officeDocument/2006/math">
                      <m:r>
                        <a:rPr lang="en-US" sz="1200" b="0" i="1" dirty="0" smtClean="0">
                          <a:solidFill>
                            <a:schemeClr val="tx1"/>
                          </a:solidFill>
                          <a:latin typeface="Cambria Math" panose="02040503050406030204" pitchFamily="18" charset="0"/>
                        </a:rPr>
                        <m:t>𝑏𝑏</m:t>
                      </m:r>
                      <m:r>
                        <a:rPr lang="en-DE" sz="1200" i="1" dirty="0" smtClean="0">
                          <a:solidFill>
                            <a:schemeClr val="tx1"/>
                          </a:solidFill>
                          <a:latin typeface="Cambria Math" panose="02040503050406030204" pitchFamily="18" charset="0"/>
                        </a:rPr>
                        <m:t>𝑎</m:t>
                      </m:r>
                    </m:oMath>
                  </m:oMathPara>
                </a14:m>
                <a:endParaRPr lang="en-DE" sz="1200" dirty="0">
                  <a:solidFill>
                    <a:schemeClr val="bg1"/>
                  </a:solidFill>
                </a:endParaRPr>
              </a:p>
            </p:txBody>
          </p:sp>
        </mc:Choice>
        <mc:Fallback xmlns="">
          <p:sp>
            <p:nvSpPr>
              <p:cNvPr id="23" name="Rounded Rectangle 22">
                <a:extLst>
                  <a:ext uri="{FF2B5EF4-FFF2-40B4-BE49-F238E27FC236}">
                    <a16:creationId xmlns:a16="http://schemas.microsoft.com/office/drawing/2014/main" id="{45B71795-24D5-ABBE-528E-DD1DF6FB7005}"/>
                  </a:ext>
                </a:extLst>
              </p:cNvPr>
              <p:cNvSpPr>
                <a:spLocks noRot="1" noChangeAspect="1" noMove="1" noResize="1" noEditPoints="1" noAdjustHandles="1" noChangeArrowheads="1" noChangeShapeType="1" noTextEdit="1"/>
              </p:cNvSpPr>
              <p:nvPr/>
            </p:nvSpPr>
            <p:spPr bwMode="gray">
              <a:xfrm>
                <a:off x="3563888" y="4255497"/>
                <a:ext cx="432048" cy="288032"/>
              </a:xfrm>
              <a:prstGeom prst="roundRect">
                <a:avLst/>
              </a:prstGeom>
              <a:blipFill>
                <a:blip r:embed="rId9"/>
                <a:stretch>
                  <a:fillRect/>
                </a:stretch>
              </a:blipFill>
              <a:ln w="9525">
                <a:solidFill>
                  <a:schemeClr val="accent1"/>
                </a:solidFill>
              </a:ln>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24" name="Rounded Rectangle 23">
                <a:extLst>
                  <a:ext uri="{FF2B5EF4-FFF2-40B4-BE49-F238E27FC236}">
                    <a16:creationId xmlns:a16="http://schemas.microsoft.com/office/drawing/2014/main" id="{716BE17A-67F1-5C7C-C09D-7D5A2C8CC8E5}"/>
                  </a:ext>
                </a:extLst>
              </p:cNvPr>
              <p:cNvSpPr/>
              <p:nvPr/>
            </p:nvSpPr>
            <p:spPr bwMode="gray">
              <a:xfrm>
                <a:off x="3563888" y="4659982"/>
                <a:ext cx="432048" cy="288032"/>
              </a:xfrm>
              <a:prstGeom prst="round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Group"/>
                    </m:oMathParaPr>
                    <m:oMath xmlns:m="http://schemas.openxmlformats.org/officeDocument/2006/math">
                      <m:r>
                        <a:rPr lang="en-US" sz="1200" b="0" i="1" dirty="0" smtClean="0">
                          <a:solidFill>
                            <a:schemeClr val="tx1"/>
                          </a:solidFill>
                          <a:latin typeface="Cambria Math" panose="02040503050406030204" pitchFamily="18" charset="0"/>
                        </a:rPr>
                        <m:t>𝑏𝑏𝑏</m:t>
                      </m:r>
                    </m:oMath>
                  </m:oMathPara>
                </a14:m>
                <a:endParaRPr lang="en-DE" sz="1200" dirty="0">
                  <a:solidFill>
                    <a:schemeClr val="bg1"/>
                  </a:solidFill>
                </a:endParaRPr>
              </a:p>
            </p:txBody>
          </p:sp>
        </mc:Choice>
        <mc:Fallback xmlns="">
          <p:sp>
            <p:nvSpPr>
              <p:cNvPr id="24" name="Rounded Rectangle 23">
                <a:extLst>
                  <a:ext uri="{FF2B5EF4-FFF2-40B4-BE49-F238E27FC236}">
                    <a16:creationId xmlns:a16="http://schemas.microsoft.com/office/drawing/2014/main" id="{716BE17A-67F1-5C7C-C09D-7D5A2C8CC8E5}"/>
                  </a:ext>
                </a:extLst>
              </p:cNvPr>
              <p:cNvSpPr>
                <a:spLocks noRot="1" noChangeAspect="1" noMove="1" noResize="1" noEditPoints="1" noAdjustHandles="1" noChangeArrowheads="1" noChangeShapeType="1" noTextEdit="1"/>
              </p:cNvSpPr>
              <p:nvPr/>
            </p:nvSpPr>
            <p:spPr bwMode="gray">
              <a:xfrm>
                <a:off x="3563888" y="4659982"/>
                <a:ext cx="432048" cy="288032"/>
              </a:xfrm>
              <a:prstGeom prst="roundRect">
                <a:avLst/>
              </a:prstGeom>
              <a:blipFill>
                <a:blip r:embed="rId10"/>
                <a:stretch>
                  <a:fillRect/>
                </a:stretch>
              </a:blipFill>
              <a:ln w="9525">
                <a:solidFill>
                  <a:schemeClr val="accent1"/>
                </a:solidFill>
              </a:ln>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25" name="Rounded Rectangle 24">
                <a:extLst>
                  <a:ext uri="{FF2B5EF4-FFF2-40B4-BE49-F238E27FC236}">
                    <a16:creationId xmlns:a16="http://schemas.microsoft.com/office/drawing/2014/main" id="{604EB99A-69B9-78C9-4AFF-89E91AA93A59}"/>
                  </a:ext>
                </a:extLst>
              </p:cNvPr>
              <p:cNvSpPr/>
              <p:nvPr/>
            </p:nvSpPr>
            <p:spPr bwMode="gray">
              <a:xfrm>
                <a:off x="2579778" y="2030846"/>
                <a:ext cx="432048" cy="288032"/>
              </a:xfrm>
              <a:prstGeom prst="round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Group"/>
                    </m:oMathParaPr>
                    <m:oMath xmlns:m="http://schemas.openxmlformats.org/officeDocument/2006/math">
                      <m:r>
                        <a:rPr lang="en-DE" sz="1200" i="1" dirty="0" smtClean="0">
                          <a:solidFill>
                            <a:schemeClr val="tx1"/>
                          </a:solidFill>
                          <a:latin typeface="Cambria Math" panose="02040503050406030204" pitchFamily="18" charset="0"/>
                        </a:rPr>
                        <m:t>𝑎𝑎</m:t>
                      </m:r>
                    </m:oMath>
                  </m:oMathPara>
                </a14:m>
                <a:endParaRPr lang="en-DE" sz="1200" dirty="0">
                  <a:solidFill>
                    <a:schemeClr val="bg1"/>
                  </a:solidFill>
                </a:endParaRPr>
              </a:p>
            </p:txBody>
          </p:sp>
        </mc:Choice>
        <mc:Fallback xmlns="">
          <p:sp>
            <p:nvSpPr>
              <p:cNvPr id="25" name="Rounded Rectangle 24">
                <a:extLst>
                  <a:ext uri="{FF2B5EF4-FFF2-40B4-BE49-F238E27FC236}">
                    <a16:creationId xmlns:a16="http://schemas.microsoft.com/office/drawing/2014/main" id="{604EB99A-69B9-78C9-4AFF-89E91AA93A59}"/>
                  </a:ext>
                </a:extLst>
              </p:cNvPr>
              <p:cNvSpPr>
                <a:spLocks noRot="1" noChangeAspect="1" noMove="1" noResize="1" noEditPoints="1" noAdjustHandles="1" noChangeArrowheads="1" noChangeShapeType="1" noTextEdit="1"/>
              </p:cNvSpPr>
              <p:nvPr/>
            </p:nvSpPr>
            <p:spPr bwMode="gray">
              <a:xfrm>
                <a:off x="2579778" y="2030846"/>
                <a:ext cx="432048" cy="288032"/>
              </a:xfrm>
              <a:prstGeom prst="roundRect">
                <a:avLst/>
              </a:prstGeom>
              <a:blipFill>
                <a:blip r:embed="rId11"/>
                <a:stretch>
                  <a:fillRect/>
                </a:stretch>
              </a:blipFill>
              <a:ln w="9525">
                <a:solidFill>
                  <a:schemeClr val="accent1"/>
                </a:solidFill>
              </a:ln>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26" name="Rounded Rectangle 25">
                <a:extLst>
                  <a:ext uri="{FF2B5EF4-FFF2-40B4-BE49-F238E27FC236}">
                    <a16:creationId xmlns:a16="http://schemas.microsoft.com/office/drawing/2014/main" id="{655FFEA4-C0E0-D38F-6D22-4F738C0BC2E6}"/>
                  </a:ext>
                </a:extLst>
              </p:cNvPr>
              <p:cNvSpPr/>
              <p:nvPr/>
            </p:nvSpPr>
            <p:spPr bwMode="gray">
              <a:xfrm>
                <a:off x="2579778" y="2839810"/>
                <a:ext cx="432048" cy="288032"/>
              </a:xfrm>
              <a:prstGeom prst="round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Group"/>
                    </m:oMathParaPr>
                    <m:oMath xmlns:m="http://schemas.openxmlformats.org/officeDocument/2006/math">
                      <m:r>
                        <a:rPr lang="en-DE" sz="1200" i="1" dirty="0" smtClean="0">
                          <a:solidFill>
                            <a:schemeClr val="tx1"/>
                          </a:solidFill>
                          <a:latin typeface="Cambria Math" panose="02040503050406030204" pitchFamily="18" charset="0"/>
                        </a:rPr>
                        <m:t>𝑎</m:t>
                      </m:r>
                      <m:r>
                        <a:rPr lang="en-US" sz="1200" b="0" i="1" dirty="0" smtClean="0">
                          <a:solidFill>
                            <a:schemeClr val="tx1"/>
                          </a:solidFill>
                          <a:latin typeface="Cambria Math" panose="02040503050406030204" pitchFamily="18" charset="0"/>
                        </a:rPr>
                        <m:t>𝑏</m:t>
                      </m:r>
                    </m:oMath>
                  </m:oMathPara>
                </a14:m>
                <a:endParaRPr lang="en-DE" sz="1200" dirty="0">
                  <a:solidFill>
                    <a:schemeClr val="bg1"/>
                  </a:solidFill>
                </a:endParaRPr>
              </a:p>
            </p:txBody>
          </p:sp>
        </mc:Choice>
        <mc:Fallback xmlns="">
          <p:sp>
            <p:nvSpPr>
              <p:cNvPr id="26" name="Rounded Rectangle 25">
                <a:extLst>
                  <a:ext uri="{FF2B5EF4-FFF2-40B4-BE49-F238E27FC236}">
                    <a16:creationId xmlns:a16="http://schemas.microsoft.com/office/drawing/2014/main" id="{655FFEA4-C0E0-D38F-6D22-4F738C0BC2E6}"/>
                  </a:ext>
                </a:extLst>
              </p:cNvPr>
              <p:cNvSpPr>
                <a:spLocks noRot="1" noChangeAspect="1" noMove="1" noResize="1" noEditPoints="1" noAdjustHandles="1" noChangeArrowheads="1" noChangeShapeType="1" noTextEdit="1"/>
              </p:cNvSpPr>
              <p:nvPr/>
            </p:nvSpPr>
            <p:spPr bwMode="gray">
              <a:xfrm>
                <a:off x="2579778" y="2839810"/>
                <a:ext cx="432048" cy="288032"/>
              </a:xfrm>
              <a:prstGeom prst="roundRect">
                <a:avLst/>
              </a:prstGeom>
              <a:blipFill>
                <a:blip r:embed="rId12"/>
                <a:stretch>
                  <a:fillRect/>
                </a:stretch>
              </a:blipFill>
              <a:ln w="9525">
                <a:solidFill>
                  <a:schemeClr val="accent1"/>
                </a:solidFill>
              </a:ln>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27" name="Rounded Rectangle 26">
                <a:extLst>
                  <a:ext uri="{FF2B5EF4-FFF2-40B4-BE49-F238E27FC236}">
                    <a16:creationId xmlns:a16="http://schemas.microsoft.com/office/drawing/2014/main" id="{C8D0B2CC-6678-F3A9-6A93-0B61314223CE}"/>
                  </a:ext>
                </a:extLst>
              </p:cNvPr>
              <p:cNvSpPr/>
              <p:nvPr/>
            </p:nvSpPr>
            <p:spPr bwMode="gray">
              <a:xfrm>
                <a:off x="2579778" y="3648774"/>
                <a:ext cx="432048" cy="288032"/>
              </a:xfrm>
              <a:prstGeom prst="round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Group"/>
                    </m:oMathParaPr>
                    <m:oMath xmlns:m="http://schemas.openxmlformats.org/officeDocument/2006/math">
                      <m:r>
                        <a:rPr lang="en-US" sz="1200" b="0" i="1" dirty="0" smtClean="0">
                          <a:solidFill>
                            <a:schemeClr val="tx1"/>
                          </a:solidFill>
                          <a:latin typeface="Cambria Math" panose="02040503050406030204" pitchFamily="18" charset="0"/>
                        </a:rPr>
                        <m:t>𝑏</m:t>
                      </m:r>
                      <m:r>
                        <a:rPr lang="en-DE" sz="1200" i="1" dirty="0" smtClean="0">
                          <a:solidFill>
                            <a:schemeClr val="tx1"/>
                          </a:solidFill>
                          <a:latin typeface="Cambria Math" panose="02040503050406030204" pitchFamily="18" charset="0"/>
                        </a:rPr>
                        <m:t>𝑎</m:t>
                      </m:r>
                    </m:oMath>
                  </m:oMathPara>
                </a14:m>
                <a:endParaRPr lang="en-DE" sz="1200" dirty="0">
                  <a:solidFill>
                    <a:schemeClr val="bg1"/>
                  </a:solidFill>
                </a:endParaRPr>
              </a:p>
            </p:txBody>
          </p:sp>
        </mc:Choice>
        <mc:Fallback xmlns="">
          <p:sp>
            <p:nvSpPr>
              <p:cNvPr id="27" name="Rounded Rectangle 26">
                <a:extLst>
                  <a:ext uri="{FF2B5EF4-FFF2-40B4-BE49-F238E27FC236}">
                    <a16:creationId xmlns:a16="http://schemas.microsoft.com/office/drawing/2014/main" id="{C8D0B2CC-6678-F3A9-6A93-0B61314223CE}"/>
                  </a:ext>
                </a:extLst>
              </p:cNvPr>
              <p:cNvSpPr>
                <a:spLocks noRot="1" noChangeAspect="1" noMove="1" noResize="1" noEditPoints="1" noAdjustHandles="1" noChangeArrowheads="1" noChangeShapeType="1" noTextEdit="1"/>
              </p:cNvSpPr>
              <p:nvPr/>
            </p:nvSpPr>
            <p:spPr bwMode="gray">
              <a:xfrm>
                <a:off x="2579778" y="3648774"/>
                <a:ext cx="432048" cy="288032"/>
              </a:xfrm>
              <a:prstGeom prst="roundRect">
                <a:avLst/>
              </a:prstGeom>
              <a:blipFill>
                <a:blip r:embed="rId13"/>
                <a:stretch>
                  <a:fillRect/>
                </a:stretch>
              </a:blipFill>
              <a:ln w="9525">
                <a:solidFill>
                  <a:schemeClr val="accent1"/>
                </a:solidFill>
              </a:ln>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28" name="Rounded Rectangle 27">
                <a:extLst>
                  <a:ext uri="{FF2B5EF4-FFF2-40B4-BE49-F238E27FC236}">
                    <a16:creationId xmlns:a16="http://schemas.microsoft.com/office/drawing/2014/main" id="{4B4221AC-C102-D217-A8CC-BB33BE6D15B7}"/>
                  </a:ext>
                </a:extLst>
              </p:cNvPr>
              <p:cNvSpPr/>
              <p:nvPr/>
            </p:nvSpPr>
            <p:spPr bwMode="gray">
              <a:xfrm>
                <a:off x="2579778" y="4457740"/>
                <a:ext cx="432048" cy="288032"/>
              </a:xfrm>
              <a:prstGeom prst="round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Group"/>
                    </m:oMathParaPr>
                    <m:oMath xmlns:m="http://schemas.openxmlformats.org/officeDocument/2006/math">
                      <m:r>
                        <a:rPr lang="en-US" sz="1200" b="0" i="1" dirty="0" smtClean="0">
                          <a:solidFill>
                            <a:schemeClr val="tx1"/>
                          </a:solidFill>
                          <a:latin typeface="Cambria Math" panose="02040503050406030204" pitchFamily="18" charset="0"/>
                        </a:rPr>
                        <m:t>𝑏𝑏</m:t>
                      </m:r>
                    </m:oMath>
                  </m:oMathPara>
                </a14:m>
                <a:endParaRPr lang="en-DE" sz="1200" dirty="0">
                  <a:solidFill>
                    <a:schemeClr val="bg1"/>
                  </a:solidFill>
                </a:endParaRPr>
              </a:p>
            </p:txBody>
          </p:sp>
        </mc:Choice>
        <mc:Fallback xmlns="">
          <p:sp>
            <p:nvSpPr>
              <p:cNvPr id="28" name="Rounded Rectangle 27">
                <a:extLst>
                  <a:ext uri="{FF2B5EF4-FFF2-40B4-BE49-F238E27FC236}">
                    <a16:creationId xmlns:a16="http://schemas.microsoft.com/office/drawing/2014/main" id="{4B4221AC-C102-D217-A8CC-BB33BE6D15B7}"/>
                  </a:ext>
                </a:extLst>
              </p:cNvPr>
              <p:cNvSpPr>
                <a:spLocks noRot="1" noChangeAspect="1" noMove="1" noResize="1" noEditPoints="1" noAdjustHandles="1" noChangeArrowheads="1" noChangeShapeType="1" noTextEdit="1"/>
              </p:cNvSpPr>
              <p:nvPr/>
            </p:nvSpPr>
            <p:spPr bwMode="gray">
              <a:xfrm>
                <a:off x="2579778" y="4457740"/>
                <a:ext cx="432048" cy="288032"/>
              </a:xfrm>
              <a:prstGeom prst="roundRect">
                <a:avLst/>
              </a:prstGeom>
              <a:blipFill>
                <a:blip r:embed="rId14"/>
                <a:stretch>
                  <a:fillRect/>
                </a:stretch>
              </a:blipFill>
              <a:ln w="9525">
                <a:solidFill>
                  <a:schemeClr val="accent1"/>
                </a:solidFill>
              </a:ln>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29" name="Rounded Rectangle 28">
                <a:extLst>
                  <a:ext uri="{FF2B5EF4-FFF2-40B4-BE49-F238E27FC236}">
                    <a16:creationId xmlns:a16="http://schemas.microsoft.com/office/drawing/2014/main" id="{CDAC1953-B9CA-F24E-4CE1-6695420626A9}"/>
                  </a:ext>
                </a:extLst>
              </p:cNvPr>
              <p:cNvSpPr/>
              <p:nvPr/>
            </p:nvSpPr>
            <p:spPr bwMode="gray">
              <a:xfrm>
                <a:off x="1595669" y="2435328"/>
                <a:ext cx="432048" cy="288032"/>
              </a:xfrm>
              <a:prstGeom prst="round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Group"/>
                    </m:oMathParaPr>
                    <m:oMath xmlns:m="http://schemas.openxmlformats.org/officeDocument/2006/math">
                      <m:r>
                        <a:rPr lang="en-DE" sz="1200" i="1" dirty="0" smtClean="0">
                          <a:solidFill>
                            <a:schemeClr val="tx1"/>
                          </a:solidFill>
                          <a:latin typeface="Cambria Math" panose="02040503050406030204" pitchFamily="18" charset="0"/>
                        </a:rPr>
                        <m:t>𝑎</m:t>
                      </m:r>
                    </m:oMath>
                  </m:oMathPara>
                </a14:m>
                <a:endParaRPr lang="en-DE" sz="1200" dirty="0">
                  <a:solidFill>
                    <a:schemeClr val="bg1"/>
                  </a:solidFill>
                </a:endParaRPr>
              </a:p>
            </p:txBody>
          </p:sp>
        </mc:Choice>
        <mc:Fallback xmlns="">
          <p:sp>
            <p:nvSpPr>
              <p:cNvPr id="29" name="Rounded Rectangle 28">
                <a:extLst>
                  <a:ext uri="{FF2B5EF4-FFF2-40B4-BE49-F238E27FC236}">
                    <a16:creationId xmlns:a16="http://schemas.microsoft.com/office/drawing/2014/main" id="{CDAC1953-B9CA-F24E-4CE1-6695420626A9}"/>
                  </a:ext>
                </a:extLst>
              </p:cNvPr>
              <p:cNvSpPr>
                <a:spLocks noRot="1" noChangeAspect="1" noMove="1" noResize="1" noEditPoints="1" noAdjustHandles="1" noChangeArrowheads="1" noChangeShapeType="1" noTextEdit="1"/>
              </p:cNvSpPr>
              <p:nvPr/>
            </p:nvSpPr>
            <p:spPr bwMode="gray">
              <a:xfrm>
                <a:off x="1595669" y="2435328"/>
                <a:ext cx="432048" cy="288032"/>
              </a:xfrm>
              <a:prstGeom prst="roundRect">
                <a:avLst/>
              </a:prstGeom>
              <a:blipFill>
                <a:blip r:embed="rId15"/>
                <a:stretch>
                  <a:fillRect/>
                </a:stretch>
              </a:blipFill>
              <a:ln w="9525">
                <a:solidFill>
                  <a:schemeClr val="accent1"/>
                </a:solidFill>
              </a:ln>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30" name="Rounded Rectangle 29">
                <a:extLst>
                  <a:ext uri="{FF2B5EF4-FFF2-40B4-BE49-F238E27FC236}">
                    <a16:creationId xmlns:a16="http://schemas.microsoft.com/office/drawing/2014/main" id="{7BA28468-18DA-CBCB-AE98-A1AEEA390A17}"/>
                  </a:ext>
                </a:extLst>
              </p:cNvPr>
              <p:cNvSpPr/>
              <p:nvPr/>
            </p:nvSpPr>
            <p:spPr bwMode="gray">
              <a:xfrm>
                <a:off x="1595669" y="4053257"/>
                <a:ext cx="432048" cy="288032"/>
              </a:xfrm>
              <a:prstGeom prst="round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Group"/>
                    </m:oMathParaPr>
                    <m:oMath xmlns:m="http://schemas.openxmlformats.org/officeDocument/2006/math">
                      <m:r>
                        <a:rPr lang="en-US" sz="1200" b="0" i="1" dirty="0" smtClean="0">
                          <a:solidFill>
                            <a:schemeClr val="tx1"/>
                          </a:solidFill>
                          <a:latin typeface="Cambria Math" panose="02040503050406030204" pitchFamily="18" charset="0"/>
                        </a:rPr>
                        <m:t>𝑏</m:t>
                      </m:r>
                    </m:oMath>
                  </m:oMathPara>
                </a14:m>
                <a:endParaRPr lang="en-DE" sz="1200" dirty="0">
                  <a:solidFill>
                    <a:schemeClr val="bg1"/>
                  </a:solidFill>
                </a:endParaRPr>
              </a:p>
            </p:txBody>
          </p:sp>
        </mc:Choice>
        <mc:Fallback xmlns="">
          <p:sp>
            <p:nvSpPr>
              <p:cNvPr id="30" name="Rounded Rectangle 29">
                <a:extLst>
                  <a:ext uri="{FF2B5EF4-FFF2-40B4-BE49-F238E27FC236}">
                    <a16:creationId xmlns:a16="http://schemas.microsoft.com/office/drawing/2014/main" id="{7BA28468-18DA-CBCB-AE98-A1AEEA390A17}"/>
                  </a:ext>
                </a:extLst>
              </p:cNvPr>
              <p:cNvSpPr>
                <a:spLocks noRot="1" noChangeAspect="1" noMove="1" noResize="1" noEditPoints="1" noAdjustHandles="1" noChangeArrowheads="1" noChangeShapeType="1" noTextEdit="1"/>
              </p:cNvSpPr>
              <p:nvPr/>
            </p:nvSpPr>
            <p:spPr bwMode="gray">
              <a:xfrm>
                <a:off x="1595669" y="4053257"/>
                <a:ext cx="432048" cy="288032"/>
              </a:xfrm>
              <a:prstGeom prst="roundRect">
                <a:avLst/>
              </a:prstGeom>
              <a:blipFill>
                <a:blip r:embed="rId16"/>
                <a:stretch>
                  <a:fillRect/>
                </a:stretch>
              </a:blipFill>
              <a:ln w="9525">
                <a:solidFill>
                  <a:schemeClr val="accent1"/>
                </a:solidFill>
              </a:ln>
            </p:spPr>
            <p:txBody>
              <a:bodyPr/>
              <a:lstStyle/>
              <a:p>
                <a:r>
                  <a:rPr lang="en-DE">
                    <a:noFill/>
                  </a:rPr>
                  <a:t> </a:t>
                </a:r>
              </a:p>
            </p:txBody>
          </p:sp>
        </mc:Fallback>
      </mc:AlternateContent>
      <p:cxnSp>
        <p:nvCxnSpPr>
          <p:cNvPr id="35" name="Straight Arrow Connector 34">
            <a:extLst>
              <a:ext uri="{FF2B5EF4-FFF2-40B4-BE49-F238E27FC236}">
                <a16:creationId xmlns:a16="http://schemas.microsoft.com/office/drawing/2014/main" id="{A274881C-3CFB-EDA3-1AF3-70EBE48CF0F6}"/>
              </a:ext>
            </a:extLst>
          </p:cNvPr>
          <p:cNvCxnSpPr>
            <a:stCxn id="16" idx="3"/>
            <a:endCxn id="29" idx="1"/>
          </p:cNvCxnSpPr>
          <p:nvPr/>
        </p:nvCxnSpPr>
        <p:spPr bwMode="gray">
          <a:xfrm flipV="1">
            <a:off x="1043608" y="2579344"/>
            <a:ext cx="552061" cy="808964"/>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A394149-6A55-DA30-D0EA-D85F6D146074}"/>
              </a:ext>
            </a:extLst>
          </p:cNvPr>
          <p:cNvCxnSpPr>
            <a:cxnSpLocks/>
            <a:stCxn id="16" idx="3"/>
            <a:endCxn id="30" idx="1"/>
          </p:cNvCxnSpPr>
          <p:nvPr/>
        </p:nvCxnSpPr>
        <p:spPr bwMode="gray">
          <a:xfrm>
            <a:off x="1043608" y="3388308"/>
            <a:ext cx="552061" cy="808965"/>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D4256B72-E827-931D-A3DF-C59BFF549717}"/>
              </a:ext>
            </a:extLst>
          </p:cNvPr>
          <p:cNvCxnSpPr>
            <a:cxnSpLocks/>
            <a:stCxn id="29" idx="3"/>
            <a:endCxn id="25" idx="1"/>
          </p:cNvCxnSpPr>
          <p:nvPr/>
        </p:nvCxnSpPr>
        <p:spPr bwMode="gray">
          <a:xfrm flipV="1">
            <a:off x="2027717" y="2174862"/>
            <a:ext cx="552061" cy="404482"/>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37A96C97-3CC7-05A7-D851-D8C306F6346B}"/>
              </a:ext>
            </a:extLst>
          </p:cNvPr>
          <p:cNvCxnSpPr>
            <a:cxnSpLocks/>
            <a:stCxn id="29" idx="3"/>
            <a:endCxn id="26" idx="1"/>
          </p:cNvCxnSpPr>
          <p:nvPr/>
        </p:nvCxnSpPr>
        <p:spPr bwMode="gray">
          <a:xfrm>
            <a:off x="2027717" y="2579344"/>
            <a:ext cx="552061" cy="404482"/>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894DD35B-372E-16F6-B78A-792B7D388C8E}"/>
              </a:ext>
            </a:extLst>
          </p:cNvPr>
          <p:cNvCxnSpPr>
            <a:cxnSpLocks/>
            <a:stCxn id="30" idx="3"/>
            <a:endCxn id="27" idx="1"/>
          </p:cNvCxnSpPr>
          <p:nvPr/>
        </p:nvCxnSpPr>
        <p:spPr bwMode="gray">
          <a:xfrm flipV="1">
            <a:off x="2027717" y="3792790"/>
            <a:ext cx="552061" cy="404483"/>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9FED6463-92C6-746D-B48E-A06B048E5F17}"/>
              </a:ext>
            </a:extLst>
          </p:cNvPr>
          <p:cNvCxnSpPr>
            <a:cxnSpLocks/>
            <a:stCxn id="30" idx="3"/>
            <a:endCxn id="28" idx="1"/>
          </p:cNvCxnSpPr>
          <p:nvPr/>
        </p:nvCxnSpPr>
        <p:spPr bwMode="gray">
          <a:xfrm>
            <a:off x="2027717" y="4197273"/>
            <a:ext cx="552061" cy="404483"/>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4DF043C-A654-81AA-24B3-9E19AFDD3ABB}"/>
              </a:ext>
            </a:extLst>
          </p:cNvPr>
          <p:cNvCxnSpPr>
            <a:cxnSpLocks/>
            <a:stCxn id="25" idx="3"/>
            <a:endCxn id="17" idx="1"/>
          </p:cNvCxnSpPr>
          <p:nvPr/>
        </p:nvCxnSpPr>
        <p:spPr bwMode="gray">
          <a:xfrm flipV="1">
            <a:off x="3011826" y="1972621"/>
            <a:ext cx="552062" cy="202241"/>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D89A0548-7CD1-0691-1D2B-043E13DD1652}"/>
              </a:ext>
            </a:extLst>
          </p:cNvPr>
          <p:cNvCxnSpPr>
            <a:cxnSpLocks/>
            <a:stCxn id="25" idx="3"/>
            <a:endCxn id="18" idx="1"/>
          </p:cNvCxnSpPr>
          <p:nvPr/>
        </p:nvCxnSpPr>
        <p:spPr bwMode="gray">
          <a:xfrm>
            <a:off x="3011826" y="2174862"/>
            <a:ext cx="552062" cy="202241"/>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3F597A6F-A424-7262-870E-114CB4C9105F}"/>
              </a:ext>
            </a:extLst>
          </p:cNvPr>
          <p:cNvCxnSpPr>
            <a:cxnSpLocks/>
            <a:stCxn id="26" idx="3"/>
            <a:endCxn id="19" idx="1"/>
          </p:cNvCxnSpPr>
          <p:nvPr/>
        </p:nvCxnSpPr>
        <p:spPr bwMode="gray">
          <a:xfrm flipV="1">
            <a:off x="3011826" y="2781585"/>
            <a:ext cx="552062" cy="202241"/>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A43A6257-E9A3-9914-6E0B-87642D6F5960}"/>
              </a:ext>
            </a:extLst>
          </p:cNvPr>
          <p:cNvCxnSpPr>
            <a:cxnSpLocks/>
            <a:stCxn id="26" idx="3"/>
            <a:endCxn id="20" idx="1"/>
          </p:cNvCxnSpPr>
          <p:nvPr/>
        </p:nvCxnSpPr>
        <p:spPr bwMode="gray">
          <a:xfrm>
            <a:off x="3011826" y="2983826"/>
            <a:ext cx="552062" cy="202241"/>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D8861A79-3AD4-1F19-E445-03CCFC954BCE}"/>
              </a:ext>
            </a:extLst>
          </p:cNvPr>
          <p:cNvCxnSpPr>
            <a:cxnSpLocks/>
            <a:stCxn id="27" idx="3"/>
            <a:endCxn id="21" idx="1"/>
          </p:cNvCxnSpPr>
          <p:nvPr/>
        </p:nvCxnSpPr>
        <p:spPr bwMode="gray">
          <a:xfrm flipV="1">
            <a:off x="3011826" y="3590549"/>
            <a:ext cx="552062" cy="202241"/>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4B9948AC-5328-B6AD-0ED7-22A3ABDB9512}"/>
              </a:ext>
            </a:extLst>
          </p:cNvPr>
          <p:cNvCxnSpPr>
            <a:cxnSpLocks/>
            <a:stCxn id="27" idx="3"/>
            <a:endCxn id="22" idx="1"/>
          </p:cNvCxnSpPr>
          <p:nvPr/>
        </p:nvCxnSpPr>
        <p:spPr bwMode="gray">
          <a:xfrm>
            <a:off x="3011826" y="3792790"/>
            <a:ext cx="552062" cy="202241"/>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8CCAE860-2F07-E8CE-FBAF-2F7A23F0C10E}"/>
              </a:ext>
            </a:extLst>
          </p:cNvPr>
          <p:cNvCxnSpPr>
            <a:cxnSpLocks/>
            <a:stCxn id="28" idx="3"/>
            <a:endCxn id="23" idx="1"/>
          </p:cNvCxnSpPr>
          <p:nvPr/>
        </p:nvCxnSpPr>
        <p:spPr bwMode="gray">
          <a:xfrm flipV="1">
            <a:off x="3011826" y="4399513"/>
            <a:ext cx="552062" cy="202243"/>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B1BBB418-F87B-C5B1-F3F9-680677B930CB}"/>
              </a:ext>
            </a:extLst>
          </p:cNvPr>
          <p:cNvCxnSpPr>
            <a:cxnSpLocks/>
            <a:stCxn id="28" idx="3"/>
            <a:endCxn id="24" idx="1"/>
          </p:cNvCxnSpPr>
          <p:nvPr/>
        </p:nvCxnSpPr>
        <p:spPr bwMode="gray">
          <a:xfrm>
            <a:off x="3011826" y="4601756"/>
            <a:ext cx="552062" cy="202242"/>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FCE27123-782F-D9A6-F53A-73F3C5D9B3B4}"/>
                  </a:ext>
                </a:extLst>
              </p:cNvPr>
              <p:cNvSpPr txBox="1"/>
              <p:nvPr/>
            </p:nvSpPr>
            <p:spPr bwMode="gray">
              <a:xfrm>
                <a:off x="904610" y="2723360"/>
                <a:ext cx="432048" cy="21544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800" b="0" i="1" dirty="0" smtClean="0">
                              <a:solidFill>
                                <a:schemeClr val="tx1"/>
                              </a:solidFill>
                              <a:latin typeface="Cambria Math" panose="02040503050406030204" pitchFamily="18" charset="0"/>
                            </a:rPr>
                          </m:ctrlPr>
                        </m:sSubPr>
                        <m:e>
                          <m:r>
                            <a:rPr lang="en-US" sz="800" b="0" i="1" dirty="0" smtClean="0">
                              <a:solidFill>
                                <a:schemeClr val="tx1"/>
                              </a:solidFill>
                              <a:latin typeface="Cambria Math" panose="02040503050406030204" pitchFamily="18" charset="0"/>
                            </a:rPr>
                            <m:t>𝑃</m:t>
                          </m:r>
                        </m:e>
                        <m:sub>
                          <m:r>
                            <a:rPr lang="en-US" sz="800" b="0" i="1" dirty="0" smtClean="0">
                              <a:solidFill>
                                <a:schemeClr val="tx1"/>
                              </a:solidFill>
                              <a:latin typeface="Cambria Math" panose="02040503050406030204" pitchFamily="18" charset="0"/>
                            </a:rPr>
                            <m:t>1</m:t>
                          </m:r>
                        </m:sub>
                      </m:sSub>
                      <m:d>
                        <m:dPr>
                          <m:ctrlPr>
                            <a:rPr lang="en-US" sz="800" b="0" i="1" dirty="0" smtClean="0">
                              <a:solidFill>
                                <a:schemeClr val="tx1"/>
                              </a:solidFill>
                              <a:latin typeface="Cambria Math" panose="02040503050406030204" pitchFamily="18" charset="0"/>
                            </a:rPr>
                          </m:ctrlPr>
                        </m:dPr>
                        <m:e>
                          <m:r>
                            <a:rPr lang="en-US" sz="800" b="0" i="1" dirty="0" smtClean="0">
                              <a:solidFill>
                                <a:schemeClr val="tx1"/>
                              </a:solidFill>
                              <a:latin typeface="Cambria Math" panose="02040503050406030204" pitchFamily="18" charset="0"/>
                            </a:rPr>
                            <m:t>𝑎</m:t>
                          </m:r>
                        </m:e>
                      </m:d>
                    </m:oMath>
                  </m:oMathPara>
                </a14:m>
                <a:endParaRPr lang="en-DE" sz="800" dirty="0"/>
              </a:p>
            </p:txBody>
          </p:sp>
        </mc:Choice>
        <mc:Fallback xmlns="">
          <p:sp>
            <p:nvSpPr>
              <p:cNvPr id="77" name="TextBox 76">
                <a:extLst>
                  <a:ext uri="{FF2B5EF4-FFF2-40B4-BE49-F238E27FC236}">
                    <a16:creationId xmlns:a16="http://schemas.microsoft.com/office/drawing/2014/main" id="{FCE27123-782F-D9A6-F53A-73F3C5D9B3B4}"/>
                  </a:ext>
                </a:extLst>
              </p:cNvPr>
              <p:cNvSpPr txBox="1">
                <a:spLocks noRot="1" noChangeAspect="1" noMove="1" noResize="1" noEditPoints="1" noAdjustHandles="1" noChangeArrowheads="1" noChangeShapeType="1" noTextEdit="1"/>
              </p:cNvSpPr>
              <p:nvPr/>
            </p:nvSpPr>
            <p:spPr bwMode="gray">
              <a:xfrm>
                <a:off x="904610" y="2723360"/>
                <a:ext cx="432048" cy="215444"/>
              </a:xfrm>
              <a:prstGeom prst="rect">
                <a:avLst/>
              </a:prstGeom>
              <a:blipFill>
                <a:blip r:embed="rId17"/>
                <a:stretch>
                  <a:fillRect/>
                </a:stretch>
              </a:blipFill>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47F6DAAF-3997-2AD6-EA2A-E1C6425C135E}"/>
                  </a:ext>
                </a:extLst>
              </p:cNvPr>
              <p:cNvSpPr txBox="1"/>
              <p:nvPr/>
            </p:nvSpPr>
            <p:spPr bwMode="gray">
              <a:xfrm>
                <a:off x="887590" y="3706836"/>
                <a:ext cx="432048" cy="21544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800" b="0" i="1" dirty="0" smtClean="0">
                              <a:solidFill>
                                <a:schemeClr val="tx1"/>
                              </a:solidFill>
                              <a:latin typeface="Cambria Math" panose="02040503050406030204" pitchFamily="18" charset="0"/>
                            </a:rPr>
                          </m:ctrlPr>
                        </m:sSubPr>
                        <m:e>
                          <m:r>
                            <a:rPr lang="en-US" sz="800" b="0" i="1" dirty="0" smtClean="0">
                              <a:solidFill>
                                <a:schemeClr val="tx1"/>
                              </a:solidFill>
                              <a:latin typeface="Cambria Math" panose="02040503050406030204" pitchFamily="18" charset="0"/>
                            </a:rPr>
                            <m:t>𝑃</m:t>
                          </m:r>
                        </m:e>
                        <m:sub>
                          <m:r>
                            <a:rPr lang="en-US" sz="800" b="0" i="1" dirty="0" smtClean="0">
                              <a:solidFill>
                                <a:schemeClr val="tx1"/>
                              </a:solidFill>
                              <a:latin typeface="Cambria Math" panose="02040503050406030204" pitchFamily="18" charset="0"/>
                            </a:rPr>
                            <m:t>1</m:t>
                          </m:r>
                        </m:sub>
                      </m:sSub>
                      <m:d>
                        <m:dPr>
                          <m:ctrlPr>
                            <a:rPr lang="en-US" sz="800" b="0" i="1" dirty="0" smtClean="0">
                              <a:solidFill>
                                <a:schemeClr val="tx1"/>
                              </a:solidFill>
                              <a:latin typeface="Cambria Math" panose="02040503050406030204" pitchFamily="18" charset="0"/>
                            </a:rPr>
                          </m:ctrlPr>
                        </m:dPr>
                        <m:e>
                          <m:r>
                            <a:rPr lang="en-US" sz="800" b="0" i="1" dirty="0" smtClean="0">
                              <a:solidFill>
                                <a:schemeClr val="tx1"/>
                              </a:solidFill>
                              <a:latin typeface="Cambria Math" panose="02040503050406030204" pitchFamily="18" charset="0"/>
                            </a:rPr>
                            <m:t>𝑏</m:t>
                          </m:r>
                        </m:e>
                      </m:d>
                    </m:oMath>
                  </m:oMathPara>
                </a14:m>
                <a:endParaRPr lang="en-DE" sz="800" dirty="0"/>
              </a:p>
            </p:txBody>
          </p:sp>
        </mc:Choice>
        <mc:Fallback xmlns="">
          <p:sp>
            <p:nvSpPr>
              <p:cNvPr id="78" name="TextBox 77">
                <a:extLst>
                  <a:ext uri="{FF2B5EF4-FFF2-40B4-BE49-F238E27FC236}">
                    <a16:creationId xmlns:a16="http://schemas.microsoft.com/office/drawing/2014/main" id="{47F6DAAF-3997-2AD6-EA2A-E1C6425C135E}"/>
                  </a:ext>
                </a:extLst>
              </p:cNvPr>
              <p:cNvSpPr txBox="1">
                <a:spLocks noRot="1" noChangeAspect="1" noMove="1" noResize="1" noEditPoints="1" noAdjustHandles="1" noChangeArrowheads="1" noChangeShapeType="1" noTextEdit="1"/>
              </p:cNvSpPr>
              <p:nvPr/>
            </p:nvSpPr>
            <p:spPr bwMode="gray">
              <a:xfrm>
                <a:off x="887590" y="3706836"/>
                <a:ext cx="432048" cy="215444"/>
              </a:xfrm>
              <a:prstGeom prst="rect">
                <a:avLst/>
              </a:prstGeom>
              <a:blipFill>
                <a:blip r:embed="rId18"/>
                <a:stretch>
                  <a:fillRect/>
                </a:stretch>
              </a:blipFill>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6C2C0071-1AFD-70B4-6EAD-4F609C2CBEF6}"/>
                  </a:ext>
                </a:extLst>
              </p:cNvPr>
              <p:cNvSpPr txBox="1"/>
              <p:nvPr/>
            </p:nvSpPr>
            <p:spPr bwMode="gray">
              <a:xfrm>
                <a:off x="1907704" y="2131433"/>
                <a:ext cx="552060" cy="22653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800" b="0" i="1" dirty="0" smtClean="0">
                              <a:solidFill>
                                <a:schemeClr val="tx1"/>
                              </a:solidFill>
                              <a:latin typeface="Cambria Math" panose="02040503050406030204" pitchFamily="18" charset="0"/>
                            </a:rPr>
                          </m:ctrlPr>
                        </m:sSubPr>
                        <m:e>
                          <m:r>
                            <a:rPr lang="en-US" sz="800" b="0" i="1" dirty="0" smtClean="0">
                              <a:solidFill>
                                <a:schemeClr val="tx1"/>
                              </a:solidFill>
                              <a:latin typeface="Cambria Math" panose="02040503050406030204" pitchFamily="18" charset="0"/>
                            </a:rPr>
                            <m:t>𝑃</m:t>
                          </m:r>
                        </m:e>
                        <m:sub>
                          <m:r>
                            <a:rPr lang="en-US" sz="800" b="0" i="1" dirty="0" smtClean="0">
                              <a:solidFill>
                                <a:schemeClr val="tx1"/>
                              </a:solidFill>
                              <a:latin typeface="Cambria Math" panose="02040503050406030204" pitchFamily="18" charset="0"/>
                            </a:rPr>
                            <m:t>2|</m:t>
                          </m:r>
                          <m:r>
                            <a:rPr lang="en-US" sz="800" b="0" i="1" dirty="0" smtClean="0">
                              <a:solidFill>
                                <a:schemeClr val="tx1"/>
                              </a:solidFill>
                              <a:latin typeface="Cambria Math" panose="02040503050406030204" pitchFamily="18" charset="0"/>
                            </a:rPr>
                            <m:t>𝑎</m:t>
                          </m:r>
                        </m:sub>
                      </m:sSub>
                      <m:d>
                        <m:dPr>
                          <m:ctrlPr>
                            <a:rPr lang="en-US" sz="800" b="0" i="1" dirty="0" smtClean="0">
                              <a:solidFill>
                                <a:schemeClr val="tx1"/>
                              </a:solidFill>
                              <a:latin typeface="Cambria Math" panose="02040503050406030204" pitchFamily="18" charset="0"/>
                            </a:rPr>
                          </m:ctrlPr>
                        </m:dPr>
                        <m:e>
                          <m:r>
                            <a:rPr lang="en-US" sz="800" b="0" i="1" dirty="0" smtClean="0">
                              <a:solidFill>
                                <a:schemeClr val="tx1"/>
                              </a:solidFill>
                              <a:latin typeface="Cambria Math" panose="02040503050406030204" pitchFamily="18" charset="0"/>
                            </a:rPr>
                            <m:t>𝑎</m:t>
                          </m:r>
                        </m:e>
                      </m:d>
                    </m:oMath>
                  </m:oMathPara>
                </a14:m>
                <a:endParaRPr lang="en-DE" sz="800" dirty="0"/>
              </a:p>
            </p:txBody>
          </p:sp>
        </mc:Choice>
        <mc:Fallback xmlns="">
          <p:sp>
            <p:nvSpPr>
              <p:cNvPr id="79" name="TextBox 78">
                <a:extLst>
                  <a:ext uri="{FF2B5EF4-FFF2-40B4-BE49-F238E27FC236}">
                    <a16:creationId xmlns:a16="http://schemas.microsoft.com/office/drawing/2014/main" id="{6C2C0071-1AFD-70B4-6EAD-4F609C2CBEF6}"/>
                  </a:ext>
                </a:extLst>
              </p:cNvPr>
              <p:cNvSpPr txBox="1">
                <a:spLocks noRot="1" noChangeAspect="1" noMove="1" noResize="1" noEditPoints="1" noAdjustHandles="1" noChangeArrowheads="1" noChangeShapeType="1" noTextEdit="1"/>
              </p:cNvSpPr>
              <p:nvPr/>
            </p:nvSpPr>
            <p:spPr bwMode="gray">
              <a:xfrm>
                <a:off x="1907704" y="2131433"/>
                <a:ext cx="552060" cy="226537"/>
              </a:xfrm>
              <a:prstGeom prst="rect">
                <a:avLst/>
              </a:prstGeom>
              <a:blipFill>
                <a:blip r:embed="rId19"/>
                <a:stretch>
                  <a:fillRect b="-5556"/>
                </a:stretch>
              </a:blipFill>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014FDB07-7E07-79AF-476E-9BDE67378060}"/>
                  </a:ext>
                </a:extLst>
              </p:cNvPr>
              <p:cNvSpPr txBox="1"/>
              <p:nvPr/>
            </p:nvSpPr>
            <p:spPr bwMode="gray">
              <a:xfrm>
                <a:off x="1907703" y="2828320"/>
                <a:ext cx="552061" cy="22653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800" b="0" i="1" dirty="0" smtClean="0">
                              <a:solidFill>
                                <a:schemeClr val="tx1"/>
                              </a:solidFill>
                              <a:latin typeface="Cambria Math" panose="02040503050406030204" pitchFamily="18" charset="0"/>
                            </a:rPr>
                          </m:ctrlPr>
                        </m:sSubPr>
                        <m:e>
                          <m:r>
                            <a:rPr lang="en-US" sz="800" b="0" i="1" dirty="0" smtClean="0">
                              <a:solidFill>
                                <a:schemeClr val="tx1"/>
                              </a:solidFill>
                              <a:latin typeface="Cambria Math" panose="02040503050406030204" pitchFamily="18" charset="0"/>
                            </a:rPr>
                            <m:t>𝑃</m:t>
                          </m:r>
                        </m:e>
                        <m:sub>
                          <m:r>
                            <a:rPr lang="en-US" sz="800" b="0" i="1" dirty="0" smtClean="0">
                              <a:solidFill>
                                <a:schemeClr val="tx1"/>
                              </a:solidFill>
                              <a:latin typeface="Cambria Math" panose="02040503050406030204" pitchFamily="18" charset="0"/>
                            </a:rPr>
                            <m:t>2|</m:t>
                          </m:r>
                          <m:r>
                            <a:rPr lang="en-US" sz="800" b="0" i="1" dirty="0" smtClean="0">
                              <a:solidFill>
                                <a:schemeClr val="tx1"/>
                              </a:solidFill>
                              <a:latin typeface="Cambria Math" panose="02040503050406030204" pitchFamily="18" charset="0"/>
                            </a:rPr>
                            <m:t>𝑎</m:t>
                          </m:r>
                        </m:sub>
                      </m:sSub>
                      <m:d>
                        <m:dPr>
                          <m:ctrlPr>
                            <a:rPr lang="en-US" sz="800" b="0" i="1" dirty="0" smtClean="0">
                              <a:solidFill>
                                <a:schemeClr val="tx1"/>
                              </a:solidFill>
                              <a:latin typeface="Cambria Math" panose="02040503050406030204" pitchFamily="18" charset="0"/>
                            </a:rPr>
                          </m:ctrlPr>
                        </m:dPr>
                        <m:e>
                          <m:r>
                            <a:rPr lang="en-US" sz="800" b="0" i="1" dirty="0" smtClean="0">
                              <a:solidFill>
                                <a:schemeClr val="tx1"/>
                              </a:solidFill>
                              <a:latin typeface="Cambria Math" panose="02040503050406030204" pitchFamily="18" charset="0"/>
                            </a:rPr>
                            <m:t>𝑏</m:t>
                          </m:r>
                        </m:e>
                      </m:d>
                    </m:oMath>
                  </m:oMathPara>
                </a14:m>
                <a:endParaRPr lang="en-DE" sz="800" dirty="0"/>
              </a:p>
            </p:txBody>
          </p:sp>
        </mc:Choice>
        <mc:Fallback xmlns="">
          <p:sp>
            <p:nvSpPr>
              <p:cNvPr id="81" name="TextBox 80">
                <a:extLst>
                  <a:ext uri="{FF2B5EF4-FFF2-40B4-BE49-F238E27FC236}">
                    <a16:creationId xmlns:a16="http://schemas.microsoft.com/office/drawing/2014/main" id="{014FDB07-7E07-79AF-476E-9BDE67378060}"/>
                  </a:ext>
                </a:extLst>
              </p:cNvPr>
              <p:cNvSpPr txBox="1">
                <a:spLocks noRot="1" noChangeAspect="1" noMove="1" noResize="1" noEditPoints="1" noAdjustHandles="1" noChangeArrowheads="1" noChangeShapeType="1" noTextEdit="1"/>
              </p:cNvSpPr>
              <p:nvPr/>
            </p:nvSpPr>
            <p:spPr bwMode="gray">
              <a:xfrm>
                <a:off x="1907703" y="2828320"/>
                <a:ext cx="552061" cy="226537"/>
              </a:xfrm>
              <a:prstGeom prst="rect">
                <a:avLst/>
              </a:prstGeom>
              <a:blipFill>
                <a:blip r:embed="rId20"/>
                <a:stretch>
                  <a:fillRect/>
                </a:stretch>
              </a:blipFill>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DF15BF7D-BE5A-511D-FF56-98B0C0F2CD10}"/>
                  </a:ext>
                </a:extLst>
              </p:cNvPr>
              <p:cNvSpPr txBox="1"/>
              <p:nvPr/>
            </p:nvSpPr>
            <p:spPr bwMode="gray">
              <a:xfrm>
                <a:off x="1907704" y="3735697"/>
                <a:ext cx="552060" cy="22653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800" b="0" i="1" dirty="0" smtClean="0">
                              <a:solidFill>
                                <a:schemeClr val="tx1"/>
                              </a:solidFill>
                              <a:latin typeface="Cambria Math" panose="02040503050406030204" pitchFamily="18" charset="0"/>
                            </a:rPr>
                          </m:ctrlPr>
                        </m:sSubPr>
                        <m:e>
                          <m:r>
                            <a:rPr lang="en-US" sz="800" b="0" i="1" dirty="0" smtClean="0">
                              <a:solidFill>
                                <a:schemeClr val="tx1"/>
                              </a:solidFill>
                              <a:latin typeface="Cambria Math" panose="02040503050406030204" pitchFamily="18" charset="0"/>
                            </a:rPr>
                            <m:t>𝑃</m:t>
                          </m:r>
                        </m:e>
                        <m:sub>
                          <m:r>
                            <a:rPr lang="en-US" sz="800" b="0" i="1" dirty="0" smtClean="0">
                              <a:solidFill>
                                <a:schemeClr val="tx1"/>
                              </a:solidFill>
                              <a:latin typeface="Cambria Math" panose="02040503050406030204" pitchFamily="18" charset="0"/>
                            </a:rPr>
                            <m:t>2|</m:t>
                          </m:r>
                          <m:r>
                            <a:rPr lang="en-US" sz="800" b="0" i="1" dirty="0" smtClean="0">
                              <a:solidFill>
                                <a:schemeClr val="tx1"/>
                              </a:solidFill>
                              <a:latin typeface="Cambria Math" panose="02040503050406030204" pitchFamily="18" charset="0"/>
                            </a:rPr>
                            <m:t>𝑏</m:t>
                          </m:r>
                        </m:sub>
                      </m:sSub>
                      <m:d>
                        <m:dPr>
                          <m:ctrlPr>
                            <a:rPr lang="en-US" sz="800" b="0" i="1" dirty="0" smtClean="0">
                              <a:solidFill>
                                <a:schemeClr val="tx1"/>
                              </a:solidFill>
                              <a:latin typeface="Cambria Math" panose="02040503050406030204" pitchFamily="18" charset="0"/>
                            </a:rPr>
                          </m:ctrlPr>
                        </m:dPr>
                        <m:e>
                          <m:r>
                            <a:rPr lang="en-US" sz="800" b="0" i="1" dirty="0" smtClean="0">
                              <a:solidFill>
                                <a:schemeClr val="tx1"/>
                              </a:solidFill>
                              <a:latin typeface="Cambria Math" panose="02040503050406030204" pitchFamily="18" charset="0"/>
                            </a:rPr>
                            <m:t>𝑎</m:t>
                          </m:r>
                        </m:e>
                      </m:d>
                    </m:oMath>
                  </m:oMathPara>
                </a14:m>
                <a:endParaRPr lang="en-DE" sz="800" dirty="0"/>
              </a:p>
            </p:txBody>
          </p:sp>
        </mc:Choice>
        <mc:Fallback xmlns="">
          <p:sp>
            <p:nvSpPr>
              <p:cNvPr id="82" name="TextBox 81">
                <a:extLst>
                  <a:ext uri="{FF2B5EF4-FFF2-40B4-BE49-F238E27FC236}">
                    <a16:creationId xmlns:a16="http://schemas.microsoft.com/office/drawing/2014/main" id="{DF15BF7D-BE5A-511D-FF56-98B0C0F2CD10}"/>
                  </a:ext>
                </a:extLst>
              </p:cNvPr>
              <p:cNvSpPr txBox="1">
                <a:spLocks noRot="1" noChangeAspect="1" noMove="1" noResize="1" noEditPoints="1" noAdjustHandles="1" noChangeArrowheads="1" noChangeShapeType="1" noTextEdit="1"/>
              </p:cNvSpPr>
              <p:nvPr/>
            </p:nvSpPr>
            <p:spPr bwMode="gray">
              <a:xfrm>
                <a:off x="1907704" y="3735697"/>
                <a:ext cx="552060" cy="226537"/>
              </a:xfrm>
              <a:prstGeom prst="rect">
                <a:avLst/>
              </a:prstGeom>
              <a:blipFill>
                <a:blip r:embed="rId21"/>
                <a:stretch>
                  <a:fillRect b="-5556"/>
                </a:stretch>
              </a:blipFill>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1A15BC60-C14F-4389-AC8B-063D599135D7}"/>
                  </a:ext>
                </a:extLst>
              </p:cNvPr>
              <p:cNvSpPr txBox="1"/>
              <p:nvPr/>
            </p:nvSpPr>
            <p:spPr bwMode="gray">
              <a:xfrm>
                <a:off x="1907703" y="4432584"/>
                <a:ext cx="552061" cy="22653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800" b="0" i="1" dirty="0" smtClean="0">
                              <a:solidFill>
                                <a:schemeClr val="tx1"/>
                              </a:solidFill>
                              <a:latin typeface="Cambria Math" panose="02040503050406030204" pitchFamily="18" charset="0"/>
                            </a:rPr>
                          </m:ctrlPr>
                        </m:sSubPr>
                        <m:e>
                          <m:r>
                            <a:rPr lang="en-US" sz="800" b="0" i="1" dirty="0" smtClean="0">
                              <a:solidFill>
                                <a:schemeClr val="tx1"/>
                              </a:solidFill>
                              <a:latin typeface="Cambria Math" panose="02040503050406030204" pitchFamily="18" charset="0"/>
                            </a:rPr>
                            <m:t>𝑃</m:t>
                          </m:r>
                        </m:e>
                        <m:sub>
                          <m:r>
                            <a:rPr lang="en-US" sz="800" b="0" i="1" dirty="0" smtClean="0">
                              <a:solidFill>
                                <a:schemeClr val="tx1"/>
                              </a:solidFill>
                              <a:latin typeface="Cambria Math" panose="02040503050406030204" pitchFamily="18" charset="0"/>
                            </a:rPr>
                            <m:t>2|</m:t>
                          </m:r>
                          <m:r>
                            <a:rPr lang="en-US" sz="800" b="0" i="1" dirty="0" smtClean="0">
                              <a:solidFill>
                                <a:schemeClr val="tx1"/>
                              </a:solidFill>
                              <a:latin typeface="Cambria Math" panose="02040503050406030204" pitchFamily="18" charset="0"/>
                            </a:rPr>
                            <m:t>𝑏</m:t>
                          </m:r>
                        </m:sub>
                      </m:sSub>
                      <m:d>
                        <m:dPr>
                          <m:ctrlPr>
                            <a:rPr lang="en-US" sz="800" b="0" i="1" dirty="0" smtClean="0">
                              <a:solidFill>
                                <a:schemeClr val="tx1"/>
                              </a:solidFill>
                              <a:latin typeface="Cambria Math" panose="02040503050406030204" pitchFamily="18" charset="0"/>
                            </a:rPr>
                          </m:ctrlPr>
                        </m:dPr>
                        <m:e>
                          <m:r>
                            <a:rPr lang="en-US" sz="800" b="0" i="1" dirty="0" smtClean="0">
                              <a:solidFill>
                                <a:schemeClr val="tx1"/>
                              </a:solidFill>
                              <a:latin typeface="Cambria Math" panose="02040503050406030204" pitchFamily="18" charset="0"/>
                            </a:rPr>
                            <m:t>𝑏</m:t>
                          </m:r>
                        </m:e>
                      </m:d>
                    </m:oMath>
                  </m:oMathPara>
                </a14:m>
                <a:endParaRPr lang="en-DE" sz="800" dirty="0"/>
              </a:p>
            </p:txBody>
          </p:sp>
        </mc:Choice>
        <mc:Fallback xmlns="">
          <p:sp>
            <p:nvSpPr>
              <p:cNvPr id="83" name="TextBox 82">
                <a:extLst>
                  <a:ext uri="{FF2B5EF4-FFF2-40B4-BE49-F238E27FC236}">
                    <a16:creationId xmlns:a16="http://schemas.microsoft.com/office/drawing/2014/main" id="{1A15BC60-C14F-4389-AC8B-063D599135D7}"/>
                  </a:ext>
                </a:extLst>
              </p:cNvPr>
              <p:cNvSpPr txBox="1">
                <a:spLocks noRot="1" noChangeAspect="1" noMove="1" noResize="1" noEditPoints="1" noAdjustHandles="1" noChangeArrowheads="1" noChangeShapeType="1" noTextEdit="1"/>
              </p:cNvSpPr>
              <p:nvPr/>
            </p:nvSpPr>
            <p:spPr bwMode="gray">
              <a:xfrm>
                <a:off x="1907703" y="4432584"/>
                <a:ext cx="552061" cy="226537"/>
              </a:xfrm>
              <a:prstGeom prst="rect">
                <a:avLst/>
              </a:prstGeom>
              <a:blipFill>
                <a:blip r:embed="rId22"/>
                <a:stretch>
                  <a:fillRect b="-5263"/>
                </a:stretch>
              </a:blipFill>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87C3CCD2-9E30-D7E0-9305-B297F07E4DD7}"/>
                  </a:ext>
                </a:extLst>
              </p:cNvPr>
              <p:cNvSpPr txBox="1"/>
              <p:nvPr/>
            </p:nvSpPr>
            <p:spPr bwMode="gray">
              <a:xfrm>
                <a:off x="2938099" y="1842586"/>
                <a:ext cx="552060" cy="22653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800" b="0" i="1" dirty="0" smtClean="0">
                              <a:solidFill>
                                <a:schemeClr val="tx1"/>
                              </a:solidFill>
                              <a:latin typeface="Cambria Math" panose="02040503050406030204" pitchFamily="18" charset="0"/>
                            </a:rPr>
                          </m:ctrlPr>
                        </m:sSubPr>
                        <m:e>
                          <m:r>
                            <a:rPr lang="en-US" sz="800" b="0" i="1" dirty="0" smtClean="0">
                              <a:solidFill>
                                <a:schemeClr val="tx1"/>
                              </a:solidFill>
                              <a:latin typeface="Cambria Math" panose="02040503050406030204" pitchFamily="18" charset="0"/>
                            </a:rPr>
                            <m:t>𝑃</m:t>
                          </m:r>
                        </m:e>
                        <m:sub>
                          <m:r>
                            <a:rPr lang="en-US" sz="800" b="0" i="1" dirty="0" smtClean="0">
                              <a:solidFill>
                                <a:schemeClr val="tx1"/>
                              </a:solidFill>
                              <a:latin typeface="Cambria Math" panose="02040503050406030204" pitchFamily="18" charset="0"/>
                            </a:rPr>
                            <m:t>3|</m:t>
                          </m:r>
                          <m:r>
                            <a:rPr lang="en-US" sz="800" b="0" i="1" dirty="0" smtClean="0">
                              <a:solidFill>
                                <a:schemeClr val="tx1"/>
                              </a:solidFill>
                              <a:latin typeface="Cambria Math" panose="02040503050406030204" pitchFamily="18" charset="0"/>
                            </a:rPr>
                            <m:t>𝑎𝑎</m:t>
                          </m:r>
                        </m:sub>
                      </m:sSub>
                      <m:d>
                        <m:dPr>
                          <m:ctrlPr>
                            <a:rPr lang="en-US" sz="800" b="0" i="1" dirty="0" smtClean="0">
                              <a:solidFill>
                                <a:schemeClr val="tx1"/>
                              </a:solidFill>
                              <a:latin typeface="Cambria Math" panose="02040503050406030204" pitchFamily="18" charset="0"/>
                            </a:rPr>
                          </m:ctrlPr>
                        </m:dPr>
                        <m:e>
                          <m:r>
                            <a:rPr lang="en-US" sz="800" b="0" i="1" dirty="0" smtClean="0">
                              <a:solidFill>
                                <a:schemeClr val="tx1"/>
                              </a:solidFill>
                              <a:latin typeface="Cambria Math" panose="02040503050406030204" pitchFamily="18" charset="0"/>
                            </a:rPr>
                            <m:t>𝑎</m:t>
                          </m:r>
                        </m:e>
                      </m:d>
                    </m:oMath>
                  </m:oMathPara>
                </a14:m>
                <a:endParaRPr lang="en-DE" sz="800" dirty="0"/>
              </a:p>
            </p:txBody>
          </p:sp>
        </mc:Choice>
        <mc:Fallback xmlns="">
          <p:sp>
            <p:nvSpPr>
              <p:cNvPr id="84" name="TextBox 83">
                <a:extLst>
                  <a:ext uri="{FF2B5EF4-FFF2-40B4-BE49-F238E27FC236}">
                    <a16:creationId xmlns:a16="http://schemas.microsoft.com/office/drawing/2014/main" id="{87C3CCD2-9E30-D7E0-9305-B297F07E4DD7}"/>
                  </a:ext>
                </a:extLst>
              </p:cNvPr>
              <p:cNvSpPr txBox="1">
                <a:spLocks noRot="1" noChangeAspect="1" noMove="1" noResize="1" noEditPoints="1" noAdjustHandles="1" noChangeArrowheads="1" noChangeShapeType="1" noTextEdit="1"/>
              </p:cNvSpPr>
              <p:nvPr/>
            </p:nvSpPr>
            <p:spPr bwMode="gray">
              <a:xfrm>
                <a:off x="2938099" y="1842586"/>
                <a:ext cx="552060" cy="226537"/>
              </a:xfrm>
              <a:prstGeom prst="rect">
                <a:avLst/>
              </a:prstGeom>
              <a:blipFill>
                <a:blip r:embed="rId23"/>
                <a:stretch>
                  <a:fillRect b="-5263"/>
                </a:stretch>
              </a:blipFill>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85" name="TextBox 84">
                <a:extLst>
                  <a:ext uri="{FF2B5EF4-FFF2-40B4-BE49-F238E27FC236}">
                    <a16:creationId xmlns:a16="http://schemas.microsoft.com/office/drawing/2014/main" id="{563CBE68-2935-018C-3AC2-8475A257F901}"/>
                  </a:ext>
                </a:extLst>
              </p:cNvPr>
              <p:cNvSpPr txBox="1"/>
              <p:nvPr/>
            </p:nvSpPr>
            <p:spPr bwMode="gray">
              <a:xfrm>
                <a:off x="2935382" y="2271364"/>
                <a:ext cx="552060" cy="22653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800" b="0" i="1" dirty="0" smtClean="0">
                              <a:solidFill>
                                <a:schemeClr val="tx1"/>
                              </a:solidFill>
                              <a:latin typeface="Cambria Math" panose="02040503050406030204" pitchFamily="18" charset="0"/>
                            </a:rPr>
                          </m:ctrlPr>
                        </m:sSubPr>
                        <m:e>
                          <m:r>
                            <a:rPr lang="en-US" sz="800" b="0" i="1" dirty="0" smtClean="0">
                              <a:solidFill>
                                <a:schemeClr val="tx1"/>
                              </a:solidFill>
                              <a:latin typeface="Cambria Math" panose="02040503050406030204" pitchFamily="18" charset="0"/>
                            </a:rPr>
                            <m:t>𝑃</m:t>
                          </m:r>
                        </m:e>
                        <m:sub>
                          <m:r>
                            <a:rPr lang="en-US" sz="800" b="0" i="1" dirty="0" smtClean="0">
                              <a:solidFill>
                                <a:schemeClr val="tx1"/>
                              </a:solidFill>
                              <a:latin typeface="Cambria Math" panose="02040503050406030204" pitchFamily="18" charset="0"/>
                            </a:rPr>
                            <m:t>3|</m:t>
                          </m:r>
                          <m:r>
                            <a:rPr lang="en-US" sz="800" b="0" i="1" dirty="0" smtClean="0">
                              <a:solidFill>
                                <a:schemeClr val="tx1"/>
                              </a:solidFill>
                              <a:latin typeface="Cambria Math" panose="02040503050406030204" pitchFamily="18" charset="0"/>
                            </a:rPr>
                            <m:t>𝑎𝑎</m:t>
                          </m:r>
                        </m:sub>
                      </m:sSub>
                      <m:d>
                        <m:dPr>
                          <m:ctrlPr>
                            <a:rPr lang="en-US" sz="800" b="0" i="1" dirty="0" smtClean="0">
                              <a:solidFill>
                                <a:schemeClr val="tx1"/>
                              </a:solidFill>
                              <a:latin typeface="Cambria Math" panose="02040503050406030204" pitchFamily="18" charset="0"/>
                            </a:rPr>
                          </m:ctrlPr>
                        </m:dPr>
                        <m:e>
                          <m:r>
                            <a:rPr lang="en-US" sz="800" b="0" i="1" dirty="0" smtClean="0">
                              <a:solidFill>
                                <a:schemeClr val="tx1"/>
                              </a:solidFill>
                              <a:latin typeface="Cambria Math" panose="02040503050406030204" pitchFamily="18" charset="0"/>
                            </a:rPr>
                            <m:t>𝑏</m:t>
                          </m:r>
                        </m:e>
                      </m:d>
                    </m:oMath>
                  </m:oMathPara>
                </a14:m>
                <a:endParaRPr lang="en-DE" sz="800" dirty="0"/>
              </a:p>
            </p:txBody>
          </p:sp>
        </mc:Choice>
        <mc:Fallback xmlns="">
          <p:sp>
            <p:nvSpPr>
              <p:cNvPr id="85" name="TextBox 84">
                <a:extLst>
                  <a:ext uri="{FF2B5EF4-FFF2-40B4-BE49-F238E27FC236}">
                    <a16:creationId xmlns:a16="http://schemas.microsoft.com/office/drawing/2014/main" id="{563CBE68-2935-018C-3AC2-8475A257F901}"/>
                  </a:ext>
                </a:extLst>
              </p:cNvPr>
              <p:cNvSpPr txBox="1">
                <a:spLocks noRot="1" noChangeAspect="1" noMove="1" noResize="1" noEditPoints="1" noAdjustHandles="1" noChangeArrowheads="1" noChangeShapeType="1" noTextEdit="1"/>
              </p:cNvSpPr>
              <p:nvPr/>
            </p:nvSpPr>
            <p:spPr bwMode="gray">
              <a:xfrm>
                <a:off x="2935382" y="2271364"/>
                <a:ext cx="552060" cy="226537"/>
              </a:xfrm>
              <a:prstGeom prst="rect">
                <a:avLst/>
              </a:prstGeom>
              <a:blipFill>
                <a:blip r:embed="rId24"/>
                <a:stretch>
                  <a:fillRect b="-5556"/>
                </a:stretch>
              </a:blipFill>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4F17F8A6-F43B-8C83-B917-75DB1D82C5C3}"/>
                  </a:ext>
                </a:extLst>
              </p:cNvPr>
              <p:cNvSpPr txBox="1"/>
              <p:nvPr/>
            </p:nvSpPr>
            <p:spPr bwMode="gray">
              <a:xfrm>
                <a:off x="2938099" y="2646676"/>
                <a:ext cx="552060" cy="22653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800" b="0" i="1" dirty="0" smtClean="0">
                              <a:solidFill>
                                <a:schemeClr val="tx1"/>
                              </a:solidFill>
                              <a:latin typeface="Cambria Math" panose="02040503050406030204" pitchFamily="18" charset="0"/>
                            </a:rPr>
                          </m:ctrlPr>
                        </m:sSubPr>
                        <m:e>
                          <m:r>
                            <a:rPr lang="en-US" sz="800" b="0" i="1" dirty="0" smtClean="0">
                              <a:solidFill>
                                <a:schemeClr val="tx1"/>
                              </a:solidFill>
                              <a:latin typeface="Cambria Math" panose="02040503050406030204" pitchFamily="18" charset="0"/>
                            </a:rPr>
                            <m:t>𝑃</m:t>
                          </m:r>
                        </m:e>
                        <m:sub>
                          <m:r>
                            <a:rPr lang="en-US" sz="800" b="0" i="1" dirty="0" smtClean="0">
                              <a:solidFill>
                                <a:schemeClr val="tx1"/>
                              </a:solidFill>
                              <a:latin typeface="Cambria Math" panose="02040503050406030204" pitchFamily="18" charset="0"/>
                            </a:rPr>
                            <m:t>3|</m:t>
                          </m:r>
                          <m:r>
                            <a:rPr lang="en-US" sz="800" b="0" i="1" dirty="0" smtClean="0">
                              <a:solidFill>
                                <a:schemeClr val="tx1"/>
                              </a:solidFill>
                              <a:latin typeface="Cambria Math" panose="02040503050406030204" pitchFamily="18" charset="0"/>
                            </a:rPr>
                            <m:t>𝑎𝑏</m:t>
                          </m:r>
                        </m:sub>
                      </m:sSub>
                      <m:d>
                        <m:dPr>
                          <m:ctrlPr>
                            <a:rPr lang="en-US" sz="800" b="0" i="1" dirty="0" smtClean="0">
                              <a:solidFill>
                                <a:schemeClr val="tx1"/>
                              </a:solidFill>
                              <a:latin typeface="Cambria Math" panose="02040503050406030204" pitchFamily="18" charset="0"/>
                            </a:rPr>
                          </m:ctrlPr>
                        </m:dPr>
                        <m:e>
                          <m:r>
                            <a:rPr lang="en-US" sz="800" b="0" i="1" dirty="0" smtClean="0">
                              <a:solidFill>
                                <a:schemeClr val="tx1"/>
                              </a:solidFill>
                              <a:latin typeface="Cambria Math" panose="02040503050406030204" pitchFamily="18" charset="0"/>
                            </a:rPr>
                            <m:t>𝑎</m:t>
                          </m:r>
                        </m:e>
                      </m:d>
                    </m:oMath>
                  </m:oMathPara>
                </a14:m>
                <a:endParaRPr lang="en-DE" sz="800" dirty="0"/>
              </a:p>
            </p:txBody>
          </p:sp>
        </mc:Choice>
        <mc:Fallback xmlns="">
          <p:sp>
            <p:nvSpPr>
              <p:cNvPr id="86" name="TextBox 85">
                <a:extLst>
                  <a:ext uri="{FF2B5EF4-FFF2-40B4-BE49-F238E27FC236}">
                    <a16:creationId xmlns:a16="http://schemas.microsoft.com/office/drawing/2014/main" id="{4F17F8A6-F43B-8C83-B917-75DB1D82C5C3}"/>
                  </a:ext>
                </a:extLst>
              </p:cNvPr>
              <p:cNvSpPr txBox="1">
                <a:spLocks noRot="1" noChangeAspect="1" noMove="1" noResize="1" noEditPoints="1" noAdjustHandles="1" noChangeArrowheads="1" noChangeShapeType="1" noTextEdit="1"/>
              </p:cNvSpPr>
              <p:nvPr/>
            </p:nvSpPr>
            <p:spPr bwMode="gray">
              <a:xfrm>
                <a:off x="2938099" y="2646676"/>
                <a:ext cx="552060" cy="226537"/>
              </a:xfrm>
              <a:prstGeom prst="rect">
                <a:avLst/>
              </a:prstGeom>
              <a:blipFill>
                <a:blip r:embed="rId25"/>
                <a:stretch>
                  <a:fillRect b="-5263"/>
                </a:stretch>
              </a:blipFill>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87" name="TextBox 86">
                <a:extLst>
                  <a:ext uri="{FF2B5EF4-FFF2-40B4-BE49-F238E27FC236}">
                    <a16:creationId xmlns:a16="http://schemas.microsoft.com/office/drawing/2014/main" id="{4B83CE8D-1DE2-E7DA-45D9-2B1881B7C962}"/>
                  </a:ext>
                </a:extLst>
              </p:cNvPr>
              <p:cNvSpPr txBox="1"/>
              <p:nvPr/>
            </p:nvSpPr>
            <p:spPr bwMode="gray">
              <a:xfrm>
                <a:off x="2935382" y="3075454"/>
                <a:ext cx="552060" cy="22653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800" b="0" i="1" dirty="0" smtClean="0">
                              <a:solidFill>
                                <a:schemeClr val="tx1"/>
                              </a:solidFill>
                              <a:latin typeface="Cambria Math" panose="02040503050406030204" pitchFamily="18" charset="0"/>
                            </a:rPr>
                          </m:ctrlPr>
                        </m:sSubPr>
                        <m:e>
                          <m:r>
                            <a:rPr lang="en-US" sz="800" b="0" i="1" dirty="0" smtClean="0">
                              <a:solidFill>
                                <a:schemeClr val="tx1"/>
                              </a:solidFill>
                              <a:latin typeface="Cambria Math" panose="02040503050406030204" pitchFamily="18" charset="0"/>
                            </a:rPr>
                            <m:t>𝑃</m:t>
                          </m:r>
                        </m:e>
                        <m:sub>
                          <m:r>
                            <a:rPr lang="en-US" sz="800" b="0" i="1" dirty="0" smtClean="0">
                              <a:solidFill>
                                <a:schemeClr val="tx1"/>
                              </a:solidFill>
                              <a:latin typeface="Cambria Math" panose="02040503050406030204" pitchFamily="18" charset="0"/>
                            </a:rPr>
                            <m:t>3|</m:t>
                          </m:r>
                          <m:r>
                            <a:rPr lang="en-US" sz="800" b="0" i="1" dirty="0" smtClean="0">
                              <a:solidFill>
                                <a:schemeClr val="tx1"/>
                              </a:solidFill>
                              <a:latin typeface="Cambria Math" panose="02040503050406030204" pitchFamily="18" charset="0"/>
                            </a:rPr>
                            <m:t>𝑎𝑏</m:t>
                          </m:r>
                        </m:sub>
                      </m:sSub>
                      <m:d>
                        <m:dPr>
                          <m:ctrlPr>
                            <a:rPr lang="en-US" sz="800" b="0" i="1" dirty="0" smtClean="0">
                              <a:solidFill>
                                <a:schemeClr val="tx1"/>
                              </a:solidFill>
                              <a:latin typeface="Cambria Math" panose="02040503050406030204" pitchFamily="18" charset="0"/>
                            </a:rPr>
                          </m:ctrlPr>
                        </m:dPr>
                        <m:e>
                          <m:r>
                            <a:rPr lang="en-US" sz="800" b="0" i="1" dirty="0" smtClean="0">
                              <a:solidFill>
                                <a:schemeClr val="tx1"/>
                              </a:solidFill>
                              <a:latin typeface="Cambria Math" panose="02040503050406030204" pitchFamily="18" charset="0"/>
                            </a:rPr>
                            <m:t>𝑏</m:t>
                          </m:r>
                        </m:e>
                      </m:d>
                    </m:oMath>
                  </m:oMathPara>
                </a14:m>
                <a:endParaRPr lang="en-DE" sz="800" dirty="0"/>
              </a:p>
            </p:txBody>
          </p:sp>
        </mc:Choice>
        <mc:Fallback xmlns="">
          <p:sp>
            <p:nvSpPr>
              <p:cNvPr id="87" name="TextBox 86">
                <a:extLst>
                  <a:ext uri="{FF2B5EF4-FFF2-40B4-BE49-F238E27FC236}">
                    <a16:creationId xmlns:a16="http://schemas.microsoft.com/office/drawing/2014/main" id="{4B83CE8D-1DE2-E7DA-45D9-2B1881B7C962}"/>
                  </a:ext>
                </a:extLst>
              </p:cNvPr>
              <p:cNvSpPr txBox="1">
                <a:spLocks noRot="1" noChangeAspect="1" noMove="1" noResize="1" noEditPoints="1" noAdjustHandles="1" noChangeArrowheads="1" noChangeShapeType="1" noTextEdit="1"/>
              </p:cNvSpPr>
              <p:nvPr/>
            </p:nvSpPr>
            <p:spPr bwMode="gray">
              <a:xfrm>
                <a:off x="2935382" y="3075454"/>
                <a:ext cx="552060" cy="226537"/>
              </a:xfrm>
              <a:prstGeom prst="rect">
                <a:avLst/>
              </a:prstGeom>
              <a:blipFill>
                <a:blip r:embed="rId26"/>
                <a:stretch>
                  <a:fillRect/>
                </a:stretch>
              </a:blipFill>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3E884F78-19C9-5410-6257-B136DC7A4BA2}"/>
                  </a:ext>
                </a:extLst>
              </p:cNvPr>
              <p:cNvSpPr txBox="1"/>
              <p:nvPr/>
            </p:nvSpPr>
            <p:spPr bwMode="gray">
              <a:xfrm>
                <a:off x="2938099" y="3452984"/>
                <a:ext cx="552060" cy="22653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800" b="0" i="1" dirty="0" smtClean="0">
                              <a:solidFill>
                                <a:schemeClr val="tx1"/>
                              </a:solidFill>
                              <a:latin typeface="Cambria Math" panose="02040503050406030204" pitchFamily="18" charset="0"/>
                            </a:rPr>
                          </m:ctrlPr>
                        </m:sSubPr>
                        <m:e>
                          <m:r>
                            <a:rPr lang="en-US" sz="800" b="0" i="1" dirty="0" smtClean="0">
                              <a:solidFill>
                                <a:schemeClr val="tx1"/>
                              </a:solidFill>
                              <a:latin typeface="Cambria Math" panose="02040503050406030204" pitchFamily="18" charset="0"/>
                            </a:rPr>
                            <m:t>𝑃</m:t>
                          </m:r>
                        </m:e>
                        <m:sub>
                          <m:r>
                            <a:rPr lang="en-US" sz="800" b="0" i="1" dirty="0" smtClean="0">
                              <a:solidFill>
                                <a:schemeClr val="tx1"/>
                              </a:solidFill>
                              <a:latin typeface="Cambria Math" panose="02040503050406030204" pitchFamily="18" charset="0"/>
                            </a:rPr>
                            <m:t>3|</m:t>
                          </m:r>
                          <m:r>
                            <a:rPr lang="en-US" sz="800" b="0" i="1" dirty="0" smtClean="0">
                              <a:solidFill>
                                <a:schemeClr val="tx1"/>
                              </a:solidFill>
                              <a:latin typeface="Cambria Math" panose="02040503050406030204" pitchFamily="18" charset="0"/>
                            </a:rPr>
                            <m:t>𝑏𝑎</m:t>
                          </m:r>
                        </m:sub>
                      </m:sSub>
                      <m:d>
                        <m:dPr>
                          <m:ctrlPr>
                            <a:rPr lang="en-US" sz="800" b="0" i="1" dirty="0" smtClean="0">
                              <a:solidFill>
                                <a:schemeClr val="tx1"/>
                              </a:solidFill>
                              <a:latin typeface="Cambria Math" panose="02040503050406030204" pitchFamily="18" charset="0"/>
                            </a:rPr>
                          </m:ctrlPr>
                        </m:dPr>
                        <m:e>
                          <m:r>
                            <a:rPr lang="en-US" sz="800" b="0" i="1" dirty="0" smtClean="0">
                              <a:solidFill>
                                <a:schemeClr val="tx1"/>
                              </a:solidFill>
                              <a:latin typeface="Cambria Math" panose="02040503050406030204" pitchFamily="18" charset="0"/>
                            </a:rPr>
                            <m:t>𝑎</m:t>
                          </m:r>
                        </m:e>
                      </m:d>
                    </m:oMath>
                  </m:oMathPara>
                </a14:m>
                <a:endParaRPr lang="en-DE" sz="800" dirty="0"/>
              </a:p>
            </p:txBody>
          </p:sp>
        </mc:Choice>
        <mc:Fallback xmlns="">
          <p:sp>
            <p:nvSpPr>
              <p:cNvPr id="88" name="TextBox 87">
                <a:extLst>
                  <a:ext uri="{FF2B5EF4-FFF2-40B4-BE49-F238E27FC236}">
                    <a16:creationId xmlns:a16="http://schemas.microsoft.com/office/drawing/2014/main" id="{3E884F78-19C9-5410-6257-B136DC7A4BA2}"/>
                  </a:ext>
                </a:extLst>
              </p:cNvPr>
              <p:cNvSpPr txBox="1">
                <a:spLocks noRot="1" noChangeAspect="1" noMove="1" noResize="1" noEditPoints="1" noAdjustHandles="1" noChangeArrowheads="1" noChangeShapeType="1" noTextEdit="1"/>
              </p:cNvSpPr>
              <p:nvPr/>
            </p:nvSpPr>
            <p:spPr bwMode="gray">
              <a:xfrm>
                <a:off x="2938099" y="3452984"/>
                <a:ext cx="552060" cy="226537"/>
              </a:xfrm>
              <a:prstGeom prst="rect">
                <a:avLst/>
              </a:prstGeom>
              <a:blipFill>
                <a:blip r:embed="rId27"/>
                <a:stretch>
                  <a:fillRect b="-5263"/>
                </a:stretch>
              </a:blipFill>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89" name="TextBox 88">
                <a:extLst>
                  <a:ext uri="{FF2B5EF4-FFF2-40B4-BE49-F238E27FC236}">
                    <a16:creationId xmlns:a16="http://schemas.microsoft.com/office/drawing/2014/main" id="{DCED5946-A5D7-CF58-160C-0205C3CDD80F}"/>
                  </a:ext>
                </a:extLst>
              </p:cNvPr>
              <p:cNvSpPr txBox="1"/>
              <p:nvPr/>
            </p:nvSpPr>
            <p:spPr bwMode="gray">
              <a:xfrm>
                <a:off x="2935382" y="3881762"/>
                <a:ext cx="552060" cy="22653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800" b="0" i="1" dirty="0" smtClean="0">
                              <a:solidFill>
                                <a:schemeClr val="tx1"/>
                              </a:solidFill>
                              <a:latin typeface="Cambria Math" panose="02040503050406030204" pitchFamily="18" charset="0"/>
                            </a:rPr>
                          </m:ctrlPr>
                        </m:sSubPr>
                        <m:e>
                          <m:r>
                            <a:rPr lang="en-US" sz="800" b="0" i="1" dirty="0" smtClean="0">
                              <a:solidFill>
                                <a:schemeClr val="tx1"/>
                              </a:solidFill>
                              <a:latin typeface="Cambria Math" panose="02040503050406030204" pitchFamily="18" charset="0"/>
                            </a:rPr>
                            <m:t>𝑃</m:t>
                          </m:r>
                        </m:e>
                        <m:sub>
                          <m:r>
                            <a:rPr lang="en-US" sz="800" b="0" i="1" dirty="0" smtClean="0">
                              <a:solidFill>
                                <a:schemeClr val="tx1"/>
                              </a:solidFill>
                              <a:latin typeface="Cambria Math" panose="02040503050406030204" pitchFamily="18" charset="0"/>
                            </a:rPr>
                            <m:t>3|</m:t>
                          </m:r>
                          <m:r>
                            <a:rPr lang="en-US" sz="800" b="0" i="1" dirty="0" smtClean="0">
                              <a:solidFill>
                                <a:schemeClr val="tx1"/>
                              </a:solidFill>
                              <a:latin typeface="Cambria Math" panose="02040503050406030204" pitchFamily="18" charset="0"/>
                            </a:rPr>
                            <m:t>𝑏𝑎</m:t>
                          </m:r>
                        </m:sub>
                      </m:sSub>
                      <m:d>
                        <m:dPr>
                          <m:ctrlPr>
                            <a:rPr lang="en-US" sz="800" b="0" i="1" dirty="0" smtClean="0">
                              <a:solidFill>
                                <a:schemeClr val="tx1"/>
                              </a:solidFill>
                              <a:latin typeface="Cambria Math" panose="02040503050406030204" pitchFamily="18" charset="0"/>
                            </a:rPr>
                          </m:ctrlPr>
                        </m:dPr>
                        <m:e>
                          <m:r>
                            <a:rPr lang="en-US" sz="800" b="0" i="1" dirty="0" smtClean="0">
                              <a:solidFill>
                                <a:schemeClr val="tx1"/>
                              </a:solidFill>
                              <a:latin typeface="Cambria Math" panose="02040503050406030204" pitchFamily="18" charset="0"/>
                            </a:rPr>
                            <m:t>𝑏</m:t>
                          </m:r>
                        </m:e>
                      </m:d>
                    </m:oMath>
                  </m:oMathPara>
                </a14:m>
                <a:endParaRPr lang="en-DE" sz="800" dirty="0"/>
              </a:p>
            </p:txBody>
          </p:sp>
        </mc:Choice>
        <mc:Fallback xmlns="">
          <p:sp>
            <p:nvSpPr>
              <p:cNvPr id="89" name="TextBox 88">
                <a:extLst>
                  <a:ext uri="{FF2B5EF4-FFF2-40B4-BE49-F238E27FC236}">
                    <a16:creationId xmlns:a16="http://schemas.microsoft.com/office/drawing/2014/main" id="{DCED5946-A5D7-CF58-160C-0205C3CDD80F}"/>
                  </a:ext>
                </a:extLst>
              </p:cNvPr>
              <p:cNvSpPr txBox="1">
                <a:spLocks noRot="1" noChangeAspect="1" noMove="1" noResize="1" noEditPoints="1" noAdjustHandles="1" noChangeArrowheads="1" noChangeShapeType="1" noTextEdit="1"/>
              </p:cNvSpPr>
              <p:nvPr/>
            </p:nvSpPr>
            <p:spPr bwMode="gray">
              <a:xfrm>
                <a:off x="2935382" y="3881762"/>
                <a:ext cx="552060" cy="226537"/>
              </a:xfrm>
              <a:prstGeom prst="rect">
                <a:avLst/>
              </a:prstGeom>
              <a:blipFill>
                <a:blip r:embed="rId28"/>
                <a:stretch>
                  <a:fillRect/>
                </a:stretch>
              </a:blipFill>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5CE6A9E7-6655-FA44-54AE-34DA4966DF36}"/>
                  </a:ext>
                </a:extLst>
              </p:cNvPr>
              <p:cNvSpPr txBox="1"/>
              <p:nvPr/>
            </p:nvSpPr>
            <p:spPr bwMode="gray">
              <a:xfrm>
                <a:off x="2938099" y="4261951"/>
                <a:ext cx="552060" cy="22653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800" b="0" i="1" dirty="0" smtClean="0">
                              <a:solidFill>
                                <a:schemeClr val="tx1"/>
                              </a:solidFill>
                              <a:latin typeface="Cambria Math" panose="02040503050406030204" pitchFamily="18" charset="0"/>
                            </a:rPr>
                          </m:ctrlPr>
                        </m:sSubPr>
                        <m:e>
                          <m:r>
                            <a:rPr lang="en-US" sz="800" b="0" i="1" dirty="0" smtClean="0">
                              <a:solidFill>
                                <a:schemeClr val="tx1"/>
                              </a:solidFill>
                              <a:latin typeface="Cambria Math" panose="02040503050406030204" pitchFamily="18" charset="0"/>
                            </a:rPr>
                            <m:t>𝑃</m:t>
                          </m:r>
                        </m:e>
                        <m:sub>
                          <m:r>
                            <a:rPr lang="en-US" sz="800" b="0" i="1" dirty="0" smtClean="0">
                              <a:solidFill>
                                <a:schemeClr val="tx1"/>
                              </a:solidFill>
                              <a:latin typeface="Cambria Math" panose="02040503050406030204" pitchFamily="18" charset="0"/>
                            </a:rPr>
                            <m:t>3|</m:t>
                          </m:r>
                          <m:r>
                            <a:rPr lang="en-US" sz="800" b="0" i="1" dirty="0" smtClean="0">
                              <a:solidFill>
                                <a:schemeClr val="tx1"/>
                              </a:solidFill>
                              <a:latin typeface="Cambria Math" panose="02040503050406030204" pitchFamily="18" charset="0"/>
                            </a:rPr>
                            <m:t>𝑏𝑏</m:t>
                          </m:r>
                        </m:sub>
                      </m:sSub>
                      <m:d>
                        <m:dPr>
                          <m:ctrlPr>
                            <a:rPr lang="en-US" sz="800" b="0" i="1" dirty="0" smtClean="0">
                              <a:solidFill>
                                <a:schemeClr val="tx1"/>
                              </a:solidFill>
                              <a:latin typeface="Cambria Math" panose="02040503050406030204" pitchFamily="18" charset="0"/>
                            </a:rPr>
                          </m:ctrlPr>
                        </m:dPr>
                        <m:e>
                          <m:r>
                            <a:rPr lang="en-US" sz="800" b="0" i="1" dirty="0" smtClean="0">
                              <a:solidFill>
                                <a:schemeClr val="tx1"/>
                              </a:solidFill>
                              <a:latin typeface="Cambria Math" panose="02040503050406030204" pitchFamily="18" charset="0"/>
                            </a:rPr>
                            <m:t>𝑎</m:t>
                          </m:r>
                        </m:e>
                      </m:d>
                    </m:oMath>
                  </m:oMathPara>
                </a14:m>
                <a:endParaRPr lang="en-DE" sz="800" dirty="0"/>
              </a:p>
            </p:txBody>
          </p:sp>
        </mc:Choice>
        <mc:Fallback xmlns="">
          <p:sp>
            <p:nvSpPr>
              <p:cNvPr id="90" name="TextBox 89">
                <a:extLst>
                  <a:ext uri="{FF2B5EF4-FFF2-40B4-BE49-F238E27FC236}">
                    <a16:creationId xmlns:a16="http://schemas.microsoft.com/office/drawing/2014/main" id="{5CE6A9E7-6655-FA44-54AE-34DA4966DF36}"/>
                  </a:ext>
                </a:extLst>
              </p:cNvPr>
              <p:cNvSpPr txBox="1">
                <a:spLocks noRot="1" noChangeAspect="1" noMove="1" noResize="1" noEditPoints="1" noAdjustHandles="1" noChangeArrowheads="1" noChangeShapeType="1" noTextEdit="1"/>
              </p:cNvSpPr>
              <p:nvPr/>
            </p:nvSpPr>
            <p:spPr bwMode="gray">
              <a:xfrm>
                <a:off x="2938099" y="4261951"/>
                <a:ext cx="552060" cy="226537"/>
              </a:xfrm>
              <a:prstGeom prst="rect">
                <a:avLst/>
              </a:prstGeom>
              <a:blipFill>
                <a:blip r:embed="rId29"/>
                <a:stretch>
                  <a:fillRect b="-5263"/>
                </a:stretch>
              </a:blipFill>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190D9597-2013-AA1C-5330-33FB889F0A29}"/>
                  </a:ext>
                </a:extLst>
              </p:cNvPr>
              <p:cNvSpPr txBox="1"/>
              <p:nvPr/>
            </p:nvSpPr>
            <p:spPr bwMode="gray">
              <a:xfrm>
                <a:off x="2935382" y="4690729"/>
                <a:ext cx="552060" cy="22653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800" b="0" i="1" dirty="0" smtClean="0">
                              <a:solidFill>
                                <a:schemeClr val="tx1"/>
                              </a:solidFill>
                              <a:latin typeface="Cambria Math" panose="02040503050406030204" pitchFamily="18" charset="0"/>
                            </a:rPr>
                          </m:ctrlPr>
                        </m:sSubPr>
                        <m:e>
                          <m:r>
                            <a:rPr lang="en-US" sz="800" b="0" i="1" dirty="0" smtClean="0">
                              <a:solidFill>
                                <a:schemeClr val="tx1"/>
                              </a:solidFill>
                              <a:latin typeface="Cambria Math" panose="02040503050406030204" pitchFamily="18" charset="0"/>
                            </a:rPr>
                            <m:t>𝑃</m:t>
                          </m:r>
                        </m:e>
                        <m:sub>
                          <m:r>
                            <a:rPr lang="en-US" sz="800" b="0" i="1" dirty="0" smtClean="0">
                              <a:solidFill>
                                <a:schemeClr val="tx1"/>
                              </a:solidFill>
                              <a:latin typeface="Cambria Math" panose="02040503050406030204" pitchFamily="18" charset="0"/>
                            </a:rPr>
                            <m:t>3|</m:t>
                          </m:r>
                          <m:r>
                            <a:rPr lang="en-US" sz="800" b="0" i="1" dirty="0" smtClean="0">
                              <a:solidFill>
                                <a:schemeClr val="tx1"/>
                              </a:solidFill>
                              <a:latin typeface="Cambria Math" panose="02040503050406030204" pitchFamily="18" charset="0"/>
                            </a:rPr>
                            <m:t>𝑏𝑏</m:t>
                          </m:r>
                        </m:sub>
                      </m:sSub>
                      <m:d>
                        <m:dPr>
                          <m:ctrlPr>
                            <a:rPr lang="en-US" sz="800" b="0" i="1" dirty="0" smtClean="0">
                              <a:solidFill>
                                <a:schemeClr val="tx1"/>
                              </a:solidFill>
                              <a:latin typeface="Cambria Math" panose="02040503050406030204" pitchFamily="18" charset="0"/>
                            </a:rPr>
                          </m:ctrlPr>
                        </m:dPr>
                        <m:e>
                          <m:r>
                            <a:rPr lang="en-US" sz="800" b="0" i="1" dirty="0" smtClean="0">
                              <a:solidFill>
                                <a:schemeClr val="tx1"/>
                              </a:solidFill>
                              <a:latin typeface="Cambria Math" panose="02040503050406030204" pitchFamily="18" charset="0"/>
                            </a:rPr>
                            <m:t>𝑏</m:t>
                          </m:r>
                        </m:e>
                      </m:d>
                    </m:oMath>
                  </m:oMathPara>
                </a14:m>
                <a:endParaRPr lang="en-DE" sz="800" dirty="0"/>
              </a:p>
            </p:txBody>
          </p:sp>
        </mc:Choice>
        <mc:Fallback xmlns="">
          <p:sp>
            <p:nvSpPr>
              <p:cNvPr id="91" name="TextBox 90">
                <a:extLst>
                  <a:ext uri="{FF2B5EF4-FFF2-40B4-BE49-F238E27FC236}">
                    <a16:creationId xmlns:a16="http://schemas.microsoft.com/office/drawing/2014/main" id="{190D9597-2013-AA1C-5330-33FB889F0A29}"/>
                  </a:ext>
                </a:extLst>
              </p:cNvPr>
              <p:cNvSpPr txBox="1">
                <a:spLocks noRot="1" noChangeAspect="1" noMove="1" noResize="1" noEditPoints="1" noAdjustHandles="1" noChangeArrowheads="1" noChangeShapeType="1" noTextEdit="1"/>
              </p:cNvSpPr>
              <p:nvPr/>
            </p:nvSpPr>
            <p:spPr bwMode="gray">
              <a:xfrm>
                <a:off x="2935382" y="4690729"/>
                <a:ext cx="552060" cy="226537"/>
              </a:xfrm>
              <a:prstGeom prst="rect">
                <a:avLst/>
              </a:prstGeom>
              <a:blipFill>
                <a:blip r:embed="rId30"/>
                <a:stretch>
                  <a:fillRect/>
                </a:stretch>
              </a:blipFill>
            </p:spPr>
            <p:txBody>
              <a:bodyPr/>
              <a:lstStyle/>
              <a:p>
                <a:r>
                  <a:rPr lang="en-DE">
                    <a:noFill/>
                  </a:rPr>
                  <a:t> </a:t>
                </a:r>
              </a:p>
            </p:txBody>
          </p:sp>
        </mc:Fallback>
      </mc:AlternateContent>
      <p:sp>
        <p:nvSpPr>
          <p:cNvPr id="95" name="TextBox 94">
            <a:extLst>
              <a:ext uri="{FF2B5EF4-FFF2-40B4-BE49-F238E27FC236}">
                <a16:creationId xmlns:a16="http://schemas.microsoft.com/office/drawing/2014/main" id="{D4259D02-F3BB-3979-025E-62C5B507CBEE}"/>
              </a:ext>
            </a:extLst>
          </p:cNvPr>
          <p:cNvSpPr txBox="1"/>
          <p:nvPr/>
        </p:nvSpPr>
        <p:spPr bwMode="gray">
          <a:xfrm>
            <a:off x="4645270" y="2983826"/>
            <a:ext cx="2637770" cy="427101"/>
          </a:xfrm>
          <a:prstGeom prst="rect">
            <a:avLst/>
          </a:prstGeom>
          <a:noFill/>
        </p:spPr>
        <p:txBody>
          <a:bodyPr wrap="none" lIns="0" tIns="0" rIns="0" bIns="0" rtlCol="0" anchor="ctr">
            <a:noAutofit/>
          </a:bodyPr>
          <a:lstStyle/>
          <a:p>
            <a:pPr>
              <a:spcBef>
                <a:spcPts val="300"/>
              </a:spcBef>
              <a:spcAft>
                <a:spcPts val="300"/>
              </a:spcAft>
              <a:buClr>
                <a:schemeClr val="accent1"/>
              </a:buClr>
              <a:buSzPct val="90000"/>
            </a:pPr>
            <a:r>
              <a:rPr lang="en-DE" sz="1050" dirty="0">
                <a:solidFill>
                  <a:srgbClr val="C00000"/>
                </a:solidFill>
              </a:rPr>
              <a:t>Die </a:t>
            </a:r>
            <a:r>
              <a:rPr lang="en-DE" sz="1050">
                <a:solidFill>
                  <a:srgbClr val="C00000"/>
                </a:solidFill>
              </a:rPr>
              <a:t>Wahrscheinlichkeit ergibt </a:t>
            </a:r>
            <a:r>
              <a:rPr lang="en-DE" sz="1050" dirty="0">
                <a:solidFill>
                  <a:srgbClr val="C00000"/>
                </a:solidFill>
              </a:rPr>
              <a:t>sich als Produkt</a:t>
            </a:r>
            <a:br>
              <a:rPr lang="en-DE" sz="1050" dirty="0">
                <a:solidFill>
                  <a:srgbClr val="C00000"/>
                </a:solidFill>
              </a:rPr>
            </a:br>
            <a:r>
              <a:rPr lang="en-DE" sz="1050" dirty="0">
                <a:solidFill>
                  <a:srgbClr val="C00000"/>
                </a:solidFill>
              </a:rPr>
              <a:t>entlang der Kanten des Baumdiagramms. </a:t>
            </a:r>
          </a:p>
        </p:txBody>
      </p:sp>
    </p:spTree>
    <p:extLst>
      <p:ext uri="{BB962C8B-B14F-4D97-AF65-F5344CB8AC3E}">
        <p14:creationId xmlns:p14="http://schemas.microsoft.com/office/powerpoint/2010/main" val="41576141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wipe(left)">
                                      <p:cBhvr>
                                        <p:cTn id="17" dur="500"/>
                                        <p:tgtEl>
                                          <p:spTgt spid="35"/>
                                        </p:tgtEl>
                                      </p:cBhvr>
                                    </p:animEffect>
                                  </p:childTnLst>
                                </p:cTn>
                              </p:par>
                              <p:par>
                                <p:cTn id="18" presetID="22" presetClass="entr" presetSubtype="8" fill="hold" nodeType="with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wipe(left)">
                                      <p:cBhvr>
                                        <p:cTn id="20" dur="500"/>
                                        <p:tgtEl>
                                          <p:spTgt spid="36"/>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78"/>
                                        </p:tgtEl>
                                        <p:attrNameLst>
                                          <p:attrName>style.visibility</p:attrName>
                                        </p:attrNameLst>
                                      </p:cBhvr>
                                      <p:to>
                                        <p:strVal val="visible"/>
                                      </p:to>
                                    </p:set>
                                    <p:animEffect transition="in" filter="dissolve">
                                      <p:cBhvr>
                                        <p:cTn id="23" dur="500"/>
                                        <p:tgtEl>
                                          <p:spTgt spid="78"/>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77"/>
                                        </p:tgtEl>
                                        <p:attrNameLst>
                                          <p:attrName>style.visibility</p:attrName>
                                        </p:attrNameLst>
                                      </p:cBhvr>
                                      <p:to>
                                        <p:strVal val="visible"/>
                                      </p:to>
                                    </p:set>
                                    <p:animEffect transition="in" filter="dissolve">
                                      <p:cBhvr>
                                        <p:cTn id="26" dur="500"/>
                                        <p:tgtEl>
                                          <p:spTgt spid="77"/>
                                        </p:tgtEl>
                                      </p:cBhvr>
                                    </p:animEffect>
                                  </p:childTnLst>
                                </p:cTn>
                              </p:par>
                            </p:childTnLst>
                          </p:cTn>
                        </p:par>
                        <p:par>
                          <p:cTn id="27" fill="hold">
                            <p:stCondLst>
                              <p:cond delay="500"/>
                            </p:stCondLst>
                            <p:childTnLst>
                              <p:par>
                                <p:cTn id="28" presetID="9" presetClass="entr" presetSubtype="0" fill="hold" grpId="0" nodeType="after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dissolve">
                                      <p:cBhvr>
                                        <p:cTn id="30" dur="500"/>
                                        <p:tgtEl>
                                          <p:spTgt spid="29"/>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dissolve">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39"/>
                                        </p:tgtEl>
                                        <p:attrNameLst>
                                          <p:attrName>style.visibility</p:attrName>
                                        </p:attrNameLst>
                                      </p:cBhvr>
                                      <p:to>
                                        <p:strVal val="visible"/>
                                      </p:to>
                                    </p:set>
                                    <p:animEffect transition="in" filter="wipe(left)">
                                      <p:cBhvr>
                                        <p:cTn id="38" dur="500"/>
                                        <p:tgtEl>
                                          <p:spTgt spid="39"/>
                                        </p:tgtEl>
                                      </p:cBhvr>
                                    </p:animEffect>
                                  </p:childTnLst>
                                </p:cTn>
                              </p:par>
                              <p:par>
                                <p:cTn id="39" presetID="22" presetClass="entr" presetSubtype="8" fill="hold" nodeType="withEffect">
                                  <p:stCondLst>
                                    <p:cond delay="0"/>
                                  </p:stCondLst>
                                  <p:childTnLst>
                                    <p:set>
                                      <p:cBhvr>
                                        <p:cTn id="40" dur="1" fill="hold">
                                          <p:stCondLst>
                                            <p:cond delay="0"/>
                                          </p:stCondLst>
                                        </p:cTn>
                                        <p:tgtEl>
                                          <p:spTgt spid="42"/>
                                        </p:tgtEl>
                                        <p:attrNameLst>
                                          <p:attrName>style.visibility</p:attrName>
                                        </p:attrNameLst>
                                      </p:cBhvr>
                                      <p:to>
                                        <p:strVal val="visible"/>
                                      </p:to>
                                    </p:set>
                                    <p:animEffect transition="in" filter="wipe(left)">
                                      <p:cBhvr>
                                        <p:cTn id="41" dur="500"/>
                                        <p:tgtEl>
                                          <p:spTgt spid="42"/>
                                        </p:tgtEl>
                                      </p:cBhvr>
                                    </p:animEffect>
                                  </p:childTnLst>
                                </p:cTn>
                              </p:par>
                              <p:par>
                                <p:cTn id="42" presetID="22" presetClass="entr" presetSubtype="8" fill="hold" nodeType="withEffect">
                                  <p:stCondLst>
                                    <p:cond delay="0"/>
                                  </p:stCondLst>
                                  <p:childTnLst>
                                    <p:set>
                                      <p:cBhvr>
                                        <p:cTn id="43" dur="1" fill="hold">
                                          <p:stCondLst>
                                            <p:cond delay="0"/>
                                          </p:stCondLst>
                                        </p:cTn>
                                        <p:tgtEl>
                                          <p:spTgt spid="45"/>
                                        </p:tgtEl>
                                        <p:attrNameLst>
                                          <p:attrName>style.visibility</p:attrName>
                                        </p:attrNameLst>
                                      </p:cBhvr>
                                      <p:to>
                                        <p:strVal val="visible"/>
                                      </p:to>
                                    </p:set>
                                    <p:animEffect transition="in" filter="wipe(left)">
                                      <p:cBhvr>
                                        <p:cTn id="44" dur="500"/>
                                        <p:tgtEl>
                                          <p:spTgt spid="45"/>
                                        </p:tgtEl>
                                      </p:cBhvr>
                                    </p:animEffect>
                                  </p:childTnLst>
                                </p:cTn>
                              </p:par>
                              <p:par>
                                <p:cTn id="45" presetID="22" presetClass="entr" presetSubtype="8" fill="hold" nodeType="withEffect">
                                  <p:stCondLst>
                                    <p:cond delay="0"/>
                                  </p:stCondLst>
                                  <p:childTnLst>
                                    <p:set>
                                      <p:cBhvr>
                                        <p:cTn id="46" dur="1" fill="hold">
                                          <p:stCondLst>
                                            <p:cond delay="0"/>
                                          </p:stCondLst>
                                        </p:cTn>
                                        <p:tgtEl>
                                          <p:spTgt spid="48"/>
                                        </p:tgtEl>
                                        <p:attrNameLst>
                                          <p:attrName>style.visibility</p:attrName>
                                        </p:attrNameLst>
                                      </p:cBhvr>
                                      <p:to>
                                        <p:strVal val="visible"/>
                                      </p:to>
                                    </p:set>
                                    <p:animEffect transition="in" filter="wipe(left)">
                                      <p:cBhvr>
                                        <p:cTn id="47" dur="500"/>
                                        <p:tgtEl>
                                          <p:spTgt spid="48"/>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83"/>
                                        </p:tgtEl>
                                        <p:attrNameLst>
                                          <p:attrName>style.visibility</p:attrName>
                                        </p:attrNameLst>
                                      </p:cBhvr>
                                      <p:to>
                                        <p:strVal val="visible"/>
                                      </p:to>
                                    </p:set>
                                    <p:animEffect transition="in" filter="dissolve">
                                      <p:cBhvr>
                                        <p:cTn id="50" dur="500"/>
                                        <p:tgtEl>
                                          <p:spTgt spid="83"/>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82"/>
                                        </p:tgtEl>
                                        <p:attrNameLst>
                                          <p:attrName>style.visibility</p:attrName>
                                        </p:attrNameLst>
                                      </p:cBhvr>
                                      <p:to>
                                        <p:strVal val="visible"/>
                                      </p:to>
                                    </p:set>
                                    <p:animEffect transition="in" filter="dissolve">
                                      <p:cBhvr>
                                        <p:cTn id="53" dur="500"/>
                                        <p:tgtEl>
                                          <p:spTgt spid="82"/>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81"/>
                                        </p:tgtEl>
                                        <p:attrNameLst>
                                          <p:attrName>style.visibility</p:attrName>
                                        </p:attrNameLst>
                                      </p:cBhvr>
                                      <p:to>
                                        <p:strVal val="visible"/>
                                      </p:to>
                                    </p:set>
                                    <p:animEffect transition="in" filter="dissolve">
                                      <p:cBhvr>
                                        <p:cTn id="56" dur="500"/>
                                        <p:tgtEl>
                                          <p:spTgt spid="81"/>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79"/>
                                        </p:tgtEl>
                                        <p:attrNameLst>
                                          <p:attrName>style.visibility</p:attrName>
                                        </p:attrNameLst>
                                      </p:cBhvr>
                                      <p:to>
                                        <p:strVal val="visible"/>
                                      </p:to>
                                    </p:set>
                                    <p:animEffect transition="in" filter="dissolve">
                                      <p:cBhvr>
                                        <p:cTn id="59" dur="500"/>
                                        <p:tgtEl>
                                          <p:spTgt spid="79"/>
                                        </p:tgtEl>
                                      </p:cBhvr>
                                    </p:animEffect>
                                  </p:childTnLst>
                                </p:cTn>
                              </p:par>
                            </p:childTnLst>
                          </p:cTn>
                        </p:par>
                        <p:par>
                          <p:cTn id="60" fill="hold">
                            <p:stCondLst>
                              <p:cond delay="500"/>
                            </p:stCondLst>
                            <p:childTnLst>
                              <p:par>
                                <p:cTn id="61" presetID="9" presetClass="entr" presetSubtype="0" fill="hold" grpId="0" nodeType="after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dissolve">
                                      <p:cBhvr>
                                        <p:cTn id="63" dur="500"/>
                                        <p:tgtEl>
                                          <p:spTgt spid="25"/>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dissolve">
                                      <p:cBhvr>
                                        <p:cTn id="66" dur="500"/>
                                        <p:tgtEl>
                                          <p:spTgt spid="26"/>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dissolve">
                                      <p:cBhvr>
                                        <p:cTn id="69" dur="500"/>
                                        <p:tgtEl>
                                          <p:spTgt spid="27"/>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28"/>
                                        </p:tgtEl>
                                        <p:attrNameLst>
                                          <p:attrName>style.visibility</p:attrName>
                                        </p:attrNameLst>
                                      </p:cBhvr>
                                      <p:to>
                                        <p:strVal val="visible"/>
                                      </p:to>
                                    </p:set>
                                    <p:animEffect transition="in" filter="dissolve">
                                      <p:cBhvr>
                                        <p:cTn id="72" dur="500"/>
                                        <p:tgtEl>
                                          <p:spTgt spid="28"/>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54"/>
                                        </p:tgtEl>
                                        <p:attrNameLst>
                                          <p:attrName>style.visibility</p:attrName>
                                        </p:attrNameLst>
                                      </p:cBhvr>
                                      <p:to>
                                        <p:strVal val="visible"/>
                                      </p:to>
                                    </p:set>
                                    <p:animEffect transition="in" filter="wipe(left)">
                                      <p:cBhvr>
                                        <p:cTn id="77" dur="500"/>
                                        <p:tgtEl>
                                          <p:spTgt spid="54"/>
                                        </p:tgtEl>
                                      </p:cBhvr>
                                    </p:animEffect>
                                  </p:childTnLst>
                                </p:cTn>
                              </p:par>
                              <p:par>
                                <p:cTn id="78" presetID="22" presetClass="entr" presetSubtype="8" fill="hold" nodeType="withEffect">
                                  <p:stCondLst>
                                    <p:cond delay="0"/>
                                  </p:stCondLst>
                                  <p:childTnLst>
                                    <p:set>
                                      <p:cBhvr>
                                        <p:cTn id="79" dur="1" fill="hold">
                                          <p:stCondLst>
                                            <p:cond delay="0"/>
                                          </p:stCondLst>
                                        </p:cTn>
                                        <p:tgtEl>
                                          <p:spTgt spid="51"/>
                                        </p:tgtEl>
                                        <p:attrNameLst>
                                          <p:attrName>style.visibility</p:attrName>
                                        </p:attrNameLst>
                                      </p:cBhvr>
                                      <p:to>
                                        <p:strVal val="visible"/>
                                      </p:to>
                                    </p:set>
                                    <p:animEffect transition="in" filter="wipe(left)">
                                      <p:cBhvr>
                                        <p:cTn id="80" dur="500"/>
                                        <p:tgtEl>
                                          <p:spTgt spid="51"/>
                                        </p:tgtEl>
                                      </p:cBhvr>
                                    </p:animEffect>
                                  </p:childTnLst>
                                </p:cTn>
                              </p:par>
                              <p:par>
                                <p:cTn id="81" presetID="22" presetClass="entr" presetSubtype="8" fill="hold" nodeType="withEffect">
                                  <p:stCondLst>
                                    <p:cond delay="0"/>
                                  </p:stCondLst>
                                  <p:childTnLst>
                                    <p:set>
                                      <p:cBhvr>
                                        <p:cTn id="82" dur="1" fill="hold">
                                          <p:stCondLst>
                                            <p:cond delay="0"/>
                                          </p:stCondLst>
                                        </p:cTn>
                                        <p:tgtEl>
                                          <p:spTgt spid="57"/>
                                        </p:tgtEl>
                                        <p:attrNameLst>
                                          <p:attrName>style.visibility</p:attrName>
                                        </p:attrNameLst>
                                      </p:cBhvr>
                                      <p:to>
                                        <p:strVal val="visible"/>
                                      </p:to>
                                    </p:set>
                                    <p:animEffect transition="in" filter="wipe(left)">
                                      <p:cBhvr>
                                        <p:cTn id="83" dur="500"/>
                                        <p:tgtEl>
                                          <p:spTgt spid="57"/>
                                        </p:tgtEl>
                                      </p:cBhvr>
                                    </p:animEffect>
                                  </p:childTnLst>
                                </p:cTn>
                              </p:par>
                              <p:par>
                                <p:cTn id="84" presetID="22" presetClass="entr" presetSubtype="8" fill="hold" nodeType="withEffect">
                                  <p:stCondLst>
                                    <p:cond delay="0"/>
                                  </p:stCondLst>
                                  <p:childTnLst>
                                    <p:set>
                                      <p:cBhvr>
                                        <p:cTn id="85" dur="1" fill="hold">
                                          <p:stCondLst>
                                            <p:cond delay="0"/>
                                          </p:stCondLst>
                                        </p:cTn>
                                        <p:tgtEl>
                                          <p:spTgt spid="60"/>
                                        </p:tgtEl>
                                        <p:attrNameLst>
                                          <p:attrName>style.visibility</p:attrName>
                                        </p:attrNameLst>
                                      </p:cBhvr>
                                      <p:to>
                                        <p:strVal val="visible"/>
                                      </p:to>
                                    </p:set>
                                    <p:animEffect transition="in" filter="wipe(left)">
                                      <p:cBhvr>
                                        <p:cTn id="86" dur="500"/>
                                        <p:tgtEl>
                                          <p:spTgt spid="60"/>
                                        </p:tgtEl>
                                      </p:cBhvr>
                                    </p:animEffect>
                                  </p:childTnLst>
                                </p:cTn>
                              </p:par>
                              <p:par>
                                <p:cTn id="87" presetID="22" presetClass="entr" presetSubtype="8" fill="hold" nodeType="withEffect">
                                  <p:stCondLst>
                                    <p:cond delay="0"/>
                                  </p:stCondLst>
                                  <p:childTnLst>
                                    <p:set>
                                      <p:cBhvr>
                                        <p:cTn id="88" dur="1" fill="hold">
                                          <p:stCondLst>
                                            <p:cond delay="0"/>
                                          </p:stCondLst>
                                        </p:cTn>
                                        <p:tgtEl>
                                          <p:spTgt spid="64"/>
                                        </p:tgtEl>
                                        <p:attrNameLst>
                                          <p:attrName>style.visibility</p:attrName>
                                        </p:attrNameLst>
                                      </p:cBhvr>
                                      <p:to>
                                        <p:strVal val="visible"/>
                                      </p:to>
                                    </p:set>
                                    <p:animEffect transition="in" filter="wipe(left)">
                                      <p:cBhvr>
                                        <p:cTn id="89" dur="500"/>
                                        <p:tgtEl>
                                          <p:spTgt spid="64"/>
                                        </p:tgtEl>
                                      </p:cBhvr>
                                    </p:animEffect>
                                  </p:childTnLst>
                                </p:cTn>
                              </p:par>
                              <p:par>
                                <p:cTn id="90" presetID="22" presetClass="entr" presetSubtype="8" fill="hold" nodeType="withEffect">
                                  <p:stCondLst>
                                    <p:cond delay="0"/>
                                  </p:stCondLst>
                                  <p:childTnLst>
                                    <p:set>
                                      <p:cBhvr>
                                        <p:cTn id="91" dur="1" fill="hold">
                                          <p:stCondLst>
                                            <p:cond delay="0"/>
                                          </p:stCondLst>
                                        </p:cTn>
                                        <p:tgtEl>
                                          <p:spTgt spid="67"/>
                                        </p:tgtEl>
                                        <p:attrNameLst>
                                          <p:attrName>style.visibility</p:attrName>
                                        </p:attrNameLst>
                                      </p:cBhvr>
                                      <p:to>
                                        <p:strVal val="visible"/>
                                      </p:to>
                                    </p:set>
                                    <p:animEffect transition="in" filter="wipe(left)">
                                      <p:cBhvr>
                                        <p:cTn id="92" dur="500"/>
                                        <p:tgtEl>
                                          <p:spTgt spid="67"/>
                                        </p:tgtEl>
                                      </p:cBhvr>
                                    </p:animEffect>
                                  </p:childTnLst>
                                </p:cTn>
                              </p:par>
                              <p:par>
                                <p:cTn id="93" presetID="22" presetClass="entr" presetSubtype="8" fill="hold" nodeType="withEffect">
                                  <p:stCondLst>
                                    <p:cond delay="0"/>
                                  </p:stCondLst>
                                  <p:childTnLst>
                                    <p:set>
                                      <p:cBhvr>
                                        <p:cTn id="94" dur="1" fill="hold">
                                          <p:stCondLst>
                                            <p:cond delay="0"/>
                                          </p:stCondLst>
                                        </p:cTn>
                                        <p:tgtEl>
                                          <p:spTgt spid="70"/>
                                        </p:tgtEl>
                                        <p:attrNameLst>
                                          <p:attrName>style.visibility</p:attrName>
                                        </p:attrNameLst>
                                      </p:cBhvr>
                                      <p:to>
                                        <p:strVal val="visible"/>
                                      </p:to>
                                    </p:set>
                                    <p:animEffect transition="in" filter="wipe(left)">
                                      <p:cBhvr>
                                        <p:cTn id="95" dur="500"/>
                                        <p:tgtEl>
                                          <p:spTgt spid="70"/>
                                        </p:tgtEl>
                                      </p:cBhvr>
                                    </p:animEffect>
                                  </p:childTnLst>
                                </p:cTn>
                              </p:par>
                              <p:par>
                                <p:cTn id="96" presetID="22" presetClass="entr" presetSubtype="8" fill="hold" nodeType="withEffect">
                                  <p:stCondLst>
                                    <p:cond delay="0"/>
                                  </p:stCondLst>
                                  <p:childTnLst>
                                    <p:set>
                                      <p:cBhvr>
                                        <p:cTn id="97" dur="1" fill="hold">
                                          <p:stCondLst>
                                            <p:cond delay="0"/>
                                          </p:stCondLst>
                                        </p:cTn>
                                        <p:tgtEl>
                                          <p:spTgt spid="73"/>
                                        </p:tgtEl>
                                        <p:attrNameLst>
                                          <p:attrName>style.visibility</p:attrName>
                                        </p:attrNameLst>
                                      </p:cBhvr>
                                      <p:to>
                                        <p:strVal val="visible"/>
                                      </p:to>
                                    </p:set>
                                    <p:animEffect transition="in" filter="wipe(left)">
                                      <p:cBhvr>
                                        <p:cTn id="98" dur="500"/>
                                        <p:tgtEl>
                                          <p:spTgt spid="73"/>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84"/>
                                        </p:tgtEl>
                                        <p:attrNameLst>
                                          <p:attrName>style.visibility</p:attrName>
                                        </p:attrNameLst>
                                      </p:cBhvr>
                                      <p:to>
                                        <p:strVal val="visible"/>
                                      </p:to>
                                    </p:set>
                                    <p:animEffect transition="in" filter="dissolve">
                                      <p:cBhvr>
                                        <p:cTn id="101" dur="500"/>
                                        <p:tgtEl>
                                          <p:spTgt spid="84"/>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85"/>
                                        </p:tgtEl>
                                        <p:attrNameLst>
                                          <p:attrName>style.visibility</p:attrName>
                                        </p:attrNameLst>
                                      </p:cBhvr>
                                      <p:to>
                                        <p:strVal val="visible"/>
                                      </p:to>
                                    </p:set>
                                    <p:animEffect transition="in" filter="dissolve">
                                      <p:cBhvr>
                                        <p:cTn id="104" dur="500"/>
                                        <p:tgtEl>
                                          <p:spTgt spid="85"/>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86"/>
                                        </p:tgtEl>
                                        <p:attrNameLst>
                                          <p:attrName>style.visibility</p:attrName>
                                        </p:attrNameLst>
                                      </p:cBhvr>
                                      <p:to>
                                        <p:strVal val="visible"/>
                                      </p:to>
                                    </p:set>
                                    <p:animEffect transition="in" filter="dissolve">
                                      <p:cBhvr>
                                        <p:cTn id="107" dur="500"/>
                                        <p:tgtEl>
                                          <p:spTgt spid="86"/>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87"/>
                                        </p:tgtEl>
                                        <p:attrNameLst>
                                          <p:attrName>style.visibility</p:attrName>
                                        </p:attrNameLst>
                                      </p:cBhvr>
                                      <p:to>
                                        <p:strVal val="visible"/>
                                      </p:to>
                                    </p:set>
                                    <p:animEffect transition="in" filter="dissolve">
                                      <p:cBhvr>
                                        <p:cTn id="110" dur="500"/>
                                        <p:tgtEl>
                                          <p:spTgt spid="87"/>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88"/>
                                        </p:tgtEl>
                                        <p:attrNameLst>
                                          <p:attrName>style.visibility</p:attrName>
                                        </p:attrNameLst>
                                      </p:cBhvr>
                                      <p:to>
                                        <p:strVal val="visible"/>
                                      </p:to>
                                    </p:set>
                                    <p:animEffect transition="in" filter="dissolve">
                                      <p:cBhvr>
                                        <p:cTn id="113" dur="500"/>
                                        <p:tgtEl>
                                          <p:spTgt spid="88"/>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89"/>
                                        </p:tgtEl>
                                        <p:attrNameLst>
                                          <p:attrName>style.visibility</p:attrName>
                                        </p:attrNameLst>
                                      </p:cBhvr>
                                      <p:to>
                                        <p:strVal val="visible"/>
                                      </p:to>
                                    </p:set>
                                    <p:animEffect transition="in" filter="dissolve">
                                      <p:cBhvr>
                                        <p:cTn id="116" dur="500"/>
                                        <p:tgtEl>
                                          <p:spTgt spid="89"/>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90"/>
                                        </p:tgtEl>
                                        <p:attrNameLst>
                                          <p:attrName>style.visibility</p:attrName>
                                        </p:attrNameLst>
                                      </p:cBhvr>
                                      <p:to>
                                        <p:strVal val="visible"/>
                                      </p:to>
                                    </p:set>
                                    <p:animEffect transition="in" filter="dissolve">
                                      <p:cBhvr>
                                        <p:cTn id="119" dur="500"/>
                                        <p:tgtEl>
                                          <p:spTgt spid="90"/>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91"/>
                                        </p:tgtEl>
                                        <p:attrNameLst>
                                          <p:attrName>style.visibility</p:attrName>
                                        </p:attrNameLst>
                                      </p:cBhvr>
                                      <p:to>
                                        <p:strVal val="visible"/>
                                      </p:to>
                                    </p:set>
                                    <p:animEffect transition="in" filter="dissolve">
                                      <p:cBhvr>
                                        <p:cTn id="122" dur="500"/>
                                        <p:tgtEl>
                                          <p:spTgt spid="91"/>
                                        </p:tgtEl>
                                      </p:cBhvr>
                                    </p:animEffect>
                                  </p:childTnLst>
                                </p:cTn>
                              </p:par>
                            </p:childTnLst>
                          </p:cTn>
                        </p:par>
                        <p:par>
                          <p:cTn id="123" fill="hold">
                            <p:stCondLst>
                              <p:cond delay="500"/>
                            </p:stCondLst>
                            <p:childTnLst>
                              <p:par>
                                <p:cTn id="124" presetID="9" presetClass="entr" presetSubtype="0" fill="hold" grpId="0" nodeType="afterEffect">
                                  <p:stCondLst>
                                    <p:cond delay="0"/>
                                  </p:stCondLst>
                                  <p:childTnLst>
                                    <p:set>
                                      <p:cBhvr>
                                        <p:cTn id="125" dur="1" fill="hold">
                                          <p:stCondLst>
                                            <p:cond delay="0"/>
                                          </p:stCondLst>
                                        </p:cTn>
                                        <p:tgtEl>
                                          <p:spTgt spid="17"/>
                                        </p:tgtEl>
                                        <p:attrNameLst>
                                          <p:attrName>style.visibility</p:attrName>
                                        </p:attrNameLst>
                                      </p:cBhvr>
                                      <p:to>
                                        <p:strVal val="visible"/>
                                      </p:to>
                                    </p:set>
                                    <p:animEffect transition="in" filter="dissolve">
                                      <p:cBhvr>
                                        <p:cTn id="126" dur="500"/>
                                        <p:tgtEl>
                                          <p:spTgt spid="17"/>
                                        </p:tgtEl>
                                      </p:cBhvr>
                                    </p:animEffect>
                                  </p:childTnLst>
                                </p:cTn>
                              </p:par>
                              <p:par>
                                <p:cTn id="127" presetID="9" presetClass="entr" presetSubtype="0" fill="hold" grpId="0" nodeType="withEffect">
                                  <p:stCondLst>
                                    <p:cond delay="0"/>
                                  </p:stCondLst>
                                  <p:childTnLst>
                                    <p:set>
                                      <p:cBhvr>
                                        <p:cTn id="128" dur="1" fill="hold">
                                          <p:stCondLst>
                                            <p:cond delay="0"/>
                                          </p:stCondLst>
                                        </p:cTn>
                                        <p:tgtEl>
                                          <p:spTgt spid="18"/>
                                        </p:tgtEl>
                                        <p:attrNameLst>
                                          <p:attrName>style.visibility</p:attrName>
                                        </p:attrNameLst>
                                      </p:cBhvr>
                                      <p:to>
                                        <p:strVal val="visible"/>
                                      </p:to>
                                    </p:set>
                                    <p:animEffect transition="in" filter="dissolve">
                                      <p:cBhvr>
                                        <p:cTn id="129" dur="500"/>
                                        <p:tgtEl>
                                          <p:spTgt spid="18"/>
                                        </p:tgtEl>
                                      </p:cBhvr>
                                    </p:animEffect>
                                  </p:childTnLst>
                                </p:cTn>
                              </p:par>
                              <p:par>
                                <p:cTn id="130" presetID="9" presetClass="entr" presetSubtype="0" fill="hold" grpId="0" nodeType="withEffect">
                                  <p:stCondLst>
                                    <p:cond delay="0"/>
                                  </p:stCondLst>
                                  <p:childTnLst>
                                    <p:set>
                                      <p:cBhvr>
                                        <p:cTn id="131" dur="1" fill="hold">
                                          <p:stCondLst>
                                            <p:cond delay="0"/>
                                          </p:stCondLst>
                                        </p:cTn>
                                        <p:tgtEl>
                                          <p:spTgt spid="19"/>
                                        </p:tgtEl>
                                        <p:attrNameLst>
                                          <p:attrName>style.visibility</p:attrName>
                                        </p:attrNameLst>
                                      </p:cBhvr>
                                      <p:to>
                                        <p:strVal val="visible"/>
                                      </p:to>
                                    </p:set>
                                    <p:animEffect transition="in" filter="dissolve">
                                      <p:cBhvr>
                                        <p:cTn id="132" dur="500"/>
                                        <p:tgtEl>
                                          <p:spTgt spid="19"/>
                                        </p:tgtEl>
                                      </p:cBhvr>
                                    </p:animEffect>
                                  </p:childTnLst>
                                </p:cTn>
                              </p:par>
                              <p:par>
                                <p:cTn id="133" presetID="9" presetClass="entr" presetSubtype="0" fill="hold" grpId="0" nodeType="withEffect">
                                  <p:stCondLst>
                                    <p:cond delay="0"/>
                                  </p:stCondLst>
                                  <p:childTnLst>
                                    <p:set>
                                      <p:cBhvr>
                                        <p:cTn id="134" dur="1" fill="hold">
                                          <p:stCondLst>
                                            <p:cond delay="0"/>
                                          </p:stCondLst>
                                        </p:cTn>
                                        <p:tgtEl>
                                          <p:spTgt spid="20"/>
                                        </p:tgtEl>
                                        <p:attrNameLst>
                                          <p:attrName>style.visibility</p:attrName>
                                        </p:attrNameLst>
                                      </p:cBhvr>
                                      <p:to>
                                        <p:strVal val="visible"/>
                                      </p:to>
                                    </p:set>
                                    <p:animEffect transition="in" filter="dissolve">
                                      <p:cBhvr>
                                        <p:cTn id="135" dur="500"/>
                                        <p:tgtEl>
                                          <p:spTgt spid="20"/>
                                        </p:tgtEl>
                                      </p:cBhvr>
                                    </p:animEffect>
                                  </p:childTnLst>
                                </p:cTn>
                              </p:par>
                              <p:par>
                                <p:cTn id="136" presetID="9" presetClass="entr" presetSubtype="0" fill="hold" grpId="0" nodeType="withEffect">
                                  <p:stCondLst>
                                    <p:cond delay="0"/>
                                  </p:stCondLst>
                                  <p:childTnLst>
                                    <p:set>
                                      <p:cBhvr>
                                        <p:cTn id="137" dur="1" fill="hold">
                                          <p:stCondLst>
                                            <p:cond delay="0"/>
                                          </p:stCondLst>
                                        </p:cTn>
                                        <p:tgtEl>
                                          <p:spTgt spid="21"/>
                                        </p:tgtEl>
                                        <p:attrNameLst>
                                          <p:attrName>style.visibility</p:attrName>
                                        </p:attrNameLst>
                                      </p:cBhvr>
                                      <p:to>
                                        <p:strVal val="visible"/>
                                      </p:to>
                                    </p:set>
                                    <p:animEffect transition="in" filter="dissolve">
                                      <p:cBhvr>
                                        <p:cTn id="138" dur="500"/>
                                        <p:tgtEl>
                                          <p:spTgt spid="21"/>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22"/>
                                        </p:tgtEl>
                                        <p:attrNameLst>
                                          <p:attrName>style.visibility</p:attrName>
                                        </p:attrNameLst>
                                      </p:cBhvr>
                                      <p:to>
                                        <p:strVal val="visible"/>
                                      </p:to>
                                    </p:set>
                                    <p:animEffect transition="in" filter="dissolve">
                                      <p:cBhvr>
                                        <p:cTn id="141" dur="500"/>
                                        <p:tgtEl>
                                          <p:spTgt spid="22"/>
                                        </p:tgtEl>
                                      </p:cBhvr>
                                    </p:animEffect>
                                  </p:childTnLst>
                                </p:cTn>
                              </p:par>
                              <p:par>
                                <p:cTn id="142" presetID="9" presetClass="entr" presetSubtype="0" fill="hold" grpId="0" nodeType="withEffect">
                                  <p:stCondLst>
                                    <p:cond delay="0"/>
                                  </p:stCondLst>
                                  <p:childTnLst>
                                    <p:set>
                                      <p:cBhvr>
                                        <p:cTn id="143" dur="1" fill="hold">
                                          <p:stCondLst>
                                            <p:cond delay="0"/>
                                          </p:stCondLst>
                                        </p:cTn>
                                        <p:tgtEl>
                                          <p:spTgt spid="23"/>
                                        </p:tgtEl>
                                        <p:attrNameLst>
                                          <p:attrName>style.visibility</p:attrName>
                                        </p:attrNameLst>
                                      </p:cBhvr>
                                      <p:to>
                                        <p:strVal val="visible"/>
                                      </p:to>
                                    </p:set>
                                    <p:animEffect transition="in" filter="dissolve">
                                      <p:cBhvr>
                                        <p:cTn id="144" dur="500"/>
                                        <p:tgtEl>
                                          <p:spTgt spid="23"/>
                                        </p:tgtEl>
                                      </p:cBhvr>
                                    </p:animEffect>
                                  </p:childTnLst>
                                </p:cTn>
                              </p:par>
                              <p:par>
                                <p:cTn id="145" presetID="9" presetClass="entr" presetSubtype="0" fill="hold" grpId="0" nodeType="withEffect">
                                  <p:stCondLst>
                                    <p:cond delay="0"/>
                                  </p:stCondLst>
                                  <p:childTnLst>
                                    <p:set>
                                      <p:cBhvr>
                                        <p:cTn id="146" dur="1" fill="hold">
                                          <p:stCondLst>
                                            <p:cond delay="0"/>
                                          </p:stCondLst>
                                        </p:cTn>
                                        <p:tgtEl>
                                          <p:spTgt spid="24"/>
                                        </p:tgtEl>
                                        <p:attrNameLst>
                                          <p:attrName>style.visibility</p:attrName>
                                        </p:attrNameLst>
                                      </p:cBhvr>
                                      <p:to>
                                        <p:strVal val="visible"/>
                                      </p:to>
                                    </p:set>
                                    <p:animEffect transition="in" filter="dissolve">
                                      <p:cBhvr>
                                        <p:cTn id="147" dur="500"/>
                                        <p:tgtEl>
                                          <p:spTgt spid="24"/>
                                        </p:tgtEl>
                                      </p:cBhvr>
                                    </p:animEffect>
                                  </p:childTnLst>
                                </p:cTn>
                              </p:par>
                            </p:childTnLst>
                          </p:cTn>
                        </p:par>
                      </p:childTnLst>
                    </p:cTn>
                  </p:par>
                  <p:par>
                    <p:cTn id="148" fill="hold">
                      <p:stCondLst>
                        <p:cond delay="indefinite"/>
                      </p:stCondLst>
                      <p:childTnLst>
                        <p:par>
                          <p:cTn id="149" fill="hold">
                            <p:stCondLst>
                              <p:cond delay="0"/>
                            </p:stCondLst>
                            <p:childTnLst>
                              <p:par>
                                <p:cTn id="150" presetID="9" presetClass="entr" presetSubtype="0" fill="hold" grpId="1" nodeType="clickEffect">
                                  <p:stCondLst>
                                    <p:cond delay="0"/>
                                  </p:stCondLst>
                                  <p:childTnLst>
                                    <p:set>
                                      <p:cBhvr>
                                        <p:cTn id="151" dur="1" fill="hold">
                                          <p:stCondLst>
                                            <p:cond delay="0"/>
                                          </p:stCondLst>
                                        </p:cTn>
                                        <p:tgtEl>
                                          <p:spTgt spid="95"/>
                                        </p:tgtEl>
                                        <p:attrNameLst>
                                          <p:attrName>style.visibility</p:attrName>
                                        </p:attrNameLst>
                                      </p:cBhvr>
                                      <p:to>
                                        <p:strVal val="visible"/>
                                      </p:to>
                                    </p:set>
                                    <p:animEffect transition="in" filter="dissolve">
                                      <p:cBhvr>
                                        <p:cTn id="152"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77" grpId="0"/>
      <p:bldP spid="78" grpId="0"/>
      <p:bldP spid="79" grpId="0"/>
      <p:bldP spid="81" grpId="0"/>
      <p:bldP spid="82" grpId="0"/>
      <p:bldP spid="83" grpId="0"/>
      <p:bldP spid="84" grpId="0"/>
      <p:bldP spid="85" grpId="0"/>
      <p:bldP spid="86" grpId="0"/>
      <p:bldP spid="87" grpId="0"/>
      <p:bldP spid="88" grpId="0"/>
      <p:bldP spid="89" grpId="0"/>
      <p:bldP spid="90" grpId="0"/>
      <p:bldP spid="91" grpId="0"/>
      <p:bldP spid="95"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95A78-AF1F-9919-6BD3-B514AC01C648}"/>
              </a:ext>
            </a:extLst>
          </p:cNvPr>
          <p:cNvSpPr>
            <a:spLocks noGrp="1"/>
          </p:cNvSpPr>
          <p:nvPr>
            <p:ph type="ctrTitle"/>
          </p:nvPr>
        </p:nvSpPr>
        <p:spPr/>
        <p:txBody>
          <a:bodyPr/>
          <a:lstStyle/>
          <a:p>
            <a:r>
              <a:rPr lang="de-DE" dirty="0"/>
              <a:t>Viel Spaß bis zur nächsten Vorlesung!</a:t>
            </a:r>
          </a:p>
        </p:txBody>
      </p:sp>
    </p:spTree>
    <p:extLst>
      <p:ext uri="{BB962C8B-B14F-4D97-AF65-F5344CB8AC3E}">
        <p14:creationId xmlns:p14="http://schemas.microsoft.com/office/powerpoint/2010/main" val="2254199682"/>
      </p:ext>
    </p:extLst>
  </p:cSld>
  <p:clrMapOvr>
    <a:masterClrMapping/>
  </p:clrMapOvr>
  <p:transition spd="slow">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prstGeom prst="rect">
            <a:avLst/>
          </a:prstGeom>
        </p:spPr>
        <p:txBody>
          <a:bodyPr/>
          <a:lstStyle/>
          <a:p>
            <a:pPr marL="342900" indent="-342900"/>
            <a:r>
              <a:rPr lang="de-DE" altLang="en-DE" dirty="0">
                <a:solidFill>
                  <a:schemeClr val="accent5"/>
                </a:solidFill>
              </a:rPr>
              <a:t>Bedingte Wahrscheinlichkeit</a:t>
            </a:r>
          </a:p>
          <a:p>
            <a:pPr marL="342900" indent="-342900"/>
            <a:r>
              <a:rPr lang="de-DE" altLang="en-DE" dirty="0">
                <a:solidFill>
                  <a:schemeClr val="accent5"/>
                </a:solidFill>
              </a:rPr>
              <a:t>Satz von Bayes</a:t>
            </a:r>
          </a:p>
          <a:p>
            <a:pPr marL="342900" indent="-342900"/>
            <a:r>
              <a:rPr lang="de-DE" altLang="en-DE" dirty="0"/>
              <a:t>Stochastische Unabhängigkeit</a:t>
            </a:r>
          </a:p>
          <a:p>
            <a:pPr marL="342900" indent="-342900"/>
            <a:r>
              <a:rPr lang="de-DE" altLang="en-DE" dirty="0"/>
              <a:t>Mehrstufige Modelle</a:t>
            </a:r>
          </a:p>
        </p:txBody>
      </p:sp>
      <p:sp>
        <p:nvSpPr>
          <p:cNvPr id="4" name="Title 3"/>
          <p:cNvSpPr>
            <a:spLocks noGrp="1"/>
          </p:cNvSpPr>
          <p:nvPr>
            <p:ph type="title"/>
          </p:nvPr>
        </p:nvSpPr>
        <p:spPr/>
        <p:txBody>
          <a:bodyPr/>
          <a:lstStyle/>
          <a:p>
            <a:r>
              <a:rPr lang="de-DE"/>
              <a:t>Überblick</a:t>
            </a:r>
          </a:p>
        </p:txBody>
      </p:sp>
    </p:spTree>
    <p:extLst>
      <p:ext uri="{BB962C8B-B14F-4D97-AF65-F5344CB8AC3E}">
        <p14:creationId xmlns:p14="http://schemas.microsoft.com/office/powerpoint/2010/main" val="770105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dissolve">
                                      <p:cBhvr>
                                        <p:cTn id="11" dur="500"/>
                                        <p:tgtEl>
                                          <p:spTgt spid="6">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dissolve">
                                      <p:cBhvr>
                                        <p:cTn id="16" dur="500"/>
                                        <p:tgtEl>
                                          <p:spTgt spid="6">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Effect transition="in" filter="dissolve">
                                      <p:cBhvr>
                                        <p:cTn id="21"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prstGeom prst="rect">
            <a:avLst/>
          </a:prstGeom>
        </p:spPr>
        <p:txBody>
          <a:bodyPr/>
          <a:lstStyle/>
          <a:p>
            <a:pPr marL="342900" indent="-342900"/>
            <a:r>
              <a:rPr lang="de-DE" altLang="en-DE" dirty="0">
                <a:solidFill>
                  <a:schemeClr val="accent5"/>
                </a:solidFill>
              </a:rPr>
              <a:t>Bedingte Wahrscheinlichkeit</a:t>
            </a:r>
          </a:p>
          <a:p>
            <a:pPr marL="342900" indent="-342900"/>
            <a:r>
              <a:rPr lang="de-DE" altLang="en-DE" dirty="0">
                <a:solidFill>
                  <a:schemeClr val="accent5"/>
                </a:solidFill>
              </a:rPr>
              <a:t>Satz von Bayes</a:t>
            </a:r>
          </a:p>
          <a:p>
            <a:pPr marL="342900" indent="-342900"/>
            <a:r>
              <a:rPr lang="de-DE" altLang="en-DE" b="1" dirty="0"/>
              <a:t>Stochastische Unabhängigkeit</a:t>
            </a:r>
          </a:p>
          <a:p>
            <a:pPr marL="342900" indent="-342900"/>
            <a:r>
              <a:rPr lang="de-DE" altLang="en-DE" dirty="0"/>
              <a:t>Mehrstufige Modelle</a:t>
            </a:r>
          </a:p>
        </p:txBody>
      </p:sp>
      <p:sp>
        <p:nvSpPr>
          <p:cNvPr id="4" name="Title 3"/>
          <p:cNvSpPr>
            <a:spLocks noGrp="1"/>
          </p:cNvSpPr>
          <p:nvPr>
            <p:ph type="title"/>
          </p:nvPr>
        </p:nvSpPr>
        <p:spPr/>
        <p:txBody>
          <a:bodyPr/>
          <a:lstStyle/>
          <a:p>
            <a:r>
              <a:rPr lang="de-DE"/>
              <a:t>Überblick</a:t>
            </a:r>
          </a:p>
        </p:txBody>
      </p:sp>
    </p:spTree>
    <p:extLst>
      <p:ext uri="{BB962C8B-B14F-4D97-AF65-F5344CB8AC3E}">
        <p14:creationId xmlns:p14="http://schemas.microsoft.com/office/powerpoint/2010/main" val="425982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402977E0-2550-2B7C-16AF-83B0271976E3}"/>
                  </a:ext>
                </a:extLst>
              </p:cNvPr>
              <p:cNvSpPr>
                <a:spLocks noGrp="1"/>
              </p:cNvSpPr>
              <p:nvPr>
                <p:ph type="body" sz="quarter" idx="13"/>
              </p:nvPr>
            </p:nvSpPr>
            <p:spPr/>
            <p:txBody>
              <a:bodyPr/>
              <a:lstStyle/>
              <a:p>
                <a:r>
                  <a:rPr lang="de-DE" b="1" dirty="0"/>
                  <a:t>Bedingte Wahrscheinlichkeit</a:t>
                </a:r>
                <a:r>
                  <a:rPr lang="de-DE" dirty="0"/>
                  <a:t>: Die Wahrscheinlichkeit für das Eintreten eines Ereignisses </a:t>
                </a:r>
                <a14:m>
                  <m:oMath xmlns:m="http://schemas.openxmlformats.org/officeDocument/2006/math">
                    <m:r>
                      <a:rPr lang="de-DE" b="0" i="1" smtClean="0">
                        <a:latin typeface="Cambria Math" panose="02040503050406030204" pitchFamily="18" charset="0"/>
                      </a:rPr>
                      <m:t>𝐴</m:t>
                    </m:r>
                  </m:oMath>
                </a14:m>
                <a:r>
                  <a:rPr lang="de-DE" dirty="0"/>
                  <a:t>, wenn das Eintreten des Ereignisses </a:t>
                </a:r>
                <a14:m>
                  <m:oMath xmlns:m="http://schemas.openxmlformats.org/officeDocument/2006/math">
                    <m:r>
                      <a:rPr lang="de-DE" b="0" i="1" smtClean="0">
                        <a:latin typeface="Cambria Math" panose="02040503050406030204" pitchFamily="18" charset="0"/>
                      </a:rPr>
                      <m:t>𝐵</m:t>
                    </m:r>
                  </m:oMath>
                </a14:m>
                <a:r>
                  <a:rPr lang="de-DE" dirty="0"/>
                  <a:t> bekannt ist,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e>
                          </m:d>
                        </m:num>
                        <m:den>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d>
                        </m:den>
                      </m:f>
                    </m:oMath>
                  </m:oMathPara>
                </a14:m>
                <a:endParaRPr lang="de-DE" dirty="0"/>
              </a:p>
              <a:p>
                <a:r>
                  <a:rPr lang="de-DE" b="1" dirty="0"/>
                  <a:t>Stochastische Unabhängigkeit</a:t>
                </a:r>
                <a:r>
                  <a:rPr lang="de-DE" dirty="0"/>
                  <a:t>: Falls diese bedingte Wahrscheinlichkeit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e>
                    </m:d>
                  </m:oMath>
                </a14:m>
                <a:r>
                  <a:rPr lang="de-DE" dirty="0"/>
                  <a:t> die gleiche Wahrscheinlichkeit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oMath>
                </a14:m>
                <a:r>
                  <a:rPr lang="de-DE" dirty="0"/>
                  <a:t> ist, bevor wir vom Eintreten von </a:t>
                </a:r>
                <a14:m>
                  <m:oMath xmlns:m="http://schemas.openxmlformats.org/officeDocument/2006/math">
                    <m:r>
                      <a:rPr lang="de-DE" b="0" i="1" smtClean="0">
                        <a:latin typeface="Cambria Math" panose="02040503050406030204" pitchFamily="18" charset="0"/>
                      </a:rPr>
                      <m:t>𝐵</m:t>
                    </m:r>
                  </m:oMath>
                </a14:m>
                <a:r>
                  <a:rPr lang="de-DE" dirty="0"/>
                  <a:t> wussten, dann ist </a:t>
                </a:r>
                <a14:m>
                  <m:oMath xmlns:m="http://schemas.openxmlformats.org/officeDocument/2006/math">
                    <m:r>
                      <a:rPr lang="de-DE" b="0" i="1" smtClean="0">
                        <a:latin typeface="Cambria Math" panose="02040503050406030204" pitchFamily="18" charset="0"/>
                      </a:rPr>
                      <m:t>𝐴</m:t>
                    </m:r>
                  </m:oMath>
                </a14:m>
                <a:r>
                  <a:rPr lang="de-DE" dirty="0"/>
                  <a:t> stochastisch unabhängig von </a:t>
                </a:r>
                <a14:m>
                  <m:oMath xmlns:m="http://schemas.openxmlformats.org/officeDocument/2006/math">
                    <m:r>
                      <a:rPr lang="de-DE" b="0" i="1" smtClean="0">
                        <a:latin typeface="Cambria Math" panose="02040503050406030204" pitchFamily="18" charset="0"/>
                      </a:rPr>
                      <m:t>𝐵</m:t>
                    </m:r>
                  </m:oMath>
                </a14:m>
                <a:r>
                  <a:rPr lang="de-DE" dirty="0"/>
                  <a:t> (und umgekehrt).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e>
                          <m:r>
                            <a:rPr lang="en-US" b="0" i="1" smtClean="0">
                              <a:latin typeface="Cambria Math" panose="02040503050406030204" pitchFamily="18" charset="0"/>
                            </a:rPr>
                            <m:t>𝐵</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oMath>
                  </m:oMathPara>
                </a14:m>
                <a:endParaRPr lang="de-DE"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𝐵</m:t>
                          </m:r>
                        </m:e>
                      </m:d>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𝐵</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d>
                    </m:oMath>
                  </m:oMathPara>
                </a14:m>
                <a:endParaRPr lang="de-DE" dirty="0"/>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d>
                    </m:oMath>
                  </m:oMathPara>
                </a14:m>
                <a:endParaRPr lang="de-DE" dirty="0"/>
              </a:p>
              <a:p>
                <a:r>
                  <a:rPr lang="de-DE" b="1" dirty="0">
                    <a:solidFill>
                      <a:schemeClr val="accent1"/>
                    </a:solidFill>
                  </a:rPr>
                  <a:t>Satz (Symmetrie)</a:t>
                </a:r>
                <a:r>
                  <a:rPr lang="de-DE" dirty="0"/>
                  <a:t>: Falls </a:t>
                </a:r>
                <a14:m>
                  <m:oMath xmlns:m="http://schemas.openxmlformats.org/officeDocument/2006/math">
                    <m:r>
                      <a:rPr lang="de-DE" b="0" i="1" smtClean="0">
                        <a:latin typeface="Cambria Math" panose="02040503050406030204" pitchFamily="18" charset="0"/>
                      </a:rPr>
                      <m:t>𝑃</m:t>
                    </m:r>
                    <m:d>
                      <m:dPr>
                        <m:ctrlPr>
                          <a:rPr lang="de-DE" b="0" i="1" smtClean="0">
                            <a:latin typeface="Cambria Math" panose="02040503050406030204" pitchFamily="18" charset="0"/>
                          </a:rPr>
                        </m:ctrlPr>
                      </m:dPr>
                      <m:e>
                        <m:r>
                          <a:rPr lang="de-DE" b="0" i="1" smtClean="0">
                            <a:latin typeface="Cambria Math" panose="02040503050406030204" pitchFamily="18" charset="0"/>
                          </a:rPr>
                          <m:t>𝐴</m:t>
                        </m:r>
                        <m:r>
                          <a:rPr lang="de-DE" b="0" i="1" smtClean="0">
                            <a:latin typeface="Cambria Math" panose="02040503050406030204" pitchFamily="18" charset="0"/>
                          </a:rPr>
                          <m:t>|</m:t>
                        </m:r>
                        <m:r>
                          <a:rPr lang="de-DE" b="0" i="1" smtClean="0">
                            <a:latin typeface="Cambria Math" panose="02040503050406030204" pitchFamily="18" charset="0"/>
                          </a:rPr>
                          <m:t>𝐵</m:t>
                        </m:r>
                      </m:e>
                    </m:d>
                    <m:r>
                      <a:rPr lang="de-DE" b="0" i="1" smtClean="0">
                        <a:latin typeface="Cambria Math" panose="02040503050406030204" pitchFamily="18" charset="0"/>
                      </a:rPr>
                      <m:t>=</m:t>
                    </m:r>
                    <m:r>
                      <a:rPr lang="de-DE" b="0" i="1" smtClean="0">
                        <a:latin typeface="Cambria Math" panose="02040503050406030204" pitchFamily="18" charset="0"/>
                      </a:rPr>
                      <m:t>𝑃</m:t>
                    </m:r>
                    <m:d>
                      <m:dPr>
                        <m:ctrlPr>
                          <a:rPr lang="de-DE" b="0" i="1" smtClean="0">
                            <a:latin typeface="Cambria Math" panose="02040503050406030204" pitchFamily="18" charset="0"/>
                          </a:rPr>
                        </m:ctrlPr>
                      </m:dPr>
                      <m:e>
                        <m:r>
                          <a:rPr lang="de-DE" b="0" i="1" smtClean="0">
                            <a:latin typeface="Cambria Math" panose="02040503050406030204" pitchFamily="18" charset="0"/>
                          </a:rPr>
                          <m:t>𝐴</m:t>
                        </m:r>
                      </m:e>
                    </m:d>
                  </m:oMath>
                </a14:m>
                <a:r>
                  <a:rPr lang="de-DE" dirty="0"/>
                  <a:t> dann ist auch </a:t>
                </a:r>
                <a14:m>
                  <m:oMath xmlns:m="http://schemas.openxmlformats.org/officeDocument/2006/math">
                    <m:r>
                      <a:rPr lang="de-DE" i="1">
                        <a:latin typeface="Cambria Math" panose="02040503050406030204" pitchFamily="18" charset="0"/>
                      </a:rPr>
                      <m:t>𝑃</m:t>
                    </m:r>
                    <m:d>
                      <m:dPr>
                        <m:ctrlPr>
                          <a:rPr lang="de-DE" i="1">
                            <a:latin typeface="Cambria Math" panose="02040503050406030204" pitchFamily="18" charset="0"/>
                          </a:rPr>
                        </m:ctrlPr>
                      </m:dPr>
                      <m:e>
                        <m:r>
                          <a:rPr lang="en-US" b="0" i="1" smtClean="0">
                            <a:latin typeface="Cambria Math" panose="02040503050406030204" pitchFamily="18" charset="0"/>
                          </a:rPr>
                          <m:t>𝐵</m:t>
                        </m:r>
                        <m:r>
                          <a:rPr lang="de-DE" i="1">
                            <a:latin typeface="Cambria Math" panose="02040503050406030204" pitchFamily="18" charset="0"/>
                          </a:rPr>
                          <m:t>|</m:t>
                        </m:r>
                        <m:r>
                          <a:rPr lang="en-US" b="0" i="1" smtClean="0">
                            <a:latin typeface="Cambria Math" panose="02040503050406030204" pitchFamily="18" charset="0"/>
                          </a:rPr>
                          <m:t>𝐴</m:t>
                        </m:r>
                      </m:e>
                    </m:d>
                    <m:r>
                      <a:rPr lang="de-DE" i="1">
                        <a:latin typeface="Cambria Math" panose="02040503050406030204" pitchFamily="18" charset="0"/>
                      </a:rPr>
                      <m:t>=</m:t>
                    </m:r>
                    <m:r>
                      <a:rPr lang="de-DE" i="1">
                        <a:latin typeface="Cambria Math" panose="02040503050406030204" pitchFamily="18" charset="0"/>
                      </a:rPr>
                      <m:t>𝑃</m:t>
                    </m:r>
                    <m:d>
                      <m:dPr>
                        <m:ctrlPr>
                          <a:rPr lang="de-DE" i="1">
                            <a:latin typeface="Cambria Math" panose="02040503050406030204" pitchFamily="18" charset="0"/>
                          </a:rPr>
                        </m:ctrlPr>
                      </m:dPr>
                      <m:e>
                        <m:r>
                          <a:rPr lang="en-US" b="0" i="1" smtClean="0">
                            <a:latin typeface="Cambria Math" panose="02040503050406030204" pitchFamily="18" charset="0"/>
                          </a:rPr>
                          <m:t>𝐵</m:t>
                        </m:r>
                      </m:e>
                    </m:d>
                  </m:oMath>
                </a14:m>
                <a:r>
                  <a:rPr lang="en-DE" dirty="0"/>
                  <a:t>.</a:t>
                </a:r>
              </a:p>
              <a:p>
                <a:pPr lvl="1"/>
                <a:r>
                  <a:rPr lang="en-DE" sz="1200" b="1" dirty="0"/>
                  <a:t>Beweis</a:t>
                </a:r>
                <a:r>
                  <a:rPr lang="en-DE" sz="1200" dirty="0"/>
                  <a:t>. Für alle </a:t>
                </a:r>
                <a14:m>
                  <m:oMath xmlns:m="http://schemas.openxmlformats.org/officeDocument/2006/math">
                    <m:r>
                      <a:rPr lang="en-US" sz="1200" b="0" i="1" smtClean="0">
                        <a:latin typeface="Cambria Math" panose="02040503050406030204" pitchFamily="18" charset="0"/>
                      </a:rPr>
                      <m:t>𝐴</m:t>
                    </m:r>
                  </m:oMath>
                </a14:m>
                <a:r>
                  <a:rPr lang="en-DE" sz="1200" dirty="0"/>
                  <a:t> so dass </a:t>
                </a:r>
                <a14:m>
                  <m:oMath xmlns:m="http://schemas.openxmlformats.org/officeDocument/2006/math">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𝐴</m:t>
                        </m:r>
                      </m:e>
                    </m:d>
                    <m:r>
                      <a:rPr lang="en-US" sz="1200" b="0" i="1" smtClean="0">
                        <a:latin typeface="Cambria Math" panose="02040503050406030204" pitchFamily="18" charset="0"/>
                      </a:rPr>
                      <m:t>&gt;0</m:t>
                    </m:r>
                  </m:oMath>
                </a14:m>
                <a:r>
                  <a:rPr lang="en-DE" sz="1200" dirty="0"/>
                  <a:t> gilt</a:t>
                </a:r>
              </a:p>
              <a:p>
                <a:pPr marL="268287" lvl="1" indent="0">
                  <a:buNone/>
                </a:pPr>
                <a14:m>
                  <m:oMathPara xmlns:m="http://schemas.openxmlformats.org/officeDocument/2006/math">
                    <m:oMathParaPr>
                      <m:jc m:val="centerGroup"/>
                    </m:oMathParaPr>
                    <m:oMath xmlns:m="http://schemas.openxmlformats.org/officeDocument/2006/math">
                      <m:r>
                        <a:rPr lang="de-DE" sz="1200" b="0" i="1" smtClean="0">
                          <a:latin typeface="Cambria Math" panose="02040503050406030204" pitchFamily="18" charset="0"/>
                        </a:rPr>
                        <m:t>𝑃</m:t>
                      </m:r>
                      <m:d>
                        <m:dPr>
                          <m:ctrlPr>
                            <a:rPr lang="de-DE" sz="1200" b="0" i="1" smtClean="0">
                              <a:latin typeface="Cambria Math" panose="02040503050406030204" pitchFamily="18" charset="0"/>
                            </a:rPr>
                          </m:ctrlPr>
                        </m:dPr>
                        <m:e>
                          <m:r>
                            <a:rPr lang="de-DE" sz="1200" b="0" i="1" smtClean="0">
                              <a:latin typeface="Cambria Math" panose="02040503050406030204" pitchFamily="18" charset="0"/>
                            </a:rPr>
                            <m:t>𝐴</m:t>
                          </m:r>
                          <m:r>
                            <a:rPr lang="de-DE" sz="1200" b="0" i="1" smtClean="0">
                              <a:latin typeface="Cambria Math" panose="02040503050406030204" pitchFamily="18" charset="0"/>
                            </a:rPr>
                            <m:t>|</m:t>
                          </m:r>
                          <m:r>
                            <a:rPr lang="de-DE" sz="1200" b="0" i="1" smtClean="0">
                              <a:latin typeface="Cambria Math" panose="02040503050406030204" pitchFamily="18" charset="0"/>
                            </a:rPr>
                            <m:t>𝐵</m:t>
                          </m:r>
                        </m:e>
                      </m:d>
                      <m:r>
                        <a:rPr lang="en-US" sz="1200" b="0" i="1" smtClean="0">
                          <a:latin typeface="Cambria Math" panose="02040503050406030204" pitchFamily="18" charset="0"/>
                        </a:rPr>
                        <m:t>⋅</m:t>
                      </m:r>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𝐵</m:t>
                          </m:r>
                        </m:e>
                      </m:d>
                      <m:r>
                        <a:rPr lang="de-DE" sz="1200" b="0" i="1" smtClean="0">
                          <a:latin typeface="Cambria Math" panose="02040503050406030204" pitchFamily="18" charset="0"/>
                        </a:rPr>
                        <m:t>=</m:t>
                      </m:r>
                      <m:r>
                        <a:rPr lang="de-DE" sz="1200" b="0" i="1" smtClean="0">
                          <a:latin typeface="Cambria Math" panose="02040503050406030204" pitchFamily="18" charset="0"/>
                        </a:rPr>
                        <m:t>𝑃</m:t>
                      </m:r>
                      <m:d>
                        <m:dPr>
                          <m:ctrlPr>
                            <a:rPr lang="de-DE" sz="1200" b="0" i="1" smtClean="0">
                              <a:latin typeface="Cambria Math" panose="02040503050406030204" pitchFamily="18" charset="0"/>
                            </a:rPr>
                          </m:ctrlPr>
                        </m:dPr>
                        <m:e>
                          <m:r>
                            <a:rPr lang="de-DE" sz="1200" b="0" i="1" smtClean="0">
                              <a:latin typeface="Cambria Math" panose="02040503050406030204" pitchFamily="18" charset="0"/>
                            </a:rPr>
                            <m:t>𝐴</m:t>
                          </m:r>
                        </m:e>
                      </m:d>
                      <m:r>
                        <a:rPr lang="en-US" sz="1200" b="0" i="1" smtClean="0">
                          <a:latin typeface="Cambria Math" panose="02040503050406030204" pitchFamily="18" charset="0"/>
                        </a:rPr>
                        <m:t>⋅</m:t>
                      </m:r>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𝐵</m:t>
                          </m:r>
                        </m:e>
                      </m:d>
                    </m:oMath>
                  </m:oMathPara>
                </a14:m>
                <a:endParaRPr lang="en-DE" sz="1200" dirty="0"/>
              </a:p>
              <a:p>
                <a:pPr marL="268287" lvl="1" indent="0">
                  <a:buNone/>
                </a:pPr>
                <a14:m>
                  <m:oMathPara xmlns:m="http://schemas.openxmlformats.org/officeDocument/2006/math">
                    <m:oMathParaPr>
                      <m:jc m:val="centerGroup"/>
                    </m:oMathParaPr>
                    <m:oMath xmlns:m="http://schemas.openxmlformats.org/officeDocument/2006/math">
                      <m:f>
                        <m:fPr>
                          <m:ctrlPr>
                            <a:rPr lang="en-US" sz="1200" b="0" i="1" smtClean="0">
                              <a:latin typeface="Cambria Math" panose="02040503050406030204" pitchFamily="18" charset="0"/>
                            </a:rPr>
                          </m:ctrlPr>
                        </m:fPr>
                        <m:num>
                          <m:r>
                            <a:rPr lang="de-DE" sz="1200" i="1">
                              <a:latin typeface="Cambria Math" panose="02040503050406030204" pitchFamily="18" charset="0"/>
                            </a:rPr>
                            <m:t>𝑃</m:t>
                          </m:r>
                          <m:d>
                            <m:dPr>
                              <m:ctrlPr>
                                <a:rPr lang="de-DE" sz="1200" i="1">
                                  <a:latin typeface="Cambria Math" panose="02040503050406030204" pitchFamily="18" charset="0"/>
                                </a:rPr>
                              </m:ctrlPr>
                            </m:dPr>
                            <m:e>
                              <m:r>
                                <a:rPr lang="de-DE" sz="1200" i="1">
                                  <a:latin typeface="Cambria Math" panose="02040503050406030204" pitchFamily="18" charset="0"/>
                                </a:rPr>
                                <m:t>𝐴</m:t>
                              </m:r>
                              <m:r>
                                <a:rPr lang="de-DE" sz="1200" i="1">
                                  <a:latin typeface="Cambria Math" panose="02040503050406030204" pitchFamily="18" charset="0"/>
                                </a:rPr>
                                <m:t>|</m:t>
                              </m:r>
                              <m:r>
                                <a:rPr lang="de-DE" sz="1200" i="1">
                                  <a:latin typeface="Cambria Math" panose="02040503050406030204" pitchFamily="18" charset="0"/>
                                </a:rPr>
                                <m:t>𝐵</m:t>
                              </m:r>
                            </m:e>
                          </m:d>
                          <m:r>
                            <a:rPr lang="en-US" sz="1200" i="1">
                              <a:latin typeface="Cambria Math" panose="02040503050406030204" pitchFamily="18" charset="0"/>
                            </a:rPr>
                            <m:t>⋅</m:t>
                          </m:r>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𝐵</m:t>
                              </m:r>
                            </m:e>
                          </m:d>
                        </m:num>
                        <m:den>
                          <m:r>
                            <a:rPr lang="de-DE" sz="1200" i="1">
                              <a:latin typeface="Cambria Math" panose="02040503050406030204" pitchFamily="18" charset="0"/>
                            </a:rPr>
                            <m:t>𝑃</m:t>
                          </m:r>
                          <m:d>
                            <m:dPr>
                              <m:ctrlPr>
                                <a:rPr lang="de-DE" sz="1200" i="1">
                                  <a:latin typeface="Cambria Math" panose="02040503050406030204" pitchFamily="18" charset="0"/>
                                </a:rPr>
                              </m:ctrlPr>
                            </m:dPr>
                            <m:e>
                              <m:r>
                                <a:rPr lang="de-DE" sz="1200" i="1">
                                  <a:latin typeface="Cambria Math" panose="02040503050406030204" pitchFamily="18" charset="0"/>
                                </a:rPr>
                                <m:t>𝐴</m:t>
                              </m:r>
                            </m:e>
                          </m:d>
                        </m:den>
                      </m:f>
                      <m:r>
                        <a:rPr lang="de-DE" sz="1200" b="0" i="1" smtClean="0">
                          <a:latin typeface="Cambria Math" panose="02040503050406030204" pitchFamily="18" charset="0"/>
                        </a:rPr>
                        <m:t>=</m:t>
                      </m:r>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𝐵</m:t>
                          </m:r>
                        </m:e>
                      </m:d>
                    </m:oMath>
                  </m:oMathPara>
                </a14:m>
                <a:endParaRPr lang="en-DE" sz="1200" dirty="0"/>
              </a:p>
            </p:txBody>
          </p:sp>
        </mc:Choice>
        <mc:Fallback xmlns="">
          <p:sp>
            <p:nvSpPr>
              <p:cNvPr id="2" name="Text Placeholder 1">
                <a:extLst>
                  <a:ext uri="{FF2B5EF4-FFF2-40B4-BE49-F238E27FC236}">
                    <a16:creationId xmlns:a16="http://schemas.microsoft.com/office/drawing/2014/main" id="{402977E0-2550-2B7C-16AF-83B0271976E3}"/>
                  </a:ext>
                </a:extLst>
              </p:cNvPr>
              <p:cNvSpPr>
                <a:spLocks noGrp="1" noRot="1" noChangeAspect="1" noMove="1" noResize="1" noEditPoints="1" noAdjustHandles="1" noChangeArrowheads="1" noChangeShapeType="1" noTextEdit="1"/>
              </p:cNvSpPr>
              <p:nvPr>
                <p:ph type="body" sz="quarter" idx="13"/>
              </p:nvPr>
            </p:nvSpPr>
            <p:spPr>
              <a:blipFill>
                <a:blip r:embed="rId2"/>
                <a:stretch>
                  <a:fillRect t="-355" b="-2128"/>
                </a:stretch>
              </a:blipFill>
            </p:spPr>
            <p:txBody>
              <a:bodyPr/>
              <a:lstStyle/>
              <a:p>
                <a:r>
                  <a:rPr lang="de-DE">
                    <a:noFill/>
                  </a:rPr>
                  <a:t> </a:t>
                </a:r>
              </a:p>
            </p:txBody>
          </p:sp>
        </mc:Fallback>
      </mc:AlternateContent>
      <p:sp>
        <p:nvSpPr>
          <p:cNvPr id="3" name="Title 2">
            <a:extLst>
              <a:ext uri="{FF2B5EF4-FFF2-40B4-BE49-F238E27FC236}">
                <a16:creationId xmlns:a16="http://schemas.microsoft.com/office/drawing/2014/main" id="{84DC503B-9FDC-3A2C-F928-7F6C79A64D23}"/>
              </a:ext>
            </a:extLst>
          </p:cNvPr>
          <p:cNvSpPr>
            <a:spLocks noGrp="1"/>
          </p:cNvSpPr>
          <p:nvPr>
            <p:ph type="title"/>
          </p:nvPr>
        </p:nvSpPr>
        <p:spPr/>
        <p:txBody>
          <a:bodyPr/>
          <a:lstStyle/>
          <a:p>
            <a:r>
              <a:rPr lang="de-DE" dirty="0"/>
              <a:t>Stochastische Unabhängigkeit von 2 Ereignissen</a:t>
            </a:r>
            <a:endParaRPr lang="en-DE"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3E23F08-0AD4-27E8-C30A-30FB8F90BCE8}"/>
                  </a:ext>
                </a:extLst>
              </p:cNvPr>
              <p:cNvSpPr txBox="1"/>
              <p:nvPr/>
            </p:nvSpPr>
            <p:spPr bwMode="gray">
              <a:xfrm>
                <a:off x="5512304" y="3165212"/>
                <a:ext cx="2808312" cy="288642"/>
              </a:xfrm>
              <a:prstGeom prst="rect">
                <a:avLst/>
              </a:prstGeom>
              <a:noFill/>
            </p:spPr>
            <p:txBody>
              <a:bodyPr wrap="none" lIns="0" tIns="0" rIns="0" bIns="0" rtlCol="0" anchor="ctr">
                <a:noAutofit/>
              </a:bodyPr>
              <a:lstStyle/>
              <a:p>
                <a:pPr>
                  <a:spcBef>
                    <a:spcPts val="300"/>
                  </a:spcBef>
                  <a:spcAft>
                    <a:spcPts val="300"/>
                  </a:spcAft>
                  <a:buClr>
                    <a:schemeClr val="accent1"/>
                  </a:buClr>
                  <a:buSzPct val="90000"/>
                </a:pPr>
                <a:r>
                  <a:rPr lang="de-DE" sz="1200" dirty="0">
                    <a:solidFill>
                      <a:srgbClr val="B1063A"/>
                    </a:solidFill>
                  </a:rPr>
                  <a:t>mit </a:t>
                </a:r>
                <a14:m>
                  <m:oMath xmlns:m="http://schemas.openxmlformats.org/officeDocument/2006/math">
                    <m:r>
                      <a:rPr lang="en-US" sz="1200" b="0" i="1" smtClean="0">
                        <a:solidFill>
                          <a:srgbClr val="B1063A"/>
                        </a:solidFill>
                        <a:latin typeface="Cambria Math" panose="02040503050406030204" pitchFamily="18" charset="0"/>
                      </a:rPr>
                      <m:t>𝑃</m:t>
                    </m:r>
                    <m:d>
                      <m:dPr>
                        <m:ctrlPr>
                          <a:rPr lang="en-US" sz="1200" b="0" i="1" smtClean="0">
                            <a:solidFill>
                              <a:srgbClr val="B1063A"/>
                            </a:solidFill>
                            <a:latin typeface="Cambria Math" panose="02040503050406030204" pitchFamily="18" charset="0"/>
                          </a:rPr>
                        </m:ctrlPr>
                      </m:dPr>
                      <m:e>
                        <m:r>
                          <a:rPr lang="en-US" sz="1200" b="0" i="1" smtClean="0">
                            <a:solidFill>
                              <a:srgbClr val="B1063A"/>
                            </a:solidFill>
                            <a:latin typeface="Cambria Math" panose="02040503050406030204" pitchFamily="18" charset="0"/>
                          </a:rPr>
                          <m:t>𝐵</m:t>
                        </m:r>
                      </m:e>
                    </m:d>
                  </m:oMath>
                </a14:m>
                <a:r>
                  <a:rPr lang="de-DE" sz="1200" dirty="0">
                    <a:solidFill>
                      <a:srgbClr val="B1063A"/>
                    </a:solidFill>
                  </a:rPr>
                  <a:t> auf beiden Seiten multiplizieren</a:t>
                </a:r>
              </a:p>
            </p:txBody>
          </p:sp>
        </mc:Choice>
        <mc:Fallback xmlns="">
          <p:sp>
            <p:nvSpPr>
              <p:cNvPr id="4" name="TextBox 3">
                <a:extLst>
                  <a:ext uri="{FF2B5EF4-FFF2-40B4-BE49-F238E27FC236}">
                    <a16:creationId xmlns:a16="http://schemas.microsoft.com/office/drawing/2014/main" id="{53E23F08-0AD4-27E8-C30A-30FB8F90BCE8}"/>
                  </a:ext>
                </a:extLst>
              </p:cNvPr>
              <p:cNvSpPr txBox="1">
                <a:spLocks noRot="1" noChangeAspect="1" noMove="1" noResize="1" noEditPoints="1" noAdjustHandles="1" noChangeArrowheads="1" noChangeShapeType="1" noTextEdit="1"/>
              </p:cNvSpPr>
              <p:nvPr/>
            </p:nvSpPr>
            <p:spPr bwMode="gray">
              <a:xfrm>
                <a:off x="5512304" y="3165212"/>
                <a:ext cx="2808312" cy="288642"/>
              </a:xfrm>
              <a:prstGeom prst="rect">
                <a:avLst/>
              </a:prstGeom>
              <a:blipFill>
                <a:blip r:embed="rId3"/>
                <a:stretch>
                  <a:fillRect l="-3139" r="-6278" b="-8333"/>
                </a:stretch>
              </a:blipFill>
            </p:spPr>
            <p:txBody>
              <a:bodyPr/>
              <a:lstStyle/>
              <a:p>
                <a:r>
                  <a:rPr lang="en-DE">
                    <a:noFill/>
                  </a:rPr>
                  <a:t> </a:t>
                </a:r>
              </a:p>
            </p:txBody>
          </p:sp>
        </mc:Fallback>
      </mc:AlternateContent>
      <p:sp>
        <p:nvSpPr>
          <p:cNvPr id="5" name="Rounded Rectangle 4">
            <a:extLst>
              <a:ext uri="{FF2B5EF4-FFF2-40B4-BE49-F238E27FC236}">
                <a16:creationId xmlns:a16="http://schemas.microsoft.com/office/drawing/2014/main" id="{D04D343C-0682-D3AF-B1E8-F9C7285B9D09}"/>
              </a:ext>
            </a:extLst>
          </p:cNvPr>
          <p:cNvSpPr/>
          <p:nvPr/>
        </p:nvSpPr>
        <p:spPr bwMode="gray">
          <a:xfrm>
            <a:off x="3382643" y="3163028"/>
            <a:ext cx="397270" cy="288642"/>
          </a:xfrm>
          <a:prstGeom prst="roundRect">
            <a:avLst/>
          </a:prstGeom>
          <a:solidFill>
            <a:srgbClr val="C00000">
              <a:alpha val="2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
        <p:nvSpPr>
          <p:cNvPr id="6" name="Rounded Rectangle 5">
            <a:extLst>
              <a:ext uri="{FF2B5EF4-FFF2-40B4-BE49-F238E27FC236}">
                <a16:creationId xmlns:a16="http://schemas.microsoft.com/office/drawing/2014/main" id="{41CECB4A-3948-BB85-3050-6357AF8F3827}"/>
              </a:ext>
            </a:extLst>
          </p:cNvPr>
          <p:cNvSpPr/>
          <p:nvPr/>
        </p:nvSpPr>
        <p:spPr bwMode="gray">
          <a:xfrm>
            <a:off x="4499992" y="3163028"/>
            <a:ext cx="397270" cy="288642"/>
          </a:xfrm>
          <a:prstGeom prst="roundRect">
            <a:avLst/>
          </a:prstGeom>
          <a:solidFill>
            <a:srgbClr val="C00000">
              <a:alpha val="2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
        <p:nvSpPr>
          <p:cNvPr id="7" name="Rounded Rectangle 6">
            <a:extLst>
              <a:ext uri="{FF2B5EF4-FFF2-40B4-BE49-F238E27FC236}">
                <a16:creationId xmlns:a16="http://schemas.microsoft.com/office/drawing/2014/main" id="{A0310C3A-EA87-17AB-CCD6-02E6C7B546F1}"/>
              </a:ext>
            </a:extLst>
          </p:cNvPr>
          <p:cNvSpPr/>
          <p:nvPr/>
        </p:nvSpPr>
        <p:spPr bwMode="gray">
          <a:xfrm>
            <a:off x="2915816" y="4443958"/>
            <a:ext cx="936104" cy="432048"/>
          </a:xfrm>
          <a:prstGeom prst="roundRect">
            <a:avLst/>
          </a:prstGeom>
          <a:solidFill>
            <a:srgbClr val="C00000">
              <a:alpha val="2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cxnSp>
        <p:nvCxnSpPr>
          <p:cNvPr id="8" name="Straight Arrow Connector 7">
            <a:extLst>
              <a:ext uri="{FF2B5EF4-FFF2-40B4-BE49-F238E27FC236}">
                <a16:creationId xmlns:a16="http://schemas.microsoft.com/office/drawing/2014/main" id="{6C21A5E9-F6EF-1166-4209-56DB307A9419}"/>
              </a:ext>
            </a:extLst>
          </p:cNvPr>
          <p:cNvCxnSpPr>
            <a:cxnSpLocks/>
            <a:endCxn id="7" idx="1"/>
          </p:cNvCxnSpPr>
          <p:nvPr/>
        </p:nvCxnSpPr>
        <p:spPr bwMode="gray">
          <a:xfrm>
            <a:off x="2025196" y="4659982"/>
            <a:ext cx="890620"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871740D-0F5F-B004-F2EB-66818C1BB645}"/>
                  </a:ext>
                </a:extLst>
              </p:cNvPr>
              <p:cNvSpPr txBox="1"/>
              <p:nvPr/>
            </p:nvSpPr>
            <p:spPr bwMode="gray">
              <a:xfrm>
                <a:off x="1547664" y="4448905"/>
                <a:ext cx="477532" cy="427101"/>
              </a:xfrm>
              <a:prstGeom prst="rect">
                <a:avLst/>
              </a:prstGeom>
              <a:noFill/>
            </p:spPr>
            <p:txBody>
              <a:bodyPr wrap="none" lIns="0" tIns="0" rIns="0" bIns="0" rtlCol="0" anchor="ctr">
                <a:noAutofit/>
              </a:bodyPr>
              <a:lstStyle/>
              <a:p>
                <a:pPr algn="ct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r>
                        <a:rPr lang="en-US" sz="1050" b="0" i="1" dirty="0" smtClean="0">
                          <a:solidFill>
                            <a:srgbClr val="C00000"/>
                          </a:solidFill>
                          <a:latin typeface="Cambria Math" panose="02040503050406030204" pitchFamily="18" charset="0"/>
                        </a:rPr>
                        <m:t>𝑃</m:t>
                      </m:r>
                      <m:d>
                        <m:dPr>
                          <m:ctrlPr>
                            <a:rPr lang="en-US" sz="1050" b="0" i="1" dirty="0" smtClean="0">
                              <a:solidFill>
                                <a:srgbClr val="C00000"/>
                              </a:solidFill>
                              <a:latin typeface="Cambria Math" panose="02040503050406030204" pitchFamily="18" charset="0"/>
                            </a:rPr>
                          </m:ctrlPr>
                        </m:dPr>
                        <m:e>
                          <m:r>
                            <a:rPr lang="en-US" sz="1050" b="0" i="1" dirty="0" smtClean="0">
                              <a:solidFill>
                                <a:srgbClr val="C00000"/>
                              </a:solidFill>
                              <a:latin typeface="Cambria Math" panose="02040503050406030204" pitchFamily="18" charset="0"/>
                            </a:rPr>
                            <m:t>𝐵</m:t>
                          </m:r>
                          <m:r>
                            <a:rPr lang="en-US" sz="1050" b="0" i="1" dirty="0" smtClean="0">
                              <a:solidFill>
                                <a:srgbClr val="C00000"/>
                              </a:solidFill>
                              <a:latin typeface="Cambria Math" panose="02040503050406030204" pitchFamily="18" charset="0"/>
                            </a:rPr>
                            <m:t>|</m:t>
                          </m:r>
                          <m:r>
                            <a:rPr lang="en-US" sz="1050" b="0" i="1" dirty="0" smtClean="0">
                              <a:solidFill>
                                <a:srgbClr val="C00000"/>
                              </a:solidFill>
                              <a:latin typeface="Cambria Math" panose="02040503050406030204" pitchFamily="18" charset="0"/>
                            </a:rPr>
                            <m:t>𝐴</m:t>
                          </m:r>
                        </m:e>
                      </m:d>
                    </m:oMath>
                  </m:oMathPara>
                </a14:m>
                <a:endParaRPr lang="en-DE" sz="1050" dirty="0">
                  <a:solidFill>
                    <a:srgbClr val="C00000"/>
                  </a:solidFill>
                </a:endParaRPr>
              </a:p>
            </p:txBody>
          </p:sp>
        </mc:Choice>
        <mc:Fallback xmlns="">
          <p:sp>
            <p:nvSpPr>
              <p:cNvPr id="9" name="TextBox 8">
                <a:extLst>
                  <a:ext uri="{FF2B5EF4-FFF2-40B4-BE49-F238E27FC236}">
                    <a16:creationId xmlns:a16="http://schemas.microsoft.com/office/drawing/2014/main" id="{0871740D-0F5F-B004-F2EB-66818C1BB645}"/>
                  </a:ext>
                </a:extLst>
              </p:cNvPr>
              <p:cNvSpPr txBox="1">
                <a:spLocks noRot="1" noChangeAspect="1" noMove="1" noResize="1" noEditPoints="1" noAdjustHandles="1" noChangeArrowheads="1" noChangeShapeType="1" noTextEdit="1"/>
              </p:cNvSpPr>
              <p:nvPr/>
            </p:nvSpPr>
            <p:spPr bwMode="gray">
              <a:xfrm>
                <a:off x="1547664" y="4448905"/>
                <a:ext cx="477532" cy="427101"/>
              </a:xfrm>
              <a:prstGeom prst="rect">
                <a:avLst/>
              </a:prstGeom>
              <a:blipFill>
                <a:blip r:embed="rId4"/>
                <a:stretch>
                  <a:fillRect l="-5128"/>
                </a:stretch>
              </a:blipFill>
            </p:spPr>
            <p:txBody>
              <a:bodyPr/>
              <a:lstStyle/>
              <a:p>
                <a:r>
                  <a:rPr lang="en-DE">
                    <a:noFill/>
                  </a:rPr>
                  <a:t> </a:t>
                </a:r>
              </a:p>
            </p:txBody>
          </p:sp>
        </mc:Fallback>
      </mc:AlternateContent>
    </p:spTree>
    <p:extLst>
      <p:ext uri="{BB962C8B-B14F-4D97-AF65-F5344CB8AC3E}">
        <p14:creationId xmlns:p14="http://schemas.microsoft.com/office/powerpoint/2010/main" val="5813852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dissolv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dissolve">
                                      <p:cBhvr>
                                        <p:cTn id="15" dur="500"/>
                                        <p:tgtEl>
                                          <p:spTgt spid="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dissolve">
                                      <p:cBhvr>
                                        <p:cTn id="20" dur="500"/>
                                        <p:tgtEl>
                                          <p:spTgt spid="2">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dissolve">
                                      <p:cBhvr>
                                        <p:cTn id="25" dur="500"/>
                                        <p:tgtEl>
                                          <p:spTgt spid="2">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dissolve">
                                      <p:cBhvr>
                                        <p:cTn id="30" dur="500"/>
                                        <p:tgtEl>
                                          <p:spTgt spid="5"/>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dissolve">
                                      <p:cBhvr>
                                        <p:cTn id="33" dur="500"/>
                                        <p:tgtEl>
                                          <p:spTgt spid="6"/>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dissolve">
                                      <p:cBhvr>
                                        <p:cTn id="36" dur="500"/>
                                        <p:tgtEl>
                                          <p:spTgt spid="4"/>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2">
                                            <p:txEl>
                                              <p:pRg st="5" end="5"/>
                                            </p:txEl>
                                          </p:spTgt>
                                        </p:tgtEl>
                                        <p:attrNameLst>
                                          <p:attrName>style.visibility</p:attrName>
                                        </p:attrNameLst>
                                      </p:cBhvr>
                                      <p:to>
                                        <p:strVal val="visible"/>
                                      </p:to>
                                    </p:set>
                                    <p:animEffect transition="in" filter="dissolve">
                                      <p:cBhvr>
                                        <p:cTn id="41" dur="500"/>
                                        <p:tgtEl>
                                          <p:spTgt spid="2">
                                            <p:txEl>
                                              <p:pRg st="5" end="5"/>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2">
                                            <p:txEl>
                                              <p:pRg st="6" end="6"/>
                                            </p:txEl>
                                          </p:spTgt>
                                        </p:tgtEl>
                                        <p:attrNameLst>
                                          <p:attrName>style.visibility</p:attrName>
                                        </p:attrNameLst>
                                      </p:cBhvr>
                                      <p:to>
                                        <p:strVal val="visible"/>
                                      </p:to>
                                    </p:set>
                                    <p:animEffect transition="in" filter="dissolve">
                                      <p:cBhvr>
                                        <p:cTn id="46" dur="500"/>
                                        <p:tgtEl>
                                          <p:spTgt spid="2">
                                            <p:txEl>
                                              <p:pRg st="6" end="6"/>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2">
                                            <p:txEl>
                                              <p:pRg st="7" end="7"/>
                                            </p:txEl>
                                          </p:spTgt>
                                        </p:tgtEl>
                                        <p:attrNameLst>
                                          <p:attrName>style.visibility</p:attrName>
                                        </p:attrNameLst>
                                      </p:cBhvr>
                                      <p:to>
                                        <p:strVal val="visible"/>
                                      </p:to>
                                    </p:set>
                                    <p:animEffect transition="in" filter="dissolve">
                                      <p:cBhvr>
                                        <p:cTn id="51" dur="500"/>
                                        <p:tgtEl>
                                          <p:spTgt spid="2">
                                            <p:txEl>
                                              <p:pRg st="7" end="7"/>
                                            </p:txEl>
                                          </p:spTgt>
                                        </p:tgtEl>
                                      </p:cBhvr>
                                    </p:animEffect>
                                  </p:childTnLst>
                                </p:cTn>
                              </p:par>
                              <p:par>
                                <p:cTn id="52" presetID="9" presetClass="entr" presetSubtype="0" fill="hold" nodeType="withEffect">
                                  <p:stCondLst>
                                    <p:cond delay="0"/>
                                  </p:stCondLst>
                                  <p:childTnLst>
                                    <p:set>
                                      <p:cBhvr>
                                        <p:cTn id="53" dur="1" fill="hold">
                                          <p:stCondLst>
                                            <p:cond delay="0"/>
                                          </p:stCondLst>
                                        </p:cTn>
                                        <p:tgtEl>
                                          <p:spTgt spid="2">
                                            <p:txEl>
                                              <p:pRg st="8" end="8"/>
                                            </p:txEl>
                                          </p:spTgt>
                                        </p:tgtEl>
                                        <p:attrNameLst>
                                          <p:attrName>style.visibility</p:attrName>
                                        </p:attrNameLst>
                                      </p:cBhvr>
                                      <p:to>
                                        <p:strVal val="visible"/>
                                      </p:to>
                                    </p:set>
                                    <p:animEffect transition="in" filter="dissolve">
                                      <p:cBhvr>
                                        <p:cTn id="54" dur="500"/>
                                        <p:tgtEl>
                                          <p:spTgt spid="2">
                                            <p:txEl>
                                              <p:pRg st="8" end="8"/>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nodeType="clickEffect">
                                  <p:stCondLst>
                                    <p:cond delay="0"/>
                                  </p:stCondLst>
                                  <p:childTnLst>
                                    <p:set>
                                      <p:cBhvr>
                                        <p:cTn id="58" dur="1" fill="hold">
                                          <p:stCondLst>
                                            <p:cond delay="0"/>
                                          </p:stCondLst>
                                        </p:cTn>
                                        <p:tgtEl>
                                          <p:spTgt spid="2">
                                            <p:txEl>
                                              <p:pRg st="9" end="9"/>
                                            </p:txEl>
                                          </p:spTgt>
                                        </p:tgtEl>
                                        <p:attrNameLst>
                                          <p:attrName>style.visibility</p:attrName>
                                        </p:attrNameLst>
                                      </p:cBhvr>
                                      <p:to>
                                        <p:strVal val="visible"/>
                                      </p:to>
                                    </p:set>
                                    <p:animEffect transition="in" filter="dissolve">
                                      <p:cBhvr>
                                        <p:cTn id="59" dur="500"/>
                                        <p:tgtEl>
                                          <p:spTgt spid="2">
                                            <p:txEl>
                                              <p:pRg st="9" end="9"/>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7"/>
                                        </p:tgtEl>
                                        <p:attrNameLst>
                                          <p:attrName>style.visibility</p:attrName>
                                        </p:attrNameLst>
                                      </p:cBhvr>
                                      <p:to>
                                        <p:strVal val="visible"/>
                                      </p:to>
                                    </p:set>
                                    <p:animEffect transition="in" filter="dissolve">
                                      <p:cBhvr>
                                        <p:cTn id="64" dur="500"/>
                                        <p:tgtEl>
                                          <p:spTgt spid="7"/>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dissolve">
                                      <p:cBhvr>
                                        <p:cTn id="67" dur="500"/>
                                        <p:tgtEl>
                                          <p:spTgt spid="9"/>
                                        </p:tgtEl>
                                      </p:cBhvr>
                                    </p:animEffect>
                                  </p:childTnLst>
                                </p:cTn>
                              </p:par>
                              <p:par>
                                <p:cTn id="68" presetID="22" presetClass="entr" presetSubtype="8" fill="hold" nodeType="withEffect">
                                  <p:stCondLst>
                                    <p:cond delay="0"/>
                                  </p:stCondLst>
                                  <p:childTnLst>
                                    <p:set>
                                      <p:cBhvr>
                                        <p:cTn id="69" dur="1" fill="hold">
                                          <p:stCondLst>
                                            <p:cond delay="0"/>
                                          </p:stCondLst>
                                        </p:cTn>
                                        <p:tgtEl>
                                          <p:spTgt spid="8"/>
                                        </p:tgtEl>
                                        <p:attrNameLst>
                                          <p:attrName>style.visibility</p:attrName>
                                        </p:attrNameLst>
                                      </p:cBhvr>
                                      <p:to>
                                        <p:strVal val="visible"/>
                                      </p:to>
                                    </p:set>
                                    <p:animEffect transition="in" filter="wipe(left)">
                                      <p:cBhvr>
                                        <p:cTn id="7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59B718C3-F237-B2A9-8797-D7F79DB66C90}"/>
                  </a:ext>
                </a:extLst>
              </p:cNvPr>
              <p:cNvSpPr>
                <a:spLocks noGrp="1"/>
              </p:cNvSpPr>
              <p:nvPr>
                <p:ph type="body" sz="quarter" idx="13"/>
              </p:nvPr>
            </p:nvSpPr>
            <p:spPr/>
            <p:txBody>
              <a:bodyPr/>
              <a:lstStyle/>
              <a:p>
                <a:r>
                  <a:rPr lang="de-DE" b="1" dirty="0">
                    <a:solidFill>
                      <a:schemeClr val="accent1"/>
                    </a:solidFill>
                  </a:rPr>
                  <a:t>Definition (Stochastische Unabhängigkeit zweier Ereignisse)</a:t>
                </a:r>
                <a:r>
                  <a:rPr lang="de-DE" dirty="0"/>
                  <a:t>. Sei </a:t>
                </a:r>
                <a14:m>
                  <m:oMath xmlns:m="http://schemas.openxmlformats.org/officeDocument/2006/math">
                    <m:d>
                      <m:dPr>
                        <m:ctrlPr>
                          <a:rPr lang="de-DE" b="0" i="1" smtClean="0">
                            <a:latin typeface="Cambria Math" panose="02040503050406030204" pitchFamily="18" charset="0"/>
                          </a:rPr>
                        </m:ctrlPr>
                      </m:dPr>
                      <m:e>
                        <m:r>
                          <m:rPr>
                            <m:sty m:val="p"/>
                          </m:rPr>
                          <a:rPr lang="de-DE" b="0" i="0" smtClean="0">
                            <a:latin typeface="Cambria Math" panose="02040503050406030204" pitchFamily="18" charset="0"/>
                          </a:rPr>
                          <m:t>Ω</m:t>
                        </m:r>
                        <m:r>
                          <a:rPr lang="de-DE" b="0" i="1" smtClean="0">
                            <a:latin typeface="Cambria Math" panose="02040503050406030204" pitchFamily="18" charset="0"/>
                          </a:rPr>
                          <m:t>,</m:t>
                        </m:r>
                        <m:r>
                          <a:rPr lang="de-DE" b="0" i="1" smtClean="0">
                            <a:latin typeface="Cambria Math" panose="02040503050406030204" pitchFamily="18" charset="0"/>
                          </a:rPr>
                          <m:t>ℱ</m:t>
                        </m:r>
                        <m:r>
                          <a:rPr lang="de-DE" b="0" i="1" smtClean="0">
                            <a:latin typeface="Cambria Math" panose="02040503050406030204" pitchFamily="18" charset="0"/>
                          </a:rPr>
                          <m:t>,</m:t>
                        </m:r>
                        <m:r>
                          <a:rPr lang="de-DE" b="0" i="1" smtClean="0">
                            <a:latin typeface="Cambria Math" panose="02040503050406030204" pitchFamily="18" charset="0"/>
                          </a:rPr>
                          <m:t>𝑃</m:t>
                        </m:r>
                      </m:e>
                    </m:d>
                  </m:oMath>
                </a14:m>
                <a:r>
                  <a:rPr lang="de-DE" dirty="0"/>
                  <a:t> ein Wahrscheinlichkeitsraum und </a:t>
                </a:r>
                <a14:m>
                  <m:oMath xmlns:m="http://schemas.openxmlformats.org/officeDocument/2006/math">
                    <m:r>
                      <a:rPr lang="de-DE" b="0" i="1" smtClean="0">
                        <a:latin typeface="Cambria Math" panose="02040503050406030204" pitchFamily="18" charset="0"/>
                      </a:rPr>
                      <m:t>𝐴</m:t>
                    </m:r>
                    <m:r>
                      <a:rPr lang="de-DE" b="0" i="1" smtClean="0">
                        <a:latin typeface="Cambria Math" panose="02040503050406030204" pitchFamily="18" charset="0"/>
                      </a:rPr>
                      <m:t>,</m:t>
                    </m:r>
                    <m:r>
                      <a:rPr lang="de-DE" b="0" i="1" smtClean="0">
                        <a:latin typeface="Cambria Math" panose="02040503050406030204" pitchFamily="18" charset="0"/>
                      </a:rPr>
                      <m:t>𝐵</m:t>
                    </m:r>
                    <m:r>
                      <a:rPr lang="de-DE" b="0" i="1" smtClean="0">
                        <a:latin typeface="Cambria Math" panose="02040503050406030204" pitchFamily="18" charset="0"/>
                      </a:rPr>
                      <m:t>∈</m:t>
                    </m:r>
                    <m:r>
                      <a:rPr lang="de-DE" b="0" i="1" smtClean="0">
                        <a:latin typeface="Cambria Math" panose="02040503050406030204" pitchFamily="18" charset="0"/>
                      </a:rPr>
                      <m:t>ℱ</m:t>
                    </m:r>
                  </m:oMath>
                </a14:m>
                <a:r>
                  <a:rPr lang="de-DE" dirty="0"/>
                  <a:t>. Wir nennen </a:t>
                </a:r>
                <a14:m>
                  <m:oMath xmlns:m="http://schemas.openxmlformats.org/officeDocument/2006/math">
                    <m:r>
                      <a:rPr lang="de-DE" b="0" i="1" smtClean="0">
                        <a:latin typeface="Cambria Math" panose="02040503050406030204" pitchFamily="18" charset="0"/>
                      </a:rPr>
                      <m:t>𝐴</m:t>
                    </m:r>
                  </m:oMath>
                </a14:m>
                <a:r>
                  <a:rPr lang="de-DE" dirty="0"/>
                  <a:t> und </a:t>
                </a:r>
                <a14:m>
                  <m:oMath xmlns:m="http://schemas.openxmlformats.org/officeDocument/2006/math">
                    <m:r>
                      <a:rPr lang="de-DE" b="0" i="1" smtClean="0">
                        <a:latin typeface="Cambria Math" panose="02040503050406030204" pitchFamily="18" charset="0"/>
                      </a:rPr>
                      <m:t>𝐵</m:t>
                    </m:r>
                  </m:oMath>
                </a14:m>
                <a:r>
                  <a:rPr lang="de-DE" dirty="0"/>
                  <a:t> stochastisch unabhängig bezüglich </a:t>
                </a:r>
                <a14:m>
                  <m:oMath xmlns:m="http://schemas.openxmlformats.org/officeDocument/2006/math">
                    <m:r>
                      <a:rPr lang="de-DE" b="0" i="1" smtClean="0">
                        <a:latin typeface="Cambria Math" panose="02040503050406030204" pitchFamily="18" charset="0"/>
                      </a:rPr>
                      <m:t>𝑃</m:t>
                    </m:r>
                  </m:oMath>
                </a14:m>
                <a:r>
                  <a:rPr lang="de-DE" dirty="0"/>
                  <a:t> genau dann, wenn</a:t>
                </a:r>
              </a:p>
              <a:p>
                <a:pPr marL="0" indent="0">
                  <a:buNone/>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𝑃</m:t>
                      </m:r>
                      <m:d>
                        <m:dPr>
                          <m:ctrlPr>
                            <a:rPr lang="de-DE" b="0" i="1" smtClean="0">
                              <a:latin typeface="Cambria Math" panose="02040503050406030204" pitchFamily="18" charset="0"/>
                            </a:rPr>
                          </m:ctrlPr>
                        </m:dPr>
                        <m:e>
                          <m:r>
                            <a:rPr lang="de-DE" b="0" i="1" smtClean="0">
                              <a:latin typeface="Cambria Math" panose="02040503050406030204" pitchFamily="18" charset="0"/>
                            </a:rPr>
                            <m:t>𝐴</m:t>
                          </m:r>
                          <m:r>
                            <a:rPr lang="de-DE" b="0" i="1" smtClean="0">
                              <a:latin typeface="Cambria Math" panose="02040503050406030204" pitchFamily="18" charset="0"/>
                            </a:rPr>
                            <m:t>∩</m:t>
                          </m:r>
                          <m:r>
                            <a:rPr lang="de-DE" b="0" i="1" smtClean="0">
                              <a:latin typeface="Cambria Math" panose="02040503050406030204" pitchFamily="18" charset="0"/>
                            </a:rPr>
                            <m:t>𝐵</m:t>
                          </m:r>
                        </m:e>
                      </m:d>
                      <m:r>
                        <a:rPr lang="de-DE" b="0" i="1" smtClean="0">
                          <a:latin typeface="Cambria Math" panose="02040503050406030204" pitchFamily="18" charset="0"/>
                        </a:rPr>
                        <m:t>=</m:t>
                      </m:r>
                      <m:r>
                        <a:rPr lang="de-DE" b="0" i="1" smtClean="0">
                          <a:latin typeface="Cambria Math" panose="02040503050406030204" pitchFamily="18" charset="0"/>
                        </a:rPr>
                        <m:t>𝑃</m:t>
                      </m:r>
                      <m:d>
                        <m:dPr>
                          <m:ctrlPr>
                            <a:rPr lang="de-DE" b="0" i="1" smtClean="0">
                              <a:latin typeface="Cambria Math" panose="02040503050406030204" pitchFamily="18" charset="0"/>
                            </a:rPr>
                          </m:ctrlPr>
                        </m:dPr>
                        <m:e>
                          <m:r>
                            <a:rPr lang="de-DE" b="0" i="1" smtClean="0">
                              <a:latin typeface="Cambria Math" panose="02040503050406030204" pitchFamily="18" charset="0"/>
                            </a:rPr>
                            <m:t>𝐴</m:t>
                          </m:r>
                        </m:e>
                      </m:d>
                      <m:r>
                        <a:rPr lang="de-DE" b="0" i="1" smtClean="0">
                          <a:latin typeface="Cambria Math" panose="02040503050406030204" pitchFamily="18" charset="0"/>
                        </a:rPr>
                        <m:t>⋅</m:t>
                      </m:r>
                      <m:r>
                        <a:rPr lang="de-DE" b="0" i="1" smtClean="0">
                          <a:latin typeface="Cambria Math" panose="02040503050406030204" pitchFamily="18" charset="0"/>
                        </a:rPr>
                        <m:t>𝑃</m:t>
                      </m:r>
                      <m:d>
                        <m:dPr>
                          <m:ctrlPr>
                            <a:rPr lang="de-DE" b="0" i="1" smtClean="0">
                              <a:latin typeface="Cambria Math" panose="02040503050406030204" pitchFamily="18" charset="0"/>
                            </a:rPr>
                          </m:ctrlPr>
                        </m:dPr>
                        <m:e>
                          <m:r>
                            <a:rPr lang="de-DE" b="0" i="1" smtClean="0">
                              <a:latin typeface="Cambria Math" panose="02040503050406030204" pitchFamily="18" charset="0"/>
                            </a:rPr>
                            <m:t>𝐵</m:t>
                          </m:r>
                        </m:e>
                      </m:d>
                    </m:oMath>
                  </m:oMathPara>
                </a14:m>
                <a:endParaRPr lang="de-DE" dirty="0"/>
              </a:p>
              <a:p>
                <a:r>
                  <a:rPr lang="de-DE" b="1" dirty="0">
                    <a:solidFill>
                      <a:schemeClr val="accent4"/>
                    </a:solidFill>
                  </a:rPr>
                  <a:t>Beispiel (Stochastische Unabhängigkeit zweier Ereignisse)</a:t>
                </a:r>
                <a:r>
                  <a:rPr lang="de-DE" dirty="0"/>
                  <a:t>. Wir werfen zwei faire Würfel. Betrachte das Ereignis </a:t>
                </a:r>
                <a14:m>
                  <m:oMath xmlns:m="http://schemas.openxmlformats.org/officeDocument/2006/math">
                    <m:r>
                      <a:rPr lang="de-DE" b="0" i="1" smtClean="0">
                        <a:latin typeface="Cambria Math" panose="02040503050406030204" pitchFamily="18" charset="0"/>
                      </a:rPr>
                      <m:t>𝐴</m:t>
                    </m:r>
                    <m:r>
                      <a:rPr lang="en-US" b="0" i="1" smtClean="0">
                        <a:latin typeface="Cambria Math" panose="02040503050406030204" pitchFamily="18" charset="0"/>
                      </a:rPr>
                      <m:t>=“</m:t>
                    </m:r>
                    <m:r>
                      <m:rPr>
                        <m:sty m:val="p"/>
                      </m:rPr>
                      <a:rPr lang="en-US" b="0" i="0" smtClean="0">
                        <a:latin typeface="Cambria Math" panose="02040503050406030204" pitchFamily="18" charset="0"/>
                      </a:rPr>
                      <m:t>Der</m:t>
                    </m:r>
                    <m:r>
                      <a:rPr lang="en-US" b="0" i="0" smtClean="0">
                        <a:latin typeface="Cambria Math" panose="02040503050406030204" pitchFamily="18" charset="0"/>
                      </a:rPr>
                      <m:t> </m:t>
                    </m:r>
                    <m:r>
                      <m:rPr>
                        <m:sty m:val="p"/>
                      </m:rPr>
                      <a:rPr lang="en-US" b="0" i="0" smtClean="0">
                        <a:latin typeface="Cambria Math" panose="02040503050406030204" pitchFamily="18" charset="0"/>
                      </a:rPr>
                      <m:t>erste</m:t>
                    </m:r>
                    <m:r>
                      <a:rPr lang="en-US" b="0" i="0" smtClean="0">
                        <a:latin typeface="Cambria Math" panose="02040503050406030204" pitchFamily="18" charset="0"/>
                      </a:rPr>
                      <m:t> </m:t>
                    </m:r>
                    <m:r>
                      <m:rPr>
                        <m:sty m:val="p"/>
                      </m:rPr>
                      <a:rPr lang="en-US" b="0" i="0" smtClean="0">
                        <a:latin typeface="Cambria Math" panose="02040503050406030204" pitchFamily="18" charset="0"/>
                      </a:rPr>
                      <m:t>W</m:t>
                    </m:r>
                    <m:r>
                      <a:rPr lang="en-US" i="0">
                        <a:latin typeface="Cambria Math" panose="02040503050406030204" pitchFamily="18" charset="0"/>
                      </a:rPr>
                      <m:t>ü</m:t>
                    </m:r>
                    <m:r>
                      <m:rPr>
                        <m:sty m:val="p"/>
                      </m:rPr>
                      <a:rPr lang="en-US" b="0" i="0" smtClean="0">
                        <a:latin typeface="Cambria Math" panose="02040503050406030204" pitchFamily="18" charset="0"/>
                      </a:rPr>
                      <m:t>rfel</m:t>
                    </m:r>
                    <m:r>
                      <a:rPr lang="en-US" b="0" i="0" smtClean="0">
                        <a:latin typeface="Cambria Math" panose="02040503050406030204" pitchFamily="18" charset="0"/>
                      </a:rPr>
                      <m:t> </m:t>
                    </m:r>
                    <m:r>
                      <m:rPr>
                        <m:sty m:val="p"/>
                      </m:rPr>
                      <a:rPr lang="en-US" b="0" i="0" smtClean="0">
                        <a:latin typeface="Cambria Math" panose="02040503050406030204" pitchFamily="18" charset="0"/>
                      </a:rPr>
                      <m:t>zeigt</m:t>
                    </m:r>
                    <m:r>
                      <a:rPr lang="en-US" b="0" i="0" smtClean="0">
                        <a:latin typeface="Cambria Math" panose="02040503050406030204" pitchFamily="18" charset="0"/>
                      </a:rPr>
                      <m:t> </m:t>
                    </m:r>
                    <m:r>
                      <m:rPr>
                        <m:sty m:val="p"/>
                      </m:rPr>
                      <a:rPr lang="en-US" b="0" i="0" smtClean="0">
                        <a:latin typeface="Cambria Math" panose="02040503050406030204" pitchFamily="18" charset="0"/>
                      </a:rPr>
                      <m:t>eine</m:t>
                    </m:r>
                    <m:r>
                      <a:rPr lang="en-US" b="0" i="0" smtClean="0">
                        <a:latin typeface="Cambria Math" panose="02040503050406030204" pitchFamily="18" charset="0"/>
                      </a:rPr>
                      <m:t> </m:t>
                    </m:r>
                    <m:r>
                      <a:rPr lang="en-US" b="0" i="1" smtClean="0">
                        <a:latin typeface="Cambria Math" panose="02040503050406030204" pitchFamily="18" charset="0"/>
                      </a:rPr>
                      <m:t>6”</m:t>
                    </m:r>
                  </m:oMath>
                </a14:m>
                <a:r>
                  <a:rPr lang="de-DE" dirty="0"/>
                  <a:t> und das Ereignis </a:t>
                </a:r>
                <a14:m>
                  <m:oMath xmlns:m="http://schemas.openxmlformats.org/officeDocument/2006/math">
                    <m:r>
                      <a:rPr lang="en-US" b="0" i="1" smtClean="0">
                        <a:latin typeface="Cambria Math" panose="02040503050406030204" pitchFamily="18" charset="0"/>
                      </a:rPr>
                      <m:t>𝐵</m:t>
                    </m:r>
                    <m:r>
                      <a:rPr lang="en-US" b="0" i="1" smtClean="0">
                        <a:latin typeface="Cambria Math" panose="02040503050406030204" pitchFamily="18" charset="0"/>
                      </a:rPr>
                      <m:t>=“</m:t>
                    </m:r>
                    <m:r>
                      <m:rPr>
                        <m:sty m:val="p"/>
                      </m:rPr>
                      <a:rPr lang="en-US">
                        <a:latin typeface="Cambria Math" panose="02040503050406030204" pitchFamily="18" charset="0"/>
                      </a:rPr>
                      <m:t>Der</m:t>
                    </m:r>
                    <m:r>
                      <a:rPr lang="en-US">
                        <a:latin typeface="Cambria Math" panose="02040503050406030204" pitchFamily="18" charset="0"/>
                      </a:rPr>
                      <m:t> </m:t>
                    </m:r>
                    <m:r>
                      <m:rPr>
                        <m:sty m:val="p"/>
                      </m:rPr>
                      <a:rPr lang="en-US" b="0" i="0" smtClean="0">
                        <a:latin typeface="Cambria Math" panose="02040503050406030204" pitchFamily="18" charset="0"/>
                      </a:rPr>
                      <m:t>zweite</m:t>
                    </m:r>
                    <m:r>
                      <a:rPr lang="en-US" b="0" i="0" smtClean="0">
                        <a:latin typeface="Cambria Math" panose="02040503050406030204" pitchFamily="18" charset="0"/>
                      </a:rPr>
                      <m:t> </m:t>
                    </m:r>
                    <m:r>
                      <m:rPr>
                        <m:sty m:val="p"/>
                      </m:rPr>
                      <a:rPr lang="en-US">
                        <a:latin typeface="Cambria Math" panose="02040503050406030204" pitchFamily="18" charset="0"/>
                      </a:rPr>
                      <m:t>W</m:t>
                    </m:r>
                    <m:r>
                      <a:rPr lang="en-US">
                        <a:latin typeface="Cambria Math" panose="02040503050406030204" pitchFamily="18" charset="0"/>
                      </a:rPr>
                      <m:t>ü</m:t>
                    </m:r>
                    <m:r>
                      <m:rPr>
                        <m:sty m:val="p"/>
                      </m:rPr>
                      <a:rPr lang="en-US">
                        <a:latin typeface="Cambria Math" panose="02040503050406030204" pitchFamily="18" charset="0"/>
                      </a:rPr>
                      <m:t>rfel</m:t>
                    </m:r>
                    <m:r>
                      <a:rPr lang="en-US">
                        <a:latin typeface="Cambria Math" panose="02040503050406030204" pitchFamily="18" charset="0"/>
                      </a:rPr>
                      <m:t> </m:t>
                    </m:r>
                    <m:r>
                      <m:rPr>
                        <m:sty m:val="p"/>
                      </m:rPr>
                      <a:rPr lang="en-US">
                        <a:latin typeface="Cambria Math" panose="02040503050406030204" pitchFamily="18" charset="0"/>
                      </a:rPr>
                      <m:t>zeigt</m:t>
                    </m:r>
                    <m:r>
                      <a:rPr lang="en-US">
                        <a:latin typeface="Cambria Math" panose="02040503050406030204" pitchFamily="18" charset="0"/>
                      </a:rPr>
                      <m:t> </m:t>
                    </m:r>
                    <m:r>
                      <m:rPr>
                        <m:sty m:val="p"/>
                      </m:rPr>
                      <a:rPr lang="en-US">
                        <a:latin typeface="Cambria Math" panose="02040503050406030204" pitchFamily="18" charset="0"/>
                      </a:rPr>
                      <m:t>eine</m:t>
                    </m:r>
                    <m:r>
                      <a:rPr lang="en-US">
                        <a:latin typeface="Cambria Math" panose="02040503050406030204" pitchFamily="18" charset="0"/>
                      </a:rPr>
                      <m:t> </m:t>
                    </m:r>
                    <m:r>
                      <a:rPr lang="en-US" i="1">
                        <a:latin typeface="Cambria Math" panose="02040503050406030204" pitchFamily="18" charset="0"/>
                      </a:rPr>
                      <m:t>6”</m:t>
                    </m:r>
                  </m:oMath>
                </a14:m>
                <a:r>
                  <a:rPr lang="de-DE" dirty="0"/>
                  <a:t>. Sind </a:t>
                </a:r>
                <a14:m>
                  <m:oMath xmlns:m="http://schemas.openxmlformats.org/officeDocument/2006/math">
                    <m:r>
                      <a:rPr lang="de-DE" b="0" i="1" smtClean="0">
                        <a:latin typeface="Cambria Math" panose="02040503050406030204" pitchFamily="18" charset="0"/>
                      </a:rPr>
                      <m:t>𝐴</m:t>
                    </m:r>
                  </m:oMath>
                </a14:m>
                <a:r>
                  <a:rPr lang="de-DE" dirty="0"/>
                  <a:t> und </a:t>
                </a:r>
                <a14:m>
                  <m:oMath xmlns:m="http://schemas.openxmlformats.org/officeDocument/2006/math">
                    <m:r>
                      <a:rPr lang="de-DE" b="0" i="1" smtClean="0">
                        <a:latin typeface="Cambria Math" panose="02040503050406030204" pitchFamily="18" charset="0"/>
                      </a:rPr>
                      <m:t>𝐵</m:t>
                    </m:r>
                  </m:oMath>
                </a14:m>
                <a:r>
                  <a:rPr lang="de-DE" dirty="0"/>
                  <a:t> stochastisch unabhängig?</a:t>
                </a:r>
              </a:p>
              <a:p>
                <a:pPr lvl="1"/>
                <a:r>
                  <a:rPr lang="de-DE" sz="1200" dirty="0"/>
                  <a:t>Für </a:t>
                </a:r>
                <a14:m>
                  <m:oMath xmlns:m="http://schemas.openxmlformats.org/officeDocument/2006/math">
                    <m:r>
                      <a:rPr lang="de-DE" sz="1200" b="0" i="1" smtClean="0">
                        <a:latin typeface="Cambria Math" panose="02040503050406030204" pitchFamily="18" charset="0"/>
                      </a:rPr>
                      <m:t>𝑃</m:t>
                    </m:r>
                    <m:d>
                      <m:dPr>
                        <m:ctrlPr>
                          <a:rPr lang="de-DE" sz="1200" b="0" i="1" smtClean="0">
                            <a:latin typeface="Cambria Math" panose="02040503050406030204" pitchFamily="18" charset="0"/>
                          </a:rPr>
                        </m:ctrlPr>
                      </m:dPr>
                      <m:e>
                        <m:r>
                          <a:rPr lang="de-DE" sz="1200" b="0" i="1" smtClean="0">
                            <a:latin typeface="Cambria Math" panose="02040503050406030204" pitchFamily="18" charset="0"/>
                          </a:rPr>
                          <m:t>𝐴</m:t>
                        </m:r>
                        <m:r>
                          <a:rPr lang="de-DE" sz="1200" b="0" i="1" smtClean="0">
                            <a:latin typeface="Cambria Math" panose="02040503050406030204" pitchFamily="18" charset="0"/>
                          </a:rPr>
                          <m:t>∩</m:t>
                        </m:r>
                        <m:r>
                          <a:rPr lang="de-DE" sz="1200" b="0" i="1" smtClean="0">
                            <a:latin typeface="Cambria Math" panose="02040503050406030204" pitchFamily="18" charset="0"/>
                          </a:rPr>
                          <m:t>𝐵</m:t>
                        </m:r>
                      </m:e>
                    </m:d>
                  </m:oMath>
                </a14:m>
                <a:r>
                  <a:rPr lang="de-DE" sz="1200" dirty="0"/>
                  <a:t> gilt:</a:t>
                </a:r>
              </a:p>
              <a:p>
                <a:pPr marL="268287" lvl="1" indent="0">
                  <a:buNone/>
                </a:pPr>
                <a14:m>
                  <m:oMathPara xmlns:m="http://schemas.openxmlformats.org/officeDocument/2006/math">
                    <m:oMathParaPr>
                      <m:jc m:val="centerGroup"/>
                    </m:oMathParaPr>
                    <m:oMath xmlns:m="http://schemas.openxmlformats.org/officeDocument/2006/math">
                      <m:r>
                        <a:rPr lang="de-DE" sz="1200" b="0" i="1" smtClean="0">
                          <a:latin typeface="Cambria Math" panose="02040503050406030204" pitchFamily="18" charset="0"/>
                        </a:rPr>
                        <m:t>𝑃</m:t>
                      </m:r>
                      <m:d>
                        <m:dPr>
                          <m:ctrlPr>
                            <a:rPr lang="de-DE" sz="1200" b="0" i="1" smtClean="0">
                              <a:latin typeface="Cambria Math" panose="02040503050406030204" pitchFamily="18" charset="0"/>
                            </a:rPr>
                          </m:ctrlPr>
                        </m:dPr>
                        <m:e>
                          <m:r>
                            <a:rPr lang="de-DE" sz="1200" b="0" i="1" smtClean="0">
                              <a:latin typeface="Cambria Math" panose="02040503050406030204" pitchFamily="18" charset="0"/>
                            </a:rPr>
                            <m:t>𝐴</m:t>
                          </m:r>
                          <m:r>
                            <a:rPr lang="de-DE" sz="1200" b="0" i="1" smtClean="0">
                              <a:latin typeface="Cambria Math" panose="02040503050406030204" pitchFamily="18" charset="0"/>
                            </a:rPr>
                            <m:t>∩</m:t>
                          </m:r>
                          <m:r>
                            <a:rPr lang="de-DE" sz="1200" b="0" i="1" smtClean="0">
                              <a:latin typeface="Cambria Math" panose="02040503050406030204" pitchFamily="18" charset="0"/>
                            </a:rPr>
                            <m:t>𝐵</m:t>
                          </m:r>
                        </m:e>
                      </m:d>
                      <m:r>
                        <a:rPr lang="de-DE"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de-DE" sz="1200" b="0" i="1" smtClean="0">
                              <a:latin typeface="Cambria Math" panose="02040503050406030204" pitchFamily="18" charset="0"/>
                            </a:rPr>
                            <m:t>𝑃</m:t>
                          </m:r>
                        </m:e>
                        <m:sub>
                          <m:r>
                            <m:rPr>
                              <m:sty m:val="p"/>
                            </m:rPr>
                            <a:rPr lang="en-US" sz="1200" b="0" i="0" smtClean="0">
                              <a:latin typeface="Cambria Math" panose="02040503050406030204" pitchFamily="18" charset="0"/>
                            </a:rPr>
                            <m:t>naive</m:t>
                          </m:r>
                        </m:sub>
                      </m:sSub>
                      <m:d>
                        <m:dPr>
                          <m:ctrlPr>
                            <a:rPr lang="de-DE" sz="1200" b="0" i="1" smtClean="0">
                              <a:latin typeface="Cambria Math" panose="02040503050406030204" pitchFamily="18" charset="0"/>
                            </a:rPr>
                          </m:ctrlPr>
                        </m:dPr>
                        <m:e>
                          <m:d>
                            <m:dPr>
                              <m:begChr m:val="{"/>
                              <m:endChr m:val="}"/>
                              <m:ctrlPr>
                                <a:rPr lang="de-DE" sz="1200" b="0" i="1" smtClean="0">
                                  <a:latin typeface="Cambria Math" panose="02040503050406030204" pitchFamily="18" charset="0"/>
                                </a:rPr>
                              </m:ctrlPr>
                            </m:dPr>
                            <m:e>
                              <m:r>
                                <a:rPr lang="de-DE" sz="1200" b="0" i="1" smtClean="0">
                                  <a:latin typeface="Cambria Math" panose="02040503050406030204" pitchFamily="18" charset="0"/>
                                </a:rPr>
                                <m:t> </m:t>
                              </m:r>
                              <m:d>
                                <m:dPr>
                                  <m:ctrlPr>
                                    <a:rPr lang="de-DE" sz="1200" b="0" i="1" smtClean="0">
                                      <a:latin typeface="Cambria Math" panose="02040503050406030204" pitchFamily="18" charset="0"/>
                                    </a:rPr>
                                  </m:ctrlPr>
                                </m:dPr>
                                <m:e>
                                  <m:r>
                                    <a:rPr lang="de-DE" sz="1200" b="0" i="1" smtClean="0">
                                      <a:latin typeface="Cambria Math" panose="02040503050406030204" pitchFamily="18" charset="0"/>
                                    </a:rPr>
                                    <m:t>6, 6</m:t>
                                  </m:r>
                                </m:e>
                              </m:d>
                              <m:r>
                                <a:rPr lang="de-DE" sz="1200" b="0" i="1" smtClean="0">
                                  <a:latin typeface="Cambria Math" panose="02040503050406030204" pitchFamily="18" charset="0"/>
                                </a:rPr>
                                <m:t> </m:t>
                              </m:r>
                            </m:e>
                          </m:d>
                        </m:e>
                      </m:d>
                      <m:r>
                        <a:rPr lang="de-DE" sz="1200" b="0" i="1" smtClean="0">
                          <a:latin typeface="Cambria Math" panose="02040503050406030204" pitchFamily="18" charset="0"/>
                        </a:rPr>
                        <m:t>=</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1</m:t>
                          </m:r>
                        </m:num>
                        <m:den>
                          <m:r>
                            <a:rPr lang="de-DE" sz="1200" b="0" i="1" smtClean="0">
                              <a:latin typeface="Cambria Math" panose="02040503050406030204" pitchFamily="18" charset="0"/>
                            </a:rPr>
                            <m:t>36</m:t>
                          </m:r>
                        </m:den>
                      </m:f>
                    </m:oMath>
                  </m:oMathPara>
                </a14:m>
                <a:endParaRPr lang="de-DE" sz="1200" dirty="0"/>
              </a:p>
              <a:p>
                <a:pPr lvl="1"/>
                <a:r>
                  <a:rPr lang="de-DE" sz="1200" dirty="0"/>
                  <a:t>Für </a:t>
                </a:r>
                <a14:m>
                  <m:oMath xmlns:m="http://schemas.openxmlformats.org/officeDocument/2006/math">
                    <m:r>
                      <a:rPr lang="de-DE" sz="1200" b="0" i="1" smtClean="0">
                        <a:latin typeface="Cambria Math" panose="02040503050406030204" pitchFamily="18" charset="0"/>
                      </a:rPr>
                      <m:t>𝑃</m:t>
                    </m:r>
                    <m:d>
                      <m:dPr>
                        <m:ctrlPr>
                          <a:rPr lang="de-DE" sz="1200" b="0" i="1" smtClean="0">
                            <a:latin typeface="Cambria Math" panose="02040503050406030204" pitchFamily="18" charset="0"/>
                          </a:rPr>
                        </m:ctrlPr>
                      </m:dPr>
                      <m:e>
                        <m:r>
                          <a:rPr lang="de-DE" sz="1200" b="0" i="1" smtClean="0">
                            <a:latin typeface="Cambria Math" panose="02040503050406030204" pitchFamily="18" charset="0"/>
                          </a:rPr>
                          <m:t>𝐴</m:t>
                        </m:r>
                      </m:e>
                    </m:d>
                  </m:oMath>
                </a14:m>
                <a:r>
                  <a:rPr lang="de-DE" sz="1200" dirty="0"/>
                  <a:t> und </a:t>
                </a:r>
                <a14:m>
                  <m:oMath xmlns:m="http://schemas.openxmlformats.org/officeDocument/2006/math">
                    <m:r>
                      <a:rPr lang="de-DE" sz="1200" i="1">
                        <a:latin typeface="Cambria Math" panose="02040503050406030204" pitchFamily="18" charset="0"/>
                      </a:rPr>
                      <m:t>𝑃</m:t>
                    </m:r>
                    <m:d>
                      <m:dPr>
                        <m:ctrlPr>
                          <a:rPr lang="de-DE" sz="1200" i="1">
                            <a:latin typeface="Cambria Math" panose="02040503050406030204" pitchFamily="18" charset="0"/>
                          </a:rPr>
                        </m:ctrlPr>
                      </m:dPr>
                      <m:e>
                        <m:r>
                          <a:rPr lang="de-DE" sz="1200" i="1">
                            <a:latin typeface="Cambria Math" panose="02040503050406030204" pitchFamily="18" charset="0"/>
                          </a:rPr>
                          <m:t>𝐵</m:t>
                        </m:r>
                      </m:e>
                    </m:d>
                  </m:oMath>
                </a14:m>
                <a:r>
                  <a:rPr lang="de-DE" sz="1200" dirty="0"/>
                  <a:t> gilt:</a:t>
                </a:r>
              </a:p>
              <a:p>
                <a:pPr marL="268287" lvl="1" indent="0">
                  <a:buNone/>
                </a:pPr>
                <a14:m>
                  <m:oMathPara xmlns:m="http://schemas.openxmlformats.org/officeDocument/2006/math">
                    <m:oMathParaPr>
                      <m:jc m:val="centerGroup"/>
                    </m:oMathParaPr>
                    <m:oMath xmlns:m="http://schemas.openxmlformats.org/officeDocument/2006/math">
                      <m:r>
                        <a:rPr lang="de-DE" sz="1200" b="0" i="1" smtClean="0">
                          <a:latin typeface="Cambria Math" panose="02040503050406030204" pitchFamily="18" charset="0"/>
                        </a:rPr>
                        <m:t>𝑃</m:t>
                      </m:r>
                      <m:d>
                        <m:dPr>
                          <m:ctrlPr>
                            <a:rPr lang="de-DE" sz="1200" b="0" i="1" smtClean="0">
                              <a:latin typeface="Cambria Math" panose="02040503050406030204" pitchFamily="18" charset="0"/>
                            </a:rPr>
                          </m:ctrlPr>
                        </m:dPr>
                        <m:e>
                          <m:r>
                            <a:rPr lang="de-DE" sz="1200" b="0" i="1" smtClean="0">
                              <a:latin typeface="Cambria Math" panose="02040503050406030204" pitchFamily="18" charset="0"/>
                            </a:rPr>
                            <m:t>𝐴</m:t>
                          </m:r>
                        </m:e>
                      </m:d>
                      <m:r>
                        <a:rPr lang="de-DE"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de-DE" sz="1200" b="0" i="1" smtClean="0">
                              <a:latin typeface="Cambria Math" panose="02040503050406030204" pitchFamily="18" charset="0"/>
                            </a:rPr>
                            <m:t>𝑃</m:t>
                          </m:r>
                        </m:e>
                        <m:sub>
                          <m:r>
                            <m:rPr>
                              <m:sty m:val="p"/>
                            </m:rPr>
                            <a:rPr lang="en-US" sz="1200" b="0" i="0" smtClean="0">
                              <a:latin typeface="Cambria Math" panose="02040503050406030204" pitchFamily="18" charset="0"/>
                            </a:rPr>
                            <m:t>naive</m:t>
                          </m:r>
                        </m:sub>
                      </m:sSub>
                      <m:r>
                        <a:rPr lang="de-DE" sz="1200" b="0" i="1" smtClean="0">
                          <a:latin typeface="Cambria Math" panose="02040503050406030204" pitchFamily="18" charset="0"/>
                        </a:rPr>
                        <m:t>(</m:t>
                      </m:r>
                      <m:r>
                        <a:rPr lang="de-DE" sz="1200" i="1">
                          <a:latin typeface="Cambria Math" panose="02040503050406030204" pitchFamily="18" charset="0"/>
                        </a:rPr>
                        <m:t>{</m:t>
                      </m:r>
                      <m:d>
                        <m:dPr>
                          <m:ctrlPr>
                            <a:rPr lang="de-DE" sz="1200" i="1">
                              <a:latin typeface="Cambria Math" panose="02040503050406030204" pitchFamily="18" charset="0"/>
                            </a:rPr>
                          </m:ctrlPr>
                        </m:dPr>
                        <m:e>
                          <m:r>
                            <a:rPr lang="de-DE" sz="1200" i="1">
                              <a:latin typeface="Cambria Math" panose="02040503050406030204" pitchFamily="18" charset="0"/>
                            </a:rPr>
                            <m:t>6, 1</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de-DE" sz="1200" i="1">
                              <a:latin typeface="Cambria Math" panose="02040503050406030204" pitchFamily="18" charset="0"/>
                            </a:rPr>
                            <m:t>6, 2</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de-DE" sz="1200" i="1">
                              <a:latin typeface="Cambria Math" panose="02040503050406030204" pitchFamily="18" charset="0"/>
                            </a:rPr>
                            <m:t>6, 3</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de-DE" sz="1200" i="1">
                              <a:latin typeface="Cambria Math" panose="02040503050406030204" pitchFamily="18" charset="0"/>
                            </a:rPr>
                            <m:t>6, 4</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de-DE" sz="1200" i="1">
                              <a:latin typeface="Cambria Math" panose="02040503050406030204" pitchFamily="18" charset="0"/>
                            </a:rPr>
                            <m:t>6, 5</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de-DE" sz="1200" i="1">
                              <a:latin typeface="Cambria Math" panose="02040503050406030204" pitchFamily="18" charset="0"/>
                            </a:rPr>
                            <m:t>6, 6</m:t>
                          </m:r>
                        </m:e>
                      </m:d>
                      <m:r>
                        <a:rPr lang="de-DE" sz="1200" i="1">
                          <a:latin typeface="Cambria Math" panose="02040503050406030204" pitchFamily="18" charset="0"/>
                        </a:rPr>
                        <m:t> }</m:t>
                      </m:r>
                      <m:r>
                        <a:rPr lang="de-DE" sz="1200" b="0" i="1" smtClean="0">
                          <a:latin typeface="Cambria Math" panose="02040503050406030204" pitchFamily="18" charset="0"/>
                        </a:rPr>
                        <m:t>) =</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6</m:t>
                          </m:r>
                        </m:num>
                        <m:den>
                          <m:r>
                            <a:rPr lang="de-DE" sz="1200" b="0" i="1" smtClean="0">
                              <a:latin typeface="Cambria Math" panose="02040503050406030204" pitchFamily="18" charset="0"/>
                            </a:rPr>
                            <m:t>36</m:t>
                          </m:r>
                        </m:den>
                      </m:f>
                      <m:r>
                        <a:rPr lang="en-US" sz="1200" b="0" i="1" smtClean="0">
                          <a:latin typeface="Cambria Math" panose="02040503050406030204" pitchFamily="18" charset="0"/>
                        </a:rPr>
                        <m:t>=</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1</m:t>
                          </m:r>
                        </m:num>
                        <m:den>
                          <m:r>
                            <a:rPr lang="de-DE" sz="1200" b="0" i="1" smtClean="0">
                              <a:latin typeface="Cambria Math" panose="02040503050406030204" pitchFamily="18" charset="0"/>
                            </a:rPr>
                            <m:t>6</m:t>
                          </m:r>
                        </m:den>
                      </m:f>
                    </m:oMath>
                  </m:oMathPara>
                </a14:m>
                <a:endParaRPr lang="de-DE" sz="1200" dirty="0"/>
              </a:p>
              <a:p>
                <a:pPr marL="268287" lvl="1" indent="0">
                  <a:buNone/>
                </a:pPr>
                <a14:m>
                  <m:oMathPara xmlns:m="http://schemas.openxmlformats.org/officeDocument/2006/math">
                    <m:oMathParaPr>
                      <m:jc m:val="centerGroup"/>
                    </m:oMathParaPr>
                    <m:oMath xmlns:m="http://schemas.openxmlformats.org/officeDocument/2006/math">
                      <m:r>
                        <a:rPr lang="de-DE" sz="1200" b="0" i="1" smtClean="0">
                          <a:latin typeface="Cambria Math" panose="02040503050406030204" pitchFamily="18" charset="0"/>
                        </a:rPr>
                        <m:t>𝑃</m:t>
                      </m:r>
                      <m:d>
                        <m:dPr>
                          <m:ctrlPr>
                            <a:rPr lang="de-DE" sz="1200" b="0" i="1" smtClean="0">
                              <a:latin typeface="Cambria Math" panose="02040503050406030204" pitchFamily="18" charset="0"/>
                            </a:rPr>
                          </m:ctrlPr>
                        </m:dPr>
                        <m:e>
                          <m:r>
                            <a:rPr lang="en-US" sz="1200" b="0" i="1" smtClean="0">
                              <a:latin typeface="Cambria Math" panose="02040503050406030204" pitchFamily="18" charset="0"/>
                            </a:rPr>
                            <m:t>𝐵</m:t>
                          </m:r>
                        </m:e>
                      </m:d>
                      <m:r>
                        <a:rPr lang="de-DE"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de-DE" sz="1200" b="0" i="1" smtClean="0">
                              <a:latin typeface="Cambria Math" panose="02040503050406030204" pitchFamily="18" charset="0"/>
                            </a:rPr>
                            <m:t>𝑃</m:t>
                          </m:r>
                        </m:e>
                        <m:sub>
                          <m:r>
                            <m:rPr>
                              <m:sty m:val="p"/>
                            </m:rPr>
                            <a:rPr lang="en-US" sz="1200" b="0" i="0" smtClean="0">
                              <a:latin typeface="Cambria Math" panose="02040503050406030204" pitchFamily="18" charset="0"/>
                            </a:rPr>
                            <m:t>naive</m:t>
                          </m:r>
                        </m:sub>
                      </m:sSub>
                      <m:r>
                        <a:rPr lang="de-DE" sz="1200" b="0" i="1" smtClean="0">
                          <a:latin typeface="Cambria Math" panose="02040503050406030204" pitchFamily="18" charset="0"/>
                        </a:rPr>
                        <m:t>(</m:t>
                      </m:r>
                      <m:r>
                        <a:rPr lang="de-DE" sz="1200" i="1">
                          <a:latin typeface="Cambria Math" panose="02040503050406030204" pitchFamily="18" charset="0"/>
                        </a:rPr>
                        <m:t>{</m:t>
                      </m:r>
                      <m:d>
                        <m:dPr>
                          <m:ctrlPr>
                            <a:rPr lang="de-DE" sz="1200" i="1">
                              <a:latin typeface="Cambria Math" panose="02040503050406030204" pitchFamily="18" charset="0"/>
                            </a:rPr>
                          </m:ctrlPr>
                        </m:dPr>
                        <m:e>
                          <m:r>
                            <a:rPr lang="en-US" sz="1200" b="0" i="1" smtClean="0">
                              <a:latin typeface="Cambria Math" panose="02040503050406030204" pitchFamily="18" charset="0"/>
                            </a:rPr>
                            <m:t>1</m:t>
                          </m:r>
                          <m:r>
                            <a:rPr lang="de-DE" sz="1200" i="1" smtClean="0">
                              <a:latin typeface="Cambria Math" panose="02040503050406030204" pitchFamily="18" charset="0"/>
                            </a:rPr>
                            <m:t>,</m:t>
                          </m:r>
                          <m:r>
                            <a:rPr lang="de-DE" sz="1200" i="1">
                              <a:latin typeface="Cambria Math" panose="02040503050406030204" pitchFamily="18" charset="0"/>
                            </a:rPr>
                            <m:t> </m:t>
                          </m:r>
                          <m:r>
                            <a:rPr lang="en-US" sz="1200" b="0" i="1" smtClean="0">
                              <a:latin typeface="Cambria Math" panose="02040503050406030204" pitchFamily="18" charset="0"/>
                            </a:rPr>
                            <m:t>6</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en-US" sz="1200" b="0" i="1" smtClean="0">
                              <a:latin typeface="Cambria Math" panose="02040503050406030204" pitchFamily="18" charset="0"/>
                            </a:rPr>
                            <m:t>2</m:t>
                          </m:r>
                          <m:r>
                            <a:rPr lang="de-DE" sz="1200" i="1">
                              <a:latin typeface="Cambria Math" panose="02040503050406030204" pitchFamily="18" charset="0"/>
                            </a:rPr>
                            <m:t>, </m:t>
                          </m:r>
                          <m:r>
                            <a:rPr lang="en-US" sz="1200" b="0" i="1" smtClean="0">
                              <a:latin typeface="Cambria Math" panose="02040503050406030204" pitchFamily="18" charset="0"/>
                            </a:rPr>
                            <m:t>6</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en-US" sz="1200" b="0" i="1" smtClean="0">
                              <a:latin typeface="Cambria Math" panose="02040503050406030204" pitchFamily="18" charset="0"/>
                            </a:rPr>
                            <m:t>3</m:t>
                          </m:r>
                          <m:r>
                            <a:rPr lang="de-DE" sz="1200" i="1">
                              <a:latin typeface="Cambria Math" panose="02040503050406030204" pitchFamily="18" charset="0"/>
                            </a:rPr>
                            <m:t>, </m:t>
                          </m:r>
                          <m:r>
                            <a:rPr lang="en-US" sz="1200" b="0" i="1" smtClean="0">
                              <a:latin typeface="Cambria Math" panose="02040503050406030204" pitchFamily="18" charset="0"/>
                            </a:rPr>
                            <m:t>6</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en-US" sz="1200" b="0" i="1" smtClean="0">
                              <a:latin typeface="Cambria Math" panose="02040503050406030204" pitchFamily="18" charset="0"/>
                            </a:rPr>
                            <m:t>4</m:t>
                          </m:r>
                          <m:r>
                            <a:rPr lang="de-DE" sz="1200" i="1">
                              <a:latin typeface="Cambria Math" panose="02040503050406030204" pitchFamily="18" charset="0"/>
                            </a:rPr>
                            <m:t>, </m:t>
                          </m:r>
                          <m:r>
                            <a:rPr lang="en-US" sz="1200" b="0" i="1" smtClean="0">
                              <a:latin typeface="Cambria Math" panose="02040503050406030204" pitchFamily="18" charset="0"/>
                            </a:rPr>
                            <m:t>6</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en-US" sz="1200" b="0" i="1" smtClean="0">
                              <a:latin typeface="Cambria Math" panose="02040503050406030204" pitchFamily="18" charset="0"/>
                            </a:rPr>
                            <m:t>5</m:t>
                          </m:r>
                          <m:r>
                            <a:rPr lang="de-DE" sz="1200" i="1">
                              <a:latin typeface="Cambria Math" panose="02040503050406030204" pitchFamily="18" charset="0"/>
                            </a:rPr>
                            <m:t>, </m:t>
                          </m:r>
                          <m:r>
                            <a:rPr lang="en-US" sz="1200" b="0" i="1" smtClean="0">
                              <a:latin typeface="Cambria Math" panose="02040503050406030204" pitchFamily="18" charset="0"/>
                            </a:rPr>
                            <m:t>6</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de-DE" sz="1200" i="1">
                              <a:latin typeface="Cambria Math" panose="02040503050406030204" pitchFamily="18" charset="0"/>
                            </a:rPr>
                            <m:t>6, 6</m:t>
                          </m:r>
                        </m:e>
                      </m:d>
                      <m:r>
                        <a:rPr lang="de-DE" sz="1200" i="1">
                          <a:latin typeface="Cambria Math" panose="02040503050406030204" pitchFamily="18" charset="0"/>
                        </a:rPr>
                        <m:t> }</m:t>
                      </m:r>
                      <m:r>
                        <a:rPr lang="de-DE" sz="1200" b="0" i="1" smtClean="0">
                          <a:latin typeface="Cambria Math" panose="02040503050406030204" pitchFamily="18" charset="0"/>
                        </a:rPr>
                        <m:t>) =</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6</m:t>
                          </m:r>
                        </m:num>
                        <m:den>
                          <m:r>
                            <a:rPr lang="de-DE" sz="1200" b="0" i="1" smtClean="0">
                              <a:latin typeface="Cambria Math" panose="02040503050406030204" pitchFamily="18" charset="0"/>
                            </a:rPr>
                            <m:t>36</m:t>
                          </m:r>
                        </m:den>
                      </m:f>
                      <m:r>
                        <a:rPr lang="en-US" sz="1200" b="0" i="1" smtClean="0">
                          <a:latin typeface="Cambria Math" panose="02040503050406030204" pitchFamily="18" charset="0"/>
                        </a:rPr>
                        <m:t>=</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1</m:t>
                          </m:r>
                        </m:num>
                        <m:den>
                          <m:r>
                            <a:rPr lang="de-DE" sz="1200" b="0" i="1" smtClean="0">
                              <a:latin typeface="Cambria Math" panose="02040503050406030204" pitchFamily="18" charset="0"/>
                            </a:rPr>
                            <m:t>6</m:t>
                          </m:r>
                        </m:den>
                      </m:f>
                    </m:oMath>
                  </m:oMathPara>
                </a14:m>
                <a:endParaRPr lang="de-DE" sz="1200" dirty="0"/>
              </a:p>
              <a:p>
                <a:pPr lvl="1"/>
                <a:r>
                  <a:rPr lang="de-DE" sz="1200" dirty="0"/>
                  <a:t>Also gilt </a:t>
                </a:r>
                <a14:m>
                  <m:oMath xmlns:m="http://schemas.openxmlformats.org/officeDocument/2006/math">
                    <m:r>
                      <a:rPr lang="de-DE" sz="1200" b="0" i="1" smtClean="0">
                        <a:latin typeface="Cambria Math" panose="02040503050406030204" pitchFamily="18" charset="0"/>
                      </a:rPr>
                      <m:t>𝑃</m:t>
                    </m:r>
                    <m:d>
                      <m:dPr>
                        <m:ctrlPr>
                          <a:rPr lang="de-DE" sz="1200" b="0" i="1" smtClean="0">
                            <a:latin typeface="Cambria Math" panose="02040503050406030204" pitchFamily="18" charset="0"/>
                          </a:rPr>
                        </m:ctrlPr>
                      </m:dPr>
                      <m:e>
                        <m:r>
                          <a:rPr lang="de-DE" sz="1200" b="0" i="1" smtClean="0">
                            <a:latin typeface="Cambria Math" panose="02040503050406030204" pitchFamily="18" charset="0"/>
                          </a:rPr>
                          <m:t>𝐴</m:t>
                        </m:r>
                        <m:r>
                          <a:rPr lang="de-DE" sz="1200" b="0" i="1" smtClean="0">
                            <a:latin typeface="Cambria Math" panose="02040503050406030204" pitchFamily="18" charset="0"/>
                          </a:rPr>
                          <m:t>∩</m:t>
                        </m:r>
                        <m:r>
                          <a:rPr lang="de-DE" sz="1200" b="0" i="1" smtClean="0">
                            <a:latin typeface="Cambria Math" panose="02040503050406030204" pitchFamily="18" charset="0"/>
                          </a:rPr>
                          <m:t>𝐵</m:t>
                        </m:r>
                      </m:e>
                    </m:d>
                    <m:r>
                      <a:rPr lang="en-US" sz="1200" b="0" i="1" smtClean="0">
                        <a:latin typeface="Cambria Math" panose="02040503050406030204" pitchFamily="18" charset="0"/>
                      </a:rPr>
                      <m:t>=</m:t>
                    </m:r>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𝐴</m:t>
                        </m:r>
                      </m:e>
                    </m:d>
                    <m:r>
                      <a:rPr lang="en-US" sz="1200" b="0" i="1" smtClean="0">
                        <a:latin typeface="Cambria Math" panose="02040503050406030204" pitchFamily="18" charset="0"/>
                      </a:rPr>
                      <m:t>⋅</m:t>
                    </m:r>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𝐵</m:t>
                        </m:r>
                      </m:e>
                    </m:d>
                  </m:oMath>
                </a14:m>
                <a:r>
                  <a:rPr lang="de-DE" sz="1200" dirty="0"/>
                  <a:t>!</a:t>
                </a:r>
              </a:p>
            </p:txBody>
          </p:sp>
        </mc:Choice>
        <mc:Fallback xmlns="">
          <p:sp>
            <p:nvSpPr>
              <p:cNvPr id="2" name="Text Placeholder 1">
                <a:extLst>
                  <a:ext uri="{FF2B5EF4-FFF2-40B4-BE49-F238E27FC236}">
                    <a16:creationId xmlns:a16="http://schemas.microsoft.com/office/drawing/2014/main" id="{59B718C3-F237-B2A9-8797-D7F79DB66C90}"/>
                  </a:ext>
                </a:extLst>
              </p:cNvPr>
              <p:cNvSpPr>
                <a:spLocks noGrp="1" noRot="1" noChangeAspect="1" noMove="1" noResize="1" noEditPoints="1" noAdjustHandles="1" noChangeArrowheads="1" noChangeShapeType="1" noTextEdit="1"/>
              </p:cNvSpPr>
              <p:nvPr>
                <p:ph type="body" sz="quarter" idx="13"/>
              </p:nvPr>
            </p:nvSpPr>
            <p:spPr>
              <a:blipFill>
                <a:blip r:embed="rId2"/>
                <a:stretch>
                  <a:fillRect t="-355" r="-185" b="-8865"/>
                </a:stretch>
              </a:blipFill>
            </p:spPr>
            <p:txBody>
              <a:bodyPr/>
              <a:lstStyle/>
              <a:p>
                <a:r>
                  <a:rPr lang="en-DE">
                    <a:noFill/>
                  </a:rPr>
                  <a:t> </a:t>
                </a:r>
              </a:p>
            </p:txBody>
          </p:sp>
        </mc:Fallback>
      </mc:AlternateContent>
      <p:sp>
        <p:nvSpPr>
          <p:cNvPr id="3" name="Title 2">
            <a:extLst>
              <a:ext uri="{FF2B5EF4-FFF2-40B4-BE49-F238E27FC236}">
                <a16:creationId xmlns:a16="http://schemas.microsoft.com/office/drawing/2014/main" id="{DB89394E-9AA8-B8FA-974D-3AD8E8D647CC}"/>
              </a:ext>
            </a:extLst>
          </p:cNvPr>
          <p:cNvSpPr>
            <a:spLocks noGrp="1"/>
          </p:cNvSpPr>
          <p:nvPr>
            <p:ph type="title"/>
          </p:nvPr>
        </p:nvSpPr>
        <p:spPr/>
        <p:txBody>
          <a:bodyPr/>
          <a:lstStyle/>
          <a:p>
            <a:r>
              <a:rPr lang="de-DE" dirty="0"/>
              <a:t>Stochastische Unabhängigkeit von 2 Ereignissen</a:t>
            </a:r>
            <a:endParaRPr lang="en-DE" dirty="0"/>
          </a:p>
        </p:txBody>
      </p:sp>
      <p:pic>
        <p:nvPicPr>
          <p:cNvPr id="1026" name="Picture 2" descr="Two white falling dice  on white. casino gambling template concept.">
            <a:extLst>
              <a:ext uri="{FF2B5EF4-FFF2-40B4-BE49-F238E27FC236}">
                <a16:creationId xmlns:a16="http://schemas.microsoft.com/office/drawing/2014/main" id="{C7F9172C-B2A3-70EC-AA51-11673E3416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5602" y="1419622"/>
            <a:ext cx="1419622" cy="1419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2733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dissolv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dissolve">
                                      <p:cBhvr>
                                        <p:cTn id="15" dur="500"/>
                                        <p:tgtEl>
                                          <p:spTgt spid="2">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dissolve">
                                      <p:cBhvr>
                                        <p:cTn id="18" dur="500"/>
                                        <p:tgtEl>
                                          <p:spTgt spid="1026"/>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Effect transition="in" filter="dissolve">
                                      <p:cBhvr>
                                        <p:cTn id="23" dur="500"/>
                                        <p:tgtEl>
                                          <p:spTgt spid="2">
                                            <p:txEl>
                                              <p:pRg st="3" end="3"/>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2">
                                            <p:txEl>
                                              <p:pRg st="4" end="4"/>
                                            </p:txEl>
                                          </p:spTgt>
                                        </p:tgtEl>
                                        <p:attrNameLst>
                                          <p:attrName>style.visibility</p:attrName>
                                        </p:attrNameLst>
                                      </p:cBhvr>
                                      <p:to>
                                        <p:strVal val="visible"/>
                                      </p:to>
                                    </p:set>
                                    <p:animEffect transition="in" filter="dissolve">
                                      <p:cBhvr>
                                        <p:cTn id="26" dur="500"/>
                                        <p:tgtEl>
                                          <p:spTgt spid="2">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Effect transition="in" filter="dissolve">
                                      <p:cBhvr>
                                        <p:cTn id="31" dur="500"/>
                                        <p:tgtEl>
                                          <p:spTgt spid="2">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2">
                                            <p:txEl>
                                              <p:pRg st="6" end="6"/>
                                            </p:txEl>
                                          </p:spTgt>
                                        </p:tgtEl>
                                        <p:attrNameLst>
                                          <p:attrName>style.visibility</p:attrName>
                                        </p:attrNameLst>
                                      </p:cBhvr>
                                      <p:to>
                                        <p:strVal val="visible"/>
                                      </p:to>
                                    </p:set>
                                    <p:animEffect transition="in" filter="dissolve">
                                      <p:cBhvr>
                                        <p:cTn id="36" dur="500"/>
                                        <p:tgtEl>
                                          <p:spTgt spid="2">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2">
                                            <p:txEl>
                                              <p:pRg st="7" end="7"/>
                                            </p:txEl>
                                          </p:spTgt>
                                        </p:tgtEl>
                                        <p:attrNameLst>
                                          <p:attrName>style.visibility</p:attrName>
                                        </p:attrNameLst>
                                      </p:cBhvr>
                                      <p:to>
                                        <p:strVal val="visible"/>
                                      </p:to>
                                    </p:set>
                                    <p:animEffect transition="in" filter="dissolve">
                                      <p:cBhvr>
                                        <p:cTn id="41" dur="500"/>
                                        <p:tgtEl>
                                          <p:spTgt spid="2">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2">
                                            <p:txEl>
                                              <p:pRg st="8" end="8"/>
                                            </p:txEl>
                                          </p:spTgt>
                                        </p:tgtEl>
                                        <p:attrNameLst>
                                          <p:attrName>style.visibility</p:attrName>
                                        </p:attrNameLst>
                                      </p:cBhvr>
                                      <p:to>
                                        <p:strVal val="visible"/>
                                      </p:to>
                                    </p:set>
                                    <p:animEffect transition="in" filter="dissolve">
                                      <p:cBhvr>
                                        <p:cTn id="46"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898DE90F-8F5B-2424-DBBC-3A0FD783901D}"/>
                  </a:ext>
                </a:extLst>
              </p:cNvPr>
              <p:cNvSpPr>
                <a:spLocks noGrp="1"/>
              </p:cNvSpPr>
              <p:nvPr>
                <p:ph type="body" sz="quarter" idx="13"/>
              </p:nvPr>
            </p:nvSpPr>
            <p:spPr/>
            <p:txBody>
              <a:bodyPr/>
              <a:lstStyle/>
              <a:p>
                <a:r>
                  <a:rPr lang="de-DE" b="1" dirty="0">
                    <a:solidFill>
                      <a:schemeClr val="accent4"/>
                    </a:solidFill>
                  </a:rPr>
                  <a:t>Beispiel (Stochastische Unabhängigkeit zweier Ereignisse)</a:t>
                </a:r>
                <a:r>
                  <a:rPr lang="de-DE" dirty="0"/>
                  <a:t>. Wir werfen zwei faire Würfel. Betrachte das Ereignis </a:t>
                </a:r>
                <a14:m>
                  <m:oMath xmlns:m="http://schemas.openxmlformats.org/officeDocument/2006/math">
                    <m:r>
                      <a:rPr lang="de-DE" b="0" i="1" smtClean="0">
                        <a:latin typeface="Cambria Math" panose="02040503050406030204" pitchFamily="18" charset="0"/>
                      </a:rPr>
                      <m:t>𝐴</m:t>
                    </m:r>
                    <m:r>
                      <a:rPr lang="en-US" b="0" i="1" smtClean="0">
                        <a:latin typeface="Cambria Math" panose="02040503050406030204" pitchFamily="18" charset="0"/>
                      </a:rPr>
                      <m:t>=“</m:t>
                    </m:r>
                    <m:r>
                      <m:rPr>
                        <m:sty m:val="p"/>
                      </m:rPr>
                      <a:rPr lang="en-US" b="0" i="0" smtClean="0">
                        <a:latin typeface="Cambria Math" panose="02040503050406030204" pitchFamily="18" charset="0"/>
                      </a:rPr>
                      <m:t>Der</m:t>
                    </m:r>
                    <m:r>
                      <a:rPr lang="en-US" b="0" i="0" smtClean="0">
                        <a:latin typeface="Cambria Math" panose="02040503050406030204" pitchFamily="18" charset="0"/>
                      </a:rPr>
                      <m:t> </m:t>
                    </m:r>
                    <m:r>
                      <m:rPr>
                        <m:sty m:val="p"/>
                      </m:rPr>
                      <a:rPr lang="en-US" b="0" i="0" smtClean="0">
                        <a:latin typeface="Cambria Math" panose="02040503050406030204" pitchFamily="18" charset="0"/>
                      </a:rPr>
                      <m:t>erste</m:t>
                    </m:r>
                    <m:r>
                      <a:rPr lang="en-US" b="0" i="0" smtClean="0">
                        <a:latin typeface="Cambria Math" panose="02040503050406030204" pitchFamily="18" charset="0"/>
                      </a:rPr>
                      <m:t> </m:t>
                    </m:r>
                    <m:r>
                      <m:rPr>
                        <m:sty m:val="p"/>
                      </m:rPr>
                      <a:rPr lang="en-US" b="0" i="0" smtClean="0">
                        <a:latin typeface="Cambria Math" panose="02040503050406030204" pitchFamily="18" charset="0"/>
                      </a:rPr>
                      <m:t>W</m:t>
                    </m:r>
                    <m:r>
                      <a:rPr lang="en-US" i="0">
                        <a:latin typeface="Cambria Math" panose="02040503050406030204" pitchFamily="18" charset="0"/>
                      </a:rPr>
                      <m:t>ü</m:t>
                    </m:r>
                    <m:r>
                      <m:rPr>
                        <m:sty m:val="p"/>
                      </m:rPr>
                      <a:rPr lang="en-US" b="0" i="0" smtClean="0">
                        <a:latin typeface="Cambria Math" panose="02040503050406030204" pitchFamily="18" charset="0"/>
                      </a:rPr>
                      <m:t>rfel</m:t>
                    </m:r>
                    <m:r>
                      <a:rPr lang="en-US" b="0" i="0" smtClean="0">
                        <a:latin typeface="Cambria Math" panose="02040503050406030204" pitchFamily="18" charset="0"/>
                      </a:rPr>
                      <m:t> </m:t>
                    </m:r>
                    <m:r>
                      <m:rPr>
                        <m:sty m:val="p"/>
                      </m:rPr>
                      <a:rPr lang="en-US" b="0" i="0" smtClean="0">
                        <a:latin typeface="Cambria Math" panose="02040503050406030204" pitchFamily="18" charset="0"/>
                      </a:rPr>
                      <m:t>zeigt</m:t>
                    </m:r>
                    <m:r>
                      <a:rPr lang="en-US" b="0" i="0" smtClean="0">
                        <a:latin typeface="Cambria Math" panose="02040503050406030204" pitchFamily="18" charset="0"/>
                      </a:rPr>
                      <m:t> </m:t>
                    </m:r>
                    <m:r>
                      <m:rPr>
                        <m:sty m:val="p"/>
                      </m:rPr>
                      <a:rPr lang="en-US" b="0" i="0" smtClean="0">
                        <a:latin typeface="Cambria Math" panose="02040503050406030204" pitchFamily="18" charset="0"/>
                      </a:rPr>
                      <m:t>eine</m:t>
                    </m:r>
                    <m:r>
                      <a:rPr lang="en-US" b="0" i="0" smtClean="0">
                        <a:latin typeface="Cambria Math" panose="02040503050406030204" pitchFamily="18" charset="0"/>
                      </a:rPr>
                      <m:t> </m:t>
                    </m:r>
                    <m:r>
                      <a:rPr lang="en-US" b="0" i="1" smtClean="0">
                        <a:latin typeface="Cambria Math" panose="02040503050406030204" pitchFamily="18" charset="0"/>
                      </a:rPr>
                      <m:t>6”</m:t>
                    </m:r>
                  </m:oMath>
                </a14:m>
                <a:r>
                  <a:rPr lang="de-DE" dirty="0"/>
                  <a:t> und das Ereignis </a:t>
                </a:r>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r>
                      <m:rPr>
                        <m:sty m:val="p"/>
                      </m:rPr>
                      <a:rPr lang="en-US" i="0" smtClean="0">
                        <a:latin typeface="Cambria Math" panose="02040503050406030204" pitchFamily="18" charset="0"/>
                      </a:rPr>
                      <m:t>D</m:t>
                    </m:r>
                    <m:r>
                      <m:rPr>
                        <m:sty m:val="p"/>
                      </m:rPr>
                      <a:rPr lang="en-US" b="0" i="0" smtClean="0">
                        <a:latin typeface="Cambria Math" panose="02040503050406030204" pitchFamily="18" charset="0"/>
                      </a:rPr>
                      <m:t>ie</m:t>
                    </m:r>
                    <m:r>
                      <a:rPr lang="en-US" b="0" i="0" smtClean="0">
                        <a:latin typeface="Cambria Math" panose="02040503050406030204" pitchFamily="18" charset="0"/>
                      </a:rPr>
                      <m:t> </m:t>
                    </m:r>
                    <m:r>
                      <m:rPr>
                        <m:sty m:val="p"/>
                      </m:rPr>
                      <a:rPr lang="en-US">
                        <a:latin typeface="Cambria Math" panose="02040503050406030204" pitchFamily="18" charset="0"/>
                      </a:rPr>
                      <m:t>W</m:t>
                    </m:r>
                    <m:r>
                      <a:rPr lang="en-US">
                        <a:latin typeface="Cambria Math" panose="02040503050406030204" pitchFamily="18" charset="0"/>
                      </a:rPr>
                      <m:t>ü</m:t>
                    </m:r>
                    <m:r>
                      <m:rPr>
                        <m:sty m:val="p"/>
                      </m:rPr>
                      <a:rPr lang="en-US">
                        <a:latin typeface="Cambria Math" panose="02040503050406030204" pitchFamily="18" charset="0"/>
                      </a:rPr>
                      <m:t>rfel</m:t>
                    </m:r>
                    <m:r>
                      <a:rPr lang="en-US">
                        <a:latin typeface="Cambria Math" panose="02040503050406030204" pitchFamily="18" charset="0"/>
                      </a:rPr>
                      <m:t> </m:t>
                    </m:r>
                    <m:r>
                      <m:rPr>
                        <m:sty m:val="p"/>
                      </m:rPr>
                      <a:rPr lang="en-US">
                        <a:latin typeface="Cambria Math" panose="02040503050406030204" pitchFamily="18" charset="0"/>
                      </a:rPr>
                      <m:t>zeigen</m:t>
                    </m:r>
                    <m:r>
                      <a:rPr lang="en-US" b="0" i="0" smtClean="0">
                        <a:latin typeface="Cambria Math" panose="02040503050406030204" pitchFamily="18" charset="0"/>
                      </a:rPr>
                      <m:t> </m:t>
                    </m:r>
                    <m:r>
                      <m:rPr>
                        <m:sty m:val="p"/>
                      </m:rPr>
                      <a:rPr lang="en-US" b="0" i="0" smtClean="0">
                        <a:latin typeface="Cambria Math" panose="02040503050406030204" pitchFamily="18" charset="0"/>
                      </a:rPr>
                      <m:t>eine</m:t>
                    </m:r>
                    <m:r>
                      <a:rPr lang="en-US" b="0" i="0" smtClean="0">
                        <a:latin typeface="Cambria Math" panose="02040503050406030204" pitchFamily="18" charset="0"/>
                      </a:rPr>
                      <m:t> </m:t>
                    </m:r>
                    <m:r>
                      <m:rPr>
                        <m:sty m:val="p"/>
                      </m:rPr>
                      <a:rPr lang="en-US" b="0" i="0" smtClean="0">
                        <a:latin typeface="Cambria Math" panose="02040503050406030204" pitchFamily="18" charset="0"/>
                      </a:rPr>
                      <m:t>Summe</m:t>
                    </m:r>
                    <m:r>
                      <a:rPr lang="en-US" b="0" i="0" smtClean="0">
                        <a:latin typeface="Cambria Math" panose="02040503050406030204" pitchFamily="18" charset="0"/>
                      </a:rPr>
                      <m:t> </m:t>
                    </m:r>
                    <m:r>
                      <m:rPr>
                        <m:sty m:val="p"/>
                      </m:rPr>
                      <a:rPr lang="en-US" b="0" i="0" smtClean="0">
                        <a:latin typeface="Cambria Math" panose="02040503050406030204" pitchFamily="18" charset="0"/>
                      </a:rPr>
                      <m:t>von</m:t>
                    </m:r>
                    <m:r>
                      <a:rPr lang="en-US" b="0" i="0" smtClean="0">
                        <a:latin typeface="Cambria Math" panose="02040503050406030204" pitchFamily="18" charset="0"/>
                      </a:rPr>
                      <m:t> </m:t>
                    </m:r>
                    <m:r>
                      <a:rPr lang="en-US" b="0" i="1" smtClean="0">
                        <a:latin typeface="Cambria Math" panose="02040503050406030204" pitchFamily="18" charset="0"/>
                      </a:rPr>
                      <m:t>7</m:t>
                    </m:r>
                    <m:r>
                      <a:rPr lang="en-US" i="1">
                        <a:latin typeface="Cambria Math" panose="02040503050406030204" pitchFamily="18" charset="0"/>
                      </a:rPr>
                      <m:t>”</m:t>
                    </m:r>
                  </m:oMath>
                </a14:m>
                <a:r>
                  <a:rPr lang="de-DE" dirty="0"/>
                  <a:t>. Sind </a:t>
                </a:r>
                <a14:m>
                  <m:oMath xmlns:m="http://schemas.openxmlformats.org/officeDocument/2006/math">
                    <m:r>
                      <a:rPr lang="de-DE" b="0" i="1" smtClean="0">
                        <a:latin typeface="Cambria Math" panose="02040503050406030204" pitchFamily="18" charset="0"/>
                      </a:rPr>
                      <m:t>𝐴</m:t>
                    </m:r>
                  </m:oMath>
                </a14:m>
                <a:r>
                  <a:rPr lang="de-DE" dirty="0"/>
                  <a:t> und </a:t>
                </a:r>
                <a14:m>
                  <m:oMath xmlns:m="http://schemas.openxmlformats.org/officeDocument/2006/math">
                    <m:r>
                      <a:rPr lang="en-US" b="0" i="1" smtClean="0">
                        <a:latin typeface="Cambria Math" panose="02040503050406030204" pitchFamily="18" charset="0"/>
                      </a:rPr>
                      <m:t>𝐶</m:t>
                    </m:r>
                  </m:oMath>
                </a14:m>
                <a:r>
                  <a:rPr lang="de-DE" dirty="0"/>
                  <a:t> stochastisch unabhängig?</a:t>
                </a:r>
              </a:p>
              <a:p>
                <a:pPr lvl="1"/>
                <a:r>
                  <a:rPr lang="de-DE" sz="1200" dirty="0"/>
                  <a:t>Für </a:t>
                </a:r>
                <a14:m>
                  <m:oMath xmlns:m="http://schemas.openxmlformats.org/officeDocument/2006/math">
                    <m:r>
                      <a:rPr lang="de-DE" sz="1200" b="0" i="1" smtClean="0">
                        <a:latin typeface="Cambria Math" panose="02040503050406030204" pitchFamily="18" charset="0"/>
                      </a:rPr>
                      <m:t>𝑃</m:t>
                    </m:r>
                    <m:d>
                      <m:dPr>
                        <m:ctrlPr>
                          <a:rPr lang="de-DE" sz="1200" b="0" i="1" smtClean="0">
                            <a:latin typeface="Cambria Math" panose="02040503050406030204" pitchFamily="18" charset="0"/>
                          </a:rPr>
                        </m:ctrlPr>
                      </m:dPr>
                      <m:e>
                        <m:r>
                          <a:rPr lang="de-DE" sz="1200" b="0" i="1" smtClean="0">
                            <a:latin typeface="Cambria Math" panose="02040503050406030204" pitchFamily="18" charset="0"/>
                          </a:rPr>
                          <m:t>𝐴</m:t>
                        </m:r>
                      </m:e>
                    </m:d>
                  </m:oMath>
                </a14:m>
                <a:r>
                  <a:rPr lang="de-DE" sz="1200" dirty="0"/>
                  <a:t> und </a:t>
                </a:r>
                <a14:m>
                  <m:oMath xmlns:m="http://schemas.openxmlformats.org/officeDocument/2006/math">
                    <m:r>
                      <a:rPr lang="de-DE" sz="1200" i="1">
                        <a:latin typeface="Cambria Math" panose="02040503050406030204" pitchFamily="18" charset="0"/>
                      </a:rPr>
                      <m:t>𝑃</m:t>
                    </m:r>
                    <m:d>
                      <m:dPr>
                        <m:ctrlPr>
                          <a:rPr lang="de-DE" sz="1200" i="1">
                            <a:latin typeface="Cambria Math" panose="02040503050406030204" pitchFamily="18" charset="0"/>
                          </a:rPr>
                        </m:ctrlPr>
                      </m:dPr>
                      <m:e>
                        <m:r>
                          <a:rPr lang="en-US" sz="1200" b="0" i="1" smtClean="0">
                            <a:latin typeface="Cambria Math" panose="02040503050406030204" pitchFamily="18" charset="0"/>
                          </a:rPr>
                          <m:t>𝐶</m:t>
                        </m:r>
                      </m:e>
                    </m:d>
                  </m:oMath>
                </a14:m>
                <a:r>
                  <a:rPr lang="de-DE" sz="1200" dirty="0"/>
                  <a:t> gilt:</a:t>
                </a:r>
              </a:p>
              <a:p>
                <a:pPr marL="268287" lvl="1" indent="0">
                  <a:buNone/>
                </a:pPr>
                <a14:m>
                  <m:oMathPara xmlns:m="http://schemas.openxmlformats.org/officeDocument/2006/math">
                    <m:oMathParaPr>
                      <m:jc m:val="centerGroup"/>
                    </m:oMathParaPr>
                    <m:oMath xmlns:m="http://schemas.openxmlformats.org/officeDocument/2006/math">
                      <m:r>
                        <a:rPr lang="de-DE" sz="1200" b="0" i="1" smtClean="0">
                          <a:latin typeface="Cambria Math" panose="02040503050406030204" pitchFamily="18" charset="0"/>
                        </a:rPr>
                        <m:t>𝑃</m:t>
                      </m:r>
                      <m:d>
                        <m:dPr>
                          <m:ctrlPr>
                            <a:rPr lang="de-DE" sz="1200" b="0" i="1" smtClean="0">
                              <a:latin typeface="Cambria Math" panose="02040503050406030204" pitchFamily="18" charset="0"/>
                            </a:rPr>
                          </m:ctrlPr>
                        </m:dPr>
                        <m:e>
                          <m:r>
                            <a:rPr lang="de-DE" sz="1200" b="0" i="1" smtClean="0">
                              <a:latin typeface="Cambria Math" panose="02040503050406030204" pitchFamily="18" charset="0"/>
                            </a:rPr>
                            <m:t>𝐴</m:t>
                          </m:r>
                        </m:e>
                      </m:d>
                      <m:r>
                        <a:rPr lang="de-DE"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de-DE" sz="1200" b="0" i="1" smtClean="0">
                              <a:latin typeface="Cambria Math" panose="02040503050406030204" pitchFamily="18" charset="0"/>
                            </a:rPr>
                            <m:t>𝑃</m:t>
                          </m:r>
                        </m:e>
                        <m:sub>
                          <m:r>
                            <m:rPr>
                              <m:sty m:val="p"/>
                            </m:rPr>
                            <a:rPr lang="en-US" sz="1200" b="0" i="0" smtClean="0">
                              <a:latin typeface="Cambria Math" panose="02040503050406030204" pitchFamily="18" charset="0"/>
                            </a:rPr>
                            <m:t>naive</m:t>
                          </m:r>
                        </m:sub>
                      </m:sSub>
                      <m:r>
                        <a:rPr lang="de-DE" sz="1200" b="0" i="1" smtClean="0">
                          <a:latin typeface="Cambria Math" panose="02040503050406030204" pitchFamily="18" charset="0"/>
                        </a:rPr>
                        <m:t>(</m:t>
                      </m:r>
                      <m:r>
                        <a:rPr lang="de-DE" sz="1200" i="1">
                          <a:latin typeface="Cambria Math" panose="02040503050406030204" pitchFamily="18" charset="0"/>
                        </a:rPr>
                        <m:t>{</m:t>
                      </m:r>
                      <m:d>
                        <m:dPr>
                          <m:ctrlPr>
                            <a:rPr lang="de-DE" sz="1200" i="1">
                              <a:latin typeface="Cambria Math" panose="02040503050406030204" pitchFamily="18" charset="0"/>
                            </a:rPr>
                          </m:ctrlPr>
                        </m:dPr>
                        <m:e>
                          <m:r>
                            <a:rPr lang="de-DE" sz="1200" i="1">
                              <a:latin typeface="Cambria Math" panose="02040503050406030204" pitchFamily="18" charset="0"/>
                            </a:rPr>
                            <m:t>6, 1</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de-DE" sz="1200" i="1">
                              <a:latin typeface="Cambria Math" panose="02040503050406030204" pitchFamily="18" charset="0"/>
                            </a:rPr>
                            <m:t>6, 2</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de-DE" sz="1200" i="1">
                              <a:latin typeface="Cambria Math" panose="02040503050406030204" pitchFamily="18" charset="0"/>
                            </a:rPr>
                            <m:t>6, 3</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de-DE" sz="1200" i="1">
                              <a:latin typeface="Cambria Math" panose="02040503050406030204" pitchFamily="18" charset="0"/>
                            </a:rPr>
                            <m:t>6, 4</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de-DE" sz="1200" i="1">
                              <a:latin typeface="Cambria Math" panose="02040503050406030204" pitchFamily="18" charset="0"/>
                            </a:rPr>
                            <m:t>6, 5</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de-DE" sz="1200" i="1">
                              <a:latin typeface="Cambria Math" panose="02040503050406030204" pitchFamily="18" charset="0"/>
                            </a:rPr>
                            <m:t>6, 6</m:t>
                          </m:r>
                        </m:e>
                      </m:d>
                      <m:r>
                        <a:rPr lang="de-DE" sz="1200" i="1">
                          <a:latin typeface="Cambria Math" panose="02040503050406030204" pitchFamily="18" charset="0"/>
                        </a:rPr>
                        <m:t> }</m:t>
                      </m:r>
                      <m:r>
                        <a:rPr lang="de-DE" sz="1200" b="0" i="1" smtClean="0">
                          <a:latin typeface="Cambria Math" panose="02040503050406030204" pitchFamily="18" charset="0"/>
                        </a:rPr>
                        <m:t>) =</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6</m:t>
                          </m:r>
                        </m:num>
                        <m:den>
                          <m:r>
                            <a:rPr lang="de-DE" sz="1200" b="0" i="1" smtClean="0">
                              <a:latin typeface="Cambria Math" panose="02040503050406030204" pitchFamily="18" charset="0"/>
                            </a:rPr>
                            <m:t>36</m:t>
                          </m:r>
                        </m:den>
                      </m:f>
                      <m:r>
                        <a:rPr lang="en-US" sz="1200" b="0" i="1" smtClean="0">
                          <a:latin typeface="Cambria Math" panose="02040503050406030204" pitchFamily="18" charset="0"/>
                        </a:rPr>
                        <m:t>=</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1</m:t>
                          </m:r>
                        </m:num>
                        <m:den>
                          <m:r>
                            <a:rPr lang="de-DE" sz="1200" b="0" i="1" smtClean="0">
                              <a:latin typeface="Cambria Math" panose="02040503050406030204" pitchFamily="18" charset="0"/>
                            </a:rPr>
                            <m:t>6</m:t>
                          </m:r>
                        </m:den>
                      </m:f>
                    </m:oMath>
                  </m:oMathPara>
                </a14:m>
                <a:endParaRPr lang="de-DE" sz="1200" dirty="0"/>
              </a:p>
              <a:p>
                <a:pPr marL="268287" lvl="1" indent="0">
                  <a:buNone/>
                </a:pPr>
                <a14:m>
                  <m:oMathPara xmlns:m="http://schemas.openxmlformats.org/officeDocument/2006/math">
                    <m:oMathParaPr>
                      <m:jc m:val="centerGroup"/>
                    </m:oMathParaPr>
                    <m:oMath xmlns:m="http://schemas.openxmlformats.org/officeDocument/2006/math">
                      <m:r>
                        <a:rPr lang="de-DE" sz="1200" b="0" i="1" smtClean="0">
                          <a:latin typeface="Cambria Math" panose="02040503050406030204" pitchFamily="18" charset="0"/>
                        </a:rPr>
                        <m:t>𝑃</m:t>
                      </m:r>
                      <m:d>
                        <m:dPr>
                          <m:ctrlPr>
                            <a:rPr lang="de-DE" sz="1200" b="0" i="1" smtClean="0">
                              <a:latin typeface="Cambria Math" panose="02040503050406030204" pitchFamily="18" charset="0"/>
                            </a:rPr>
                          </m:ctrlPr>
                        </m:dPr>
                        <m:e>
                          <m:r>
                            <a:rPr lang="en-US" sz="1200" b="0" i="1" smtClean="0">
                              <a:latin typeface="Cambria Math" panose="02040503050406030204" pitchFamily="18" charset="0"/>
                            </a:rPr>
                            <m:t>𝐶</m:t>
                          </m:r>
                        </m:e>
                      </m:d>
                      <m:r>
                        <a:rPr lang="de-DE"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de-DE" sz="1200" b="0" i="1" smtClean="0">
                              <a:latin typeface="Cambria Math" panose="02040503050406030204" pitchFamily="18" charset="0"/>
                            </a:rPr>
                            <m:t>𝑃</m:t>
                          </m:r>
                        </m:e>
                        <m:sub>
                          <m:r>
                            <m:rPr>
                              <m:sty m:val="p"/>
                            </m:rPr>
                            <a:rPr lang="en-US" sz="1200" b="0" i="0" smtClean="0">
                              <a:latin typeface="Cambria Math" panose="02040503050406030204" pitchFamily="18" charset="0"/>
                            </a:rPr>
                            <m:t>naive</m:t>
                          </m:r>
                        </m:sub>
                      </m:sSub>
                      <m:r>
                        <a:rPr lang="de-DE" sz="1200" b="0" i="1" smtClean="0">
                          <a:latin typeface="Cambria Math" panose="02040503050406030204" pitchFamily="18" charset="0"/>
                        </a:rPr>
                        <m:t>(</m:t>
                      </m:r>
                      <m:r>
                        <a:rPr lang="de-DE" sz="1200" i="1">
                          <a:latin typeface="Cambria Math" panose="02040503050406030204" pitchFamily="18" charset="0"/>
                        </a:rPr>
                        <m:t>{</m:t>
                      </m:r>
                      <m:d>
                        <m:dPr>
                          <m:ctrlPr>
                            <a:rPr lang="de-DE" sz="1200" i="1">
                              <a:latin typeface="Cambria Math" panose="02040503050406030204" pitchFamily="18" charset="0"/>
                            </a:rPr>
                          </m:ctrlPr>
                        </m:dPr>
                        <m:e>
                          <m:r>
                            <a:rPr lang="en-US" sz="1200" b="0" i="1" smtClean="0">
                              <a:latin typeface="Cambria Math" panose="02040503050406030204" pitchFamily="18" charset="0"/>
                            </a:rPr>
                            <m:t>1</m:t>
                          </m:r>
                          <m:r>
                            <a:rPr lang="de-DE" sz="1200" i="1" smtClean="0">
                              <a:latin typeface="Cambria Math" panose="02040503050406030204" pitchFamily="18" charset="0"/>
                            </a:rPr>
                            <m:t>,</m:t>
                          </m:r>
                          <m:r>
                            <a:rPr lang="de-DE" sz="1200" i="1">
                              <a:latin typeface="Cambria Math" panose="02040503050406030204" pitchFamily="18" charset="0"/>
                            </a:rPr>
                            <m:t> </m:t>
                          </m:r>
                          <m:r>
                            <a:rPr lang="en-US" sz="1200" b="0" i="1" smtClean="0">
                              <a:latin typeface="Cambria Math" panose="02040503050406030204" pitchFamily="18" charset="0"/>
                            </a:rPr>
                            <m:t>6</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en-US" sz="1200" b="0" i="1" smtClean="0">
                              <a:latin typeface="Cambria Math" panose="02040503050406030204" pitchFamily="18" charset="0"/>
                            </a:rPr>
                            <m:t>2</m:t>
                          </m:r>
                          <m:r>
                            <a:rPr lang="de-DE" sz="1200" i="1">
                              <a:latin typeface="Cambria Math" panose="02040503050406030204" pitchFamily="18" charset="0"/>
                            </a:rPr>
                            <m:t>, </m:t>
                          </m:r>
                          <m:r>
                            <a:rPr lang="en-US" sz="1200" b="0" i="1" smtClean="0">
                              <a:latin typeface="Cambria Math" panose="02040503050406030204" pitchFamily="18" charset="0"/>
                            </a:rPr>
                            <m:t>5</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en-US" sz="1200" b="0" i="1" smtClean="0">
                              <a:latin typeface="Cambria Math" panose="02040503050406030204" pitchFamily="18" charset="0"/>
                            </a:rPr>
                            <m:t>3</m:t>
                          </m:r>
                          <m:r>
                            <a:rPr lang="de-DE" sz="1200" i="1">
                              <a:latin typeface="Cambria Math" panose="02040503050406030204" pitchFamily="18" charset="0"/>
                            </a:rPr>
                            <m:t>, </m:t>
                          </m:r>
                          <m:r>
                            <a:rPr lang="en-US" sz="1200" b="0" i="1" smtClean="0">
                              <a:latin typeface="Cambria Math" panose="02040503050406030204" pitchFamily="18" charset="0"/>
                            </a:rPr>
                            <m:t>4</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en-US" sz="1200" b="0" i="1" smtClean="0">
                              <a:latin typeface="Cambria Math" panose="02040503050406030204" pitchFamily="18" charset="0"/>
                            </a:rPr>
                            <m:t>4</m:t>
                          </m:r>
                          <m:r>
                            <a:rPr lang="de-DE" sz="1200" i="1">
                              <a:latin typeface="Cambria Math" panose="02040503050406030204" pitchFamily="18" charset="0"/>
                            </a:rPr>
                            <m:t>, </m:t>
                          </m:r>
                          <m:r>
                            <a:rPr lang="en-US" sz="1200" b="0" i="1" smtClean="0">
                              <a:latin typeface="Cambria Math" panose="02040503050406030204" pitchFamily="18" charset="0"/>
                            </a:rPr>
                            <m:t>3</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en-US" sz="1200" b="0" i="1" smtClean="0">
                              <a:latin typeface="Cambria Math" panose="02040503050406030204" pitchFamily="18" charset="0"/>
                            </a:rPr>
                            <m:t>5</m:t>
                          </m:r>
                          <m:r>
                            <a:rPr lang="de-DE" sz="1200" i="1">
                              <a:latin typeface="Cambria Math" panose="02040503050406030204" pitchFamily="18" charset="0"/>
                            </a:rPr>
                            <m:t>, </m:t>
                          </m:r>
                          <m:r>
                            <a:rPr lang="en-US" sz="1200" b="0" i="1" smtClean="0">
                              <a:latin typeface="Cambria Math" panose="02040503050406030204" pitchFamily="18" charset="0"/>
                            </a:rPr>
                            <m:t>2</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de-DE" sz="1200" i="1">
                              <a:latin typeface="Cambria Math" panose="02040503050406030204" pitchFamily="18" charset="0"/>
                            </a:rPr>
                            <m:t>6, </m:t>
                          </m:r>
                          <m:r>
                            <a:rPr lang="en-US" sz="1200" b="0" i="1" smtClean="0">
                              <a:latin typeface="Cambria Math" panose="02040503050406030204" pitchFamily="18" charset="0"/>
                            </a:rPr>
                            <m:t>1</m:t>
                          </m:r>
                        </m:e>
                      </m:d>
                      <m:r>
                        <a:rPr lang="de-DE" sz="1200" i="1">
                          <a:latin typeface="Cambria Math" panose="02040503050406030204" pitchFamily="18" charset="0"/>
                        </a:rPr>
                        <m:t> }</m:t>
                      </m:r>
                      <m:r>
                        <a:rPr lang="de-DE" sz="1200" b="0" i="1" smtClean="0">
                          <a:latin typeface="Cambria Math" panose="02040503050406030204" pitchFamily="18" charset="0"/>
                        </a:rPr>
                        <m:t>) =</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6</m:t>
                          </m:r>
                        </m:num>
                        <m:den>
                          <m:r>
                            <a:rPr lang="de-DE" sz="1200" b="0" i="1" smtClean="0">
                              <a:latin typeface="Cambria Math" panose="02040503050406030204" pitchFamily="18" charset="0"/>
                            </a:rPr>
                            <m:t>36</m:t>
                          </m:r>
                        </m:den>
                      </m:f>
                      <m:r>
                        <a:rPr lang="en-US" sz="1200" b="0" i="1" smtClean="0">
                          <a:latin typeface="Cambria Math" panose="02040503050406030204" pitchFamily="18" charset="0"/>
                        </a:rPr>
                        <m:t>=</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1</m:t>
                          </m:r>
                        </m:num>
                        <m:den>
                          <m:r>
                            <a:rPr lang="de-DE" sz="1200" b="0" i="1" smtClean="0">
                              <a:latin typeface="Cambria Math" panose="02040503050406030204" pitchFamily="18" charset="0"/>
                            </a:rPr>
                            <m:t>6</m:t>
                          </m:r>
                        </m:den>
                      </m:f>
                    </m:oMath>
                  </m:oMathPara>
                </a14:m>
                <a:endParaRPr lang="de-DE" sz="1200" dirty="0"/>
              </a:p>
              <a:p>
                <a:pPr lvl="1"/>
                <a:r>
                  <a:rPr lang="de-DE" sz="1200" dirty="0"/>
                  <a:t>Für </a:t>
                </a:r>
                <a14:m>
                  <m:oMath xmlns:m="http://schemas.openxmlformats.org/officeDocument/2006/math">
                    <m:r>
                      <a:rPr lang="de-DE" sz="1200" b="0" i="1" smtClean="0">
                        <a:latin typeface="Cambria Math" panose="02040503050406030204" pitchFamily="18" charset="0"/>
                      </a:rPr>
                      <m:t>𝑃</m:t>
                    </m:r>
                    <m:d>
                      <m:dPr>
                        <m:ctrlPr>
                          <a:rPr lang="de-DE" sz="1200" b="0" i="1" smtClean="0">
                            <a:latin typeface="Cambria Math" panose="02040503050406030204" pitchFamily="18" charset="0"/>
                          </a:rPr>
                        </m:ctrlPr>
                      </m:dPr>
                      <m:e>
                        <m:r>
                          <a:rPr lang="de-DE" sz="1200" b="0" i="1" smtClean="0">
                            <a:latin typeface="Cambria Math" panose="02040503050406030204" pitchFamily="18" charset="0"/>
                          </a:rPr>
                          <m:t>𝐴</m:t>
                        </m:r>
                        <m:r>
                          <a:rPr lang="de-DE" sz="1200" b="0" i="1" smtClean="0">
                            <a:latin typeface="Cambria Math" panose="02040503050406030204" pitchFamily="18" charset="0"/>
                          </a:rPr>
                          <m:t>∩</m:t>
                        </m:r>
                        <m:r>
                          <a:rPr lang="en-US" sz="1200" b="0" i="1" smtClean="0">
                            <a:latin typeface="Cambria Math" panose="02040503050406030204" pitchFamily="18" charset="0"/>
                          </a:rPr>
                          <m:t>𝐶</m:t>
                        </m:r>
                      </m:e>
                    </m:d>
                  </m:oMath>
                </a14:m>
                <a:r>
                  <a:rPr lang="de-DE" sz="1200" dirty="0"/>
                  <a:t> gilt:</a:t>
                </a:r>
              </a:p>
              <a:p>
                <a:pPr marL="268287" lvl="1" indent="0">
                  <a:buNone/>
                </a:pPr>
                <a14:m>
                  <m:oMathPara xmlns:m="http://schemas.openxmlformats.org/officeDocument/2006/math">
                    <m:oMathParaPr>
                      <m:jc m:val="centerGroup"/>
                    </m:oMathParaPr>
                    <m:oMath xmlns:m="http://schemas.openxmlformats.org/officeDocument/2006/math">
                      <m:r>
                        <a:rPr lang="de-DE" sz="1200" b="0" i="1" smtClean="0">
                          <a:latin typeface="Cambria Math" panose="02040503050406030204" pitchFamily="18" charset="0"/>
                        </a:rPr>
                        <m:t>𝑃</m:t>
                      </m:r>
                      <m:d>
                        <m:dPr>
                          <m:ctrlPr>
                            <a:rPr lang="de-DE" sz="1200" b="0" i="1" smtClean="0">
                              <a:latin typeface="Cambria Math" panose="02040503050406030204" pitchFamily="18" charset="0"/>
                            </a:rPr>
                          </m:ctrlPr>
                        </m:dPr>
                        <m:e>
                          <m:r>
                            <a:rPr lang="de-DE" sz="1200" b="0" i="1" smtClean="0">
                              <a:latin typeface="Cambria Math" panose="02040503050406030204" pitchFamily="18" charset="0"/>
                            </a:rPr>
                            <m:t>𝐴</m:t>
                          </m:r>
                          <m:r>
                            <a:rPr lang="de-DE" sz="1200" b="0" i="1" smtClean="0">
                              <a:latin typeface="Cambria Math" panose="02040503050406030204" pitchFamily="18" charset="0"/>
                            </a:rPr>
                            <m:t>∩</m:t>
                          </m:r>
                          <m:r>
                            <a:rPr lang="en-US" sz="1200" b="0" i="1" smtClean="0">
                              <a:latin typeface="Cambria Math" panose="02040503050406030204" pitchFamily="18" charset="0"/>
                            </a:rPr>
                            <m:t>𝐶</m:t>
                          </m:r>
                        </m:e>
                      </m:d>
                      <m:r>
                        <a:rPr lang="de-DE"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de-DE" sz="1200" b="0" i="1" smtClean="0">
                              <a:latin typeface="Cambria Math" panose="02040503050406030204" pitchFamily="18" charset="0"/>
                            </a:rPr>
                            <m:t>𝑃</m:t>
                          </m:r>
                        </m:e>
                        <m:sub>
                          <m:r>
                            <m:rPr>
                              <m:sty m:val="p"/>
                            </m:rPr>
                            <a:rPr lang="en-US" sz="1200" b="0" i="0" smtClean="0">
                              <a:latin typeface="Cambria Math" panose="02040503050406030204" pitchFamily="18" charset="0"/>
                            </a:rPr>
                            <m:t>naive</m:t>
                          </m:r>
                        </m:sub>
                      </m:sSub>
                      <m:d>
                        <m:dPr>
                          <m:ctrlPr>
                            <a:rPr lang="de-DE" sz="1200" b="0" i="1" smtClean="0">
                              <a:latin typeface="Cambria Math" panose="02040503050406030204" pitchFamily="18" charset="0"/>
                            </a:rPr>
                          </m:ctrlPr>
                        </m:dPr>
                        <m:e>
                          <m:d>
                            <m:dPr>
                              <m:begChr m:val="{"/>
                              <m:endChr m:val="}"/>
                              <m:ctrlPr>
                                <a:rPr lang="de-DE" sz="1200" b="0" i="1" smtClean="0">
                                  <a:latin typeface="Cambria Math" panose="02040503050406030204" pitchFamily="18" charset="0"/>
                                </a:rPr>
                              </m:ctrlPr>
                            </m:dPr>
                            <m:e>
                              <m:r>
                                <a:rPr lang="de-DE" sz="1200" b="0" i="1" smtClean="0">
                                  <a:latin typeface="Cambria Math" panose="02040503050406030204" pitchFamily="18" charset="0"/>
                                </a:rPr>
                                <m:t> </m:t>
                              </m:r>
                              <m:d>
                                <m:dPr>
                                  <m:ctrlPr>
                                    <a:rPr lang="de-DE" sz="1200" b="0" i="1" smtClean="0">
                                      <a:latin typeface="Cambria Math" panose="02040503050406030204" pitchFamily="18" charset="0"/>
                                    </a:rPr>
                                  </m:ctrlPr>
                                </m:dPr>
                                <m:e>
                                  <m:r>
                                    <a:rPr lang="de-DE" sz="1200" b="0" i="1" smtClean="0">
                                      <a:latin typeface="Cambria Math" panose="02040503050406030204" pitchFamily="18" charset="0"/>
                                    </a:rPr>
                                    <m:t>6, </m:t>
                                  </m:r>
                                  <m:r>
                                    <a:rPr lang="en-US" sz="1200" b="0" i="1" smtClean="0">
                                      <a:latin typeface="Cambria Math" panose="02040503050406030204" pitchFamily="18" charset="0"/>
                                    </a:rPr>
                                    <m:t>1</m:t>
                                  </m:r>
                                </m:e>
                              </m:d>
                              <m:r>
                                <a:rPr lang="de-DE" sz="1200" b="0" i="1" smtClean="0">
                                  <a:latin typeface="Cambria Math" panose="02040503050406030204" pitchFamily="18" charset="0"/>
                                </a:rPr>
                                <m:t> </m:t>
                              </m:r>
                            </m:e>
                          </m:d>
                        </m:e>
                      </m:d>
                      <m:r>
                        <a:rPr lang="de-DE" sz="1200" b="0" i="1" smtClean="0">
                          <a:latin typeface="Cambria Math" panose="02040503050406030204" pitchFamily="18" charset="0"/>
                        </a:rPr>
                        <m:t>=</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1</m:t>
                          </m:r>
                        </m:num>
                        <m:den>
                          <m:r>
                            <a:rPr lang="de-DE" sz="1200" b="0" i="1" smtClean="0">
                              <a:latin typeface="Cambria Math" panose="02040503050406030204" pitchFamily="18" charset="0"/>
                            </a:rPr>
                            <m:t>36</m:t>
                          </m:r>
                        </m:den>
                      </m:f>
                    </m:oMath>
                  </m:oMathPara>
                </a14:m>
                <a:endParaRPr lang="de-DE" sz="1200" dirty="0"/>
              </a:p>
              <a:p>
                <a:pPr lvl="1"/>
                <a:r>
                  <a:rPr lang="de-DE" sz="1200" dirty="0"/>
                  <a:t>Also gilt </a:t>
                </a:r>
                <a14:m>
                  <m:oMath xmlns:m="http://schemas.openxmlformats.org/officeDocument/2006/math">
                    <m:r>
                      <a:rPr lang="de-DE" sz="1200" b="0" i="1" smtClean="0">
                        <a:latin typeface="Cambria Math" panose="02040503050406030204" pitchFamily="18" charset="0"/>
                      </a:rPr>
                      <m:t>𝑃</m:t>
                    </m:r>
                    <m:d>
                      <m:dPr>
                        <m:ctrlPr>
                          <a:rPr lang="de-DE" sz="1200" b="0" i="1" smtClean="0">
                            <a:latin typeface="Cambria Math" panose="02040503050406030204" pitchFamily="18" charset="0"/>
                          </a:rPr>
                        </m:ctrlPr>
                      </m:dPr>
                      <m:e>
                        <m:r>
                          <a:rPr lang="de-DE" sz="1200" b="0" i="1" smtClean="0">
                            <a:latin typeface="Cambria Math" panose="02040503050406030204" pitchFamily="18" charset="0"/>
                          </a:rPr>
                          <m:t>𝐴</m:t>
                        </m:r>
                        <m:r>
                          <a:rPr lang="de-DE" sz="1200" b="0" i="1" smtClean="0">
                            <a:latin typeface="Cambria Math" panose="02040503050406030204" pitchFamily="18" charset="0"/>
                          </a:rPr>
                          <m:t>∩</m:t>
                        </m:r>
                        <m:r>
                          <a:rPr lang="en-US" sz="1200" b="0" i="1" smtClean="0">
                            <a:latin typeface="Cambria Math" panose="02040503050406030204" pitchFamily="18" charset="0"/>
                          </a:rPr>
                          <m:t>𝐶</m:t>
                        </m:r>
                      </m:e>
                    </m:d>
                    <m:r>
                      <a:rPr lang="en-US" sz="1200" b="0" i="1" smtClean="0">
                        <a:latin typeface="Cambria Math" panose="02040503050406030204" pitchFamily="18" charset="0"/>
                      </a:rPr>
                      <m:t>=</m:t>
                    </m:r>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𝐴</m:t>
                        </m:r>
                      </m:e>
                    </m:d>
                    <m:r>
                      <a:rPr lang="en-US" sz="1200" b="0" i="1" smtClean="0">
                        <a:latin typeface="Cambria Math" panose="02040503050406030204" pitchFamily="18" charset="0"/>
                      </a:rPr>
                      <m:t>⋅</m:t>
                    </m:r>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𝐶</m:t>
                        </m:r>
                      </m:e>
                    </m:d>
                  </m:oMath>
                </a14:m>
                <a:r>
                  <a:rPr lang="de-DE" sz="1200" dirty="0"/>
                  <a:t>!</a:t>
                </a:r>
              </a:p>
            </p:txBody>
          </p:sp>
        </mc:Choice>
        <mc:Fallback xmlns="">
          <p:sp>
            <p:nvSpPr>
              <p:cNvPr id="2" name="Text Placeholder 1">
                <a:extLst>
                  <a:ext uri="{FF2B5EF4-FFF2-40B4-BE49-F238E27FC236}">
                    <a16:creationId xmlns:a16="http://schemas.microsoft.com/office/drawing/2014/main" id="{898DE90F-8F5B-2424-DBBC-3A0FD783901D}"/>
                  </a:ext>
                </a:extLst>
              </p:cNvPr>
              <p:cNvSpPr>
                <a:spLocks noGrp="1" noRot="1" noChangeAspect="1" noMove="1" noResize="1" noEditPoints="1" noAdjustHandles="1" noChangeArrowheads="1" noChangeShapeType="1" noTextEdit="1"/>
              </p:cNvSpPr>
              <p:nvPr>
                <p:ph type="body" sz="quarter" idx="13"/>
              </p:nvPr>
            </p:nvSpPr>
            <p:spPr>
              <a:blipFill>
                <a:blip r:embed="rId2"/>
                <a:stretch>
                  <a:fillRect t="-355" r="-185"/>
                </a:stretch>
              </a:blipFill>
            </p:spPr>
            <p:txBody>
              <a:bodyPr/>
              <a:lstStyle/>
              <a:p>
                <a:r>
                  <a:rPr lang="en-DE">
                    <a:noFill/>
                  </a:rPr>
                  <a:t> </a:t>
                </a:r>
              </a:p>
            </p:txBody>
          </p:sp>
        </mc:Fallback>
      </mc:AlternateContent>
      <p:sp>
        <p:nvSpPr>
          <p:cNvPr id="3" name="Title 2">
            <a:extLst>
              <a:ext uri="{FF2B5EF4-FFF2-40B4-BE49-F238E27FC236}">
                <a16:creationId xmlns:a16="http://schemas.microsoft.com/office/drawing/2014/main" id="{EF57DBA8-1861-40AB-810E-6AD204368C80}"/>
              </a:ext>
            </a:extLst>
          </p:cNvPr>
          <p:cNvSpPr>
            <a:spLocks noGrp="1"/>
          </p:cNvSpPr>
          <p:nvPr>
            <p:ph type="title"/>
          </p:nvPr>
        </p:nvSpPr>
        <p:spPr/>
        <p:txBody>
          <a:bodyPr/>
          <a:lstStyle/>
          <a:p>
            <a:r>
              <a:rPr lang="de-DE" dirty="0"/>
              <a:t>Stochastische Unabhängigkeit von 2 Ereignissen</a:t>
            </a:r>
            <a:endParaRPr lang="en-DE" dirty="0"/>
          </a:p>
        </p:txBody>
      </p:sp>
      <p:pic>
        <p:nvPicPr>
          <p:cNvPr id="5" name="Picture 2" descr="Two white falling dice  on white. casino gambling template concept.">
            <a:extLst>
              <a:ext uri="{FF2B5EF4-FFF2-40B4-BE49-F238E27FC236}">
                <a16:creationId xmlns:a16="http://schemas.microsoft.com/office/drawing/2014/main" id="{0D224BCE-9873-6BA5-80DE-A9821FC060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5602" y="1419622"/>
            <a:ext cx="1419622" cy="1419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02510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dissolve">
                                      <p:cBhvr>
                                        <p:cTn id="15" dur="500"/>
                                        <p:tgtEl>
                                          <p:spTgt spid="2">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dissolve">
                                      <p:cBhvr>
                                        <p:cTn id="20" dur="500"/>
                                        <p:tgtEl>
                                          <p:spTgt spid="2">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dissolve">
                                      <p:cBhvr>
                                        <p:cTn id="25" dur="500"/>
                                        <p:tgtEl>
                                          <p:spTgt spid="2">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2">
                                            <p:txEl>
                                              <p:pRg st="4" end="4"/>
                                            </p:txEl>
                                          </p:spTgt>
                                        </p:tgtEl>
                                        <p:attrNameLst>
                                          <p:attrName>style.visibility</p:attrName>
                                        </p:attrNameLst>
                                      </p:cBhvr>
                                      <p:to>
                                        <p:strVal val="visible"/>
                                      </p:to>
                                    </p:set>
                                    <p:animEffect transition="in" filter="dissolve">
                                      <p:cBhvr>
                                        <p:cTn id="30" dur="500"/>
                                        <p:tgtEl>
                                          <p:spTgt spid="2">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2">
                                            <p:txEl>
                                              <p:pRg st="5" end="5"/>
                                            </p:txEl>
                                          </p:spTgt>
                                        </p:tgtEl>
                                        <p:attrNameLst>
                                          <p:attrName>style.visibility</p:attrName>
                                        </p:attrNameLst>
                                      </p:cBhvr>
                                      <p:to>
                                        <p:strVal val="visible"/>
                                      </p:to>
                                    </p:set>
                                    <p:animEffect transition="in" filter="dissolve">
                                      <p:cBhvr>
                                        <p:cTn id="35" dur="500"/>
                                        <p:tgtEl>
                                          <p:spTgt spid="2">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2">
                                            <p:txEl>
                                              <p:pRg st="6" end="6"/>
                                            </p:txEl>
                                          </p:spTgt>
                                        </p:tgtEl>
                                        <p:attrNameLst>
                                          <p:attrName>style.visibility</p:attrName>
                                        </p:attrNameLst>
                                      </p:cBhvr>
                                      <p:to>
                                        <p:strVal val="visible"/>
                                      </p:to>
                                    </p:set>
                                    <p:animEffect transition="in" filter="dissolve">
                                      <p:cBhvr>
                                        <p:cTn id="40"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898DE90F-8F5B-2424-DBBC-3A0FD783901D}"/>
                  </a:ext>
                </a:extLst>
              </p:cNvPr>
              <p:cNvSpPr>
                <a:spLocks noGrp="1"/>
              </p:cNvSpPr>
              <p:nvPr>
                <p:ph type="body" sz="quarter" idx="13"/>
              </p:nvPr>
            </p:nvSpPr>
            <p:spPr/>
            <p:txBody>
              <a:bodyPr/>
              <a:lstStyle/>
              <a:p>
                <a:r>
                  <a:rPr lang="de-DE" b="1" dirty="0">
                    <a:solidFill>
                      <a:schemeClr val="accent4"/>
                    </a:solidFill>
                  </a:rPr>
                  <a:t>Beispiel (Stochastische Unabhängigkeit zweier Ereignisse)</a:t>
                </a:r>
                <a:r>
                  <a:rPr lang="de-DE" dirty="0"/>
                  <a:t>. Wir werfen zwei faire Würfel. Betrachte das Ereignis </a:t>
                </a:r>
                <a14:m>
                  <m:oMath xmlns:m="http://schemas.openxmlformats.org/officeDocument/2006/math">
                    <m:r>
                      <a:rPr lang="en-US" b="0" i="1" smtClean="0">
                        <a:latin typeface="Cambria Math" panose="02040503050406030204" pitchFamily="18" charset="0"/>
                      </a:rPr>
                      <m:t>𝐵</m:t>
                    </m:r>
                    <m:r>
                      <a:rPr lang="en-US" b="0" i="1" smtClean="0">
                        <a:latin typeface="Cambria Math" panose="02040503050406030204" pitchFamily="18" charset="0"/>
                      </a:rPr>
                      <m:t>=“</m:t>
                    </m:r>
                    <m:r>
                      <m:rPr>
                        <m:sty m:val="p"/>
                      </m:rPr>
                      <a:rPr lang="en-US" b="0" i="0" smtClean="0">
                        <a:latin typeface="Cambria Math" panose="02040503050406030204" pitchFamily="18" charset="0"/>
                      </a:rPr>
                      <m:t>Der</m:t>
                    </m:r>
                    <m:r>
                      <a:rPr lang="en-US" b="0" i="0" smtClean="0">
                        <a:latin typeface="Cambria Math" panose="02040503050406030204" pitchFamily="18" charset="0"/>
                      </a:rPr>
                      <m:t> </m:t>
                    </m:r>
                    <m:r>
                      <m:rPr>
                        <m:sty m:val="p"/>
                      </m:rPr>
                      <a:rPr lang="en-US" b="0" i="0" smtClean="0">
                        <a:latin typeface="Cambria Math" panose="02040503050406030204" pitchFamily="18" charset="0"/>
                      </a:rPr>
                      <m:t>zweite</m:t>
                    </m:r>
                    <m:r>
                      <a:rPr lang="en-US" b="0" i="0" smtClean="0">
                        <a:latin typeface="Cambria Math" panose="02040503050406030204" pitchFamily="18" charset="0"/>
                      </a:rPr>
                      <m:t> </m:t>
                    </m:r>
                    <m:r>
                      <m:rPr>
                        <m:sty m:val="p"/>
                      </m:rPr>
                      <a:rPr lang="en-US" b="0" i="0" smtClean="0">
                        <a:latin typeface="Cambria Math" panose="02040503050406030204" pitchFamily="18" charset="0"/>
                      </a:rPr>
                      <m:t>W</m:t>
                    </m:r>
                    <m:r>
                      <a:rPr lang="en-US" i="0">
                        <a:latin typeface="Cambria Math" panose="02040503050406030204" pitchFamily="18" charset="0"/>
                      </a:rPr>
                      <m:t>ü</m:t>
                    </m:r>
                    <m:r>
                      <m:rPr>
                        <m:sty m:val="p"/>
                      </m:rPr>
                      <a:rPr lang="en-US" b="0" i="0" smtClean="0">
                        <a:latin typeface="Cambria Math" panose="02040503050406030204" pitchFamily="18" charset="0"/>
                      </a:rPr>
                      <m:t>rfel</m:t>
                    </m:r>
                    <m:r>
                      <a:rPr lang="en-US" b="0" i="0" smtClean="0">
                        <a:latin typeface="Cambria Math" panose="02040503050406030204" pitchFamily="18" charset="0"/>
                      </a:rPr>
                      <m:t> </m:t>
                    </m:r>
                    <m:r>
                      <m:rPr>
                        <m:sty m:val="p"/>
                      </m:rPr>
                      <a:rPr lang="en-US" b="0" i="0" smtClean="0">
                        <a:latin typeface="Cambria Math" panose="02040503050406030204" pitchFamily="18" charset="0"/>
                      </a:rPr>
                      <m:t>zeigt</m:t>
                    </m:r>
                    <m:r>
                      <a:rPr lang="en-US" b="0" i="0" smtClean="0">
                        <a:latin typeface="Cambria Math" panose="02040503050406030204" pitchFamily="18" charset="0"/>
                      </a:rPr>
                      <m:t> </m:t>
                    </m:r>
                    <m:r>
                      <m:rPr>
                        <m:sty m:val="p"/>
                      </m:rPr>
                      <a:rPr lang="en-US" b="0" i="0" smtClean="0">
                        <a:latin typeface="Cambria Math" panose="02040503050406030204" pitchFamily="18" charset="0"/>
                      </a:rPr>
                      <m:t>eine</m:t>
                    </m:r>
                    <m:r>
                      <a:rPr lang="en-US" b="0" i="0" smtClean="0">
                        <a:latin typeface="Cambria Math" panose="02040503050406030204" pitchFamily="18" charset="0"/>
                      </a:rPr>
                      <m:t> </m:t>
                    </m:r>
                    <m:r>
                      <a:rPr lang="en-US" b="0" i="1" smtClean="0">
                        <a:latin typeface="Cambria Math" panose="02040503050406030204" pitchFamily="18" charset="0"/>
                      </a:rPr>
                      <m:t>6”</m:t>
                    </m:r>
                  </m:oMath>
                </a14:m>
                <a:r>
                  <a:rPr lang="de-DE" dirty="0"/>
                  <a:t> und das Ereignis </a:t>
                </a:r>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r>
                      <m:rPr>
                        <m:sty m:val="p"/>
                      </m:rPr>
                      <a:rPr lang="en-US" i="0" smtClean="0">
                        <a:latin typeface="Cambria Math" panose="02040503050406030204" pitchFamily="18" charset="0"/>
                      </a:rPr>
                      <m:t>D</m:t>
                    </m:r>
                    <m:r>
                      <m:rPr>
                        <m:sty m:val="p"/>
                      </m:rPr>
                      <a:rPr lang="en-US" b="0" i="0" smtClean="0">
                        <a:latin typeface="Cambria Math" panose="02040503050406030204" pitchFamily="18" charset="0"/>
                      </a:rPr>
                      <m:t>ie</m:t>
                    </m:r>
                    <m:r>
                      <a:rPr lang="en-US" b="0" i="0" smtClean="0">
                        <a:latin typeface="Cambria Math" panose="02040503050406030204" pitchFamily="18" charset="0"/>
                      </a:rPr>
                      <m:t> </m:t>
                    </m:r>
                    <m:r>
                      <m:rPr>
                        <m:sty m:val="p"/>
                      </m:rPr>
                      <a:rPr lang="en-US">
                        <a:latin typeface="Cambria Math" panose="02040503050406030204" pitchFamily="18" charset="0"/>
                      </a:rPr>
                      <m:t>W</m:t>
                    </m:r>
                    <m:r>
                      <a:rPr lang="en-US">
                        <a:latin typeface="Cambria Math" panose="02040503050406030204" pitchFamily="18" charset="0"/>
                      </a:rPr>
                      <m:t>ü</m:t>
                    </m:r>
                    <m:r>
                      <m:rPr>
                        <m:sty m:val="p"/>
                      </m:rPr>
                      <a:rPr lang="en-US">
                        <a:latin typeface="Cambria Math" panose="02040503050406030204" pitchFamily="18" charset="0"/>
                      </a:rPr>
                      <m:t>rfel</m:t>
                    </m:r>
                    <m:r>
                      <a:rPr lang="en-US">
                        <a:latin typeface="Cambria Math" panose="02040503050406030204" pitchFamily="18" charset="0"/>
                      </a:rPr>
                      <m:t> </m:t>
                    </m:r>
                    <m:r>
                      <m:rPr>
                        <m:sty m:val="p"/>
                      </m:rPr>
                      <a:rPr lang="en-US">
                        <a:latin typeface="Cambria Math" panose="02040503050406030204" pitchFamily="18" charset="0"/>
                      </a:rPr>
                      <m:t>zeigen</m:t>
                    </m:r>
                    <m:r>
                      <a:rPr lang="en-US" b="0" i="0" smtClean="0">
                        <a:latin typeface="Cambria Math" panose="02040503050406030204" pitchFamily="18" charset="0"/>
                      </a:rPr>
                      <m:t> </m:t>
                    </m:r>
                    <m:r>
                      <m:rPr>
                        <m:sty m:val="p"/>
                      </m:rPr>
                      <a:rPr lang="en-US" b="0" i="0" smtClean="0">
                        <a:latin typeface="Cambria Math" panose="02040503050406030204" pitchFamily="18" charset="0"/>
                      </a:rPr>
                      <m:t>eine</m:t>
                    </m:r>
                    <m:r>
                      <a:rPr lang="en-US" b="0" i="0" smtClean="0">
                        <a:latin typeface="Cambria Math" panose="02040503050406030204" pitchFamily="18" charset="0"/>
                      </a:rPr>
                      <m:t> </m:t>
                    </m:r>
                    <m:r>
                      <m:rPr>
                        <m:sty m:val="p"/>
                      </m:rPr>
                      <a:rPr lang="en-US" b="0" i="0" smtClean="0">
                        <a:latin typeface="Cambria Math" panose="02040503050406030204" pitchFamily="18" charset="0"/>
                      </a:rPr>
                      <m:t>Summe</m:t>
                    </m:r>
                    <m:r>
                      <a:rPr lang="en-US" b="0" i="0" smtClean="0">
                        <a:latin typeface="Cambria Math" panose="02040503050406030204" pitchFamily="18" charset="0"/>
                      </a:rPr>
                      <m:t> </m:t>
                    </m:r>
                    <m:r>
                      <m:rPr>
                        <m:sty m:val="p"/>
                      </m:rPr>
                      <a:rPr lang="en-US" b="0" i="0" smtClean="0">
                        <a:latin typeface="Cambria Math" panose="02040503050406030204" pitchFamily="18" charset="0"/>
                      </a:rPr>
                      <m:t>von</m:t>
                    </m:r>
                    <m:r>
                      <a:rPr lang="en-US" b="0" i="0" smtClean="0">
                        <a:latin typeface="Cambria Math" panose="02040503050406030204" pitchFamily="18" charset="0"/>
                      </a:rPr>
                      <m:t> </m:t>
                    </m:r>
                    <m:r>
                      <a:rPr lang="en-US" b="0" i="1" smtClean="0">
                        <a:latin typeface="Cambria Math" panose="02040503050406030204" pitchFamily="18" charset="0"/>
                      </a:rPr>
                      <m:t>7</m:t>
                    </m:r>
                    <m:r>
                      <a:rPr lang="en-US" i="1">
                        <a:latin typeface="Cambria Math" panose="02040503050406030204" pitchFamily="18" charset="0"/>
                      </a:rPr>
                      <m:t>”</m:t>
                    </m:r>
                  </m:oMath>
                </a14:m>
                <a:r>
                  <a:rPr lang="de-DE" dirty="0"/>
                  <a:t>. Sind </a:t>
                </a:r>
                <a14:m>
                  <m:oMath xmlns:m="http://schemas.openxmlformats.org/officeDocument/2006/math">
                    <m:r>
                      <a:rPr lang="en-US" b="0" i="1" smtClean="0">
                        <a:latin typeface="Cambria Math" panose="02040503050406030204" pitchFamily="18" charset="0"/>
                      </a:rPr>
                      <m:t>𝐵</m:t>
                    </m:r>
                  </m:oMath>
                </a14:m>
                <a:r>
                  <a:rPr lang="de-DE" dirty="0"/>
                  <a:t> und </a:t>
                </a:r>
                <a14:m>
                  <m:oMath xmlns:m="http://schemas.openxmlformats.org/officeDocument/2006/math">
                    <m:r>
                      <a:rPr lang="en-US" b="0" i="1" smtClean="0">
                        <a:latin typeface="Cambria Math" panose="02040503050406030204" pitchFamily="18" charset="0"/>
                      </a:rPr>
                      <m:t>𝐶</m:t>
                    </m:r>
                  </m:oMath>
                </a14:m>
                <a:r>
                  <a:rPr lang="de-DE" dirty="0"/>
                  <a:t> stochastisch unabhängig?</a:t>
                </a:r>
              </a:p>
              <a:p>
                <a:pPr lvl="1"/>
                <a:r>
                  <a:rPr lang="de-DE" sz="1200" dirty="0"/>
                  <a:t>Für </a:t>
                </a:r>
                <a14:m>
                  <m:oMath xmlns:m="http://schemas.openxmlformats.org/officeDocument/2006/math">
                    <m:r>
                      <a:rPr lang="de-DE" sz="1200" b="0" i="1" smtClean="0">
                        <a:latin typeface="Cambria Math" panose="02040503050406030204" pitchFamily="18" charset="0"/>
                      </a:rPr>
                      <m:t>𝑃</m:t>
                    </m:r>
                    <m:d>
                      <m:dPr>
                        <m:ctrlPr>
                          <a:rPr lang="de-DE" sz="1200" b="0" i="1" smtClean="0">
                            <a:latin typeface="Cambria Math" panose="02040503050406030204" pitchFamily="18" charset="0"/>
                          </a:rPr>
                        </m:ctrlPr>
                      </m:dPr>
                      <m:e>
                        <m:r>
                          <a:rPr lang="en-US" sz="1200" b="0" i="1" smtClean="0">
                            <a:latin typeface="Cambria Math" panose="02040503050406030204" pitchFamily="18" charset="0"/>
                          </a:rPr>
                          <m:t>𝐵</m:t>
                        </m:r>
                      </m:e>
                    </m:d>
                  </m:oMath>
                </a14:m>
                <a:r>
                  <a:rPr lang="de-DE" sz="1200" dirty="0"/>
                  <a:t> und </a:t>
                </a:r>
                <a14:m>
                  <m:oMath xmlns:m="http://schemas.openxmlformats.org/officeDocument/2006/math">
                    <m:r>
                      <a:rPr lang="de-DE" sz="1200" i="1">
                        <a:latin typeface="Cambria Math" panose="02040503050406030204" pitchFamily="18" charset="0"/>
                      </a:rPr>
                      <m:t>𝑃</m:t>
                    </m:r>
                    <m:d>
                      <m:dPr>
                        <m:ctrlPr>
                          <a:rPr lang="de-DE" sz="1200" i="1">
                            <a:latin typeface="Cambria Math" panose="02040503050406030204" pitchFamily="18" charset="0"/>
                          </a:rPr>
                        </m:ctrlPr>
                      </m:dPr>
                      <m:e>
                        <m:r>
                          <a:rPr lang="en-US" sz="1200" b="0" i="1" smtClean="0">
                            <a:latin typeface="Cambria Math" panose="02040503050406030204" pitchFamily="18" charset="0"/>
                          </a:rPr>
                          <m:t>𝐶</m:t>
                        </m:r>
                      </m:e>
                    </m:d>
                  </m:oMath>
                </a14:m>
                <a:r>
                  <a:rPr lang="de-DE" sz="1200" dirty="0"/>
                  <a:t> gilt:</a:t>
                </a:r>
              </a:p>
              <a:p>
                <a:pPr marL="268287" lvl="1" indent="0">
                  <a:buNone/>
                </a:pPr>
                <a14:m>
                  <m:oMathPara xmlns:m="http://schemas.openxmlformats.org/officeDocument/2006/math">
                    <m:oMathParaPr>
                      <m:jc m:val="centerGroup"/>
                    </m:oMathParaPr>
                    <m:oMath xmlns:m="http://schemas.openxmlformats.org/officeDocument/2006/math">
                      <m:r>
                        <a:rPr lang="de-DE" sz="1200" b="0" i="1" smtClean="0">
                          <a:latin typeface="Cambria Math" panose="02040503050406030204" pitchFamily="18" charset="0"/>
                        </a:rPr>
                        <m:t>𝑃</m:t>
                      </m:r>
                      <m:d>
                        <m:dPr>
                          <m:ctrlPr>
                            <a:rPr lang="de-DE" sz="1200" b="0" i="1" smtClean="0">
                              <a:latin typeface="Cambria Math" panose="02040503050406030204" pitchFamily="18" charset="0"/>
                            </a:rPr>
                          </m:ctrlPr>
                        </m:dPr>
                        <m:e>
                          <m:r>
                            <a:rPr lang="en-US" sz="1200" b="0" i="1" smtClean="0">
                              <a:latin typeface="Cambria Math" panose="02040503050406030204" pitchFamily="18" charset="0"/>
                            </a:rPr>
                            <m:t>𝐵</m:t>
                          </m:r>
                        </m:e>
                      </m:d>
                      <m:r>
                        <a:rPr lang="de-DE" sz="1200" b="0" i="1" smtClean="0">
                          <a:latin typeface="Cambria Math" panose="02040503050406030204" pitchFamily="18" charset="0"/>
                        </a:rPr>
                        <m:t>=</m:t>
                      </m:r>
                      <m:sSub>
                        <m:sSubPr>
                          <m:ctrlPr>
                            <a:rPr lang="en-US" sz="1200" i="1">
                              <a:latin typeface="Cambria Math" panose="02040503050406030204" pitchFamily="18" charset="0"/>
                            </a:rPr>
                          </m:ctrlPr>
                        </m:sSubPr>
                        <m:e>
                          <m:r>
                            <a:rPr lang="de-DE" sz="1200" i="1">
                              <a:latin typeface="Cambria Math" panose="02040503050406030204" pitchFamily="18" charset="0"/>
                            </a:rPr>
                            <m:t>𝑃</m:t>
                          </m:r>
                        </m:e>
                        <m:sub>
                          <m:r>
                            <m:rPr>
                              <m:sty m:val="p"/>
                            </m:rPr>
                            <a:rPr lang="en-US" sz="1200">
                              <a:latin typeface="Cambria Math" panose="02040503050406030204" pitchFamily="18" charset="0"/>
                            </a:rPr>
                            <m:t>naive</m:t>
                          </m:r>
                        </m:sub>
                      </m:sSub>
                      <m:r>
                        <a:rPr lang="de-DE" sz="1200" i="1">
                          <a:latin typeface="Cambria Math" panose="02040503050406030204" pitchFamily="18" charset="0"/>
                        </a:rPr>
                        <m:t>({</m:t>
                      </m:r>
                      <m:d>
                        <m:dPr>
                          <m:ctrlPr>
                            <a:rPr lang="de-DE" sz="1200" i="1">
                              <a:latin typeface="Cambria Math" panose="02040503050406030204" pitchFamily="18" charset="0"/>
                            </a:rPr>
                          </m:ctrlPr>
                        </m:dPr>
                        <m:e>
                          <m:r>
                            <a:rPr lang="en-US" sz="1200" i="1">
                              <a:latin typeface="Cambria Math" panose="02040503050406030204" pitchFamily="18" charset="0"/>
                            </a:rPr>
                            <m:t>1</m:t>
                          </m:r>
                          <m:r>
                            <a:rPr lang="de-DE" sz="1200" i="1">
                              <a:latin typeface="Cambria Math" panose="02040503050406030204" pitchFamily="18" charset="0"/>
                            </a:rPr>
                            <m:t>, </m:t>
                          </m:r>
                          <m:r>
                            <a:rPr lang="en-US" sz="1200" i="1">
                              <a:latin typeface="Cambria Math" panose="02040503050406030204" pitchFamily="18" charset="0"/>
                            </a:rPr>
                            <m:t>6</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en-US" sz="1200" i="1">
                              <a:latin typeface="Cambria Math" panose="02040503050406030204" pitchFamily="18" charset="0"/>
                            </a:rPr>
                            <m:t>2</m:t>
                          </m:r>
                          <m:r>
                            <a:rPr lang="de-DE" sz="1200" i="1">
                              <a:latin typeface="Cambria Math" panose="02040503050406030204" pitchFamily="18" charset="0"/>
                            </a:rPr>
                            <m:t>, </m:t>
                          </m:r>
                          <m:r>
                            <a:rPr lang="en-US" sz="1200" i="1">
                              <a:latin typeface="Cambria Math" panose="02040503050406030204" pitchFamily="18" charset="0"/>
                            </a:rPr>
                            <m:t>6</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en-US" sz="1200" i="1">
                              <a:latin typeface="Cambria Math" panose="02040503050406030204" pitchFamily="18" charset="0"/>
                            </a:rPr>
                            <m:t>3</m:t>
                          </m:r>
                          <m:r>
                            <a:rPr lang="de-DE" sz="1200" i="1">
                              <a:latin typeface="Cambria Math" panose="02040503050406030204" pitchFamily="18" charset="0"/>
                            </a:rPr>
                            <m:t>, </m:t>
                          </m:r>
                          <m:r>
                            <a:rPr lang="en-US" sz="1200" i="1">
                              <a:latin typeface="Cambria Math" panose="02040503050406030204" pitchFamily="18" charset="0"/>
                            </a:rPr>
                            <m:t>6</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en-US" sz="1200" i="1">
                              <a:latin typeface="Cambria Math" panose="02040503050406030204" pitchFamily="18" charset="0"/>
                            </a:rPr>
                            <m:t>4</m:t>
                          </m:r>
                          <m:r>
                            <a:rPr lang="de-DE" sz="1200" i="1">
                              <a:latin typeface="Cambria Math" panose="02040503050406030204" pitchFamily="18" charset="0"/>
                            </a:rPr>
                            <m:t>, </m:t>
                          </m:r>
                          <m:r>
                            <a:rPr lang="en-US" sz="1200" i="1">
                              <a:latin typeface="Cambria Math" panose="02040503050406030204" pitchFamily="18" charset="0"/>
                            </a:rPr>
                            <m:t>6</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en-US" sz="1200" i="1">
                              <a:latin typeface="Cambria Math" panose="02040503050406030204" pitchFamily="18" charset="0"/>
                            </a:rPr>
                            <m:t>5</m:t>
                          </m:r>
                          <m:r>
                            <a:rPr lang="de-DE" sz="1200" i="1">
                              <a:latin typeface="Cambria Math" panose="02040503050406030204" pitchFamily="18" charset="0"/>
                            </a:rPr>
                            <m:t>, </m:t>
                          </m:r>
                          <m:r>
                            <a:rPr lang="en-US" sz="1200" i="1">
                              <a:latin typeface="Cambria Math" panose="02040503050406030204" pitchFamily="18" charset="0"/>
                            </a:rPr>
                            <m:t>6</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de-DE" sz="1200" i="1">
                              <a:latin typeface="Cambria Math" panose="02040503050406030204" pitchFamily="18" charset="0"/>
                            </a:rPr>
                            <m:t>6, 6</m:t>
                          </m:r>
                        </m:e>
                      </m:d>
                      <m:r>
                        <a:rPr lang="de-DE" sz="1200" i="1">
                          <a:latin typeface="Cambria Math" panose="02040503050406030204" pitchFamily="18" charset="0"/>
                        </a:rPr>
                        <m:t> }) =</m:t>
                      </m:r>
                      <m:f>
                        <m:fPr>
                          <m:ctrlPr>
                            <a:rPr lang="de-DE" sz="1200" i="1">
                              <a:latin typeface="Cambria Math" panose="02040503050406030204" pitchFamily="18" charset="0"/>
                            </a:rPr>
                          </m:ctrlPr>
                        </m:fPr>
                        <m:num>
                          <m:r>
                            <a:rPr lang="de-DE" sz="1200" i="1">
                              <a:latin typeface="Cambria Math" panose="02040503050406030204" pitchFamily="18" charset="0"/>
                            </a:rPr>
                            <m:t>6</m:t>
                          </m:r>
                        </m:num>
                        <m:den>
                          <m:r>
                            <a:rPr lang="de-DE" sz="1200" i="1">
                              <a:latin typeface="Cambria Math" panose="02040503050406030204" pitchFamily="18" charset="0"/>
                            </a:rPr>
                            <m:t>36</m:t>
                          </m:r>
                        </m:den>
                      </m:f>
                      <m:r>
                        <a:rPr lang="en-US" sz="1200" i="1">
                          <a:latin typeface="Cambria Math" panose="02040503050406030204" pitchFamily="18" charset="0"/>
                        </a:rPr>
                        <m:t>=</m:t>
                      </m:r>
                      <m:f>
                        <m:fPr>
                          <m:ctrlPr>
                            <a:rPr lang="de-DE" sz="1200" i="1">
                              <a:latin typeface="Cambria Math" panose="02040503050406030204" pitchFamily="18" charset="0"/>
                            </a:rPr>
                          </m:ctrlPr>
                        </m:fPr>
                        <m:num>
                          <m:r>
                            <a:rPr lang="de-DE" sz="1200" i="1">
                              <a:latin typeface="Cambria Math" panose="02040503050406030204" pitchFamily="18" charset="0"/>
                            </a:rPr>
                            <m:t>1</m:t>
                          </m:r>
                        </m:num>
                        <m:den>
                          <m:r>
                            <a:rPr lang="de-DE" sz="1200" i="1">
                              <a:latin typeface="Cambria Math" panose="02040503050406030204" pitchFamily="18" charset="0"/>
                            </a:rPr>
                            <m:t>6</m:t>
                          </m:r>
                        </m:den>
                      </m:f>
                    </m:oMath>
                  </m:oMathPara>
                </a14:m>
                <a:endParaRPr lang="de-DE" sz="1200" dirty="0"/>
              </a:p>
              <a:p>
                <a:pPr marL="268287" lvl="1" indent="0">
                  <a:buNone/>
                </a:pPr>
                <a14:m>
                  <m:oMathPara xmlns:m="http://schemas.openxmlformats.org/officeDocument/2006/math">
                    <m:oMathParaPr>
                      <m:jc m:val="centerGroup"/>
                    </m:oMathParaPr>
                    <m:oMath xmlns:m="http://schemas.openxmlformats.org/officeDocument/2006/math">
                      <m:r>
                        <a:rPr lang="de-DE" sz="1200" b="0" i="1" smtClean="0">
                          <a:latin typeface="Cambria Math" panose="02040503050406030204" pitchFamily="18" charset="0"/>
                        </a:rPr>
                        <m:t>𝑃</m:t>
                      </m:r>
                      <m:d>
                        <m:dPr>
                          <m:ctrlPr>
                            <a:rPr lang="de-DE" sz="1200" b="0" i="1" smtClean="0">
                              <a:latin typeface="Cambria Math" panose="02040503050406030204" pitchFamily="18" charset="0"/>
                            </a:rPr>
                          </m:ctrlPr>
                        </m:dPr>
                        <m:e>
                          <m:r>
                            <a:rPr lang="en-US" sz="1200" b="0" i="1" smtClean="0">
                              <a:latin typeface="Cambria Math" panose="02040503050406030204" pitchFamily="18" charset="0"/>
                            </a:rPr>
                            <m:t>𝐶</m:t>
                          </m:r>
                        </m:e>
                      </m:d>
                      <m:r>
                        <a:rPr lang="de-DE"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de-DE" sz="1200" b="0" i="1" smtClean="0">
                              <a:latin typeface="Cambria Math" panose="02040503050406030204" pitchFamily="18" charset="0"/>
                            </a:rPr>
                            <m:t>𝑃</m:t>
                          </m:r>
                        </m:e>
                        <m:sub>
                          <m:r>
                            <m:rPr>
                              <m:sty m:val="p"/>
                            </m:rPr>
                            <a:rPr lang="en-US" sz="1200" b="0" i="0" smtClean="0">
                              <a:latin typeface="Cambria Math" panose="02040503050406030204" pitchFamily="18" charset="0"/>
                            </a:rPr>
                            <m:t>naive</m:t>
                          </m:r>
                        </m:sub>
                      </m:sSub>
                      <m:r>
                        <a:rPr lang="de-DE" sz="1200" b="0" i="1" smtClean="0">
                          <a:latin typeface="Cambria Math" panose="02040503050406030204" pitchFamily="18" charset="0"/>
                        </a:rPr>
                        <m:t>(</m:t>
                      </m:r>
                      <m:r>
                        <a:rPr lang="de-DE" sz="1200" i="1">
                          <a:latin typeface="Cambria Math" panose="02040503050406030204" pitchFamily="18" charset="0"/>
                        </a:rPr>
                        <m:t>{</m:t>
                      </m:r>
                      <m:d>
                        <m:dPr>
                          <m:ctrlPr>
                            <a:rPr lang="de-DE" sz="1200" i="1">
                              <a:latin typeface="Cambria Math" panose="02040503050406030204" pitchFamily="18" charset="0"/>
                            </a:rPr>
                          </m:ctrlPr>
                        </m:dPr>
                        <m:e>
                          <m:r>
                            <a:rPr lang="en-US" sz="1200" b="0" i="1" smtClean="0">
                              <a:latin typeface="Cambria Math" panose="02040503050406030204" pitchFamily="18" charset="0"/>
                            </a:rPr>
                            <m:t>1</m:t>
                          </m:r>
                          <m:r>
                            <a:rPr lang="de-DE" sz="1200" i="1" smtClean="0">
                              <a:latin typeface="Cambria Math" panose="02040503050406030204" pitchFamily="18" charset="0"/>
                            </a:rPr>
                            <m:t>,</m:t>
                          </m:r>
                          <m:r>
                            <a:rPr lang="de-DE" sz="1200" i="1">
                              <a:latin typeface="Cambria Math" panose="02040503050406030204" pitchFamily="18" charset="0"/>
                            </a:rPr>
                            <m:t> </m:t>
                          </m:r>
                          <m:r>
                            <a:rPr lang="en-US" sz="1200" b="0" i="1" smtClean="0">
                              <a:latin typeface="Cambria Math" panose="02040503050406030204" pitchFamily="18" charset="0"/>
                            </a:rPr>
                            <m:t>6</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en-US" sz="1200" b="0" i="1" smtClean="0">
                              <a:latin typeface="Cambria Math" panose="02040503050406030204" pitchFamily="18" charset="0"/>
                            </a:rPr>
                            <m:t>2</m:t>
                          </m:r>
                          <m:r>
                            <a:rPr lang="de-DE" sz="1200" i="1">
                              <a:latin typeface="Cambria Math" panose="02040503050406030204" pitchFamily="18" charset="0"/>
                            </a:rPr>
                            <m:t>, </m:t>
                          </m:r>
                          <m:r>
                            <a:rPr lang="en-US" sz="1200" b="0" i="1" smtClean="0">
                              <a:latin typeface="Cambria Math" panose="02040503050406030204" pitchFamily="18" charset="0"/>
                            </a:rPr>
                            <m:t>5</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en-US" sz="1200" b="0" i="1" smtClean="0">
                              <a:latin typeface="Cambria Math" panose="02040503050406030204" pitchFamily="18" charset="0"/>
                            </a:rPr>
                            <m:t>3</m:t>
                          </m:r>
                          <m:r>
                            <a:rPr lang="de-DE" sz="1200" i="1">
                              <a:latin typeface="Cambria Math" panose="02040503050406030204" pitchFamily="18" charset="0"/>
                            </a:rPr>
                            <m:t>, </m:t>
                          </m:r>
                          <m:r>
                            <a:rPr lang="en-US" sz="1200" b="0" i="1" smtClean="0">
                              <a:latin typeface="Cambria Math" panose="02040503050406030204" pitchFamily="18" charset="0"/>
                            </a:rPr>
                            <m:t>4</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en-US" sz="1200" b="0" i="1" smtClean="0">
                              <a:latin typeface="Cambria Math" panose="02040503050406030204" pitchFamily="18" charset="0"/>
                            </a:rPr>
                            <m:t>4</m:t>
                          </m:r>
                          <m:r>
                            <a:rPr lang="de-DE" sz="1200" i="1">
                              <a:latin typeface="Cambria Math" panose="02040503050406030204" pitchFamily="18" charset="0"/>
                            </a:rPr>
                            <m:t>, </m:t>
                          </m:r>
                          <m:r>
                            <a:rPr lang="en-US" sz="1200" b="0" i="1" smtClean="0">
                              <a:latin typeface="Cambria Math" panose="02040503050406030204" pitchFamily="18" charset="0"/>
                            </a:rPr>
                            <m:t>3</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en-US" sz="1200" b="0" i="1" smtClean="0">
                              <a:latin typeface="Cambria Math" panose="02040503050406030204" pitchFamily="18" charset="0"/>
                            </a:rPr>
                            <m:t>5</m:t>
                          </m:r>
                          <m:r>
                            <a:rPr lang="de-DE" sz="1200" i="1">
                              <a:latin typeface="Cambria Math" panose="02040503050406030204" pitchFamily="18" charset="0"/>
                            </a:rPr>
                            <m:t>, </m:t>
                          </m:r>
                          <m:r>
                            <a:rPr lang="en-US" sz="1200" b="0" i="1" smtClean="0">
                              <a:latin typeface="Cambria Math" panose="02040503050406030204" pitchFamily="18" charset="0"/>
                            </a:rPr>
                            <m:t>2</m:t>
                          </m:r>
                        </m:e>
                      </m:d>
                      <m:r>
                        <a:rPr lang="de-DE" sz="1200" i="1">
                          <a:latin typeface="Cambria Math" panose="02040503050406030204" pitchFamily="18" charset="0"/>
                        </a:rPr>
                        <m:t>,</m:t>
                      </m:r>
                      <m:d>
                        <m:dPr>
                          <m:ctrlPr>
                            <a:rPr lang="de-DE" sz="1200" i="1">
                              <a:latin typeface="Cambria Math" panose="02040503050406030204" pitchFamily="18" charset="0"/>
                            </a:rPr>
                          </m:ctrlPr>
                        </m:dPr>
                        <m:e>
                          <m:r>
                            <a:rPr lang="de-DE" sz="1200" i="1">
                              <a:latin typeface="Cambria Math" panose="02040503050406030204" pitchFamily="18" charset="0"/>
                            </a:rPr>
                            <m:t>6, </m:t>
                          </m:r>
                          <m:r>
                            <a:rPr lang="en-US" sz="1200" b="0" i="1" smtClean="0">
                              <a:latin typeface="Cambria Math" panose="02040503050406030204" pitchFamily="18" charset="0"/>
                            </a:rPr>
                            <m:t>1</m:t>
                          </m:r>
                        </m:e>
                      </m:d>
                      <m:r>
                        <a:rPr lang="de-DE" sz="1200" i="1">
                          <a:latin typeface="Cambria Math" panose="02040503050406030204" pitchFamily="18" charset="0"/>
                        </a:rPr>
                        <m:t> }</m:t>
                      </m:r>
                      <m:r>
                        <a:rPr lang="de-DE" sz="1200" b="0" i="1" smtClean="0">
                          <a:latin typeface="Cambria Math" panose="02040503050406030204" pitchFamily="18" charset="0"/>
                        </a:rPr>
                        <m:t>) =</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6</m:t>
                          </m:r>
                        </m:num>
                        <m:den>
                          <m:r>
                            <a:rPr lang="de-DE" sz="1200" b="0" i="1" smtClean="0">
                              <a:latin typeface="Cambria Math" panose="02040503050406030204" pitchFamily="18" charset="0"/>
                            </a:rPr>
                            <m:t>36</m:t>
                          </m:r>
                        </m:den>
                      </m:f>
                      <m:r>
                        <a:rPr lang="en-US" sz="1200" b="0" i="1" smtClean="0">
                          <a:latin typeface="Cambria Math" panose="02040503050406030204" pitchFamily="18" charset="0"/>
                        </a:rPr>
                        <m:t>=</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1</m:t>
                          </m:r>
                        </m:num>
                        <m:den>
                          <m:r>
                            <a:rPr lang="de-DE" sz="1200" b="0" i="1" smtClean="0">
                              <a:latin typeface="Cambria Math" panose="02040503050406030204" pitchFamily="18" charset="0"/>
                            </a:rPr>
                            <m:t>6</m:t>
                          </m:r>
                        </m:den>
                      </m:f>
                    </m:oMath>
                  </m:oMathPara>
                </a14:m>
                <a:endParaRPr lang="de-DE" sz="1200" dirty="0"/>
              </a:p>
              <a:p>
                <a:pPr lvl="1"/>
                <a:r>
                  <a:rPr lang="de-DE" sz="1200" dirty="0"/>
                  <a:t>Für </a:t>
                </a:r>
                <a14:m>
                  <m:oMath xmlns:m="http://schemas.openxmlformats.org/officeDocument/2006/math">
                    <m:r>
                      <a:rPr lang="de-DE" sz="1200" b="0" i="1" smtClean="0">
                        <a:latin typeface="Cambria Math" panose="02040503050406030204" pitchFamily="18" charset="0"/>
                      </a:rPr>
                      <m:t>𝑃</m:t>
                    </m:r>
                    <m:d>
                      <m:dPr>
                        <m:ctrlPr>
                          <a:rPr lang="de-DE" sz="1200" b="0" i="1" smtClean="0">
                            <a:latin typeface="Cambria Math" panose="02040503050406030204" pitchFamily="18" charset="0"/>
                          </a:rPr>
                        </m:ctrlPr>
                      </m:dPr>
                      <m:e>
                        <m:r>
                          <a:rPr lang="en-US" sz="1200" b="0" i="1" smtClean="0">
                            <a:latin typeface="Cambria Math" panose="02040503050406030204" pitchFamily="18" charset="0"/>
                          </a:rPr>
                          <m:t>𝐵</m:t>
                        </m:r>
                        <m:r>
                          <a:rPr lang="de-DE" sz="1200" b="0" i="1" smtClean="0">
                            <a:latin typeface="Cambria Math" panose="02040503050406030204" pitchFamily="18" charset="0"/>
                          </a:rPr>
                          <m:t>∩</m:t>
                        </m:r>
                        <m:r>
                          <a:rPr lang="en-US" sz="1200" b="0" i="1" smtClean="0">
                            <a:latin typeface="Cambria Math" panose="02040503050406030204" pitchFamily="18" charset="0"/>
                          </a:rPr>
                          <m:t>𝐶</m:t>
                        </m:r>
                      </m:e>
                    </m:d>
                  </m:oMath>
                </a14:m>
                <a:r>
                  <a:rPr lang="de-DE" sz="1200" dirty="0"/>
                  <a:t> gilt:</a:t>
                </a:r>
              </a:p>
              <a:p>
                <a:pPr marL="268287" lvl="1" indent="0">
                  <a:buNone/>
                </a:pPr>
                <a14:m>
                  <m:oMathPara xmlns:m="http://schemas.openxmlformats.org/officeDocument/2006/math">
                    <m:oMathParaPr>
                      <m:jc m:val="centerGroup"/>
                    </m:oMathParaPr>
                    <m:oMath xmlns:m="http://schemas.openxmlformats.org/officeDocument/2006/math">
                      <m:r>
                        <a:rPr lang="de-DE" sz="1200" b="0" i="1" smtClean="0">
                          <a:latin typeface="Cambria Math" panose="02040503050406030204" pitchFamily="18" charset="0"/>
                        </a:rPr>
                        <m:t>𝑃</m:t>
                      </m:r>
                      <m:d>
                        <m:dPr>
                          <m:ctrlPr>
                            <a:rPr lang="de-DE" sz="1200" b="0" i="1" smtClean="0">
                              <a:latin typeface="Cambria Math" panose="02040503050406030204" pitchFamily="18" charset="0"/>
                            </a:rPr>
                          </m:ctrlPr>
                        </m:dPr>
                        <m:e>
                          <m:r>
                            <a:rPr lang="en-US" sz="1200" b="0" i="1" smtClean="0">
                              <a:latin typeface="Cambria Math" panose="02040503050406030204" pitchFamily="18" charset="0"/>
                            </a:rPr>
                            <m:t>𝐵</m:t>
                          </m:r>
                          <m:r>
                            <a:rPr lang="de-DE" sz="1200" b="0" i="1" smtClean="0">
                              <a:latin typeface="Cambria Math" panose="02040503050406030204" pitchFamily="18" charset="0"/>
                            </a:rPr>
                            <m:t>∩</m:t>
                          </m:r>
                          <m:r>
                            <a:rPr lang="en-US" sz="1200" b="0" i="1" smtClean="0">
                              <a:latin typeface="Cambria Math" panose="02040503050406030204" pitchFamily="18" charset="0"/>
                            </a:rPr>
                            <m:t>𝐶</m:t>
                          </m:r>
                        </m:e>
                      </m:d>
                      <m:r>
                        <a:rPr lang="de-DE"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de-DE" sz="1200" b="0" i="1" smtClean="0">
                              <a:latin typeface="Cambria Math" panose="02040503050406030204" pitchFamily="18" charset="0"/>
                            </a:rPr>
                            <m:t>𝑃</m:t>
                          </m:r>
                        </m:e>
                        <m:sub>
                          <m:r>
                            <m:rPr>
                              <m:sty m:val="p"/>
                            </m:rPr>
                            <a:rPr lang="en-US" sz="1200" b="0" i="0" smtClean="0">
                              <a:latin typeface="Cambria Math" panose="02040503050406030204" pitchFamily="18" charset="0"/>
                            </a:rPr>
                            <m:t>naive</m:t>
                          </m:r>
                        </m:sub>
                      </m:sSub>
                      <m:d>
                        <m:dPr>
                          <m:ctrlPr>
                            <a:rPr lang="de-DE" sz="1200" b="0" i="1" smtClean="0">
                              <a:latin typeface="Cambria Math" panose="02040503050406030204" pitchFamily="18" charset="0"/>
                            </a:rPr>
                          </m:ctrlPr>
                        </m:dPr>
                        <m:e>
                          <m:d>
                            <m:dPr>
                              <m:begChr m:val="{"/>
                              <m:endChr m:val="}"/>
                              <m:ctrlPr>
                                <a:rPr lang="de-DE" sz="1200" b="0" i="1" smtClean="0">
                                  <a:latin typeface="Cambria Math" panose="02040503050406030204" pitchFamily="18" charset="0"/>
                                </a:rPr>
                              </m:ctrlPr>
                            </m:dPr>
                            <m:e>
                              <m:r>
                                <a:rPr lang="de-DE" sz="1200" b="0" i="1" smtClean="0">
                                  <a:latin typeface="Cambria Math" panose="02040503050406030204" pitchFamily="18" charset="0"/>
                                </a:rPr>
                                <m:t> </m:t>
                              </m:r>
                              <m:d>
                                <m:dPr>
                                  <m:ctrlPr>
                                    <a:rPr lang="de-DE" sz="1200" b="0" i="1" smtClean="0">
                                      <a:latin typeface="Cambria Math" panose="02040503050406030204" pitchFamily="18" charset="0"/>
                                    </a:rPr>
                                  </m:ctrlPr>
                                </m:dPr>
                                <m:e>
                                  <m:r>
                                    <a:rPr lang="en-US" sz="1200" b="0" i="1" smtClean="0">
                                      <a:latin typeface="Cambria Math" panose="02040503050406030204" pitchFamily="18" charset="0"/>
                                    </a:rPr>
                                    <m:t>1</m:t>
                                  </m:r>
                                  <m:r>
                                    <a:rPr lang="de-DE" sz="1200" b="0" i="1" smtClean="0">
                                      <a:latin typeface="Cambria Math" panose="02040503050406030204" pitchFamily="18" charset="0"/>
                                    </a:rPr>
                                    <m:t>, </m:t>
                                  </m:r>
                                  <m:r>
                                    <a:rPr lang="en-US" sz="1200" b="0" i="1" smtClean="0">
                                      <a:latin typeface="Cambria Math" panose="02040503050406030204" pitchFamily="18" charset="0"/>
                                    </a:rPr>
                                    <m:t>6</m:t>
                                  </m:r>
                                </m:e>
                              </m:d>
                              <m:r>
                                <a:rPr lang="de-DE" sz="1200" b="0" i="1" smtClean="0">
                                  <a:latin typeface="Cambria Math" panose="02040503050406030204" pitchFamily="18" charset="0"/>
                                </a:rPr>
                                <m:t> </m:t>
                              </m:r>
                            </m:e>
                          </m:d>
                        </m:e>
                      </m:d>
                      <m:r>
                        <a:rPr lang="de-DE" sz="1200" b="0" i="1" smtClean="0">
                          <a:latin typeface="Cambria Math" panose="02040503050406030204" pitchFamily="18" charset="0"/>
                        </a:rPr>
                        <m:t>=</m:t>
                      </m:r>
                      <m:f>
                        <m:fPr>
                          <m:ctrlPr>
                            <a:rPr lang="de-DE" sz="1200" b="0" i="1" smtClean="0">
                              <a:latin typeface="Cambria Math" panose="02040503050406030204" pitchFamily="18" charset="0"/>
                            </a:rPr>
                          </m:ctrlPr>
                        </m:fPr>
                        <m:num>
                          <m:r>
                            <a:rPr lang="de-DE" sz="1200" b="0" i="1" smtClean="0">
                              <a:latin typeface="Cambria Math" panose="02040503050406030204" pitchFamily="18" charset="0"/>
                            </a:rPr>
                            <m:t>1</m:t>
                          </m:r>
                        </m:num>
                        <m:den>
                          <m:r>
                            <a:rPr lang="de-DE" sz="1200" b="0" i="1" smtClean="0">
                              <a:latin typeface="Cambria Math" panose="02040503050406030204" pitchFamily="18" charset="0"/>
                            </a:rPr>
                            <m:t>36</m:t>
                          </m:r>
                        </m:den>
                      </m:f>
                    </m:oMath>
                  </m:oMathPara>
                </a14:m>
                <a:endParaRPr lang="de-DE" sz="1200" dirty="0"/>
              </a:p>
              <a:p>
                <a:pPr lvl="1"/>
                <a:r>
                  <a:rPr lang="de-DE" sz="1200" dirty="0"/>
                  <a:t>Also gilt </a:t>
                </a:r>
                <a14:m>
                  <m:oMath xmlns:m="http://schemas.openxmlformats.org/officeDocument/2006/math">
                    <m:r>
                      <a:rPr lang="de-DE" sz="1200" b="0" i="1" smtClean="0">
                        <a:latin typeface="Cambria Math" panose="02040503050406030204" pitchFamily="18" charset="0"/>
                      </a:rPr>
                      <m:t>𝑃</m:t>
                    </m:r>
                    <m:d>
                      <m:dPr>
                        <m:ctrlPr>
                          <a:rPr lang="de-DE" sz="1200" b="0" i="1" smtClean="0">
                            <a:latin typeface="Cambria Math" panose="02040503050406030204" pitchFamily="18" charset="0"/>
                          </a:rPr>
                        </m:ctrlPr>
                      </m:dPr>
                      <m:e>
                        <m:r>
                          <a:rPr lang="en-US" sz="1200" b="0" i="1" smtClean="0">
                            <a:latin typeface="Cambria Math" panose="02040503050406030204" pitchFamily="18" charset="0"/>
                          </a:rPr>
                          <m:t>𝐵</m:t>
                        </m:r>
                        <m:r>
                          <a:rPr lang="de-DE" sz="1200" b="0" i="1" smtClean="0">
                            <a:latin typeface="Cambria Math" panose="02040503050406030204" pitchFamily="18" charset="0"/>
                          </a:rPr>
                          <m:t>∩</m:t>
                        </m:r>
                        <m:r>
                          <a:rPr lang="en-US" sz="1200" b="0" i="1" smtClean="0">
                            <a:latin typeface="Cambria Math" panose="02040503050406030204" pitchFamily="18" charset="0"/>
                          </a:rPr>
                          <m:t>𝐶</m:t>
                        </m:r>
                      </m:e>
                    </m:d>
                    <m:r>
                      <a:rPr lang="en-US" sz="1200" b="0" i="1" smtClean="0">
                        <a:latin typeface="Cambria Math" panose="02040503050406030204" pitchFamily="18" charset="0"/>
                      </a:rPr>
                      <m:t>=</m:t>
                    </m:r>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𝐵</m:t>
                        </m:r>
                      </m:e>
                    </m:d>
                    <m:r>
                      <a:rPr lang="en-US" sz="1200" b="0" i="1" smtClean="0">
                        <a:latin typeface="Cambria Math" panose="02040503050406030204" pitchFamily="18" charset="0"/>
                      </a:rPr>
                      <m:t>⋅</m:t>
                    </m:r>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𝐶</m:t>
                        </m:r>
                      </m:e>
                    </m:d>
                  </m:oMath>
                </a14:m>
                <a:r>
                  <a:rPr lang="de-DE" sz="1200" dirty="0"/>
                  <a:t>!</a:t>
                </a:r>
              </a:p>
            </p:txBody>
          </p:sp>
        </mc:Choice>
        <mc:Fallback xmlns="">
          <p:sp>
            <p:nvSpPr>
              <p:cNvPr id="2" name="Text Placeholder 1">
                <a:extLst>
                  <a:ext uri="{FF2B5EF4-FFF2-40B4-BE49-F238E27FC236}">
                    <a16:creationId xmlns:a16="http://schemas.microsoft.com/office/drawing/2014/main" id="{898DE90F-8F5B-2424-DBBC-3A0FD783901D}"/>
                  </a:ext>
                </a:extLst>
              </p:cNvPr>
              <p:cNvSpPr>
                <a:spLocks noGrp="1" noRot="1" noChangeAspect="1" noMove="1" noResize="1" noEditPoints="1" noAdjustHandles="1" noChangeArrowheads="1" noChangeShapeType="1" noTextEdit="1"/>
              </p:cNvSpPr>
              <p:nvPr>
                <p:ph type="body" sz="quarter" idx="13"/>
              </p:nvPr>
            </p:nvSpPr>
            <p:spPr>
              <a:blipFill>
                <a:blip r:embed="rId2"/>
                <a:stretch>
                  <a:fillRect t="-355"/>
                </a:stretch>
              </a:blipFill>
            </p:spPr>
            <p:txBody>
              <a:bodyPr/>
              <a:lstStyle/>
              <a:p>
                <a:r>
                  <a:rPr lang="en-DE">
                    <a:noFill/>
                  </a:rPr>
                  <a:t> </a:t>
                </a:r>
              </a:p>
            </p:txBody>
          </p:sp>
        </mc:Fallback>
      </mc:AlternateContent>
      <p:sp>
        <p:nvSpPr>
          <p:cNvPr id="3" name="Title 2">
            <a:extLst>
              <a:ext uri="{FF2B5EF4-FFF2-40B4-BE49-F238E27FC236}">
                <a16:creationId xmlns:a16="http://schemas.microsoft.com/office/drawing/2014/main" id="{EF57DBA8-1861-40AB-810E-6AD204368C80}"/>
              </a:ext>
            </a:extLst>
          </p:cNvPr>
          <p:cNvSpPr>
            <a:spLocks noGrp="1"/>
          </p:cNvSpPr>
          <p:nvPr>
            <p:ph type="title"/>
          </p:nvPr>
        </p:nvSpPr>
        <p:spPr/>
        <p:txBody>
          <a:bodyPr/>
          <a:lstStyle/>
          <a:p>
            <a:r>
              <a:rPr lang="de-DE" dirty="0"/>
              <a:t>Stochastische Unabhängigkeit von 2 Ereignissen</a:t>
            </a:r>
            <a:endParaRPr lang="en-DE" dirty="0"/>
          </a:p>
        </p:txBody>
      </p:sp>
      <p:pic>
        <p:nvPicPr>
          <p:cNvPr id="7" name="Picture 2" descr="Two white falling dice  on white. casino gambling template concept.">
            <a:extLst>
              <a:ext uri="{FF2B5EF4-FFF2-40B4-BE49-F238E27FC236}">
                <a16:creationId xmlns:a16="http://schemas.microsoft.com/office/drawing/2014/main" id="{BC4AC23B-B32E-6FCE-8AF1-E3779A0753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5602" y="1419622"/>
            <a:ext cx="1419622" cy="1419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47814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dissolve">
                                      <p:cBhvr>
                                        <p:cTn id="15" dur="500"/>
                                        <p:tgtEl>
                                          <p:spTgt spid="2">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dissolve">
                                      <p:cBhvr>
                                        <p:cTn id="20" dur="500"/>
                                        <p:tgtEl>
                                          <p:spTgt spid="2">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dissolve">
                                      <p:cBhvr>
                                        <p:cTn id="25" dur="500"/>
                                        <p:tgtEl>
                                          <p:spTgt spid="2">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2">
                                            <p:txEl>
                                              <p:pRg st="4" end="4"/>
                                            </p:txEl>
                                          </p:spTgt>
                                        </p:tgtEl>
                                        <p:attrNameLst>
                                          <p:attrName>style.visibility</p:attrName>
                                        </p:attrNameLst>
                                      </p:cBhvr>
                                      <p:to>
                                        <p:strVal val="visible"/>
                                      </p:to>
                                    </p:set>
                                    <p:animEffect transition="in" filter="dissolve">
                                      <p:cBhvr>
                                        <p:cTn id="30" dur="500"/>
                                        <p:tgtEl>
                                          <p:spTgt spid="2">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2">
                                            <p:txEl>
                                              <p:pRg st="5" end="5"/>
                                            </p:txEl>
                                          </p:spTgt>
                                        </p:tgtEl>
                                        <p:attrNameLst>
                                          <p:attrName>style.visibility</p:attrName>
                                        </p:attrNameLst>
                                      </p:cBhvr>
                                      <p:to>
                                        <p:strVal val="visible"/>
                                      </p:to>
                                    </p:set>
                                    <p:animEffect transition="in" filter="dissolve">
                                      <p:cBhvr>
                                        <p:cTn id="35" dur="500"/>
                                        <p:tgtEl>
                                          <p:spTgt spid="2">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2">
                                            <p:txEl>
                                              <p:pRg st="6" end="6"/>
                                            </p:txEl>
                                          </p:spTgt>
                                        </p:tgtEl>
                                        <p:attrNameLst>
                                          <p:attrName>style.visibility</p:attrName>
                                        </p:attrNameLst>
                                      </p:cBhvr>
                                      <p:to>
                                        <p:strVal val="visible"/>
                                      </p:to>
                                    </p:set>
                                    <p:animEffect transition="in" filter="dissolve">
                                      <p:cBhvr>
                                        <p:cTn id="40"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2BDE29DC-0AE1-D9A3-D8B7-A0C7BB446702}"/>
                  </a:ext>
                </a:extLst>
              </p:cNvPr>
              <p:cNvSpPr>
                <a:spLocks noGrp="1"/>
              </p:cNvSpPr>
              <p:nvPr>
                <p:ph type="body" sz="quarter" idx="13"/>
              </p:nvPr>
            </p:nvSpPr>
            <p:spPr/>
            <p:txBody>
              <a:bodyPr/>
              <a:lstStyle/>
              <a:p>
                <a:r>
                  <a:rPr lang="de-DE" b="1" dirty="0">
                    <a:solidFill>
                      <a:schemeClr val="accent1"/>
                    </a:solidFill>
                  </a:rPr>
                  <a:t>Definition (Stochastische Unabhängigkeit mehrerer Ereignisse)</a:t>
                </a:r>
                <a:r>
                  <a:rPr lang="de-DE" dirty="0"/>
                  <a:t>. Sei </a:t>
                </a:r>
                <a14:m>
                  <m:oMath xmlns:m="http://schemas.openxmlformats.org/officeDocument/2006/math">
                    <m:d>
                      <m:dPr>
                        <m:ctrlPr>
                          <a:rPr lang="de-DE" b="0" i="1" smtClean="0">
                            <a:latin typeface="Cambria Math" panose="02040503050406030204" pitchFamily="18" charset="0"/>
                          </a:rPr>
                        </m:ctrlPr>
                      </m:dPr>
                      <m:e>
                        <m:r>
                          <m:rPr>
                            <m:sty m:val="p"/>
                          </m:rPr>
                          <a:rPr lang="de-DE" b="0" i="0" smtClean="0">
                            <a:latin typeface="Cambria Math" panose="02040503050406030204" pitchFamily="18" charset="0"/>
                          </a:rPr>
                          <m:t>Ω</m:t>
                        </m:r>
                        <m:r>
                          <a:rPr lang="de-DE" b="0" i="1" smtClean="0">
                            <a:latin typeface="Cambria Math" panose="02040503050406030204" pitchFamily="18" charset="0"/>
                          </a:rPr>
                          <m:t>,</m:t>
                        </m:r>
                        <m:r>
                          <a:rPr lang="de-DE" b="0" i="1" smtClean="0">
                            <a:latin typeface="Cambria Math" panose="02040503050406030204" pitchFamily="18" charset="0"/>
                          </a:rPr>
                          <m:t>ℱ</m:t>
                        </m:r>
                        <m:r>
                          <a:rPr lang="de-DE" b="0" i="1" smtClean="0">
                            <a:latin typeface="Cambria Math" panose="02040503050406030204" pitchFamily="18" charset="0"/>
                          </a:rPr>
                          <m:t>,</m:t>
                        </m:r>
                        <m:r>
                          <a:rPr lang="de-DE" b="0" i="1" smtClean="0">
                            <a:latin typeface="Cambria Math" panose="02040503050406030204" pitchFamily="18" charset="0"/>
                          </a:rPr>
                          <m:t>𝑃</m:t>
                        </m:r>
                      </m:e>
                    </m:d>
                  </m:oMath>
                </a14:m>
                <a:r>
                  <a:rPr lang="de-DE" dirty="0"/>
                  <a:t> ein Wahrscheinlichkeitsraum und </a:t>
                </a:r>
                <a14:m>
                  <m:oMath xmlns:m="http://schemas.openxmlformats.org/officeDocument/2006/math">
                    <m:r>
                      <a:rPr lang="de-DE" b="0" i="1" smtClean="0">
                        <a:latin typeface="Cambria Math" panose="02040503050406030204" pitchFamily="18" charset="0"/>
                      </a:rPr>
                      <m:t>𝐹</m:t>
                    </m:r>
                    <m:r>
                      <a:rPr lang="de-DE" b="0" i="1" smtClean="0">
                        <a:latin typeface="Cambria Math" panose="02040503050406030204" pitchFamily="18" charset="0"/>
                      </a:rPr>
                      <m:t>⊆</m:t>
                    </m:r>
                    <m:r>
                      <a:rPr lang="de-DE" b="0" i="1" smtClean="0">
                        <a:latin typeface="Cambria Math" panose="02040503050406030204" pitchFamily="18" charset="0"/>
                      </a:rPr>
                      <m:t>ℱ</m:t>
                    </m:r>
                  </m:oMath>
                </a14:m>
                <a:r>
                  <a:rPr lang="de-DE" dirty="0"/>
                  <a:t> eine Familie von Ereignissen mit </a:t>
                </a:r>
                <a14:m>
                  <m:oMath xmlns:m="http://schemas.openxmlformats.org/officeDocument/2006/math">
                    <m:r>
                      <a:rPr lang="de-DE" b="0" i="1" smtClean="0">
                        <a:latin typeface="Cambria Math" panose="02040503050406030204" pitchFamily="18" charset="0"/>
                      </a:rPr>
                      <m:t>𝐹</m:t>
                    </m:r>
                    <m:r>
                      <a:rPr lang="de-DE" b="0" i="1" smtClean="0">
                        <a:latin typeface="Cambria Math" panose="02040503050406030204" pitchFamily="18" charset="0"/>
                      </a:rPr>
                      <m:t>≠∅</m:t>
                    </m:r>
                  </m:oMath>
                </a14:m>
                <a:r>
                  <a:rPr lang="de-DE" dirty="0"/>
                  <a:t>. Wir nennen </a:t>
                </a:r>
                <a14:m>
                  <m:oMath xmlns:m="http://schemas.openxmlformats.org/officeDocument/2006/math">
                    <m:r>
                      <a:rPr lang="de-DE" b="0" i="1" smtClean="0">
                        <a:latin typeface="Cambria Math" panose="02040503050406030204" pitchFamily="18" charset="0"/>
                      </a:rPr>
                      <m:t>𝐹</m:t>
                    </m:r>
                  </m:oMath>
                </a14:m>
                <a:r>
                  <a:rPr lang="de-DE" dirty="0"/>
                  <a:t> stochastisch unabhängig bezüglich </a:t>
                </a:r>
                <a14:m>
                  <m:oMath xmlns:m="http://schemas.openxmlformats.org/officeDocument/2006/math">
                    <m:r>
                      <a:rPr lang="de-DE" b="0" i="1" smtClean="0">
                        <a:latin typeface="Cambria Math" panose="02040503050406030204" pitchFamily="18" charset="0"/>
                      </a:rPr>
                      <m:t>𝑃</m:t>
                    </m:r>
                  </m:oMath>
                </a14:m>
                <a:r>
                  <a:rPr lang="de-DE" dirty="0"/>
                  <a:t> genau dann, wenn für jede endliche Teilfamilie </a:t>
                </a:r>
                <a14:m>
                  <m:oMath xmlns:m="http://schemas.openxmlformats.org/officeDocument/2006/math">
                    <m:r>
                      <a:rPr lang="de-DE" b="0" i="1" smtClean="0">
                        <a:latin typeface="Cambria Math" panose="02040503050406030204" pitchFamily="18" charset="0"/>
                      </a:rPr>
                      <m:t>𝐸</m:t>
                    </m:r>
                    <m:r>
                      <a:rPr lang="de-DE" b="0" i="1" smtClean="0">
                        <a:latin typeface="Cambria Math" panose="02040503050406030204" pitchFamily="18" charset="0"/>
                      </a:rPr>
                      <m:t>⊆</m:t>
                    </m:r>
                    <m:r>
                      <a:rPr lang="de-DE" b="0" i="1" smtClean="0">
                        <a:latin typeface="Cambria Math" panose="02040503050406030204" pitchFamily="18" charset="0"/>
                      </a:rPr>
                      <m:t>𝐹</m:t>
                    </m:r>
                  </m:oMath>
                </a14:m>
                <a:r>
                  <a:rPr lang="de-DE" dirty="0"/>
                  <a:t> mit </a:t>
                </a:r>
                <a14:m>
                  <m:oMath xmlns:m="http://schemas.openxmlformats.org/officeDocument/2006/math">
                    <m:r>
                      <a:rPr lang="de-DE" b="0" i="1" smtClean="0">
                        <a:latin typeface="Cambria Math" panose="02040503050406030204" pitchFamily="18" charset="0"/>
                      </a:rPr>
                      <m:t>𝐸</m:t>
                    </m:r>
                    <m:r>
                      <a:rPr lang="de-DE" b="0" i="1" smtClean="0">
                        <a:latin typeface="Cambria Math" panose="02040503050406030204" pitchFamily="18" charset="0"/>
                      </a:rPr>
                      <m:t>≠∅</m:t>
                    </m:r>
                  </m:oMath>
                </a14:m>
                <a:r>
                  <a:rPr lang="de-DE" dirty="0"/>
                  <a:t> gilt, dass</a:t>
                </a:r>
              </a:p>
              <a:p>
                <a:pPr marL="0" indent="0">
                  <a:buNone/>
                </a:pP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𝑃</m:t>
                      </m:r>
                      <m:d>
                        <m:dPr>
                          <m:ctrlPr>
                            <a:rPr lang="de-DE" b="0" i="1" smtClean="0">
                              <a:latin typeface="Cambria Math" panose="02040503050406030204" pitchFamily="18" charset="0"/>
                            </a:rPr>
                          </m:ctrlPr>
                        </m:dPr>
                        <m:e>
                          <m:nary>
                            <m:naryPr>
                              <m:chr m:val="⋂"/>
                              <m:supHide m:val="on"/>
                              <m:ctrlPr>
                                <a:rPr lang="de-DE" b="0" i="1" smtClean="0">
                                  <a:latin typeface="Cambria Math" panose="02040503050406030204" pitchFamily="18" charset="0"/>
                                </a:rPr>
                              </m:ctrlPr>
                            </m:naryPr>
                            <m:sub>
                              <m:r>
                                <m:rPr>
                                  <m:brk m:alnAt="7"/>
                                </m:rPr>
                                <a:rPr lang="de-DE" b="0" i="1" smtClean="0">
                                  <a:latin typeface="Cambria Math" panose="02040503050406030204" pitchFamily="18" charset="0"/>
                                </a:rPr>
                                <m:t>𝑀</m:t>
                              </m:r>
                              <m:r>
                                <a:rPr lang="de-DE" b="0" i="1" smtClean="0">
                                  <a:latin typeface="Cambria Math" panose="02040503050406030204" pitchFamily="18" charset="0"/>
                                </a:rPr>
                                <m:t>∈</m:t>
                              </m:r>
                              <m:r>
                                <a:rPr lang="de-DE" b="0" i="1" smtClean="0">
                                  <a:latin typeface="Cambria Math" panose="02040503050406030204" pitchFamily="18" charset="0"/>
                                </a:rPr>
                                <m:t>𝐸</m:t>
                              </m:r>
                            </m:sub>
                            <m:sup/>
                            <m:e>
                              <m:r>
                                <a:rPr lang="de-DE" b="0" i="1" smtClean="0">
                                  <a:latin typeface="Cambria Math" panose="02040503050406030204" pitchFamily="18" charset="0"/>
                                </a:rPr>
                                <m:t>𝑀</m:t>
                              </m:r>
                            </m:e>
                          </m:nary>
                        </m:e>
                      </m:d>
                      <m:r>
                        <a:rPr lang="de-DE" b="0" i="1" smtClean="0">
                          <a:latin typeface="Cambria Math" panose="02040503050406030204" pitchFamily="18" charset="0"/>
                        </a:rPr>
                        <m:t>=</m:t>
                      </m:r>
                      <m:nary>
                        <m:naryPr>
                          <m:chr m:val="∏"/>
                          <m:supHide m:val="on"/>
                          <m:ctrlPr>
                            <a:rPr lang="de-DE" b="0" i="1" smtClean="0">
                              <a:latin typeface="Cambria Math" panose="02040503050406030204" pitchFamily="18" charset="0"/>
                            </a:rPr>
                          </m:ctrlPr>
                        </m:naryPr>
                        <m:sub>
                          <m:r>
                            <m:rPr>
                              <m:brk m:alnAt="7"/>
                            </m:rPr>
                            <a:rPr lang="de-DE" b="0" i="1" smtClean="0">
                              <a:latin typeface="Cambria Math" panose="02040503050406030204" pitchFamily="18" charset="0"/>
                            </a:rPr>
                            <m:t>𝑀</m:t>
                          </m:r>
                          <m:r>
                            <a:rPr lang="de-DE" b="0" i="1" smtClean="0">
                              <a:latin typeface="Cambria Math" panose="02040503050406030204" pitchFamily="18" charset="0"/>
                            </a:rPr>
                            <m:t>∈</m:t>
                          </m:r>
                          <m:r>
                            <a:rPr lang="de-DE" b="0" i="1" smtClean="0">
                              <a:latin typeface="Cambria Math" panose="02040503050406030204" pitchFamily="18" charset="0"/>
                            </a:rPr>
                            <m:t>𝐸</m:t>
                          </m:r>
                        </m:sub>
                        <m:sup/>
                        <m:e>
                          <m:r>
                            <a:rPr lang="de-DE" b="0" i="1" smtClean="0">
                              <a:latin typeface="Cambria Math" panose="02040503050406030204" pitchFamily="18" charset="0"/>
                            </a:rPr>
                            <m:t>𝑃</m:t>
                          </m:r>
                          <m:r>
                            <a:rPr lang="de-DE" b="0" i="1" smtClean="0">
                              <a:latin typeface="Cambria Math" panose="02040503050406030204" pitchFamily="18" charset="0"/>
                            </a:rPr>
                            <m:t>(</m:t>
                          </m:r>
                          <m:r>
                            <a:rPr lang="de-DE" b="0" i="1" smtClean="0">
                              <a:latin typeface="Cambria Math" panose="02040503050406030204" pitchFamily="18" charset="0"/>
                            </a:rPr>
                            <m:t>𝑀</m:t>
                          </m:r>
                          <m:r>
                            <a:rPr lang="de-DE" b="0" i="1" smtClean="0">
                              <a:latin typeface="Cambria Math" panose="02040503050406030204" pitchFamily="18" charset="0"/>
                            </a:rPr>
                            <m:t>)</m:t>
                          </m:r>
                        </m:e>
                      </m:nary>
                    </m:oMath>
                  </m:oMathPara>
                </a14:m>
                <a:endParaRPr lang="de-DE" dirty="0"/>
              </a:p>
              <a:p>
                <a:r>
                  <a:rPr lang="de-DE" b="1" dirty="0">
                    <a:solidFill>
                      <a:schemeClr val="accent2"/>
                    </a:solidFill>
                  </a:rPr>
                  <a:t>Bemerkung (Stochastische Unabhängigkeit mehrerer Ereignisse)</a:t>
                </a:r>
                <a:r>
                  <a:rPr lang="de-DE" dirty="0"/>
                  <a:t> </a:t>
                </a:r>
              </a:p>
              <a:p>
                <a:pPr lvl="1"/>
                <a:r>
                  <a:rPr lang="de-DE" dirty="0"/>
                  <a:t>Wenn die Ereignisse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𝑛</m:t>
                        </m:r>
                      </m:sub>
                    </m:sSub>
                  </m:oMath>
                </a14:m>
                <a:r>
                  <a:rPr lang="de-DE" dirty="0"/>
                  <a:t> stochastisch unabhängig sind, dann ist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1</m:t>
                        </m:r>
                      </m:sub>
                    </m:sSub>
                  </m:oMath>
                </a14:m>
                <a:r>
                  <a:rPr lang="de-DE" dirty="0"/>
                  <a:t> auch unabhängig von allen Mengen, die man aus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𝑛</m:t>
                        </m:r>
                      </m:sub>
                    </m:sSub>
                  </m:oMath>
                </a14:m>
                <a:r>
                  <a:rPr lang="de-DE" dirty="0"/>
                  <a:t> bilden kann! </a:t>
                </a:r>
              </a:p>
              <a:p>
                <a:pPr lvl="1"/>
                <a:r>
                  <a:rPr lang="de-DE" dirty="0"/>
                  <a:t>Im Besonderen gilt: Wenn </a:t>
                </a:r>
                <a14:m>
                  <m:oMath xmlns:m="http://schemas.openxmlformats.org/officeDocument/2006/math">
                    <m:r>
                      <a:rPr lang="en-US" b="0" i="1" smtClean="0">
                        <a:latin typeface="Cambria Math" panose="02040503050406030204" pitchFamily="18" charset="0"/>
                      </a:rPr>
                      <m:t>𝐴</m:t>
                    </m:r>
                  </m:oMath>
                </a14:m>
                <a:r>
                  <a:rPr lang="de-DE" dirty="0"/>
                  <a:t> stochastisch unabhängig von </a:t>
                </a:r>
                <a14:m>
                  <m:oMath xmlns:m="http://schemas.openxmlformats.org/officeDocument/2006/math">
                    <m:r>
                      <a:rPr lang="en-US" b="0" i="1" smtClean="0">
                        <a:latin typeface="Cambria Math" panose="02040503050406030204" pitchFamily="18" charset="0"/>
                      </a:rPr>
                      <m:t>𝐵</m:t>
                    </m:r>
                  </m:oMath>
                </a14:m>
                <a:r>
                  <a:rPr lang="de-DE" dirty="0"/>
                  <a:t> ist, dann ist </a:t>
                </a:r>
                <a14:m>
                  <m:oMath xmlns:m="http://schemas.openxmlformats.org/officeDocument/2006/math">
                    <m:r>
                      <a:rPr lang="en-US" i="1">
                        <a:latin typeface="Cambria Math" panose="02040503050406030204" pitchFamily="18" charset="0"/>
                      </a:rPr>
                      <m:t>𝐴</m:t>
                    </m:r>
                  </m:oMath>
                </a14:m>
                <a:r>
                  <a:rPr lang="de-DE" dirty="0"/>
                  <a:t> auch stochastisch unabhängig von </a:t>
                </a:r>
                <a14:m>
                  <m:oMath xmlns:m="http://schemas.openxmlformats.org/officeDocument/2006/math">
                    <m:acc>
                      <m:accPr>
                        <m:chr m:val="̅"/>
                        <m:ctrlPr>
                          <a:rPr lang="en-US" i="1" dirty="0" smtClean="0">
                            <a:solidFill>
                              <a:schemeClr val="tx1"/>
                            </a:solidFill>
                            <a:latin typeface="Cambria Math" panose="02040503050406030204" pitchFamily="18" charset="0"/>
                          </a:rPr>
                        </m:ctrlPr>
                      </m:accPr>
                      <m:e>
                        <m:r>
                          <a:rPr lang="en-US" b="0" i="1" dirty="0" smtClean="0">
                            <a:solidFill>
                              <a:schemeClr val="tx1"/>
                            </a:solidFill>
                            <a:latin typeface="Cambria Math" panose="02040503050406030204" pitchFamily="18" charset="0"/>
                          </a:rPr>
                          <m:t>𝐵</m:t>
                        </m:r>
                      </m:e>
                    </m:acc>
                  </m:oMath>
                </a14:m>
                <a:r>
                  <a:rPr lang="de-DE" dirty="0">
                    <a:solidFill>
                      <a:schemeClr val="tx1"/>
                    </a:solidFill>
                  </a:rPr>
                  <a:t>.</a:t>
                </a:r>
                <a:r>
                  <a:rPr lang="de-DE" dirty="0"/>
                  <a:t> </a:t>
                </a:r>
              </a:p>
              <a:p>
                <a:pPr lvl="1"/>
                <a:r>
                  <a:rPr lang="de-DE" dirty="0"/>
                  <a:t>Wenn zwei Ereignisse </a:t>
                </a:r>
                <a14:m>
                  <m:oMath xmlns:m="http://schemas.openxmlformats.org/officeDocument/2006/math">
                    <m:r>
                      <a:rPr lang="en-US" b="0" i="1" smtClean="0">
                        <a:latin typeface="Cambria Math" panose="02040503050406030204" pitchFamily="18" charset="0"/>
                      </a:rPr>
                      <m:t>𝐴</m:t>
                    </m:r>
                  </m:oMath>
                </a14:m>
                <a:r>
                  <a:rPr lang="de-DE" dirty="0"/>
                  <a:t> und </a:t>
                </a:r>
                <a14:m>
                  <m:oMath xmlns:m="http://schemas.openxmlformats.org/officeDocument/2006/math">
                    <m:r>
                      <a:rPr lang="en-US" b="0" i="1" smtClean="0">
                        <a:latin typeface="Cambria Math" panose="02040503050406030204" pitchFamily="18" charset="0"/>
                      </a:rPr>
                      <m:t>𝐵</m:t>
                    </m:r>
                  </m:oMath>
                </a14:m>
                <a:r>
                  <a:rPr lang="de-DE" dirty="0"/>
                  <a:t> mit je positiver Wahrscheinlichkeit eine leere Schnittmenge haben, dann sind </a:t>
                </a:r>
                <a14:m>
                  <m:oMath xmlns:m="http://schemas.openxmlformats.org/officeDocument/2006/math">
                    <m:r>
                      <a:rPr lang="en-US" i="1">
                        <a:latin typeface="Cambria Math" panose="02040503050406030204" pitchFamily="18" charset="0"/>
                      </a:rPr>
                      <m:t>𝐴</m:t>
                    </m:r>
                  </m:oMath>
                </a14:m>
                <a:r>
                  <a:rPr lang="de-DE" dirty="0"/>
                  <a:t> und </a:t>
                </a:r>
                <a14:m>
                  <m:oMath xmlns:m="http://schemas.openxmlformats.org/officeDocument/2006/math">
                    <m:r>
                      <a:rPr lang="en-US" b="0" i="1" smtClean="0">
                        <a:latin typeface="Cambria Math" panose="02040503050406030204" pitchFamily="18" charset="0"/>
                      </a:rPr>
                      <m:t>𝐵</m:t>
                    </m:r>
                  </m:oMath>
                </a14:m>
                <a:r>
                  <a:rPr lang="de-DE" dirty="0"/>
                  <a:t> stochastisch abhängig</a:t>
                </a:r>
                <a:r>
                  <a:rPr lang="en-US" dirty="0"/>
                  <a:t>, da</a:t>
                </a:r>
              </a:p>
              <a:p>
                <a:pPr marL="268287"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𝐴</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𝐵</m:t>
                          </m:r>
                        </m:e>
                      </m:d>
                    </m:oMath>
                  </m:oMathPara>
                </a14:m>
                <a:endParaRPr lang="de-DE" dirty="0"/>
              </a:p>
            </p:txBody>
          </p:sp>
        </mc:Choice>
        <mc:Fallback xmlns="">
          <p:sp>
            <p:nvSpPr>
              <p:cNvPr id="2" name="Text Placeholder 1">
                <a:extLst>
                  <a:ext uri="{FF2B5EF4-FFF2-40B4-BE49-F238E27FC236}">
                    <a16:creationId xmlns:a16="http://schemas.microsoft.com/office/drawing/2014/main" id="{2BDE29DC-0AE1-D9A3-D8B7-A0C7BB446702}"/>
                  </a:ext>
                </a:extLst>
              </p:cNvPr>
              <p:cNvSpPr>
                <a:spLocks noGrp="1" noRot="1" noChangeAspect="1" noMove="1" noResize="1" noEditPoints="1" noAdjustHandles="1" noChangeArrowheads="1" noChangeShapeType="1" noTextEdit="1"/>
              </p:cNvSpPr>
              <p:nvPr>
                <p:ph type="body" sz="quarter" idx="13"/>
              </p:nvPr>
            </p:nvSpPr>
            <p:spPr>
              <a:blipFill>
                <a:blip r:embed="rId2"/>
                <a:stretch>
                  <a:fillRect t="-355" b="-355"/>
                </a:stretch>
              </a:blipFill>
            </p:spPr>
            <p:txBody>
              <a:bodyPr/>
              <a:lstStyle/>
              <a:p>
                <a:r>
                  <a:rPr lang="de-DE">
                    <a:noFill/>
                  </a:rPr>
                  <a:t> </a:t>
                </a:r>
              </a:p>
            </p:txBody>
          </p:sp>
        </mc:Fallback>
      </mc:AlternateContent>
      <p:sp>
        <p:nvSpPr>
          <p:cNvPr id="3" name="Title 2">
            <a:extLst>
              <a:ext uri="{FF2B5EF4-FFF2-40B4-BE49-F238E27FC236}">
                <a16:creationId xmlns:a16="http://schemas.microsoft.com/office/drawing/2014/main" id="{9B6D85B7-1CA0-1D76-9932-0D092B5DD6A4}"/>
              </a:ext>
            </a:extLst>
          </p:cNvPr>
          <p:cNvSpPr>
            <a:spLocks noGrp="1"/>
          </p:cNvSpPr>
          <p:nvPr>
            <p:ph type="title"/>
          </p:nvPr>
        </p:nvSpPr>
        <p:spPr/>
        <p:txBody>
          <a:bodyPr/>
          <a:lstStyle/>
          <a:p>
            <a:r>
              <a:rPr lang="de-DE" dirty="0"/>
              <a:t>Stochastische Unabhängigkeit mehrerer Ereignisse</a:t>
            </a:r>
            <a:endParaRPr lang="en-DE" dirty="0"/>
          </a:p>
        </p:txBody>
      </p:sp>
    </p:spTree>
    <p:extLst>
      <p:ext uri="{BB962C8B-B14F-4D97-AF65-F5344CB8AC3E}">
        <p14:creationId xmlns:p14="http://schemas.microsoft.com/office/powerpoint/2010/main" val="27809947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dissolv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dissolve">
                                      <p:cBhvr>
                                        <p:cTn id="15" dur="500"/>
                                        <p:tgtEl>
                                          <p:spTgt spid="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dissolve">
                                      <p:cBhvr>
                                        <p:cTn id="20" dur="500"/>
                                        <p:tgtEl>
                                          <p:spTgt spid="2">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dissolve">
                                      <p:cBhvr>
                                        <p:cTn id="25" dur="500"/>
                                        <p:tgtEl>
                                          <p:spTgt spid="2">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2">
                                            <p:txEl>
                                              <p:pRg st="5" end="5"/>
                                            </p:txEl>
                                          </p:spTgt>
                                        </p:tgtEl>
                                        <p:attrNameLst>
                                          <p:attrName>style.visibility</p:attrName>
                                        </p:attrNameLst>
                                      </p:cBhvr>
                                      <p:to>
                                        <p:strVal val="visible"/>
                                      </p:to>
                                    </p:set>
                                    <p:animEffect transition="in" filter="dissolve">
                                      <p:cBhvr>
                                        <p:cTn id="30" dur="500"/>
                                        <p:tgtEl>
                                          <p:spTgt spid="2">
                                            <p:txEl>
                                              <p:pRg st="5" end="5"/>
                                            </p:txEl>
                                          </p:spTgt>
                                        </p:tgtEl>
                                      </p:cBhvr>
                                    </p:animEffect>
                                  </p:childTnLst>
                                </p:cTn>
                              </p:par>
                              <p:par>
                                <p:cTn id="31" presetID="9" presetClass="entr" presetSubtype="0" fill="hold" nodeType="with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animEffect transition="in" filter="dissolve">
                                      <p:cBhvr>
                                        <p:cTn id="33"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274BEC71-39BB-D433-AB75-66D1D4E069D4}"/>
                  </a:ext>
                </a:extLst>
              </p:cNvPr>
              <p:cNvSpPr>
                <a:spLocks noGrp="1"/>
              </p:cNvSpPr>
              <p:nvPr>
                <p:ph type="body" sz="quarter" idx="13"/>
              </p:nvPr>
            </p:nvSpPr>
            <p:spPr/>
            <p:txBody>
              <a:bodyPr/>
              <a:lstStyle/>
              <a:p>
                <a:r>
                  <a:rPr lang="de-DE" b="1" dirty="0">
                    <a:solidFill>
                      <a:schemeClr val="accent4"/>
                    </a:solidFill>
                  </a:rPr>
                  <a:t>Beispiel (Stochastische Unabhängigkeit mehrerer Ereignisse)</a:t>
                </a:r>
                <a:r>
                  <a:rPr lang="de-DE" dirty="0"/>
                  <a:t>. Wir werfen zwei faire Würfel und betrachten nun die drei Ereignisse </a:t>
                </a:r>
              </a:p>
              <a:p>
                <a:pPr marL="0" indent="0">
                  <a:buNone/>
                </a:pPr>
                <a14:m>
                  <m:oMathPara xmlns:m="http://schemas.openxmlformats.org/officeDocument/2006/math">
                    <m:oMathParaPr>
                      <m:jc m:val="centerGroup"/>
                    </m:oMathParaPr>
                    <m:oMath xmlns:m="http://schemas.openxmlformats.org/officeDocument/2006/math">
                      <m:r>
                        <a:rPr lang="de-DE" i="1">
                          <a:latin typeface="Cambria Math" panose="02040503050406030204" pitchFamily="18" charset="0"/>
                        </a:rPr>
                        <m:t>𝐴</m:t>
                      </m:r>
                      <m:r>
                        <a:rPr lang="en-US" i="1">
                          <a:latin typeface="Cambria Math" panose="02040503050406030204" pitchFamily="18" charset="0"/>
                        </a:rPr>
                        <m:t>=“</m:t>
                      </m:r>
                      <m:r>
                        <m:rPr>
                          <m:sty m:val="p"/>
                        </m:rPr>
                        <a:rPr lang="en-US">
                          <a:latin typeface="Cambria Math" panose="02040503050406030204" pitchFamily="18" charset="0"/>
                        </a:rPr>
                        <m:t>Der</m:t>
                      </m:r>
                      <m:r>
                        <a:rPr lang="en-US">
                          <a:latin typeface="Cambria Math" panose="02040503050406030204" pitchFamily="18" charset="0"/>
                        </a:rPr>
                        <m:t> </m:t>
                      </m:r>
                      <m:r>
                        <m:rPr>
                          <m:sty m:val="p"/>
                        </m:rPr>
                        <a:rPr lang="en-US">
                          <a:latin typeface="Cambria Math" panose="02040503050406030204" pitchFamily="18" charset="0"/>
                        </a:rPr>
                        <m:t>erste</m:t>
                      </m:r>
                      <m:r>
                        <a:rPr lang="en-US">
                          <a:latin typeface="Cambria Math" panose="02040503050406030204" pitchFamily="18" charset="0"/>
                        </a:rPr>
                        <m:t> </m:t>
                      </m:r>
                      <m:r>
                        <m:rPr>
                          <m:sty m:val="p"/>
                        </m:rPr>
                        <a:rPr lang="en-US">
                          <a:latin typeface="Cambria Math" panose="02040503050406030204" pitchFamily="18" charset="0"/>
                        </a:rPr>
                        <m:t>W</m:t>
                      </m:r>
                      <m:r>
                        <a:rPr lang="en-US">
                          <a:latin typeface="Cambria Math" panose="02040503050406030204" pitchFamily="18" charset="0"/>
                        </a:rPr>
                        <m:t>ü</m:t>
                      </m:r>
                      <m:r>
                        <m:rPr>
                          <m:sty m:val="p"/>
                        </m:rPr>
                        <a:rPr lang="en-US">
                          <a:latin typeface="Cambria Math" panose="02040503050406030204" pitchFamily="18" charset="0"/>
                        </a:rPr>
                        <m:t>rfel</m:t>
                      </m:r>
                      <m:r>
                        <a:rPr lang="en-US">
                          <a:latin typeface="Cambria Math" panose="02040503050406030204" pitchFamily="18" charset="0"/>
                        </a:rPr>
                        <m:t> </m:t>
                      </m:r>
                      <m:r>
                        <m:rPr>
                          <m:sty m:val="p"/>
                        </m:rPr>
                        <a:rPr lang="en-US">
                          <a:latin typeface="Cambria Math" panose="02040503050406030204" pitchFamily="18" charset="0"/>
                        </a:rPr>
                        <m:t>zeigt</m:t>
                      </m:r>
                      <m:r>
                        <a:rPr lang="en-US">
                          <a:latin typeface="Cambria Math" panose="02040503050406030204" pitchFamily="18" charset="0"/>
                        </a:rPr>
                        <m:t> </m:t>
                      </m:r>
                      <m:r>
                        <m:rPr>
                          <m:sty m:val="p"/>
                        </m:rPr>
                        <a:rPr lang="en-US">
                          <a:latin typeface="Cambria Math" panose="02040503050406030204" pitchFamily="18" charset="0"/>
                        </a:rPr>
                        <m:t>eine</m:t>
                      </m:r>
                      <m:r>
                        <a:rPr lang="en-US">
                          <a:latin typeface="Cambria Math" panose="02040503050406030204" pitchFamily="18" charset="0"/>
                        </a:rPr>
                        <m:t> </m:t>
                      </m:r>
                      <m:r>
                        <a:rPr lang="en-US" i="1">
                          <a:latin typeface="Cambria Math" panose="02040503050406030204" pitchFamily="18" charset="0"/>
                        </a:rPr>
                        <m:t>6”</m:t>
                      </m:r>
                    </m:oMath>
                  </m:oMathPara>
                </a14:m>
                <a:endParaRPr lang="de-DE"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𝐵</m:t>
                      </m:r>
                      <m:r>
                        <a:rPr lang="en-US" i="1">
                          <a:latin typeface="Cambria Math" panose="02040503050406030204" pitchFamily="18" charset="0"/>
                        </a:rPr>
                        <m:t>=“</m:t>
                      </m:r>
                      <m:r>
                        <m:rPr>
                          <m:sty m:val="p"/>
                        </m:rPr>
                        <a:rPr lang="en-US">
                          <a:latin typeface="Cambria Math" panose="02040503050406030204" pitchFamily="18" charset="0"/>
                        </a:rPr>
                        <m:t>Der</m:t>
                      </m:r>
                      <m:r>
                        <a:rPr lang="en-US">
                          <a:latin typeface="Cambria Math" panose="02040503050406030204" pitchFamily="18" charset="0"/>
                        </a:rPr>
                        <m:t> </m:t>
                      </m:r>
                      <m:r>
                        <m:rPr>
                          <m:sty m:val="p"/>
                        </m:rPr>
                        <a:rPr lang="en-US">
                          <a:latin typeface="Cambria Math" panose="02040503050406030204" pitchFamily="18" charset="0"/>
                        </a:rPr>
                        <m:t>zweite</m:t>
                      </m:r>
                      <m:r>
                        <a:rPr lang="en-US">
                          <a:latin typeface="Cambria Math" panose="02040503050406030204" pitchFamily="18" charset="0"/>
                        </a:rPr>
                        <m:t> </m:t>
                      </m:r>
                      <m:r>
                        <m:rPr>
                          <m:sty m:val="p"/>
                        </m:rPr>
                        <a:rPr lang="en-US">
                          <a:latin typeface="Cambria Math" panose="02040503050406030204" pitchFamily="18" charset="0"/>
                        </a:rPr>
                        <m:t>W</m:t>
                      </m:r>
                      <m:r>
                        <a:rPr lang="en-US">
                          <a:latin typeface="Cambria Math" panose="02040503050406030204" pitchFamily="18" charset="0"/>
                        </a:rPr>
                        <m:t>ü</m:t>
                      </m:r>
                      <m:r>
                        <m:rPr>
                          <m:sty m:val="p"/>
                        </m:rPr>
                        <a:rPr lang="en-US">
                          <a:latin typeface="Cambria Math" panose="02040503050406030204" pitchFamily="18" charset="0"/>
                        </a:rPr>
                        <m:t>rfel</m:t>
                      </m:r>
                      <m:r>
                        <a:rPr lang="en-US">
                          <a:latin typeface="Cambria Math" panose="02040503050406030204" pitchFamily="18" charset="0"/>
                        </a:rPr>
                        <m:t> </m:t>
                      </m:r>
                      <m:r>
                        <m:rPr>
                          <m:sty m:val="p"/>
                        </m:rPr>
                        <a:rPr lang="en-US">
                          <a:latin typeface="Cambria Math" panose="02040503050406030204" pitchFamily="18" charset="0"/>
                        </a:rPr>
                        <m:t>zeigt</m:t>
                      </m:r>
                      <m:r>
                        <a:rPr lang="en-US">
                          <a:latin typeface="Cambria Math" panose="02040503050406030204" pitchFamily="18" charset="0"/>
                        </a:rPr>
                        <m:t> </m:t>
                      </m:r>
                      <m:r>
                        <m:rPr>
                          <m:sty m:val="p"/>
                        </m:rPr>
                        <a:rPr lang="en-US">
                          <a:latin typeface="Cambria Math" panose="02040503050406030204" pitchFamily="18" charset="0"/>
                        </a:rPr>
                        <m:t>eine</m:t>
                      </m:r>
                      <m:r>
                        <a:rPr lang="en-US">
                          <a:latin typeface="Cambria Math" panose="02040503050406030204" pitchFamily="18" charset="0"/>
                        </a:rPr>
                        <m:t> </m:t>
                      </m:r>
                      <m:r>
                        <a:rPr lang="en-US" i="1">
                          <a:latin typeface="Cambria Math" panose="02040503050406030204" pitchFamily="18" charset="0"/>
                        </a:rPr>
                        <m:t>6”</m:t>
                      </m:r>
                    </m:oMath>
                  </m:oMathPara>
                </a14:m>
                <a:endParaRPr lang="de-DE"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𝐶</m:t>
                      </m:r>
                      <m:r>
                        <a:rPr lang="en-US" i="1">
                          <a:latin typeface="Cambria Math" panose="02040503050406030204" pitchFamily="18" charset="0"/>
                        </a:rPr>
                        <m:t>=“</m:t>
                      </m:r>
                      <m:r>
                        <m:rPr>
                          <m:sty m:val="p"/>
                        </m:rPr>
                        <a:rPr lang="en-US">
                          <a:latin typeface="Cambria Math" panose="02040503050406030204" pitchFamily="18" charset="0"/>
                        </a:rPr>
                        <m:t>Die</m:t>
                      </m:r>
                      <m:r>
                        <a:rPr lang="en-US">
                          <a:latin typeface="Cambria Math" panose="02040503050406030204" pitchFamily="18" charset="0"/>
                        </a:rPr>
                        <m:t> </m:t>
                      </m:r>
                      <m:r>
                        <m:rPr>
                          <m:sty m:val="p"/>
                        </m:rPr>
                        <a:rPr lang="en-US">
                          <a:latin typeface="Cambria Math" panose="02040503050406030204" pitchFamily="18" charset="0"/>
                        </a:rPr>
                        <m:t>W</m:t>
                      </m:r>
                      <m:r>
                        <a:rPr lang="en-US">
                          <a:latin typeface="Cambria Math" panose="02040503050406030204" pitchFamily="18" charset="0"/>
                        </a:rPr>
                        <m:t>ü</m:t>
                      </m:r>
                      <m:r>
                        <m:rPr>
                          <m:sty m:val="p"/>
                        </m:rPr>
                        <a:rPr lang="en-US">
                          <a:latin typeface="Cambria Math" panose="02040503050406030204" pitchFamily="18" charset="0"/>
                        </a:rPr>
                        <m:t>rfel</m:t>
                      </m:r>
                      <m:r>
                        <a:rPr lang="en-US">
                          <a:latin typeface="Cambria Math" panose="02040503050406030204" pitchFamily="18" charset="0"/>
                        </a:rPr>
                        <m:t> </m:t>
                      </m:r>
                      <m:r>
                        <m:rPr>
                          <m:sty m:val="p"/>
                        </m:rPr>
                        <a:rPr lang="en-US">
                          <a:latin typeface="Cambria Math" panose="02040503050406030204" pitchFamily="18" charset="0"/>
                        </a:rPr>
                        <m:t>zeigen</m:t>
                      </m:r>
                      <m:r>
                        <a:rPr lang="en-US">
                          <a:latin typeface="Cambria Math" panose="02040503050406030204" pitchFamily="18" charset="0"/>
                        </a:rPr>
                        <m:t> </m:t>
                      </m:r>
                      <m:r>
                        <m:rPr>
                          <m:sty m:val="p"/>
                        </m:rPr>
                        <a:rPr lang="en-US">
                          <a:latin typeface="Cambria Math" panose="02040503050406030204" pitchFamily="18" charset="0"/>
                        </a:rPr>
                        <m:t>eine</m:t>
                      </m:r>
                      <m:r>
                        <a:rPr lang="en-US">
                          <a:latin typeface="Cambria Math" panose="02040503050406030204" pitchFamily="18" charset="0"/>
                        </a:rPr>
                        <m:t> </m:t>
                      </m:r>
                      <m:r>
                        <m:rPr>
                          <m:sty m:val="p"/>
                        </m:rPr>
                        <a:rPr lang="en-US">
                          <a:latin typeface="Cambria Math" panose="02040503050406030204" pitchFamily="18" charset="0"/>
                        </a:rPr>
                        <m:t>Summe</m:t>
                      </m:r>
                      <m:r>
                        <a:rPr lang="en-US">
                          <a:latin typeface="Cambria Math" panose="02040503050406030204" pitchFamily="18" charset="0"/>
                        </a:rPr>
                        <m:t> </m:t>
                      </m:r>
                      <m:r>
                        <m:rPr>
                          <m:sty m:val="p"/>
                        </m:rPr>
                        <a:rPr lang="en-US">
                          <a:latin typeface="Cambria Math" panose="02040503050406030204" pitchFamily="18" charset="0"/>
                        </a:rPr>
                        <m:t>von</m:t>
                      </m:r>
                      <m:r>
                        <a:rPr lang="en-US">
                          <a:latin typeface="Cambria Math" panose="02040503050406030204" pitchFamily="18" charset="0"/>
                        </a:rPr>
                        <m:t> </m:t>
                      </m:r>
                      <m:r>
                        <a:rPr lang="en-US" i="1">
                          <a:latin typeface="Cambria Math" panose="02040503050406030204" pitchFamily="18" charset="0"/>
                        </a:rPr>
                        <m:t>7” </m:t>
                      </m:r>
                    </m:oMath>
                  </m:oMathPara>
                </a14:m>
                <a:endParaRPr lang="de-DE" dirty="0"/>
              </a:p>
              <a:p>
                <a:r>
                  <a:rPr lang="en-DE" dirty="0"/>
                  <a:t>Sind die drei Ereignisse </a:t>
                </a:r>
                <a14:m>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𝐶</m:t>
                        </m:r>
                      </m:e>
                    </m:d>
                  </m:oMath>
                </a14:m>
                <a:r>
                  <a:rPr lang="en-DE" dirty="0"/>
                  <a:t> unabhängig?</a:t>
                </a:r>
              </a:p>
              <a:p>
                <a:pPr lvl="1"/>
                <a:r>
                  <a:rPr lang="en-DE" sz="1200" dirty="0"/>
                  <a:t>Wir wissen aus den vorherigen Beispielen dass</a:t>
                </a:r>
              </a:p>
              <a:p>
                <a:pPr marL="268287" lvl="1" indent="0">
                  <a:buNone/>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𝐴</m:t>
                          </m:r>
                          <m:r>
                            <a:rPr lang="en-US" sz="1200" b="0" i="1" smtClean="0">
                              <a:latin typeface="Cambria Math" panose="02040503050406030204" pitchFamily="18" charset="0"/>
                            </a:rPr>
                            <m:t>∩</m:t>
                          </m:r>
                          <m:r>
                            <a:rPr lang="en-US" sz="1200" b="0" i="1" smtClean="0">
                              <a:latin typeface="Cambria Math" panose="02040503050406030204" pitchFamily="18" charset="0"/>
                            </a:rPr>
                            <m:t>𝐵</m:t>
                          </m:r>
                        </m:e>
                      </m:d>
                      <m:r>
                        <a:rPr lang="en-US" sz="1200" b="0" i="1" smtClean="0">
                          <a:latin typeface="Cambria Math" panose="02040503050406030204" pitchFamily="18" charset="0"/>
                        </a:rPr>
                        <m:t>=</m:t>
                      </m:r>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𝐴</m:t>
                          </m:r>
                        </m:e>
                      </m:d>
                      <m:r>
                        <a:rPr lang="en-US" sz="1200" b="0" i="1" smtClean="0">
                          <a:latin typeface="Cambria Math" panose="02040503050406030204" pitchFamily="18" charset="0"/>
                        </a:rPr>
                        <m:t>⋅</m:t>
                      </m:r>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𝐵</m:t>
                          </m:r>
                        </m:e>
                      </m:d>
                    </m:oMath>
                  </m:oMathPara>
                </a14:m>
                <a:endParaRPr lang="en-DE" sz="1200" dirty="0"/>
              </a:p>
              <a:p>
                <a:pPr marL="268287" lvl="1" indent="0">
                  <a:buNone/>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𝐴</m:t>
                          </m:r>
                          <m:r>
                            <a:rPr lang="en-US" sz="1200" b="0" i="1" smtClean="0">
                              <a:latin typeface="Cambria Math" panose="02040503050406030204" pitchFamily="18" charset="0"/>
                            </a:rPr>
                            <m:t>∩</m:t>
                          </m:r>
                          <m:r>
                            <a:rPr lang="en-US" sz="1200" b="0" i="1" smtClean="0">
                              <a:latin typeface="Cambria Math" panose="02040503050406030204" pitchFamily="18" charset="0"/>
                            </a:rPr>
                            <m:t>𝐶</m:t>
                          </m:r>
                        </m:e>
                      </m:d>
                      <m:r>
                        <a:rPr lang="en-US" sz="1200" b="0" i="1" smtClean="0">
                          <a:latin typeface="Cambria Math" panose="02040503050406030204" pitchFamily="18" charset="0"/>
                        </a:rPr>
                        <m:t>=</m:t>
                      </m:r>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𝐴</m:t>
                          </m:r>
                        </m:e>
                      </m:d>
                      <m:r>
                        <a:rPr lang="en-US" sz="1200" b="0" i="1" smtClean="0">
                          <a:latin typeface="Cambria Math" panose="02040503050406030204" pitchFamily="18" charset="0"/>
                        </a:rPr>
                        <m:t>⋅</m:t>
                      </m:r>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𝐶</m:t>
                          </m:r>
                        </m:e>
                      </m:d>
                    </m:oMath>
                  </m:oMathPara>
                </a14:m>
                <a:endParaRPr lang="en-DE" sz="1200" dirty="0"/>
              </a:p>
              <a:p>
                <a:pPr marL="268287" lvl="1" indent="0">
                  <a:buNone/>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𝐵</m:t>
                          </m:r>
                          <m:r>
                            <a:rPr lang="en-US" sz="1200" b="0" i="1" smtClean="0">
                              <a:latin typeface="Cambria Math" panose="02040503050406030204" pitchFamily="18" charset="0"/>
                            </a:rPr>
                            <m:t>∩</m:t>
                          </m:r>
                          <m:r>
                            <a:rPr lang="en-US" sz="1200" b="0" i="1" smtClean="0">
                              <a:latin typeface="Cambria Math" panose="02040503050406030204" pitchFamily="18" charset="0"/>
                            </a:rPr>
                            <m:t>𝐶</m:t>
                          </m:r>
                        </m:e>
                      </m:d>
                      <m:r>
                        <a:rPr lang="en-US" sz="1200" b="0" i="1" smtClean="0">
                          <a:latin typeface="Cambria Math" panose="02040503050406030204" pitchFamily="18" charset="0"/>
                        </a:rPr>
                        <m:t>=</m:t>
                      </m:r>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𝐵</m:t>
                          </m:r>
                        </m:e>
                      </m:d>
                      <m:r>
                        <a:rPr lang="en-US" sz="1200" b="0" i="1" smtClean="0">
                          <a:latin typeface="Cambria Math" panose="02040503050406030204" pitchFamily="18" charset="0"/>
                        </a:rPr>
                        <m:t>⋅</m:t>
                      </m:r>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𝐶</m:t>
                          </m:r>
                        </m:e>
                      </m:d>
                    </m:oMath>
                  </m:oMathPara>
                </a14:m>
                <a:endParaRPr lang="en-DE" sz="1200" dirty="0"/>
              </a:p>
              <a:p>
                <a:pPr lvl="1"/>
                <a:r>
                  <a:rPr lang="en-DE" sz="1200" dirty="0"/>
                  <a:t>Aber</a:t>
                </a:r>
              </a:p>
              <a:p>
                <a:pPr marL="268287" lvl="1" indent="0">
                  <a:buNone/>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𝑃</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𝐴</m:t>
                          </m:r>
                          <m:r>
                            <a:rPr lang="en-US" sz="1200" b="0" i="1" smtClean="0">
                              <a:latin typeface="Cambria Math" panose="02040503050406030204" pitchFamily="18" charset="0"/>
                            </a:rPr>
                            <m:t>∩</m:t>
                          </m:r>
                          <m:r>
                            <a:rPr lang="en-US" sz="1200" b="0" i="1" smtClean="0">
                              <a:latin typeface="Cambria Math" panose="02040503050406030204" pitchFamily="18" charset="0"/>
                            </a:rPr>
                            <m:t>𝐵</m:t>
                          </m:r>
                          <m:r>
                            <a:rPr lang="en-US" sz="1200" b="0" i="1" smtClean="0">
                              <a:latin typeface="Cambria Math" panose="02040503050406030204" pitchFamily="18" charset="0"/>
                            </a:rPr>
                            <m:t>∩</m:t>
                          </m:r>
                          <m:r>
                            <a:rPr lang="en-US" sz="1200" b="0" i="1" smtClean="0">
                              <a:latin typeface="Cambria Math" panose="02040503050406030204" pitchFamily="18" charset="0"/>
                            </a:rPr>
                            <m:t>𝐶</m:t>
                          </m:r>
                        </m:e>
                      </m:d>
                      <m:r>
                        <a:rPr lang="en-US" sz="1200" b="0" i="1" smtClean="0">
                          <a:latin typeface="Cambria Math" panose="02040503050406030204" pitchFamily="18" charset="0"/>
                        </a:rPr>
                        <m:t>=0</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𝑃</m:t>
                      </m:r>
                      <m:d>
                        <m:dPr>
                          <m:ctrlPr>
                            <a:rPr lang="en-US" sz="1200" b="0" i="1" smtClean="0">
                              <a:latin typeface="Cambria Math" panose="02040503050406030204" pitchFamily="18" charset="0"/>
                              <a:ea typeface="Cambria Math" panose="02040503050406030204" pitchFamily="18" charset="0"/>
                            </a:rPr>
                          </m:ctrlPr>
                        </m:dPr>
                        <m:e>
                          <m:r>
                            <a:rPr lang="en-US" sz="1200" b="0" i="1" smtClean="0">
                              <a:latin typeface="Cambria Math" panose="02040503050406030204" pitchFamily="18" charset="0"/>
                              <a:ea typeface="Cambria Math" panose="02040503050406030204" pitchFamily="18" charset="0"/>
                            </a:rPr>
                            <m:t>𝐴</m:t>
                          </m:r>
                        </m:e>
                      </m:d>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𝑃</m:t>
                      </m:r>
                      <m:d>
                        <m:dPr>
                          <m:ctrlPr>
                            <a:rPr lang="en-US" sz="1200" b="0" i="1" smtClean="0">
                              <a:latin typeface="Cambria Math" panose="02040503050406030204" pitchFamily="18" charset="0"/>
                              <a:ea typeface="Cambria Math" panose="02040503050406030204" pitchFamily="18" charset="0"/>
                            </a:rPr>
                          </m:ctrlPr>
                        </m:dPr>
                        <m:e>
                          <m:r>
                            <a:rPr lang="en-US" sz="1200" b="0" i="1" smtClean="0">
                              <a:latin typeface="Cambria Math" panose="02040503050406030204" pitchFamily="18" charset="0"/>
                              <a:ea typeface="Cambria Math" panose="02040503050406030204" pitchFamily="18" charset="0"/>
                            </a:rPr>
                            <m:t>𝐵</m:t>
                          </m:r>
                        </m:e>
                      </m:d>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𝑃</m:t>
                      </m:r>
                      <m:d>
                        <m:dPr>
                          <m:ctrlPr>
                            <a:rPr lang="en-US" sz="1200" b="0" i="1" smtClean="0">
                              <a:latin typeface="Cambria Math" panose="02040503050406030204" pitchFamily="18" charset="0"/>
                              <a:ea typeface="Cambria Math" panose="02040503050406030204" pitchFamily="18" charset="0"/>
                            </a:rPr>
                          </m:ctrlPr>
                        </m:dPr>
                        <m:e>
                          <m:r>
                            <a:rPr lang="en-US" sz="1200" b="0" i="1" smtClean="0">
                              <a:latin typeface="Cambria Math" panose="02040503050406030204" pitchFamily="18" charset="0"/>
                              <a:ea typeface="Cambria Math" panose="02040503050406030204" pitchFamily="18" charset="0"/>
                            </a:rPr>
                            <m:t>𝐶</m:t>
                          </m:r>
                        </m:e>
                      </m:d>
                      <m:r>
                        <a:rPr lang="en-US" sz="1200" b="0" i="1" smtClean="0">
                          <a:latin typeface="Cambria Math" panose="02040503050406030204" pitchFamily="18" charset="0"/>
                          <a:ea typeface="Cambria Math" panose="02040503050406030204" pitchFamily="18" charset="0"/>
                        </a:rPr>
                        <m:t>=</m:t>
                      </m:r>
                      <m:f>
                        <m:fPr>
                          <m:ctrlPr>
                            <a:rPr lang="en-US" sz="1200" b="0" i="1" smtClean="0">
                              <a:latin typeface="Cambria Math" panose="02040503050406030204" pitchFamily="18" charset="0"/>
                              <a:ea typeface="Cambria Math" panose="02040503050406030204" pitchFamily="18" charset="0"/>
                            </a:rPr>
                          </m:ctrlPr>
                        </m:fPr>
                        <m:num>
                          <m:r>
                            <a:rPr lang="en-US" sz="1200" b="0" i="1" smtClean="0">
                              <a:latin typeface="Cambria Math" panose="02040503050406030204" pitchFamily="18" charset="0"/>
                              <a:ea typeface="Cambria Math" panose="02040503050406030204" pitchFamily="18" charset="0"/>
                            </a:rPr>
                            <m:t>1</m:t>
                          </m:r>
                        </m:num>
                        <m:den>
                          <m:r>
                            <a:rPr lang="en-US" sz="1200" b="0" i="1" smtClean="0">
                              <a:latin typeface="Cambria Math" panose="02040503050406030204" pitchFamily="18" charset="0"/>
                              <a:ea typeface="Cambria Math" panose="02040503050406030204" pitchFamily="18" charset="0"/>
                            </a:rPr>
                            <m:t>6</m:t>
                          </m:r>
                        </m:den>
                      </m:f>
                      <m:r>
                        <a:rPr lang="en-US" sz="1200" b="0" i="1" smtClean="0">
                          <a:latin typeface="Cambria Math" panose="02040503050406030204" pitchFamily="18" charset="0"/>
                          <a:ea typeface="Cambria Math" panose="02040503050406030204" pitchFamily="18" charset="0"/>
                        </a:rPr>
                        <m:t>⋅</m:t>
                      </m:r>
                      <m:f>
                        <m:fPr>
                          <m:ctrlPr>
                            <a:rPr lang="en-US" sz="1200" b="0" i="1" smtClean="0">
                              <a:latin typeface="Cambria Math" panose="02040503050406030204" pitchFamily="18" charset="0"/>
                              <a:ea typeface="Cambria Math" panose="02040503050406030204" pitchFamily="18" charset="0"/>
                            </a:rPr>
                          </m:ctrlPr>
                        </m:fPr>
                        <m:num>
                          <m:r>
                            <a:rPr lang="en-US" sz="1200" b="0" i="1" smtClean="0">
                              <a:latin typeface="Cambria Math" panose="02040503050406030204" pitchFamily="18" charset="0"/>
                              <a:ea typeface="Cambria Math" panose="02040503050406030204" pitchFamily="18" charset="0"/>
                            </a:rPr>
                            <m:t>1</m:t>
                          </m:r>
                        </m:num>
                        <m:den>
                          <m:r>
                            <a:rPr lang="en-US" sz="1200" b="0" i="1" smtClean="0">
                              <a:latin typeface="Cambria Math" panose="02040503050406030204" pitchFamily="18" charset="0"/>
                              <a:ea typeface="Cambria Math" panose="02040503050406030204" pitchFamily="18" charset="0"/>
                            </a:rPr>
                            <m:t>6</m:t>
                          </m:r>
                        </m:den>
                      </m:f>
                      <m:r>
                        <a:rPr lang="en-US" sz="1200" b="0" i="1" smtClean="0">
                          <a:latin typeface="Cambria Math" panose="02040503050406030204" pitchFamily="18" charset="0"/>
                          <a:ea typeface="Cambria Math" panose="02040503050406030204" pitchFamily="18" charset="0"/>
                        </a:rPr>
                        <m:t>⋅</m:t>
                      </m:r>
                      <m:f>
                        <m:fPr>
                          <m:ctrlPr>
                            <a:rPr lang="en-US" sz="1200" b="0" i="1" smtClean="0">
                              <a:latin typeface="Cambria Math" panose="02040503050406030204" pitchFamily="18" charset="0"/>
                              <a:ea typeface="Cambria Math" panose="02040503050406030204" pitchFamily="18" charset="0"/>
                            </a:rPr>
                          </m:ctrlPr>
                        </m:fPr>
                        <m:num>
                          <m:r>
                            <a:rPr lang="en-US" sz="1200" b="0" i="1" smtClean="0">
                              <a:latin typeface="Cambria Math" panose="02040503050406030204" pitchFamily="18" charset="0"/>
                              <a:ea typeface="Cambria Math" panose="02040503050406030204" pitchFamily="18" charset="0"/>
                            </a:rPr>
                            <m:t>1</m:t>
                          </m:r>
                        </m:num>
                        <m:den>
                          <m:r>
                            <a:rPr lang="en-US" sz="1200" b="0" i="1" smtClean="0">
                              <a:latin typeface="Cambria Math" panose="02040503050406030204" pitchFamily="18" charset="0"/>
                              <a:ea typeface="Cambria Math" panose="02040503050406030204" pitchFamily="18" charset="0"/>
                            </a:rPr>
                            <m:t>6</m:t>
                          </m:r>
                        </m:den>
                      </m:f>
                    </m:oMath>
                  </m:oMathPara>
                </a14:m>
                <a:endParaRPr lang="en-DE" sz="1200" dirty="0"/>
              </a:p>
              <a:p>
                <a:pPr lvl="1"/>
                <a:r>
                  <a:rPr lang="de-DE" sz="1200" b="1" dirty="0"/>
                  <a:t>Wir sehen</a:t>
                </a:r>
                <a:r>
                  <a:rPr lang="de-DE" sz="1200" dirty="0"/>
                  <a:t>: Auch wenn </a:t>
                </a:r>
                <a14:m>
                  <m:oMath xmlns:m="http://schemas.openxmlformats.org/officeDocument/2006/math">
                    <m:r>
                      <a:rPr lang="de-DE" sz="1200" b="0" i="1" smtClean="0">
                        <a:latin typeface="Cambria Math" panose="02040503050406030204" pitchFamily="18" charset="0"/>
                      </a:rPr>
                      <m:t>𝐴</m:t>
                    </m:r>
                  </m:oMath>
                </a14:m>
                <a:r>
                  <a:rPr lang="de-DE" sz="1200" dirty="0"/>
                  <a:t>, </a:t>
                </a:r>
                <a14:m>
                  <m:oMath xmlns:m="http://schemas.openxmlformats.org/officeDocument/2006/math">
                    <m:r>
                      <a:rPr lang="de-DE" sz="1200" b="0" i="1" smtClean="0">
                        <a:latin typeface="Cambria Math" panose="02040503050406030204" pitchFamily="18" charset="0"/>
                      </a:rPr>
                      <m:t>𝐵</m:t>
                    </m:r>
                  </m:oMath>
                </a14:m>
                <a:r>
                  <a:rPr lang="de-DE" sz="1200" dirty="0"/>
                  <a:t> und </a:t>
                </a:r>
                <a14:m>
                  <m:oMath xmlns:m="http://schemas.openxmlformats.org/officeDocument/2006/math">
                    <m:r>
                      <a:rPr lang="de-DE" sz="1200" b="0" i="1" smtClean="0">
                        <a:latin typeface="Cambria Math" panose="02040503050406030204" pitchFamily="18" charset="0"/>
                      </a:rPr>
                      <m:t>𝐶</m:t>
                    </m:r>
                  </m:oMath>
                </a14:m>
                <a:r>
                  <a:rPr lang="de-DE" sz="1200" dirty="0"/>
                  <a:t> paarweise unabhängig sind, so ist die Ereignisfamilie </a:t>
                </a:r>
                <a14:m>
                  <m:oMath xmlns:m="http://schemas.openxmlformats.org/officeDocument/2006/math">
                    <m:r>
                      <a:rPr lang="de-DE" sz="1200" b="0" i="1" smtClean="0">
                        <a:latin typeface="Cambria Math" panose="02040503050406030204" pitchFamily="18" charset="0"/>
                      </a:rPr>
                      <m:t>𝐹</m:t>
                    </m:r>
                  </m:oMath>
                </a14:m>
                <a:r>
                  <a:rPr lang="de-DE" sz="1200" dirty="0"/>
                  <a:t> dennoch nicht stochastisch unabhängig!</a:t>
                </a:r>
              </a:p>
            </p:txBody>
          </p:sp>
        </mc:Choice>
        <mc:Fallback xmlns="">
          <p:sp>
            <p:nvSpPr>
              <p:cNvPr id="2" name="Text Placeholder 1">
                <a:extLst>
                  <a:ext uri="{FF2B5EF4-FFF2-40B4-BE49-F238E27FC236}">
                    <a16:creationId xmlns:a16="http://schemas.microsoft.com/office/drawing/2014/main" id="{274BEC71-39BB-D433-AB75-66D1D4E069D4}"/>
                  </a:ext>
                </a:extLst>
              </p:cNvPr>
              <p:cNvSpPr>
                <a:spLocks noGrp="1" noRot="1" noChangeAspect="1" noMove="1" noResize="1" noEditPoints="1" noAdjustHandles="1" noChangeArrowheads="1" noChangeShapeType="1" noTextEdit="1"/>
              </p:cNvSpPr>
              <p:nvPr>
                <p:ph type="body" sz="quarter" idx="13"/>
              </p:nvPr>
            </p:nvSpPr>
            <p:spPr>
              <a:blipFill>
                <a:blip r:embed="rId2"/>
                <a:stretch>
                  <a:fillRect t="-355" r="-185" b="-1418"/>
                </a:stretch>
              </a:blipFill>
            </p:spPr>
            <p:txBody>
              <a:bodyPr/>
              <a:lstStyle/>
              <a:p>
                <a:r>
                  <a:rPr lang="en-DE">
                    <a:noFill/>
                  </a:rPr>
                  <a:t> </a:t>
                </a:r>
              </a:p>
            </p:txBody>
          </p:sp>
        </mc:Fallback>
      </mc:AlternateContent>
      <p:sp>
        <p:nvSpPr>
          <p:cNvPr id="3" name="Title 2">
            <a:extLst>
              <a:ext uri="{FF2B5EF4-FFF2-40B4-BE49-F238E27FC236}">
                <a16:creationId xmlns:a16="http://schemas.microsoft.com/office/drawing/2014/main" id="{C5F92499-4520-DB90-F39D-0DE333AFA911}"/>
              </a:ext>
            </a:extLst>
          </p:cNvPr>
          <p:cNvSpPr>
            <a:spLocks noGrp="1"/>
          </p:cNvSpPr>
          <p:nvPr>
            <p:ph type="title"/>
          </p:nvPr>
        </p:nvSpPr>
        <p:spPr/>
        <p:txBody>
          <a:bodyPr/>
          <a:lstStyle/>
          <a:p>
            <a:r>
              <a:rPr lang="de-DE" dirty="0"/>
              <a:t>Stochastische Unabhängigkeit mehrerer Ereignisse</a:t>
            </a:r>
            <a:endParaRPr lang="en-DE" dirty="0"/>
          </a:p>
        </p:txBody>
      </p:sp>
      <p:pic>
        <p:nvPicPr>
          <p:cNvPr id="5" name="Picture 2" descr="Two white falling dice  on white. casino gambling template concept.">
            <a:extLst>
              <a:ext uri="{FF2B5EF4-FFF2-40B4-BE49-F238E27FC236}">
                <a16:creationId xmlns:a16="http://schemas.microsoft.com/office/drawing/2014/main" id="{1CD6703F-C521-384E-9F03-CEF8BF1BB1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5602" y="1419622"/>
            <a:ext cx="1419622" cy="1419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46208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dissolve">
                                      <p:cBhvr>
                                        <p:cTn id="10" dur="500"/>
                                        <p:tgtEl>
                                          <p:spTgt spid="2">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dissolve">
                                      <p:cBhvr>
                                        <p:cTn id="13" dur="500"/>
                                        <p:tgtEl>
                                          <p:spTgt spid="2">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dissolve">
                                      <p:cBhvr>
                                        <p:cTn id="16" dur="500"/>
                                        <p:tgtEl>
                                          <p:spTgt spid="2">
                                            <p:txEl>
                                              <p:pRg st="3" end="3"/>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dissolve">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Effect transition="in" filter="dissolve">
                                      <p:cBhvr>
                                        <p:cTn id="24" dur="500"/>
                                        <p:tgtEl>
                                          <p:spTgt spid="2">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animEffect transition="in" filter="dissolve">
                                      <p:cBhvr>
                                        <p:cTn id="29" dur="500"/>
                                        <p:tgtEl>
                                          <p:spTgt spid="2">
                                            <p:txEl>
                                              <p:pRg st="5" end="5"/>
                                            </p:txEl>
                                          </p:spTgt>
                                        </p:tgtEl>
                                      </p:cBhvr>
                                    </p:animEffect>
                                  </p:childTnLst>
                                </p:cTn>
                              </p:par>
                            </p:childTnLst>
                          </p:cTn>
                        </p:par>
                        <p:par>
                          <p:cTn id="30" fill="hold">
                            <p:stCondLst>
                              <p:cond delay="500"/>
                            </p:stCondLst>
                            <p:childTnLst>
                              <p:par>
                                <p:cTn id="31" presetID="9" presetClass="entr" presetSubtype="0" fill="hold" nodeType="after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animEffect transition="in" filter="dissolve">
                                      <p:cBhvr>
                                        <p:cTn id="33" dur="500"/>
                                        <p:tgtEl>
                                          <p:spTgt spid="2">
                                            <p:txEl>
                                              <p:pRg st="6" end="6"/>
                                            </p:txEl>
                                          </p:spTgt>
                                        </p:tgtEl>
                                      </p:cBhvr>
                                    </p:animEffect>
                                  </p:childTnLst>
                                </p:cTn>
                              </p:par>
                            </p:childTnLst>
                          </p:cTn>
                        </p:par>
                        <p:par>
                          <p:cTn id="34" fill="hold">
                            <p:stCondLst>
                              <p:cond delay="1000"/>
                            </p:stCondLst>
                            <p:childTnLst>
                              <p:par>
                                <p:cTn id="35" presetID="9" presetClass="entr" presetSubtype="0" fill="hold" nodeType="after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dissolve">
                                      <p:cBhvr>
                                        <p:cTn id="37" dur="500"/>
                                        <p:tgtEl>
                                          <p:spTgt spid="2">
                                            <p:txEl>
                                              <p:pRg st="7" end="7"/>
                                            </p:txEl>
                                          </p:spTgt>
                                        </p:tgtEl>
                                      </p:cBhvr>
                                    </p:animEffect>
                                  </p:childTnLst>
                                </p:cTn>
                              </p:par>
                            </p:childTnLst>
                          </p:cTn>
                        </p:par>
                        <p:par>
                          <p:cTn id="38" fill="hold">
                            <p:stCondLst>
                              <p:cond delay="1500"/>
                            </p:stCondLst>
                            <p:childTnLst>
                              <p:par>
                                <p:cTn id="39" presetID="9" presetClass="entr" presetSubtype="0" fill="hold" nodeType="afterEffect">
                                  <p:stCondLst>
                                    <p:cond delay="0"/>
                                  </p:stCondLst>
                                  <p:childTnLst>
                                    <p:set>
                                      <p:cBhvr>
                                        <p:cTn id="40" dur="1" fill="hold">
                                          <p:stCondLst>
                                            <p:cond delay="0"/>
                                          </p:stCondLst>
                                        </p:cTn>
                                        <p:tgtEl>
                                          <p:spTgt spid="2">
                                            <p:txEl>
                                              <p:pRg st="8" end="8"/>
                                            </p:txEl>
                                          </p:spTgt>
                                        </p:tgtEl>
                                        <p:attrNameLst>
                                          <p:attrName>style.visibility</p:attrName>
                                        </p:attrNameLst>
                                      </p:cBhvr>
                                      <p:to>
                                        <p:strVal val="visible"/>
                                      </p:to>
                                    </p:set>
                                    <p:animEffect transition="in" filter="dissolve">
                                      <p:cBhvr>
                                        <p:cTn id="41" dur="500"/>
                                        <p:tgtEl>
                                          <p:spTgt spid="2">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2">
                                            <p:txEl>
                                              <p:pRg st="9" end="9"/>
                                            </p:txEl>
                                          </p:spTgt>
                                        </p:tgtEl>
                                        <p:attrNameLst>
                                          <p:attrName>style.visibility</p:attrName>
                                        </p:attrNameLst>
                                      </p:cBhvr>
                                      <p:to>
                                        <p:strVal val="visible"/>
                                      </p:to>
                                    </p:set>
                                    <p:animEffect transition="in" filter="dissolve">
                                      <p:cBhvr>
                                        <p:cTn id="46" dur="500"/>
                                        <p:tgtEl>
                                          <p:spTgt spid="2">
                                            <p:txEl>
                                              <p:pRg st="9" end="9"/>
                                            </p:txEl>
                                          </p:spTgt>
                                        </p:tgtEl>
                                      </p:cBhvr>
                                    </p:animEffect>
                                  </p:childTnLst>
                                </p:cTn>
                              </p:par>
                              <p:par>
                                <p:cTn id="47" presetID="9" presetClass="entr" presetSubtype="0" fill="hold" nodeType="withEffect">
                                  <p:stCondLst>
                                    <p:cond delay="0"/>
                                  </p:stCondLst>
                                  <p:childTnLst>
                                    <p:set>
                                      <p:cBhvr>
                                        <p:cTn id="48" dur="1" fill="hold">
                                          <p:stCondLst>
                                            <p:cond delay="0"/>
                                          </p:stCondLst>
                                        </p:cTn>
                                        <p:tgtEl>
                                          <p:spTgt spid="2">
                                            <p:txEl>
                                              <p:pRg st="10" end="10"/>
                                            </p:txEl>
                                          </p:spTgt>
                                        </p:tgtEl>
                                        <p:attrNameLst>
                                          <p:attrName>style.visibility</p:attrName>
                                        </p:attrNameLst>
                                      </p:cBhvr>
                                      <p:to>
                                        <p:strVal val="visible"/>
                                      </p:to>
                                    </p:set>
                                    <p:animEffect transition="in" filter="dissolve">
                                      <p:cBhvr>
                                        <p:cTn id="49" dur="500"/>
                                        <p:tgtEl>
                                          <p:spTgt spid="2">
                                            <p:txEl>
                                              <p:pRg st="10" end="1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nodeType="clickEffect">
                                  <p:stCondLst>
                                    <p:cond delay="0"/>
                                  </p:stCondLst>
                                  <p:childTnLst>
                                    <p:set>
                                      <p:cBhvr>
                                        <p:cTn id="53" dur="1" fill="hold">
                                          <p:stCondLst>
                                            <p:cond delay="0"/>
                                          </p:stCondLst>
                                        </p:cTn>
                                        <p:tgtEl>
                                          <p:spTgt spid="2">
                                            <p:txEl>
                                              <p:pRg st="11" end="11"/>
                                            </p:txEl>
                                          </p:spTgt>
                                        </p:tgtEl>
                                        <p:attrNameLst>
                                          <p:attrName>style.visibility</p:attrName>
                                        </p:attrNameLst>
                                      </p:cBhvr>
                                      <p:to>
                                        <p:strVal val="visible"/>
                                      </p:to>
                                    </p:set>
                                    <p:animEffect transition="in" filter="dissolve">
                                      <p:cBhvr>
                                        <p:cTn id="54"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97527d9a80d1c254cf63ecdbcf5c3445e7cf98d"/>
  <p:tag name="ISPRING_RESOURCE_PATHS_HASH_PRESENTER" val="4e1bfdeb97ccc69d6713ba8104020d1f1a3d866"/>
</p:tagLst>
</file>

<file path=ppt/theme/theme1.xml><?xml version="1.0" encoding="utf-8"?>
<a:theme xmlns:a="http://schemas.openxmlformats.org/drawingml/2006/main" name="TEMPLATE DEF Faculty v2022">
  <a:themeElements>
    <a:clrScheme name="HPI">
      <a:dk1>
        <a:srgbClr val="323232"/>
      </a:dk1>
      <a:lt1>
        <a:sysClr val="window" lastClr="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Test">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300"/>
          </a:spcBef>
          <a:spcAft>
            <a:spcPts val="300"/>
          </a:spcAft>
          <a:buClr>
            <a:schemeClr val="accent1"/>
          </a:buClr>
          <a:buSzPct val="90000"/>
          <a:buFont typeface="Arial" panose="020B0604020202020204" pitchFamily="34" charset="0"/>
          <a:buChar char="■"/>
          <a:defRPr sz="1200" dirty="0" err="1" smtClean="0"/>
        </a:defPPr>
      </a:lstStyle>
    </a:txDef>
  </a:objectDefaults>
  <a:extraClrSchemeLst/>
  <a:extLst>
    <a:ext uri="{05A4C25C-085E-4340-85A3-A5531E510DB2}">
      <thm15:themeFamily xmlns:thm15="http://schemas.microsoft.com/office/thememl/2012/main" name="Presentation6" id="{6FB9D42F-8EB8-CB48-9592-79FD87A1DA1C}" vid="{A31A4D81-7FD5-5F41-984E-52906FC1C983}"/>
    </a:ext>
  </a:extLst>
</a:theme>
</file>

<file path=ppt/theme/theme2.xml><?xml version="1.0" encoding="utf-8"?>
<a:theme xmlns:a="http://schemas.openxmlformats.org/drawingml/2006/main" name="Office Theme">
  <a:themeElements>
    <a:clrScheme name="HPI">
      <a:dk1>
        <a:srgbClr val="323232"/>
      </a:dk1>
      <a:lt1>
        <a:sysClr val="window" lastClr="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HP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200"/>
          </a:spcBef>
          <a:spcAft>
            <a:spcPts val="200"/>
          </a:spcAft>
          <a:buClr>
            <a:schemeClr val="accent1"/>
          </a:buClr>
          <a:buSzPct val="90000"/>
          <a:buFont typeface="Arial" panose="020B0604020202020204" pitchFamily="34" charset="0"/>
          <a:buChar char="■"/>
          <a:defRPr sz="1050" dirty="0" err="1" smtClean="0"/>
        </a:defPPr>
      </a:lstStyle>
    </a:txDef>
  </a:objectDefaults>
  <a:extraClrSchemeLst/>
</a:theme>
</file>

<file path=ppt/theme/theme3.xml><?xml version="1.0" encoding="utf-8"?>
<a:theme xmlns:a="http://schemas.openxmlformats.org/drawingml/2006/main" name="Office Theme">
  <a:themeElements>
    <a:clrScheme name="HPI">
      <a:dk1>
        <a:srgbClr val="323232"/>
      </a:dk1>
      <a:lt1>
        <a:sysClr val="window" lastClr="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HP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200"/>
          </a:spcBef>
          <a:spcAft>
            <a:spcPts val="200"/>
          </a:spcAft>
          <a:buClr>
            <a:schemeClr val="accent1"/>
          </a:buClr>
          <a:buSzPct val="90000"/>
          <a:buFont typeface="Arial" panose="020B0604020202020204" pitchFamily="34" charset="0"/>
          <a:buChar char="■"/>
          <a:defRPr sz="1050" dirty="0" smtClean="0"/>
        </a:defPPr>
      </a:lstStyle>
    </a:txDef>
  </a:objectDefaults>
  <a:extraClrSchemeLst/>
</a:theme>
</file>

<file path=docProps/app.xml><?xml version="1.0" encoding="utf-8"?>
<Properties xmlns="http://schemas.openxmlformats.org/officeDocument/2006/extended-properties" xmlns:vt="http://schemas.openxmlformats.org/officeDocument/2006/docPropsVTypes">
  <Template>TEMPLATE DEF Faculty v2022</Template>
  <TotalTime>14420</TotalTime>
  <Words>1791</Words>
  <Application>Microsoft Macintosh PowerPoint</Application>
  <PresentationFormat>On-screen Show (16:9)</PresentationFormat>
  <Paragraphs>243</Paragraphs>
  <Slides>18</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Cambria Math</vt:lpstr>
      <vt:lpstr>Open Sans</vt:lpstr>
      <vt:lpstr>Verdana</vt:lpstr>
      <vt:lpstr>TEMPLATE DEF Faculty v2022</vt:lpstr>
      <vt:lpstr>Mathe III</vt:lpstr>
      <vt:lpstr>Überblick</vt:lpstr>
      <vt:lpstr>Überblick</vt:lpstr>
      <vt:lpstr>Stochastische Unabhängigkeit von 2 Ereignissen</vt:lpstr>
      <vt:lpstr>Stochastische Unabhängigkeit von 2 Ereignissen</vt:lpstr>
      <vt:lpstr>Stochastische Unabhängigkeit von 2 Ereignissen</vt:lpstr>
      <vt:lpstr>Stochastische Unabhängigkeit von 2 Ereignissen</vt:lpstr>
      <vt:lpstr>Stochastische Unabhängigkeit mehrerer Ereignisse</vt:lpstr>
      <vt:lpstr>Stochastische Unabhängigkeit mehrerer Ereignisse</vt:lpstr>
      <vt:lpstr>Simpson Paradox</vt:lpstr>
      <vt:lpstr>Simpson Paradox in der Praxis</vt:lpstr>
      <vt:lpstr>Prosecutors Fallacy: Sally Clark</vt:lpstr>
      <vt:lpstr>Überblick</vt:lpstr>
      <vt:lpstr>Beispiel für ein mehrstufiges Zufallsexperiment</vt:lpstr>
      <vt:lpstr>Wahrscheinlichkeitsverteilung im mehrstufigen Modell</vt:lpstr>
      <vt:lpstr>Multiplikationsformel</vt:lpstr>
      <vt:lpstr>Mehrstufige Modelle als Baumdiagramm</vt:lpstr>
      <vt:lpstr>Viel Spaß bis zur nächsten Vorlesung!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Programmiertechnik I</dc:title>
  <dc:creator>Ralf Herbrich</dc:creator>
  <cp:lastModifiedBy>Herbrich, Ralf</cp:lastModifiedBy>
  <cp:revision>196</cp:revision>
  <cp:lastPrinted>2014-05-07T12:19:03Z</cp:lastPrinted>
  <dcterms:created xsi:type="dcterms:W3CDTF">2022-08-10T08:10:37Z</dcterms:created>
  <dcterms:modified xsi:type="dcterms:W3CDTF">2024-10-19T05:37:28Z</dcterms:modified>
</cp:coreProperties>
</file>