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1" r:id="rId2"/>
    <p:sldId id="303" r:id="rId3"/>
    <p:sldId id="305" r:id="rId4"/>
    <p:sldId id="308" r:id="rId5"/>
    <p:sldId id="310" r:id="rId6"/>
    <p:sldId id="309" r:id="rId7"/>
    <p:sldId id="311" r:id="rId8"/>
    <p:sldId id="312" r:id="rId9"/>
    <p:sldId id="313" r:id="rId10"/>
    <p:sldId id="306" r:id="rId11"/>
    <p:sldId id="314" r:id="rId12"/>
    <p:sldId id="315" r:id="rId13"/>
    <p:sldId id="316" r:id="rId14"/>
    <p:sldId id="317" r:id="rId15"/>
    <p:sldId id="307" r:id="rId16"/>
    <p:sldId id="318" r:id="rId17"/>
    <p:sldId id="319" r:id="rId18"/>
    <p:sldId id="320" r:id="rId19"/>
    <p:sldId id="321" r:id="rId20"/>
    <p:sldId id="322" r:id="rId21"/>
    <p:sldId id="323" r:id="rId22"/>
    <p:sldId id="304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0000"/>
    <a:srgbClr val="DCDCDC"/>
    <a:srgbClr val="A5A5A5"/>
    <a:srgbClr val="323232"/>
    <a:srgbClr val="FFFFFF"/>
    <a:srgbClr val="B4B4B4"/>
    <a:srgbClr val="B1063A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7"/>
    <p:restoredTop sz="93997"/>
  </p:normalViewPr>
  <p:slideViewPr>
    <p:cSldViewPr snapToObjects="1" showGuides="1">
      <p:cViewPr varScale="1">
        <p:scale>
          <a:sx n="159" d="100"/>
          <a:sy n="159" d="100"/>
        </p:scale>
        <p:origin x="192" y="20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11/3/23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806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10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881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4a – </a:t>
            </a:r>
            <a:br>
              <a:rPr lang="de-DE" sz="800" noProof="0" dirty="0"/>
            </a:br>
            <a:r>
              <a:rPr lang="de-DE" sz="800" noProof="0" dirty="0"/>
              <a:t>Mehrdimensionale Zufallsvariablen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/22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8" Type="http://schemas.openxmlformats.org/officeDocument/2006/relationships/image" Target="../media/image41.png"/><Relationship Id="rId3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Mehrdimensionale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Gemeinsame Verteilung und Randverteilungen</a:t>
            </a:r>
          </a:p>
          <a:p>
            <a:r>
              <a:rPr lang="de-DE" b="1" dirty="0"/>
              <a:t>Unabhängigkeit von Zufallsvariablen</a:t>
            </a:r>
          </a:p>
          <a:p>
            <a:r>
              <a:rPr lang="de-DE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und Korrelation</a:t>
            </a:r>
          </a:p>
          <a:p>
            <a:r>
              <a:rPr lang="de-DE" dirty="0">
                <a:solidFill>
                  <a:schemeClr val="accent5"/>
                </a:solidFill>
              </a:rPr>
              <a:t>Simulation von Zufallszahlen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2847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A052F73-9C55-F167-A23D-DB9DDD87F77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Für zwei Ereignisse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b="1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b="1" dirty="0"/>
                  <a:t> gilt</a:t>
                </a:r>
                <a:r>
                  <a:rPr lang="de-DE" dirty="0"/>
                  <a:t>: Wir nennen zwei Ereignisse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stochastisch unabhängig bezüglich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genau dann, wenn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de-DE" dirty="0"/>
                  <a:t>Wir können das Konzept der Unabhängigkeit von Ereignissen auch auf Zufallsvariablen erweitern, wenn wir </a:t>
                </a:r>
                <a:r>
                  <a:rPr lang="de-DE" b="1" dirty="0"/>
                  <a:t>alle</a:t>
                </a:r>
                <a:r>
                  <a:rPr lang="de-DE" dirty="0"/>
                  <a:t> Ereignispaare betrachten!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(Unabhängigkeit von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Zufallsvariablen mit zugehörigen Bildräumen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Wir nennen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 genau dann, wenn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</a:t>
                </a:r>
                <a:r>
                  <a:rPr lang="de-DE" dirty="0"/>
                  <a:t>. Der Test auf Unabhängigkeit ist sehr aufwendig, weil die Definition über exponentiell viele </a:t>
                </a:r>
                <a:r>
                  <a:rPr lang="de-DE" i="1" dirty="0"/>
                  <a:t>Ereignispaare </a:t>
                </a:r>
                <a:r>
                  <a:rPr lang="de-DE" dirty="0"/>
                  <a:t>getestet werden muss!</a:t>
                </a:r>
              </a:p>
              <a:p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Geht es auch einfacher?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A052F73-9C55-F167-A23D-DB9DDD87F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4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52C4309-5C24-7D7E-CD15-E632CDA1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Unabhängigkeit von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838693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016D6D-B2D6-17C0-61CC-0E5D13BD20B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Satz (Kriterium für Unabhängigkeit von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Zufallsvariablen mit zugehörigen Bildräumen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</a:t>
                </a:r>
              </a:p>
              <a:p>
                <a:pPr lvl="1"/>
                <a:r>
                  <a:rPr lang="de-DE" sz="1200" dirty="0"/>
                  <a:t>Für diskrete Räume sind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genau dann unabhängig, wenn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und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 lvl="1"/>
                <a:r>
                  <a:rPr lang="de-DE" sz="1200" dirty="0"/>
                  <a:t>Für stetige reelle Räume sind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genau dann unabhängig, wenn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200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200" dirty="0"/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(Unabhängigkeit von Zufallsvariablen)</a:t>
                </a:r>
                <a:r>
                  <a:rPr lang="de-DE" dirty="0"/>
                  <a:t>. Betrachte den Wurf zweier Münzen und drei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. Hierbei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genau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, wenn die erste Münze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zeigt und sonst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. Analog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für die zweite Münze definiert. Außerdem gibt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die Anzahl der Münzen an, die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zeigen. Sind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unabhängig?</a:t>
                </a:r>
              </a:p>
              <a:p>
                <a:pPr lvl="1"/>
                <a:r>
                  <a:rPr lang="de-DE" sz="1200" b="1" dirty="0"/>
                  <a:t>Lösung</a:t>
                </a:r>
                <a:r>
                  <a:rPr lang="de-DE" sz="1200" dirty="0"/>
                  <a:t>. Nein, denn zum Beispiel gilt</a:t>
                </a:r>
                <a:endParaRPr lang="de-DE" sz="1200" b="1" dirty="0"/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=0≠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016D6D-B2D6-17C0-61CC-0E5D13BD2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53DD43-457A-5958-A05F-3957969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Unabhängigkeit von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14853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8C5C395-69A2-8ECB-F96D-CB6B8411AA3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(Unabhängigkeit von Zufallsvariablen)</a:t>
                </a:r>
                <a:r>
                  <a:rPr lang="de-DE" dirty="0"/>
                  <a:t>. Betrachte den Wurf zweier Münzen und drei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. Hierbei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genau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, wenn die erste Münze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zeigt und sonst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. Analog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für die zweite Münze definiert. Außerdem gibt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die Anzahl der Münzen an, die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zeigen. Sind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 Mit dem Kriterium für die Unabhängigkeit müssen wir nur noch 4 Fälle prüfen: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269875" lvl="2" indent="0">
                  <a:buNone/>
                </a:pPr>
                <a:r>
                  <a:rPr lang="de-DE" dirty="0"/>
                  <a:t>Damit haben wir hinreichend gezeigt, 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 sind.</a:t>
                </a:r>
              </a:p>
              <a:p>
                <a:endParaRPr lang="en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8C5C395-69A2-8ECB-F96D-CB6B8411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60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A13C3D-AAE2-FCAD-2870-37176D39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</a:t>
            </a:r>
            <a:r>
              <a:rPr lang="de-DE" dirty="0"/>
              <a:t>Unabhängigkeit von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1962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70FBDD-4B83-A945-4196-49985FDBAE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Satz (Gemeinsame Verteilung unabhängiger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unabhängige Zufallsvariablen mit Randverteilungen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 Dann ergibt sich die gemeinsame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aus den Randverteilungen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Wir nennen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die </a:t>
                </a:r>
                <a:r>
                  <a:rPr lang="de-DE" b="1" dirty="0"/>
                  <a:t>Produktverteilung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pPr lvl="1"/>
                <a:r>
                  <a:rPr lang="de-DE" sz="1200" dirty="0"/>
                  <a:t>Im diskreten Fall entspricht die gemeinsame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für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Sind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Dichten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bzw.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so existiert eine gemeinsame 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, so dass für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 gilt, dass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(Produktverteilung)</a:t>
                </a:r>
                <a:r>
                  <a:rPr lang="de-DE" sz="1200" dirty="0"/>
                  <a:t>. </a:t>
                </a:r>
                <a:r>
                  <a:rPr lang="de-DE" dirty="0"/>
                  <a:t>Die Produktverteilung ist speichereffizient.</a:t>
                </a:r>
              </a:p>
              <a:p>
                <a:pPr lvl="2"/>
                <a:r>
                  <a:rPr lang="de-DE" sz="1200" dirty="0"/>
                  <a:t>Zähldichte allgemein: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dirty="0"/>
                  <a:t> freie Variablen, welche die Dichte beschreiben</a:t>
                </a:r>
              </a:p>
              <a:p>
                <a:pPr lvl="2"/>
                <a:r>
                  <a:rPr lang="de-DE" sz="1200" dirty="0"/>
                  <a:t>Zähldichte Produkt: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sz="1200" dirty="0"/>
                  <a:t> freie Variablen, welche die Dichte beschreiben!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70FBDD-4B83-A945-4196-49985FDBA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E451002-93E1-3EED-3760-B6F7E238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Produktverteilung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65639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Gemeinsame Verteilung und Randverteilungen</a:t>
            </a:r>
          </a:p>
          <a:p>
            <a:r>
              <a:rPr lang="de-DE" dirty="0"/>
              <a:t>Unabhängigkeit von Zufallsvariablen</a:t>
            </a:r>
          </a:p>
          <a:p>
            <a:r>
              <a:rPr lang="de-DE" b="1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und Korrelation</a:t>
            </a:r>
          </a:p>
          <a:p>
            <a:r>
              <a:rPr lang="de-DE" dirty="0">
                <a:solidFill>
                  <a:schemeClr val="accent5"/>
                </a:solidFill>
              </a:rPr>
              <a:t>Simulation von Zufallszahlen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5712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4E6B1BE-23C2-7B0D-5665-96234A2AD78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Wir wissen bereits, wie sich die Wahrscheinlichkeitsverteilung einer Zufallsvariable nach Transformation verhält.</a:t>
                </a:r>
              </a:p>
              <a:p>
                <a:r>
                  <a:rPr lang="de-DE" dirty="0"/>
                  <a:t>Was uns noch fehlt: Wie verhält sich die Wahrscheinlichkeitsverteilung, wenn wir zwei Zufallsvariablen miteinander addieren?</a:t>
                </a:r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(Summe zweier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zwei reelle Zufallsvariablen mit zugehörigen Bildräumen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eine reelle Zufallsvariable vom Raum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 den Raum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. Wir bezeichnen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de-DE" dirty="0"/>
                  <a:t> dann als die Faltung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, geschrieben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definiert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4E6B1BE-23C2-7B0D-5665-96234A2AD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C142E2E-A428-A34D-7323-471CC688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Summe zweier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75957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C99E7E5-5F23-2EA7-E541-4A27BC3C5DB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(Summe)</a:t>
                </a:r>
                <a:r>
                  <a:rPr lang="de-DE" dirty="0"/>
                  <a:t>. Betrachte den dreifachen Wurf einer Münze.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eine Zufallsvariable, welche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 ist, falls beim ersten Wurf Zahl aufliegt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sonst.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eine Zufallsvariable, welche zählt, wie oft Zahl auflag.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Damit gilt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=0∧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𝟏𝟐𝟓</m:t>
                    </m:r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=0∧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2 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=0∧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=1∧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=0.125+0.125=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de-DE" sz="12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=0∧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=1∧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0+0.25=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de-DE" sz="12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=1∧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de-DE" sz="1200" b="1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C99E7E5-5F23-2EA7-E541-4A27BC3C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7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150283-B327-4AA6-7F77-CCD5A80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Faltung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8">
                <a:extLst>
                  <a:ext uri="{FF2B5EF4-FFF2-40B4-BE49-F238E27FC236}">
                    <a16:creationId xmlns:a16="http://schemas.microsoft.com/office/drawing/2014/main" id="{5D3CF943-2140-98E8-1CF3-2181BBE9D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412295"/>
                  </p:ext>
                </p:extLst>
              </p:nvPr>
            </p:nvGraphicFramePr>
            <p:xfrm>
              <a:off x="749300" y="2067694"/>
              <a:ext cx="7495105" cy="1112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8404">
                      <a:extLst>
                        <a:ext uri="{9D8B030D-6E8A-4147-A177-3AD203B41FA5}">
                          <a16:colId xmlns:a16="http://schemas.microsoft.com/office/drawing/2014/main" val="305524489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491455593"/>
                        </a:ext>
                      </a:extLst>
                    </a:gridCol>
                    <a:gridCol w="1826491">
                      <a:extLst>
                        <a:ext uri="{9D8B030D-6E8A-4147-A177-3AD203B41FA5}">
                          <a16:colId xmlns:a16="http://schemas.microsoft.com/office/drawing/2014/main" val="2977669453"/>
                        </a:ext>
                      </a:extLst>
                    </a:gridCol>
                    <a:gridCol w="1629893">
                      <a:extLst>
                        <a:ext uri="{9D8B030D-6E8A-4147-A177-3AD203B41FA5}">
                          <a16:colId xmlns:a16="http://schemas.microsoft.com/office/drawing/2014/main" val="1857745049"/>
                        </a:ext>
                      </a:extLst>
                    </a:gridCol>
                    <a:gridCol w="1368149">
                      <a:extLst>
                        <a:ext uri="{9D8B030D-6E8A-4147-A177-3AD203B41FA5}">
                          <a16:colId xmlns:a16="http://schemas.microsoft.com/office/drawing/2014/main" val="241346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146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𝐾𝐾𝐾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0.125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𝐾𝑍𝐾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𝐾𝐾𝑍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𝐾𝑍𝑍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631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𝑍𝐾𝐾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𝑍𝑍𝐾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𝑍𝐾𝑍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𝑍𝑍𝑍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195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8">
                <a:extLst>
                  <a:ext uri="{FF2B5EF4-FFF2-40B4-BE49-F238E27FC236}">
                    <a16:creationId xmlns:a16="http://schemas.microsoft.com/office/drawing/2014/main" id="{5D3CF943-2140-98E8-1CF3-2181BBE9D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412295"/>
                  </p:ext>
                </p:extLst>
              </p:nvPr>
            </p:nvGraphicFramePr>
            <p:xfrm>
              <a:off x="749300" y="2067694"/>
              <a:ext cx="7495105" cy="1112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8404">
                      <a:extLst>
                        <a:ext uri="{9D8B030D-6E8A-4147-A177-3AD203B41FA5}">
                          <a16:colId xmlns:a16="http://schemas.microsoft.com/office/drawing/2014/main" val="305524489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491455593"/>
                        </a:ext>
                      </a:extLst>
                    </a:gridCol>
                    <a:gridCol w="1826491">
                      <a:extLst>
                        <a:ext uri="{9D8B030D-6E8A-4147-A177-3AD203B41FA5}">
                          <a16:colId xmlns:a16="http://schemas.microsoft.com/office/drawing/2014/main" val="2977669453"/>
                        </a:ext>
                      </a:extLst>
                    </a:gridCol>
                    <a:gridCol w="1629893">
                      <a:extLst>
                        <a:ext uri="{9D8B030D-6E8A-4147-A177-3AD203B41FA5}">
                          <a16:colId xmlns:a16="http://schemas.microsoft.com/office/drawing/2014/main" val="1857745049"/>
                        </a:ext>
                      </a:extLst>
                    </a:gridCol>
                    <a:gridCol w="1368149">
                      <a:extLst>
                        <a:ext uri="{9D8B030D-6E8A-4147-A177-3AD203B41FA5}">
                          <a16:colId xmlns:a16="http://schemas.microsoft.com/office/drawing/2014/main" val="241346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6667" r="-31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47222" r="-16527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78125" r="-859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448148" r="-185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146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103448" r="-5516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67" t="-103448" r="-318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7222" t="-103448" r="-16527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8125" t="-103448" r="-8593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148" t="-103448" r="-1852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631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196667" r="-55164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67" t="-196667" r="-31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7222" t="-196667" r="-16527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8125" t="-196667" r="-8593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148" t="-196667" r="-18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954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86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CD041C-9C9E-1484-BE85-212DB9B1E3A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Können wir die Verteilung der Summe noch einfacher ausrechnen, als alle Kombination von Summanden aufzuzählen?</a:t>
                </a:r>
              </a:p>
              <a:p>
                <a:r>
                  <a:rPr lang="de-DE" b="1" dirty="0"/>
                  <a:t>Antwort</a:t>
                </a:r>
                <a:r>
                  <a:rPr lang="de-DE" dirty="0"/>
                  <a:t>: Ja! Indem der eine Summand variiert wird, während sich der zweite aus der Summe und dem ersten ergibt.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(Zähldichte und Dichte bei Faltung)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zwei reelle Zufallsvariablen und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die gemeinsame Zähldichte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ergibt sich die gefaltete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eine gemeinsame Dichte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de-DE" dirty="0"/>
                  <a:t> eine Dichte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, wobei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</a:t>
                </a:r>
                <a:r>
                  <a:rPr lang="de-DE" dirty="0"/>
                  <a:t>. Die Formel vereinfacht sich, sobald zwei unabhängige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addiert werden,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CD041C-9C9E-1484-BE85-212DB9B1E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 b="-283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383DE99-2C81-3B3E-D7BB-4D3DDBAC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Summe als Faltung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45728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7041B73-BBFD-741D-6146-BF5277988A2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(Faltung von zwei Dichten)</a:t>
                </a:r>
                <a:r>
                  <a:rPr lang="de-DE" dirty="0"/>
                  <a:t>. Gegeben zwei unabhängige reelle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mit jeweiligen Dichten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0,  1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0, 2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e-DE" dirty="0"/>
                  <a:t>. Dann ergibt sich eine gefaltete 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7041B73-BBFD-741D-6146-BF5277988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1E9125-C70A-896B-7BCF-DCBAE501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Summe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C68AB5-822E-455F-F679-BD8DF333EE69}"/>
                  </a:ext>
                </a:extLst>
              </p:cNvPr>
              <p:cNvSpPr txBox="1"/>
              <p:nvPr/>
            </p:nvSpPr>
            <p:spPr bwMode="gray">
              <a:xfrm>
                <a:off x="251520" y="2067694"/>
                <a:ext cx="4684222" cy="469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C68AB5-822E-455F-F679-BD8DF333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2067694"/>
                <a:ext cx="4684222" cy="469937"/>
              </a:xfrm>
              <a:prstGeom prst="rect">
                <a:avLst/>
              </a:prstGeom>
              <a:blipFill>
                <a:blip r:embed="rId3"/>
                <a:stretch>
                  <a:fillRect t="-155263" b="-226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2E1247-A849-65E2-E14A-90C64A3C82B4}"/>
                  </a:ext>
                </a:extLst>
              </p:cNvPr>
              <p:cNvSpPr txBox="1"/>
              <p:nvPr/>
            </p:nvSpPr>
            <p:spPr bwMode="gray">
              <a:xfrm>
                <a:off x="73820" y="2506910"/>
                <a:ext cx="4684222" cy="480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0,2</m:t>
                                  </m:r>
                                </m:e>
                              </m:d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2E1247-A849-65E2-E14A-90C64A3C8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820" y="2506910"/>
                <a:ext cx="4684222" cy="480644"/>
              </a:xfrm>
              <a:prstGeom prst="rect">
                <a:avLst/>
              </a:prstGeom>
              <a:blipFill>
                <a:blip r:embed="rId4"/>
                <a:stretch>
                  <a:fillRect t="-151282" b="-22051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895E2-5160-CE30-7169-A6074CC731EC}"/>
                  </a:ext>
                </a:extLst>
              </p:cNvPr>
              <p:cNvSpPr txBox="1"/>
              <p:nvPr/>
            </p:nvSpPr>
            <p:spPr bwMode="gray">
              <a:xfrm>
                <a:off x="73820" y="2976847"/>
                <a:ext cx="3999833" cy="50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−2,   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895E2-5160-CE30-7169-A6074CC73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820" y="2976847"/>
                <a:ext cx="3999833" cy="507190"/>
              </a:xfrm>
              <a:prstGeom prst="rect">
                <a:avLst/>
              </a:prstGeom>
              <a:blipFill>
                <a:blip r:embed="rId5"/>
                <a:stretch>
                  <a:fillRect t="-139024" b="-2073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9C7F7-E7EF-0BA6-92FC-D577AE10D399}"/>
                  </a:ext>
                </a:extLst>
              </p:cNvPr>
              <p:cNvSpPr txBox="1"/>
              <p:nvPr/>
            </p:nvSpPr>
            <p:spPr bwMode="gray">
              <a:xfrm>
                <a:off x="-435945" y="3422683"/>
                <a:ext cx="3999833" cy="1718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9C7F7-E7EF-0BA6-92FC-D577AE10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435945" y="3422683"/>
                <a:ext cx="3999833" cy="17186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1AE8D7-7E51-79BC-07BE-177B4DE25DB4}"/>
                  </a:ext>
                </a:extLst>
              </p:cNvPr>
              <p:cNvSpPr txBox="1"/>
              <p:nvPr/>
            </p:nvSpPr>
            <p:spPr bwMode="gray">
              <a:xfrm>
                <a:off x="505868" y="3402622"/>
                <a:ext cx="399983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1AE8D7-7E51-79BC-07BE-177B4DE2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868" y="3402622"/>
                <a:ext cx="3999833" cy="2616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98ED7-9023-F0F9-6EE2-6ACBC5AE425F}"/>
                  </a:ext>
                </a:extLst>
              </p:cNvPr>
              <p:cNvSpPr txBox="1"/>
              <p:nvPr/>
            </p:nvSpPr>
            <p:spPr bwMode="gray">
              <a:xfrm>
                <a:off x="593714" y="3605235"/>
                <a:ext cx="3999833" cy="4580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trl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de-DE" sz="10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0≤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98ED7-9023-F0F9-6EE2-6ACBC5AE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3714" y="3605235"/>
                <a:ext cx="3999833" cy="458074"/>
              </a:xfrm>
              <a:prstGeom prst="rect">
                <a:avLst/>
              </a:prstGeom>
              <a:blipFill>
                <a:blip r:embed="rId8"/>
                <a:stretch>
                  <a:fillRect t="-144737" b="-20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BFA9C1-8DF7-CF6C-37E6-889920172419}"/>
                  </a:ext>
                </a:extLst>
              </p:cNvPr>
              <p:cNvSpPr txBox="1"/>
              <p:nvPr/>
            </p:nvSpPr>
            <p:spPr bwMode="gray">
              <a:xfrm>
                <a:off x="567600" y="4004312"/>
                <a:ext cx="3999833" cy="472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trl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1≤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BFA9C1-8DF7-CF6C-37E6-88992017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7600" y="4004312"/>
                <a:ext cx="3999833" cy="472565"/>
              </a:xfrm>
              <a:prstGeom prst="rect">
                <a:avLst/>
              </a:prstGeom>
              <a:blipFill>
                <a:blip r:embed="rId9"/>
                <a:stretch>
                  <a:fillRect t="-139474" b="-20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6AD326-E2D6-6658-3AE4-13048338BB57}"/>
                  </a:ext>
                </a:extLst>
              </p:cNvPr>
              <p:cNvSpPr txBox="1"/>
              <p:nvPr/>
            </p:nvSpPr>
            <p:spPr bwMode="gray">
              <a:xfrm>
                <a:off x="572167" y="4417880"/>
                <a:ext cx="3999833" cy="471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trl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  <m:sup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2≤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&lt;3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6AD326-E2D6-6658-3AE4-13048338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2167" y="4417880"/>
                <a:ext cx="3999833" cy="471539"/>
              </a:xfrm>
              <a:prstGeom prst="rect">
                <a:avLst/>
              </a:prstGeom>
              <a:blipFill>
                <a:blip r:embed="rId10"/>
                <a:stretch>
                  <a:fillRect t="-145946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B57B8D-96EB-122B-4146-FEF6FB16EEAC}"/>
                  </a:ext>
                </a:extLst>
              </p:cNvPr>
              <p:cNvSpPr txBox="1"/>
              <p:nvPr/>
            </p:nvSpPr>
            <p:spPr bwMode="gray">
              <a:xfrm>
                <a:off x="466475" y="4830420"/>
                <a:ext cx="399983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B57B8D-96EB-122B-4146-FEF6FB16E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6475" y="4830420"/>
                <a:ext cx="3999833" cy="26161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7">
            <a:extLst>
              <a:ext uri="{FF2B5EF4-FFF2-40B4-BE49-F238E27FC236}">
                <a16:creationId xmlns:a16="http://schemas.microsoft.com/office/drawing/2014/main" id="{A0EA95F4-079E-8D0D-C46E-587C7759EDC2}"/>
              </a:ext>
            </a:extLst>
          </p:cNvPr>
          <p:cNvCxnSpPr/>
          <p:nvPr/>
        </p:nvCxnSpPr>
        <p:spPr bwMode="gray">
          <a:xfrm>
            <a:off x="4319972" y="3538726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8">
                <a:extLst>
                  <a:ext uri="{FF2B5EF4-FFF2-40B4-BE49-F238E27FC236}">
                    <a16:creationId xmlns:a16="http://schemas.microsoft.com/office/drawing/2014/main" id="{A01C46DA-476E-DD6C-4A86-49FBA961920B}"/>
                  </a:ext>
                </a:extLst>
              </p:cNvPr>
              <p:cNvSpPr txBox="1"/>
              <p:nvPr/>
            </p:nvSpPr>
            <p:spPr bwMode="gray">
              <a:xfrm>
                <a:off x="4175957" y="354125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feld 8">
                <a:extLst>
                  <a:ext uri="{FF2B5EF4-FFF2-40B4-BE49-F238E27FC236}">
                    <a16:creationId xmlns:a16="http://schemas.microsoft.com/office/drawing/2014/main" id="{A01C46DA-476E-DD6C-4A86-49FBA961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75957" y="3541252"/>
                <a:ext cx="288032" cy="161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9">
                <a:extLst>
                  <a:ext uri="{FF2B5EF4-FFF2-40B4-BE49-F238E27FC236}">
                    <a16:creationId xmlns:a16="http://schemas.microsoft.com/office/drawing/2014/main" id="{BA14D340-2C5A-18E6-3BC7-25C90EFA5B6F}"/>
                  </a:ext>
                </a:extLst>
              </p:cNvPr>
              <p:cNvSpPr txBox="1"/>
              <p:nvPr/>
            </p:nvSpPr>
            <p:spPr bwMode="gray">
              <a:xfrm>
                <a:off x="4680012" y="354125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feld 9">
                <a:extLst>
                  <a:ext uri="{FF2B5EF4-FFF2-40B4-BE49-F238E27FC236}">
                    <a16:creationId xmlns:a16="http://schemas.microsoft.com/office/drawing/2014/main" id="{BA14D340-2C5A-18E6-3BC7-25C90EFA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2" y="3541252"/>
                <a:ext cx="288032" cy="1614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0">
            <a:extLst>
              <a:ext uri="{FF2B5EF4-FFF2-40B4-BE49-F238E27FC236}">
                <a16:creationId xmlns:a16="http://schemas.microsoft.com/office/drawing/2014/main" id="{1590F08B-8ED6-5A00-CA1B-E8B8F627B39B}"/>
              </a:ext>
            </a:extLst>
          </p:cNvPr>
          <p:cNvCxnSpPr>
            <a:cxnSpLocks/>
          </p:cNvCxnSpPr>
          <p:nvPr/>
        </p:nvCxnSpPr>
        <p:spPr bwMode="gray">
          <a:xfrm>
            <a:off x="4319972" y="3507854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2">
            <a:extLst>
              <a:ext uri="{FF2B5EF4-FFF2-40B4-BE49-F238E27FC236}">
                <a16:creationId xmlns:a16="http://schemas.microsoft.com/office/drawing/2014/main" id="{488DD9F8-CEEE-7B22-3D64-BF3C59BEC40A}"/>
              </a:ext>
            </a:extLst>
          </p:cNvPr>
          <p:cNvCxnSpPr>
            <a:cxnSpLocks/>
          </p:cNvCxnSpPr>
          <p:nvPr/>
        </p:nvCxnSpPr>
        <p:spPr bwMode="gray">
          <a:xfrm>
            <a:off x="4824028" y="3507854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0F1D7C0D-197E-FAC6-3BB6-F7D20A695D1D}"/>
                  </a:ext>
                </a:extLst>
              </p:cNvPr>
              <p:cNvSpPr txBox="1"/>
              <p:nvPr/>
            </p:nvSpPr>
            <p:spPr bwMode="gray">
              <a:xfrm>
                <a:off x="4788024" y="322370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0F1D7C0D-197E-FAC6-3BB6-F7D20A69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8024" y="3223705"/>
                <a:ext cx="288032" cy="1614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63C79C1C-B618-45FD-8513-0D9CC3AD9F87}"/>
                  </a:ext>
                </a:extLst>
              </p:cNvPr>
              <p:cNvSpPr txBox="1"/>
              <p:nvPr/>
            </p:nvSpPr>
            <p:spPr bwMode="gray">
              <a:xfrm>
                <a:off x="5076057" y="321982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63C79C1C-B618-45FD-8513-0D9CC3AD9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7" y="3219822"/>
                <a:ext cx="288032" cy="1614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465E71D-3227-30B4-7D29-AECEC55ACE60}"/>
              </a:ext>
            </a:extLst>
          </p:cNvPr>
          <p:cNvCxnSpPr>
            <a:cxnSpLocks/>
          </p:cNvCxnSpPr>
          <p:nvPr/>
        </p:nvCxnSpPr>
        <p:spPr bwMode="gray">
          <a:xfrm>
            <a:off x="4931272" y="3385130"/>
            <a:ext cx="768" cy="170690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4">
            <a:extLst>
              <a:ext uri="{FF2B5EF4-FFF2-40B4-BE49-F238E27FC236}">
                <a16:creationId xmlns:a16="http://schemas.microsoft.com/office/drawing/2014/main" id="{D6150D03-7DBB-E99D-8B39-62C56B0D9FD9}"/>
              </a:ext>
            </a:extLst>
          </p:cNvPr>
          <p:cNvCxnSpPr>
            <a:cxnSpLocks/>
          </p:cNvCxnSpPr>
          <p:nvPr/>
        </p:nvCxnSpPr>
        <p:spPr bwMode="gray">
          <a:xfrm>
            <a:off x="4499991" y="3826758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16FC9462-1411-28FF-618A-226524A41499}"/>
                  </a:ext>
                </a:extLst>
              </p:cNvPr>
              <p:cNvSpPr txBox="1"/>
              <p:nvPr/>
            </p:nvSpPr>
            <p:spPr bwMode="gray">
              <a:xfrm>
                <a:off x="4355976" y="3829284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16FC9462-1411-28FF-618A-226524A4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55976" y="3829284"/>
                <a:ext cx="288032" cy="161425"/>
              </a:xfrm>
              <a:prstGeom prst="rect">
                <a:avLst/>
              </a:prstGeom>
              <a:blipFill>
                <a:blip r:embed="rId1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6">
                <a:extLst>
                  <a:ext uri="{FF2B5EF4-FFF2-40B4-BE49-F238E27FC236}">
                    <a16:creationId xmlns:a16="http://schemas.microsoft.com/office/drawing/2014/main" id="{DD6FB508-571C-C1F3-41C4-13F049B47476}"/>
                  </a:ext>
                </a:extLst>
              </p:cNvPr>
              <p:cNvSpPr txBox="1"/>
              <p:nvPr/>
            </p:nvSpPr>
            <p:spPr bwMode="gray">
              <a:xfrm>
                <a:off x="4860031" y="3829284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feld 26">
                <a:extLst>
                  <a:ext uri="{FF2B5EF4-FFF2-40B4-BE49-F238E27FC236}">
                    <a16:creationId xmlns:a16="http://schemas.microsoft.com/office/drawing/2014/main" id="{DD6FB508-571C-C1F3-41C4-13F049B4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60031" y="3829284"/>
                <a:ext cx="288032" cy="1614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r Verbinder 27">
            <a:extLst>
              <a:ext uri="{FF2B5EF4-FFF2-40B4-BE49-F238E27FC236}">
                <a16:creationId xmlns:a16="http://schemas.microsoft.com/office/drawing/2014/main" id="{B39A2919-39BC-F23B-9A1B-37009E0F8AB7}"/>
              </a:ext>
            </a:extLst>
          </p:cNvPr>
          <p:cNvCxnSpPr>
            <a:cxnSpLocks/>
          </p:cNvCxnSpPr>
          <p:nvPr/>
        </p:nvCxnSpPr>
        <p:spPr bwMode="gray">
          <a:xfrm>
            <a:off x="4499991" y="3795886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8">
            <a:extLst>
              <a:ext uri="{FF2B5EF4-FFF2-40B4-BE49-F238E27FC236}">
                <a16:creationId xmlns:a16="http://schemas.microsoft.com/office/drawing/2014/main" id="{140B917E-D6AE-2E35-51E7-0C825A11AF0B}"/>
              </a:ext>
            </a:extLst>
          </p:cNvPr>
          <p:cNvCxnSpPr>
            <a:cxnSpLocks/>
          </p:cNvCxnSpPr>
          <p:nvPr/>
        </p:nvCxnSpPr>
        <p:spPr bwMode="gray">
          <a:xfrm>
            <a:off x="5004047" y="3795886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49">
            <a:extLst>
              <a:ext uri="{FF2B5EF4-FFF2-40B4-BE49-F238E27FC236}">
                <a16:creationId xmlns:a16="http://schemas.microsoft.com/office/drawing/2014/main" id="{F5FD9102-0ACB-507C-0A08-E47888FF920D}"/>
              </a:ext>
            </a:extLst>
          </p:cNvPr>
          <p:cNvCxnSpPr>
            <a:cxnSpLocks/>
          </p:cNvCxnSpPr>
          <p:nvPr/>
        </p:nvCxnSpPr>
        <p:spPr bwMode="gray">
          <a:xfrm flipH="1">
            <a:off x="5220072" y="3385130"/>
            <a:ext cx="1" cy="170690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0FDD51C-CB4B-E688-7AB4-176AFA209DC4}"/>
              </a:ext>
            </a:extLst>
          </p:cNvPr>
          <p:cNvCxnSpPr/>
          <p:nvPr/>
        </p:nvCxnSpPr>
        <p:spPr bwMode="gray">
          <a:xfrm>
            <a:off x="4799830" y="4207999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DF17F76-7248-0EF0-BAC5-586D2D5E269C}"/>
                  </a:ext>
                </a:extLst>
              </p:cNvPr>
              <p:cNvSpPr txBox="1"/>
              <p:nvPr/>
            </p:nvSpPr>
            <p:spPr bwMode="gray">
              <a:xfrm>
                <a:off x="4655815" y="421052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DF17F76-7248-0EF0-BAC5-586D2D5E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5815" y="4210525"/>
                <a:ext cx="288032" cy="1614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D359EBA-8055-7565-D65D-D60806E1E4B7}"/>
                  </a:ext>
                </a:extLst>
              </p:cNvPr>
              <p:cNvSpPr txBox="1"/>
              <p:nvPr/>
            </p:nvSpPr>
            <p:spPr bwMode="gray">
              <a:xfrm>
                <a:off x="5159870" y="421052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D359EBA-8055-7565-D65D-D60806E1E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59870" y="4210525"/>
                <a:ext cx="288032" cy="1614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C754117-F0D3-D9A4-5E23-E4B126454D86}"/>
              </a:ext>
            </a:extLst>
          </p:cNvPr>
          <p:cNvCxnSpPr>
            <a:cxnSpLocks/>
          </p:cNvCxnSpPr>
          <p:nvPr/>
        </p:nvCxnSpPr>
        <p:spPr bwMode="gray">
          <a:xfrm>
            <a:off x="4799830" y="417712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FD8FDD1-1ED6-4D15-76A6-75FA542FC069}"/>
              </a:ext>
            </a:extLst>
          </p:cNvPr>
          <p:cNvCxnSpPr>
            <a:cxnSpLocks/>
          </p:cNvCxnSpPr>
          <p:nvPr/>
        </p:nvCxnSpPr>
        <p:spPr bwMode="gray">
          <a:xfrm>
            <a:off x="5303886" y="417712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9">
            <a:extLst>
              <a:ext uri="{FF2B5EF4-FFF2-40B4-BE49-F238E27FC236}">
                <a16:creationId xmlns:a16="http://schemas.microsoft.com/office/drawing/2014/main" id="{FCF1B292-304F-984A-5709-548EDF4CEA50}"/>
              </a:ext>
            </a:extLst>
          </p:cNvPr>
          <p:cNvCxnSpPr/>
          <p:nvPr/>
        </p:nvCxnSpPr>
        <p:spPr bwMode="gray">
          <a:xfrm>
            <a:off x="5076055" y="4640047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40">
                <a:extLst>
                  <a:ext uri="{FF2B5EF4-FFF2-40B4-BE49-F238E27FC236}">
                    <a16:creationId xmlns:a16="http://schemas.microsoft.com/office/drawing/2014/main" id="{B37151F0-F3C3-A0FE-18B4-38EC295E81CC}"/>
                  </a:ext>
                </a:extLst>
              </p:cNvPr>
              <p:cNvSpPr txBox="1"/>
              <p:nvPr/>
            </p:nvSpPr>
            <p:spPr bwMode="gray">
              <a:xfrm>
                <a:off x="4932040" y="4642573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Textfeld 40">
                <a:extLst>
                  <a:ext uri="{FF2B5EF4-FFF2-40B4-BE49-F238E27FC236}">
                    <a16:creationId xmlns:a16="http://schemas.microsoft.com/office/drawing/2014/main" id="{B37151F0-F3C3-A0FE-18B4-38EC295E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32040" y="4642573"/>
                <a:ext cx="288032" cy="161425"/>
              </a:xfrm>
              <a:prstGeom prst="rect">
                <a:avLst/>
              </a:prstGeom>
              <a:blipFill>
                <a:blip r:embed="rId20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41">
                <a:extLst>
                  <a:ext uri="{FF2B5EF4-FFF2-40B4-BE49-F238E27FC236}">
                    <a16:creationId xmlns:a16="http://schemas.microsoft.com/office/drawing/2014/main" id="{4AD2B61B-F55B-B95F-D6FE-9A9F859FDC4D}"/>
                  </a:ext>
                </a:extLst>
              </p:cNvPr>
              <p:cNvSpPr txBox="1"/>
              <p:nvPr/>
            </p:nvSpPr>
            <p:spPr bwMode="gray">
              <a:xfrm>
                <a:off x="5436095" y="4642573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feld 41">
                <a:extLst>
                  <a:ext uri="{FF2B5EF4-FFF2-40B4-BE49-F238E27FC236}">
                    <a16:creationId xmlns:a16="http://schemas.microsoft.com/office/drawing/2014/main" id="{4AD2B61B-F55B-B95F-D6FE-9A9F859F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36095" y="4642573"/>
                <a:ext cx="288032" cy="16142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r Verbinder 42">
            <a:extLst>
              <a:ext uri="{FF2B5EF4-FFF2-40B4-BE49-F238E27FC236}">
                <a16:creationId xmlns:a16="http://schemas.microsoft.com/office/drawing/2014/main" id="{DE3926E0-F6C8-F570-27B8-1D4BA15B783F}"/>
              </a:ext>
            </a:extLst>
          </p:cNvPr>
          <p:cNvCxnSpPr>
            <a:cxnSpLocks/>
          </p:cNvCxnSpPr>
          <p:nvPr/>
        </p:nvCxnSpPr>
        <p:spPr bwMode="gray">
          <a:xfrm>
            <a:off x="5076055" y="4609175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43">
            <a:extLst>
              <a:ext uri="{FF2B5EF4-FFF2-40B4-BE49-F238E27FC236}">
                <a16:creationId xmlns:a16="http://schemas.microsoft.com/office/drawing/2014/main" id="{B291BF9F-11A0-C367-47C6-8255D2257F2A}"/>
              </a:ext>
            </a:extLst>
          </p:cNvPr>
          <p:cNvCxnSpPr>
            <a:cxnSpLocks/>
          </p:cNvCxnSpPr>
          <p:nvPr/>
        </p:nvCxnSpPr>
        <p:spPr bwMode="gray">
          <a:xfrm>
            <a:off x="5580111" y="4609175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44">
            <a:extLst>
              <a:ext uri="{FF2B5EF4-FFF2-40B4-BE49-F238E27FC236}">
                <a16:creationId xmlns:a16="http://schemas.microsoft.com/office/drawing/2014/main" id="{4A678F17-F9E4-CAA0-3C4C-E409CED5CE1E}"/>
              </a:ext>
            </a:extLst>
          </p:cNvPr>
          <p:cNvCxnSpPr/>
          <p:nvPr/>
        </p:nvCxnSpPr>
        <p:spPr bwMode="gray">
          <a:xfrm>
            <a:off x="5364087" y="4928079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5">
                <a:extLst>
                  <a:ext uri="{FF2B5EF4-FFF2-40B4-BE49-F238E27FC236}">
                    <a16:creationId xmlns:a16="http://schemas.microsoft.com/office/drawing/2014/main" id="{37A6D086-62DE-1983-7331-1D4E200400EE}"/>
                  </a:ext>
                </a:extLst>
              </p:cNvPr>
              <p:cNvSpPr txBox="1"/>
              <p:nvPr/>
            </p:nvSpPr>
            <p:spPr bwMode="gray">
              <a:xfrm>
                <a:off x="5220072" y="493060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feld 45">
                <a:extLst>
                  <a:ext uri="{FF2B5EF4-FFF2-40B4-BE49-F238E27FC236}">
                    <a16:creationId xmlns:a16="http://schemas.microsoft.com/office/drawing/2014/main" id="{37A6D086-62DE-1983-7331-1D4E20040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20072" y="4930605"/>
                <a:ext cx="288032" cy="1614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6">
                <a:extLst>
                  <a:ext uri="{FF2B5EF4-FFF2-40B4-BE49-F238E27FC236}">
                    <a16:creationId xmlns:a16="http://schemas.microsoft.com/office/drawing/2014/main" id="{D0547B5E-F29B-777E-D180-75ABA025F43C}"/>
                  </a:ext>
                </a:extLst>
              </p:cNvPr>
              <p:cNvSpPr txBox="1"/>
              <p:nvPr/>
            </p:nvSpPr>
            <p:spPr bwMode="gray">
              <a:xfrm>
                <a:off x="5724127" y="493060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feld 46">
                <a:extLst>
                  <a:ext uri="{FF2B5EF4-FFF2-40B4-BE49-F238E27FC236}">
                    <a16:creationId xmlns:a16="http://schemas.microsoft.com/office/drawing/2014/main" id="{D0547B5E-F29B-777E-D180-75ABA025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24127" y="4930605"/>
                <a:ext cx="288032" cy="16142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7">
            <a:extLst>
              <a:ext uri="{FF2B5EF4-FFF2-40B4-BE49-F238E27FC236}">
                <a16:creationId xmlns:a16="http://schemas.microsoft.com/office/drawing/2014/main" id="{D2F8D1C7-78C8-E968-D5DD-4742393072DF}"/>
              </a:ext>
            </a:extLst>
          </p:cNvPr>
          <p:cNvCxnSpPr>
            <a:cxnSpLocks/>
          </p:cNvCxnSpPr>
          <p:nvPr/>
        </p:nvCxnSpPr>
        <p:spPr bwMode="gray">
          <a:xfrm>
            <a:off x="5364087" y="489720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8">
            <a:extLst>
              <a:ext uri="{FF2B5EF4-FFF2-40B4-BE49-F238E27FC236}">
                <a16:creationId xmlns:a16="http://schemas.microsoft.com/office/drawing/2014/main" id="{C6B0FD4E-56DB-DEE1-2A29-7955127F6030}"/>
              </a:ext>
            </a:extLst>
          </p:cNvPr>
          <p:cNvCxnSpPr>
            <a:cxnSpLocks/>
          </p:cNvCxnSpPr>
          <p:nvPr/>
        </p:nvCxnSpPr>
        <p:spPr bwMode="gray">
          <a:xfrm>
            <a:off x="5868143" y="489720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51">
            <a:extLst>
              <a:ext uri="{FF2B5EF4-FFF2-40B4-BE49-F238E27FC236}">
                <a16:creationId xmlns:a16="http://schemas.microsoft.com/office/drawing/2014/main" id="{982EDCBB-8E45-4F3A-4F84-E14B541EA408}"/>
              </a:ext>
            </a:extLst>
          </p:cNvPr>
          <p:cNvCxnSpPr>
            <a:cxnSpLocks/>
          </p:cNvCxnSpPr>
          <p:nvPr/>
        </p:nvCxnSpPr>
        <p:spPr bwMode="gray">
          <a:xfrm>
            <a:off x="4932040" y="3826758"/>
            <a:ext cx="7200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52">
            <a:extLst>
              <a:ext uri="{FF2B5EF4-FFF2-40B4-BE49-F238E27FC236}">
                <a16:creationId xmlns:a16="http://schemas.microsoft.com/office/drawing/2014/main" id="{73F4347B-3447-C011-F598-05E48C1E7D32}"/>
              </a:ext>
            </a:extLst>
          </p:cNvPr>
          <p:cNvCxnSpPr>
            <a:cxnSpLocks/>
          </p:cNvCxnSpPr>
          <p:nvPr/>
        </p:nvCxnSpPr>
        <p:spPr bwMode="gray">
          <a:xfrm>
            <a:off x="5004047" y="3795886"/>
            <a:ext cx="0" cy="6362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60">
            <a:extLst>
              <a:ext uri="{FF2B5EF4-FFF2-40B4-BE49-F238E27FC236}">
                <a16:creationId xmlns:a16="http://schemas.microsoft.com/office/drawing/2014/main" id="{4E4105F0-0A5A-0D6D-0BC8-E6F6B84F76DF}"/>
              </a:ext>
            </a:extLst>
          </p:cNvPr>
          <p:cNvCxnSpPr>
            <a:cxnSpLocks/>
          </p:cNvCxnSpPr>
          <p:nvPr/>
        </p:nvCxnSpPr>
        <p:spPr bwMode="gray">
          <a:xfrm>
            <a:off x="4931272" y="4207999"/>
            <a:ext cx="2888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63">
            <a:extLst>
              <a:ext uri="{FF2B5EF4-FFF2-40B4-BE49-F238E27FC236}">
                <a16:creationId xmlns:a16="http://schemas.microsoft.com/office/drawing/2014/main" id="{0AD0919B-FADF-6D71-B48D-5BE633723F74}"/>
              </a:ext>
            </a:extLst>
          </p:cNvPr>
          <p:cNvCxnSpPr>
            <a:cxnSpLocks/>
          </p:cNvCxnSpPr>
          <p:nvPr/>
        </p:nvCxnSpPr>
        <p:spPr bwMode="gray">
          <a:xfrm>
            <a:off x="5075672" y="4640047"/>
            <a:ext cx="144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64">
            <a:extLst>
              <a:ext uri="{FF2B5EF4-FFF2-40B4-BE49-F238E27FC236}">
                <a16:creationId xmlns:a16="http://schemas.microsoft.com/office/drawing/2014/main" id="{79EBB9A5-1692-1B3B-DBC5-6AAED96B1347}"/>
              </a:ext>
            </a:extLst>
          </p:cNvPr>
          <p:cNvCxnSpPr>
            <a:cxnSpLocks/>
          </p:cNvCxnSpPr>
          <p:nvPr/>
        </p:nvCxnSpPr>
        <p:spPr bwMode="gray">
          <a:xfrm>
            <a:off x="5075672" y="4609175"/>
            <a:ext cx="0" cy="6362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68">
            <a:extLst>
              <a:ext uri="{FF2B5EF4-FFF2-40B4-BE49-F238E27FC236}">
                <a16:creationId xmlns:a16="http://schemas.microsoft.com/office/drawing/2014/main" id="{5B2B7E29-154A-4931-9B3C-B17B25ACC077}"/>
              </a:ext>
            </a:extLst>
          </p:cNvPr>
          <p:cNvCxnSpPr>
            <a:cxnSpLocks/>
          </p:cNvCxnSpPr>
          <p:nvPr/>
        </p:nvCxnSpPr>
        <p:spPr bwMode="gray">
          <a:xfrm>
            <a:off x="5891314" y="2737379"/>
            <a:ext cx="10885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69">
            <a:extLst>
              <a:ext uri="{FF2B5EF4-FFF2-40B4-BE49-F238E27FC236}">
                <a16:creationId xmlns:a16="http://schemas.microsoft.com/office/drawing/2014/main" id="{D7C5DDC9-8EA0-D654-DC73-B5CAD36C8AD4}"/>
              </a:ext>
            </a:extLst>
          </p:cNvPr>
          <p:cNvCxnSpPr>
            <a:cxnSpLocks/>
          </p:cNvCxnSpPr>
          <p:nvPr/>
        </p:nvCxnSpPr>
        <p:spPr bwMode="gray">
          <a:xfrm flipV="1">
            <a:off x="5971707" y="2241528"/>
            <a:ext cx="0" cy="580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80">
            <a:extLst>
              <a:ext uri="{FF2B5EF4-FFF2-40B4-BE49-F238E27FC236}">
                <a16:creationId xmlns:a16="http://schemas.microsoft.com/office/drawing/2014/main" id="{162925BA-82E8-A52A-D3C6-E21AEB68A90C}"/>
              </a:ext>
            </a:extLst>
          </p:cNvPr>
          <p:cNvCxnSpPr>
            <a:cxnSpLocks/>
          </p:cNvCxnSpPr>
          <p:nvPr/>
        </p:nvCxnSpPr>
        <p:spPr bwMode="gray">
          <a:xfrm>
            <a:off x="4975401" y="2737379"/>
            <a:ext cx="6480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81">
            <a:extLst>
              <a:ext uri="{FF2B5EF4-FFF2-40B4-BE49-F238E27FC236}">
                <a16:creationId xmlns:a16="http://schemas.microsoft.com/office/drawing/2014/main" id="{62607389-9A05-C582-FD14-9D2004DAF11C}"/>
              </a:ext>
            </a:extLst>
          </p:cNvPr>
          <p:cNvCxnSpPr>
            <a:cxnSpLocks/>
          </p:cNvCxnSpPr>
          <p:nvPr/>
        </p:nvCxnSpPr>
        <p:spPr bwMode="gray">
          <a:xfrm flipV="1">
            <a:off x="5055794" y="2241528"/>
            <a:ext cx="0" cy="580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85">
            <a:extLst>
              <a:ext uri="{FF2B5EF4-FFF2-40B4-BE49-F238E27FC236}">
                <a16:creationId xmlns:a16="http://schemas.microsoft.com/office/drawing/2014/main" id="{6615C69F-37FD-9812-711C-4044EC959F03}"/>
              </a:ext>
            </a:extLst>
          </p:cNvPr>
          <p:cNvCxnSpPr>
            <a:cxnSpLocks/>
          </p:cNvCxnSpPr>
          <p:nvPr/>
        </p:nvCxnSpPr>
        <p:spPr bwMode="gray">
          <a:xfrm>
            <a:off x="4975401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111">
            <a:extLst>
              <a:ext uri="{FF2B5EF4-FFF2-40B4-BE49-F238E27FC236}">
                <a16:creationId xmlns:a16="http://schemas.microsoft.com/office/drawing/2014/main" id="{FEF68805-A7FC-6959-1BDE-172D98987676}"/>
              </a:ext>
            </a:extLst>
          </p:cNvPr>
          <p:cNvCxnSpPr>
            <a:cxnSpLocks/>
          </p:cNvCxnSpPr>
          <p:nvPr/>
        </p:nvCxnSpPr>
        <p:spPr bwMode="gray">
          <a:xfrm>
            <a:off x="5025694" y="2387492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113">
            <a:extLst>
              <a:ext uri="{FF2B5EF4-FFF2-40B4-BE49-F238E27FC236}">
                <a16:creationId xmlns:a16="http://schemas.microsoft.com/office/drawing/2014/main" id="{EE6175B3-9DE4-8B3F-93D7-A18BEF252586}"/>
              </a:ext>
            </a:extLst>
          </p:cNvPr>
          <p:cNvCxnSpPr>
            <a:cxnSpLocks/>
          </p:cNvCxnSpPr>
          <p:nvPr/>
        </p:nvCxnSpPr>
        <p:spPr bwMode="gray">
          <a:xfrm>
            <a:off x="5936046" y="2571857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114">
            <a:extLst>
              <a:ext uri="{FF2B5EF4-FFF2-40B4-BE49-F238E27FC236}">
                <a16:creationId xmlns:a16="http://schemas.microsoft.com/office/drawing/2014/main" id="{21976F19-79E1-50A0-8999-8DD22850655B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6664463" y="2740601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115">
            <a:extLst>
              <a:ext uri="{FF2B5EF4-FFF2-40B4-BE49-F238E27FC236}">
                <a16:creationId xmlns:a16="http://schemas.microsoft.com/office/drawing/2014/main" id="{DFC84DAB-8D14-A495-A6CC-36D6070B5878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5389480" y="2740601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88">
            <a:extLst>
              <a:ext uri="{FF2B5EF4-FFF2-40B4-BE49-F238E27FC236}">
                <a16:creationId xmlns:a16="http://schemas.microsoft.com/office/drawing/2014/main" id="{54DFB1E4-8581-B215-D7F8-71FDD38DDF9F}"/>
              </a:ext>
            </a:extLst>
          </p:cNvPr>
          <p:cNvCxnSpPr>
            <a:cxnSpLocks/>
          </p:cNvCxnSpPr>
          <p:nvPr/>
        </p:nvCxnSpPr>
        <p:spPr bwMode="gray">
          <a:xfrm flipV="1">
            <a:off x="5055794" y="2377911"/>
            <a:ext cx="0" cy="36837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94">
            <a:extLst>
              <a:ext uri="{FF2B5EF4-FFF2-40B4-BE49-F238E27FC236}">
                <a16:creationId xmlns:a16="http://schemas.microsoft.com/office/drawing/2014/main" id="{21528C35-E1F3-5AD4-DEE6-1BC6D3BC7E9E}"/>
              </a:ext>
            </a:extLst>
          </p:cNvPr>
          <p:cNvCxnSpPr>
            <a:cxnSpLocks/>
          </p:cNvCxnSpPr>
          <p:nvPr/>
        </p:nvCxnSpPr>
        <p:spPr bwMode="gray">
          <a:xfrm rot="5400000" flipV="1">
            <a:off x="5235783" y="2203303"/>
            <a:ext cx="0" cy="36837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101">
            <a:extLst>
              <a:ext uri="{FF2B5EF4-FFF2-40B4-BE49-F238E27FC236}">
                <a16:creationId xmlns:a16="http://schemas.microsoft.com/office/drawing/2014/main" id="{3E36857A-D22A-1BBA-76C9-ACBE70FFBE64}"/>
              </a:ext>
            </a:extLst>
          </p:cNvPr>
          <p:cNvCxnSpPr>
            <a:cxnSpLocks/>
          </p:cNvCxnSpPr>
          <p:nvPr/>
        </p:nvCxnSpPr>
        <p:spPr bwMode="gray">
          <a:xfrm flipV="1">
            <a:off x="5971705" y="2562100"/>
            <a:ext cx="2" cy="18419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102">
            <a:extLst>
              <a:ext uri="{FF2B5EF4-FFF2-40B4-BE49-F238E27FC236}">
                <a16:creationId xmlns:a16="http://schemas.microsoft.com/office/drawing/2014/main" id="{8796087B-8606-7917-D964-E16BB2030EFE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6146" y="2571857"/>
            <a:ext cx="728417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119">
            <a:extLst>
              <a:ext uri="{FF2B5EF4-FFF2-40B4-BE49-F238E27FC236}">
                <a16:creationId xmlns:a16="http://schemas.microsoft.com/office/drawing/2014/main" id="{F0B7C3EB-5733-C835-BF70-D795B6F296C2}"/>
              </a:ext>
            </a:extLst>
          </p:cNvPr>
          <p:cNvCxnSpPr>
            <a:cxnSpLocks/>
          </p:cNvCxnSpPr>
          <p:nvPr/>
        </p:nvCxnSpPr>
        <p:spPr bwMode="gray">
          <a:xfrm flipV="1">
            <a:off x="5419580" y="2377911"/>
            <a:ext cx="0" cy="36837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120">
            <a:extLst>
              <a:ext uri="{FF2B5EF4-FFF2-40B4-BE49-F238E27FC236}">
                <a16:creationId xmlns:a16="http://schemas.microsoft.com/office/drawing/2014/main" id="{38202A4B-24CC-BEEA-8C1E-1A72533E2FA8}"/>
              </a:ext>
            </a:extLst>
          </p:cNvPr>
          <p:cNvCxnSpPr>
            <a:cxnSpLocks/>
          </p:cNvCxnSpPr>
          <p:nvPr/>
        </p:nvCxnSpPr>
        <p:spPr bwMode="gray">
          <a:xfrm>
            <a:off x="5419580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122">
            <a:extLst>
              <a:ext uri="{FF2B5EF4-FFF2-40B4-BE49-F238E27FC236}">
                <a16:creationId xmlns:a16="http://schemas.microsoft.com/office/drawing/2014/main" id="{4AF872CE-95D3-22BA-2E92-723FC72C3C89}"/>
              </a:ext>
            </a:extLst>
          </p:cNvPr>
          <p:cNvCxnSpPr>
            <a:cxnSpLocks/>
          </p:cNvCxnSpPr>
          <p:nvPr/>
        </p:nvCxnSpPr>
        <p:spPr bwMode="gray">
          <a:xfrm flipV="1">
            <a:off x="6694658" y="2562100"/>
            <a:ext cx="2" cy="18419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123">
            <a:extLst>
              <a:ext uri="{FF2B5EF4-FFF2-40B4-BE49-F238E27FC236}">
                <a16:creationId xmlns:a16="http://schemas.microsoft.com/office/drawing/2014/main" id="{5F7B0871-FAA8-77CE-3857-FFA02C05F38E}"/>
              </a:ext>
            </a:extLst>
          </p:cNvPr>
          <p:cNvCxnSpPr>
            <a:cxnSpLocks/>
          </p:cNvCxnSpPr>
          <p:nvPr/>
        </p:nvCxnSpPr>
        <p:spPr bwMode="gray">
          <a:xfrm>
            <a:off x="5890801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124">
            <a:extLst>
              <a:ext uri="{FF2B5EF4-FFF2-40B4-BE49-F238E27FC236}">
                <a16:creationId xmlns:a16="http://schemas.microsoft.com/office/drawing/2014/main" id="{68865641-9D73-0D79-8EF6-1348828602A7}"/>
              </a:ext>
            </a:extLst>
          </p:cNvPr>
          <p:cNvCxnSpPr>
            <a:cxnSpLocks/>
          </p:cNvCxnSpPr>
          <p:nvPr/>
        </p:nvCxnSpPr>
        <p:spPr bwMode="gray">
          <a:xfrm>
            <a:off x="6694563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125">
                <a:extLst>
                  <a:ext uri="{FF2B5EF4-FFF2-40B4-BE49-F238E27FC236}">
                    <a16:creationId xmlns:a16="http://schemas.microsoft.com/office/drawing/2014/main" id="{0DC978CC-2B0F-0217-0619-5189D8C3B909}"/>
                  </a:ext>
                </a:extLst>
              </p:cNvPr>
              <p:cNvSpPr txBox="1"/>
              <p:nvPr/>
            </p:nvSpPr>
            <p:spPr bwMode="gray">
              <a:xfrm>
                <a:off x="4903392" y="2318965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68" name="Textfeld 125">
                <a:extLst>
                  <a:ext uri="{FF2B5EF4-FFF2-40B4-BE49-F238E27FC236}">
                    <a16:creationId xmlns:a16="http://schemas.microsoft.com/office/drawing/2014/main" id="{0DC978CC-2B0F-0217-0619-5189D8C3B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03392" y="2318965"/>
                <a:ext cx="144017" cy="144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126">
                <a:extLst>
                  <a:ext uri="{FF2B5EF4-FFF2-40B4-BE49-F238E27FC236}">
                    <a16:creationId xmlns:a16="http://schemas.microsoft.com/office/drawing/2014/main" id="{609EDF95-8957-5E73-E52F-E9FFD62CB0F0}"/>
                  </a:ext>
                </a:extLst>
              </p:cNvPr>
              <p:cNvSpPr txBox="1"/>
              <p:nvPr/>
            </p:nvSpPr>
            <p:spPr bwMode="gray">
              <a:xfrm>
                <a:off x="4925134" y="275467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69" name="Textfeld 126">
                <a:extLst>
                  <a:ext uri="{FF2B5EF4-FFF2-40B4-BE49-F238E27FC236}">
                    <a16:creationId xmlns:a16="http://schemas.microsoft.com/office/drawing/2014/main" id="{609EDF95-8957-5E73-E52F-E9FFD62CB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25134" y="2754674"/>
                <a:ext cx="144017" cy="144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127">
                <a:extLst>
                  <a:ext uri="{FF2B5EF4-FFF2-40B4-BE49-F238E27FC236}">
                    <a16:creationId xmlns:a16="http://schemas.microsoft.com/office/drawing/2014/main" id="{B93DFB89-5199-C746-4D41-AECAE76C10C2}"/>
                  </a:ext>
                </a:extLst>
              </p:cNvPr>
              <p:cNvSpPr txBox="1"/>
              <p:nvPr/>
            </p:nvSpPr>
            <p:spPr bwMode="gray">
              <a:xfrm>
                <a:off x="5345214" y="275467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0" name="Textfeld 127">
                <a:extLst>
                  <a:ext uri="{FF2B5EF4-FFF2-40B4-BE49-F238E27FC236}">
                    <a16:creationId xmlns:a16="http://schemas.microsoft.com/office/drawing/2014/main" id="{B93DFB89-5199-C746-4D41-AECAE76C1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45214" y="2754674"/>
                <a:ext cx="144017" cy="1440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128">
                <a:extLst>
                  <a:ext uri="{FF2B5EF4-FFF2-40B4-BE49-F238E27FC236}">
                    <a16:creationId xmlns:a16="http://schemas.microsoft.com/office/drawing/2014/main" id="{F25ACD39-0062-9B18-4217-13F2F7BE7AA1}"/>
                  </a:ext>
                </a:extLst>
              </p:cNvPr>
              <p:cNvSpPr txBox="1"/>
              <p:nvPr/>
            </p:nvSpPr>
            <p:spPr bwMode="gray">
              <a:xfrm>
                <a:off x="5442297" y="2231347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1" name="Textfeld 128">
                <a:extLst>
                  <a:ext uri="{FF2B5EF4-FFF2-40B4-BE49-F238E27FC236}">
                    <a16:creationId xmlns:a16="http://schemas.microsoft.com/office/drawing/2014/main" id="{F25ACD39-0062-9B18-4217-13F2F7B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42297" y="2231347"/>
                <a:ext cx="144017" cy="144016"/>
              </a:xfrm>
              <a:prstGeom prst="rect">
                <a:avLst/>
              </a:prstGeom>
              <a:blipFill>
                <a:blip r:embed="rId27"/>
                <a:stretch>
                  <a:fillRect l="-16667" b="-153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129">
                <a:extLst>
                  <a:ext uri="{FF2B5EF4-FFF2-40B4-BE49-F238E27FC236}">
                    <a16:creationId xmlns:a16="http://schemas.microsoft.com/office/drawing/2014/main" id="{50B99B2C-CDDD-DEB4-94E5-DCDE656D3DBA}"/>
                  </a:ext>
                </a:extLst>
              </p:cNvPr>
              <p:cNvSpPr txBox="1"/>
              <p:nvPr/>
            </p:nvSpPr>
            <p:spPr bwMode="gray">
              <a:xfrm>
                <a:off x="5837273" y="2755172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2" name="Textfeld 129">
                <a:extLst>
                  <a:ext uri="{FF2B5EF4-FFF2-40B4-BE49-F238E27FC236}">
                    <a16:creationId xmlns:a16="http://schemas.microsoft.com/office/drawing/2014/main" id="{50B99B2C-CDDD-DEB4-94E5-DCDE656D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7273" y="2755172"/>
                <a:ext cx="144017" cy="1440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130">
                <a:extLst>
                  <a:ext uri="{FF2B5EF4-FFF2-40B4-BE49-F238E27FC236}">
                    <a16:creationId xmlns:a16="http://schemas.microsoft.com/office/drawing/2014/main" id="{5FD1A1CD-DFAD-F8A8-01CE-1477DAE890DC}"/>
                  </a:ext>
                </a:extLst>
              </p:cNvPr>
              <p:cNvSpPr txBox="1"/>
              <p:nvPr/>
            </p:nvSpPr>
            <p:spPr bwMode="gray">
              <a:xfrm>
                <a:off x="5781677" y="2509032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3" name="Textfeld 130">
                <a:extLst>
                  <a:ext uri="{FF2B5EF4-FFF2-40B4-BE49-F238E27FC236}">
                    <a16:creationId xmlns:a16="http://schemas.microsoft.com/office/drawing/2014/main" id="{5FD1A1CD-DFAD-F8A8-01CE-1477DAE89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1677" y="2509032"/>
                <a:ext cx="144017" cy="144016"/>
              </a:xfrm>
              <a:prstGeom prst="rect">
                <a:avLst/>
              </a:prstGeom>
              <a:blipFill>
                <a:blip r:embed="rId29"/>
                <a:stretch>
                  <a:fillRect l="-16667" r="-2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131">
                <a:extLst>
                  <a:ext uri="{FF2B5EF4-FFF2-40B4-BE49-F238E27FC236}">
                    <a16:creationId xmlns:a16="http://schemas.microsoft.com/office/drawing/2014/main" id="{D7439A6E-3EEA-2587-A0E1-9FC386CD2450}"/>
                  </a:ext>
                </a:extLst>
              </p:cNvPr>
              <p:cNvSpPr txBox="1"/>
              <p:nvPr/>
            </p:nvSpPr>
            <p:spPr bwMode="gray">
              <a:xfrm>
                <a:off x="6622651" y="2749703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4" name="Textfeld 131">
                <a:extLst>
                  <a:ext uri="{FF2B5EF4-FFF2-40B4-BE49-F238E27FC236}">
                    <a16:creationId xmlns:a16="http://schemas.microsoft.com/office/drawing/2014/main" id="{D7439A6E-3EEA-2587-A0E1-9FC386CD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2651" y="2749703"/>
                <a:ext cx="144017" cy="1440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132">
                <a:extLst>
                  <a:ext uri="{FF2B5EF4-FFF2-40B4-BE49-F238E27FC236}">
                    <a16:creationId xmlns:a16="http://schemas.microsoft.com/office/drawing/2014/main" id="{D677E5D8-1D80-0222-4ECC-E4AC7BB69223}"/>
                  </a:ext>
                </a:extLst>
              </p:cNvPr>
              <p:cNvSpPr txBox="1"/>
              <p:nvPr/>
            </p:nvSpPr>
            <p:spPr bwMode="gray">
              <a:xfrm>
                <a:off x="6714349" y="241382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5" name="Textfeld 132">
                <a:extLst>
                  <a:ext uri="{FF2B5EF4-FFF2-40B4-BE49-F238E27FC236}">
                    <a16:creationId xmlns:a16="http://schemas.microsoft.com/office/drawing/2014/main" id="{D677E5D8-1D80-0222-4ECC-E4AC7BB6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4349" y="2413824"/>
                <a:ext cx="144017" cy="144016"/>
              </a:xfrm>
              <a:prstGeom prst="rect">
                <a:avLst/>
              </a:prstGeom>
              <a:blipFill>
                <a:blip r:embed="rId31"/>
                <a:stretch>
                  <a:fillRect l="-8333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133">
            <a:extLst>
              <a:ext uri="{FF2B5EF4-FFF2-40B4-BE49-F238E27FC236}">
                <a16:creationId xmlns:a16="http://schemas.microsoft.com/office/drawing/2014/main" id="{7BB185D5-1C6C-7611-13F1-277F03F03A6C}"/>
              </a:ext>
            </a:extLst>
          </p:cNvPr>
          <p:cNvCxnSpPr>
            <a:cxnSpLocks/>
          </p:cNvCxnSpPr>
          <p:nvPr/>
        </p:nvCxnSpPr>
        <p:spPr bwMode="gray">
          <a:xfrm>
            <a:off x="5908412" y="3770505"/>
            <a:ext cx="17126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134">
            <a:extLst>
              <a:ext uri="{FF2B5EF4-FFF2-40B4-BE49-F238E27FC236}">
                <a16:creationId xmlns:a16="http://schemas.microsoft.com/office/drawing/2014/main" id="{93FE810D-8EA6-AD65-B45B-ACA50E2E377F}"/>
              </a:ext>
            </a:extLst>
          </p:cNvPr>
          <p:cNvCxnSpPr>
            <a:cxnSpLocks/>
          </p:cNvCxnSpPr>
          <p:nvPr/>
        </p:nvCxnSpPr>
        <p:spPr bwMode="gray">
          <a:xfrm flipV="1">
            <a:off x="5988805" y="3422683"/>
            <a:ext cx="0" cy="580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137">
            <a:extLst>
              <a:ext uri="{FF2B5EF4-FFF2-40B4-BE49-F238E27FC236}">
                <a16:creationId xmlns:a16="http://schemas.microsoft.com/office/drawing/2014/main" id="{4B31BF20-BBC3-8A79-7D82-DE403F4AC67A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6366781" y="3771716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138">
            <a:extLst>
              <a:ext uri="{FF2B5EF4-FFF2-40B4-BE49-F238E27FC236}">
                <a16:creationId xmlns:a16="http://schemas.microsoft.com/office/drawing/2014/main" id="{0F202B7E-E2AF-E9F2-144F-BC5BD80C3B8A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6841310" y="3771716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139">
            <a:extLst>
              <a:ext uri="{FF2B5EF4-FFF2-40B4-BE49-F238E27FC236}">
                <a16:creationId xmlns:a16="http://schemas.microsoft.com/office/drawing/2014/main" id="{7DA61066-BDDF-A43D-962F-90458758F658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7302885" y="3770505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140">
            <a:extLst>
              <a:ext uri="{FF2B5EF4-FFF2-40B4-BE49-F238E27FC236}">
                <a16:creationId xmlns:a16="http://schemas.microsoft.com/office/drawing/2014/main" id="{7B182D8B-C6CB-0F10-9EA7-08377F5C4BEF}"/>
              </a:ext>
            </a:extLst>
          </p:cNvPr>
          <p:cNvCxnSpPr>
            <a:cxnSpLocks/>
          </p:cNvCxnSpPr>
          <p:nvPr/>
        </p:nvCxnSpPr>
        <p:spPr bwMode="gray">
          <a:xfrm>
            <a:off x="5958705" y="3579862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141">
            <a:extLst>
              <a:ext uri="{FF2B5EF4-FFF2-40B4-BE49-F238E27FC236}">
                <a16:creationId xmlns:a16="http://schemas.microsoft.com/office/drawing/2014/main" id="{ED861F50-90AF-EBDB-90B5-CE677462B2E9}"/>
              </a:ext>
            </a:extLst>
          </p:cNvPr>
          <p:cNvCxnSpPr>
            <a:cxnSpLocks/>
          </p:cNvCxnSpPr>
          <p:nvPr/>
        </p:nvCxnSpPr>
        <p:spPr bwMode="gray">
          <a:xfrm flipV="1">
            <a:off x="5988805" y="3601097"/>
            <a:ext cx="408076" cy="16940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142">
            <a:extLst>
              <a:ext uri="{FF2B5EF4-FFF2-40B4-BE49-F238E27FC236}">
                <a16:creationId xmlns:a16="http://schemas.microsoft.com/office/drawing/2014/main" id="{5A6CFF97-0ABB-F81E-C9C0-8F471C28487D}"/>
              </a:ext>
            </a:extLst>
          </p:cNvPr>
          <p:cNvCxnSpPr>
            <a:cxnSpLocks/>
          </p:cNvCxnSpPr>
          <p:nvPr/>
        </p:nvCxnSpPr>
        <p:spPr bwMode="gray">
          <a:xfrm>
            <a:off x="6387091" y="3603622"/>
            <a:ext cx="48431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143">
            <a:extLst>
              <a:ext uri="{FF2B5EF4-FFF2-40B4-BE49-F238E27FC236}">
                <a16:creationId xmlns:a16="http://schemas.microsoft.com/office/drawing/2014/main" id="{3732C88A-1953-0EC0-612F-B8637FFC91F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866821" y="3603622"/>
            <a:ext cx="466164" cy="166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148">
            <a:extLst>
              <a:ext uri="{FF2B5EF4-FFF2-40B4-BE49-F238E27FC236}">
                <a16:creationId xmlns:a16="http://schemas.microsoft.com/office/drawing/2014/main" id="{84808191-01CC-83D4-689F-D875C6BBFDC4}"/>
              </a:ext>
            </a:extLst>
          </p:cNvPr>
          <p:cNvCxnSpPr>
            <a:cxnSpLocks/>
          </p:cNvCxnSpPr>
          <p:nvPr/>
        </p:nvCxnSpPr>
        <p:spPr bwMode="gray">
          <a:xfrm>
            <a:off x="5905757" y="377039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149">
            <a:extLst>
              <a:ext uri="{FF2B5EF4-FFF2-40B4-BE49-F238E27FC236}">
                <a16:creationId xmlns:a16="http://schemas.microsoft.com/office/drawing/2014/main" id="{FF03319E-1EDE-0467-B369-A44A4893ABFE}"/>
              </a:ext>
            </a:extLst>
          </p:cNvPr>
          <p:cNvCxnSpPr>
            <a:cxnSpLocks/>
          </p:cNvCxnSpPr>
          <p:nvPr/>
        </p:nvCxnSpPr>
        <p:spPr bwMode="gray">
          <a:xfrm>
            <a:off x="7332985" y="377039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152">
                <a:extLst>
                  <a:ext uri="{FF2B5EF4-FFF2-40B4-BE49-F238E27FC236}">
                    <a16:creationId xmlns:a16="http://schemas.microsoft.com/office/drawing/2014/main" id="{C951D3B5-6460-D8A8-CA18-EB6B7EC5578E}"/>
                  </a:ext>
                </a:extLst>
              </p:cNvPr>
              <p:cNvSpPr txBox="1"/>
              <p:nvPr/>
            </p:nvSpPr>
            <p:spPr bwMode="gray">
              <a:xfrm>
                <a:off x="5796136" y="350785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87" name="Textfeld 152">
                <a:extLst>
                  <a:ext uri="{FF2B5EF4-FFF2-40B4-BE49-F238E27FC236}">
                    <a16:creationId xmlns:a16="http://schemas.microsoft.com/office/drawing/2014/main" id="{C951D3B5-6460-D8A8-CA18-EB6B7EC5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3507854"/>
                <a:ext cx="144017" cy="144016"/>
              </a:xfrm>
              <a:prstGeom prst="rect">
                <a:avLst/>
              </a:prstGeom>
              <a:blipFill>
                <a:blip r:embed="rId32"/>
                <a:stretch>
                  <a:fillRect l="-16667" r="-2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153">
                <a:extLst>
                  <a:ext uri="{FF2B5EF4-FFF2-40B4-BE49-F238E27FC236}">
                    <a16:creationId xmlns:a16="http://schemas.microsoft.com/office/drawing/2014/main" id="{DE6EB710-E6F1-DD48-D041-ECDE51301386}"/>
                  </a:ext>
                </a:extLst>
              </p:cNvPr>
              <p:cNvSpPr txBox="1"/>
              <p:nvPr/>
            </p:nvSpPr>
            <p:spPr bwMode="gray">
              <a:xfrm>
                <a:off x="5829738" y="3939902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88" name="Textfeld 153">
                <a:extLst>
                  <a:ext uri="{FF2B5EF4-FFF2-40B4-BE49-F238E27FC236}">
                    <a16:creationId xmlns:a16="http://schemas.microsoft.com/office/drawing/2014/main" id="{DE6EB710-E6F1-DD48-D041-ECDE51301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738" y="3939902"/>
                <a:ext cx="144017" cy="1440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154">
                <a:extLst>
                  <a:ext uri="{FF2B5EF4-FFF2-40B4-BE49-F238E27FC236}">
                    <a16:creationId xmlns:a16="http://schemas.microsoft.com/office/drawing/2014/main" id="{B8C86FE9-814C-1EC5-C86C-D226773B462F}"/>
                  </a:ext>
                </a:extLst>
              </p:cNvPr>
              <p:cNvSpPr txBox="1"/>
              <p:nvPr/>
            </p:nvSpPr>
            <p:spPr bwMode="gray">
              <a:xfrm>
                <a:off x="6329971" y="3791873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89" name="Textfeld 154">
                <a:extLst>
                  <a:ext uri="{FF2B5EF4-FFF2-40B4-BE49-F238E27FC236}">
                    <a16:creationId xmlns:a16="http://schemas.microsoft.com/office/drawing/2014/main" id="{B8C86FE9-814C-1EC5-C86C-D226773B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9971" y="3791873"/>
                <a:ext cx="144017" cy="14401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155">
                <a:extLst>
                  <a:ext uri="{FF2B5EF4-FFF2-40B4-BE49-F238E27FC236}">
                    <a16:creationId xmlns:a16="http://schemas.microsoft.com/office/drawing/2014/main" id="{727E5A39-E59F-F798-4714-8852C59DD32D}"/>
                  </a:ext>
                </a:extLst>
              </p:cNvPr>
              <p:cNvSpPr txBox="1"/>
              <p:nvPr/>
            </p:nvSpPr>
            <p:spPr bwMode="gray">
              <a:xfrm>
                <a:off x="6803841" y="3795951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90" name="Textfeld 155">
                <a:extLst>
                  <a:ext uri="{FF2B5EF4-FFF2-40B4-BE49-F238E27FC236}">
                    <a16:creationId xmlns:a16="http://schemas.microsoft.com/office/drawing/2014/main" id="{727E5A39-E59F-F798-4714-8852C59D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03841" y="3795951"/>
                <a:ext cx="144017" cy="1440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156">
                <a:extLst>
                  <a:ext uri="{FF2B5EF4-FFF2-40B4-BE49-F238E27FC236}">
                    <a16:creationId xmlns:a16="http://schemas.microsoft.com/office/drawing/2014/main" id="{0CC229DC-9750-C29A-1C10-EF136BCEEB47}"/>
                  </a:ext>
                </a:extLst>
              </p:cNvPr>
              <p:cNvSpPr txBox="1"/>
              <p:nvPr/>
            </p:nvSpPr>
            <p:spPr bwMode="gray">
              <a:xfrm>
                <a:off x="7260976" y="3793948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91" name="Textfeld 156">
                <a:extLst>
                  <a:ext uri="{FF2B5EF4-FFF2-40B4-BE49-F238E27FC236}">
                    <a16:creationId xmlns:a16="http://schemas.microsoft.com/office/drawing/2014/main" id="{0CC229DC-9750-C29A-1C10-EF136BCE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60976" y="3793948"/>
                <a:ext cx="144017" cy="14401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157">
                <a:extLst>
                  <a:ext uri="{FF2B5EF4-FFF2-40B4-BE49-F238E27FC236}">
                    <a16:creationId xmlns:a16="http://schemas.microsoft.com/office/drawing/2014/main" id="{47786CAF-6513-D43A-D045-C5265FD1AE50}"/>
                  </a:ext>
                </a:extLst>
              </p:cNvPr>
              <p:cNvSpPr txBox="1"/>
              <p:nvPr/>
            </p:nvSpPr>
            <p:spPr bwMode="gray">
              <a:xfrm>
                <a:off x="6980512" y="3482330"/>
                <a:ext cx="297539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2" name="Textfeld 157">
                <a:extLst>
                  <a:ext uri="{FF2B5EF4-FFF2-40B4-BE49-F238E27FC236}">
                    <a16:creationId xmlns:a16="http://schemas.microsoft.com/office/drawing/2014/main" id="{47786CAF-6513-D43A-D045-C5265FD1A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80512" y="3482330"/>
                <a:ext cx="297539" cy="144016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15">
                <a:extLst>
                  <a:ext uri="{FF2B5EF4-FFF2-40B4-BE49-F238E27FC236}">
                    <a16:creationId xmlns:a16="http://schemas.microsoft.com/office/drawing/2014/main" id="{E22EED2C-E06A-4F6B-B5A6-4D12128D9EC3}"/>
                  </a:ext>
                </a:extLst>
              </p:cNvPr>
              <p:cNvSpPr txBox="1"/>
              <p:nvPr/>
            </p:nvSpPr>
            <p:spPr bwMode="gray">
              <a:xfrm>
                <a:off x="5372400" y="321982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" name="Textfeld 15">
                <a:extLst>
                  <a:ext uri="{FF2B5EF4-FFF2-40B4-BE49-F238E27FC236}">
                    <a16:creationId xmlns:a16="http://schemas.microsoft.com/office/drawing/2014/main" id="{E22EED2C-E06A-4F6B-B5A6-4D12128D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72400" y="3219822"/>
                <a:ext cx="288032" cy="16142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49">
            <a:extLst>
              <a:ext uri="{FF2B5EF4-FFF2-40B4-BE49-F238E27FC236}">
                <a16:creationId xmlns:a16="http://schemas.microsoft.com/office/drawing/2014/main" id="{5BDB40B0-2AF1-B75B-1100-AD95F5937512}"/>
              </a:ext>
            </a:extLst>
          </p:cNvPr>
          <p:cNvCxnSpPr>
            <a:cxnSpLocks/>
          </p:cNvCxnSpPr>
          <p:nvPr/>
        </p:nvCxnSpPr>
        <p:spPr bwMode="gray">
          <a:xfrm flipH="1">
            <a:off x="5516415" y="3385130"/>
            <a:ext cx="1" cy="170690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47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21" grpId="0"/>
      <p:bldP spid="22" grpId="0"/>
      <p:bldP spid="25" grpId="0"/>
      <p:bldP spid="26" grpId="0"/>
      <p:bldP spid="31" grpId="0"/>
      <p:bldP spid="32" grpId="0"/>
      <p:bldP spid="36" grpId="0"/>
      <p:bldP spid="37" grpId="0"/>
      <p:bldP spid="41" grpId="0"/>
      <p:bldP spid="42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87" grpId="0"/>
      <p:bldP spid="88" grpId="0"/>
      <p:bldP spid="89" grpId="0"/>
      <p:bldP spid="90" grpId="0"/>
      <p:bldP spid="91" grpId="0"/>
      <p:bldP spid="9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Gemeinsame Verteilung und Randverteilungen</a:t>
            </a:r>
          </a:p>
          <a:p>
            <a:r>
              <a:rPr lang="de-DE" dirty="0"/>
              <a:t>Unabhängigkeit von Zufallsvariablen</a:t>
            </a:r>
          </a:p>
          <a:p>
            <a:r>
              <a:rPr lang="de-DE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und Korrelation</a:t>
            </a:r>
          </a:p>
          <a:p>
            <a:r>
              <a:rPr lang="de-DE" dirty="0">
                <a:solidFill>
                  <a:schemeClr val="accent5"/>
                </a:solidFill>
              </a:rPr>
              <a:t>Simulation von Zufallszahlen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5D409C7-DC49-1D97-9D2E-142759CA758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Wenn wir von der Faltung sprechen, meinen wir im Allgemeinen die Summe zweier reeller Zufallsvariablen. </a:t>
                </a:r>
              </a:p>
              <a:p>
                <a:r>
                  <a:rPr lang="de-DE" b="1" dirty="0"/>
                  <a:t>Aber</a:t>
                </a:r>
                <a:r>
                  <a:rPr lang="de-DE" dirty="0"/>
                  <a:t>: Grundsätzlich sind auch andere Rechenoperationen möglich. 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(Rechnen mit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zwei Zufallsvariablen. Sei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eine binäre Operation und sei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eine Umkehroperation, sodass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gilt, dass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die gemeinsame Zähldichte von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dann ergibt sich die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für alle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200" dirty="0"/>
                  <a:t> als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⊖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eine gemeinsame Dichte von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dann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eine Dichte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wobei für alle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200" dirty="0"/>
                  <a:t> gilt, dass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⊖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1200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5D409C7-DC49-1D97-9D2E-142759CA7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156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9D98501-09A2-7528-C0E3-F83E0721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Rechnen mit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8365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425FD6-2B3B-9A3D-3A29-DCBF6ECF387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(Dichten verrechneter Zufallsvariablen)</a:t>
                </a:r>
              </a:p>
              <a:p>
                <a:pPr lvl="1"/>
                <a:r>
                  <a:rPr lang="de-DE" sz="1200" dirty="0">
                    <a:solidFill>
                      <a:schemeClr val="tx1"/>
                    </a:solidFill>
                  </a:rPr>
                  <a:t>Die Multiplikation mit dem Betrag der Ableitung bei der Berechnung der neuen Dichte dient der Normierung.</a:t>
                </a:r>
              </a:p>
              <a:p>
                <a:pPr lvl="1"/>
                <a:r>
                  <a:rPr lang="de-DE" sz="1200" dirty="0">
                    <a:solidFill>
                      <a:schemeClr val="tx1"/>
                    </a:solidFill>
                  </a:rPr>
                  <a:t>Bei der Faltung wird dieser Faktor nicht mitgeschrieben, da er dort konstant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200" dirty="0">
                    <a:solidFill>
                      <a:schemeClr val="tx1"/>
                    </a:solidFill>
                  </a:rPr>
                  <a:t> ist.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((Zähl-)Dichten verrechneter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reelle Zufallsvariablen.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die gemeinsame Zähldichte von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ergibt sich die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eine gemeinsame Dichte von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 eine Dichte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</m:oMath>
                </a14:m>
                <a:r>
                  <a:rPr lang="de-DE" dirty="0"/>
                  <a:t>, wobei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425FD6-2B3B-9A3D-3A29-DCBF6ECF3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280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42F734F-035D-FD07-80FA-9C543055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Rechnen mit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79353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Gemeinsame Verteilung und Randverteilungen</a:t>
            </a:r>
          </a:p>
          <a:p>
            <a:r>
              <a:rPr lang="de-DE" dirty="0"/>
              <a:t>Unabhängigkeit von Zufallsvariablen</a:t>
            </a:r>
          </a:p>
          <a:p>
            <a:r>
              <a:rPr lang="de-DE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und Korrelation</a:t>
            </a:r>
          </a:p>
          <a:p>
            <a:r>
              <a:rPr lang="de-DE" dirty="0">
                <a:solidFill>
                  <a:schemeClr val="accent5"/>
                </a:solidFill>
              </a:rPr>
              <a:t>Simulation von Zufallszahlen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5479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0B00F29-6146-8D22-3CD5-501B613AA9D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Häufig betrachten wir für einen Zufallsversuch im 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verschiedene Zufallsvariablen, welche in verschiedene Bildräume abbilden und damit im Allgemeinen auch verschiedene Verteilungen besitzen.</a:t>
                </a:r>
              </a:p>
              <a:p>
                <a:r>
                  <a:rPr lang="de-DE" dirty="0"/>
                  <a:t>Wir wollen nun eine Möglichkeit kennenlernen, eine gemeinsame Verteilung für mehrere Zufallsvariablen gleichzeitig anzugeben.</a:t>
                </a:r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(Gemeinsame Verteilung)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Zufallsvariablen auf einem 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, wobei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in den 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in den Raum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abbildet. Dann ergibt sich eine eindeutige gemeinsame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wobei für beliebige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0B00F29-6146-8D22-3CD5-501B613AA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05AF784-4CAE-8B5A-FFB3-A3EFC5D8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Gemeinsame Verteilung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3A16E-073F-A3A6-B510-D29FD881E342}"/>
              </a:ext>
            </a:extLst>
          </p:cNvPr>
          <p:cNvSpPr txBox="1"/>
          <p:nvPr/>
        </p:nvSpPr>
        <p:spPr bwMode="gray">
          <a:xfrm>
            <a:off x="2506933" y="4155926"/>
            <a:ext cx="741843" cy="3600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Kartesisches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Produkt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F96137-2585-7F4F-6452-AA7B46F9F0E8}"/>
              </a:ext>
            </a:extLst>
          </p:cNvPr>
          <p:cNvSpPr/>
          <p:nvPr/>
        </p:nvSpPr>
        <p:spPr bwMode="gray">
          <a:xfrm>
            <a:off x="2820641" y="3705988"/>
            <a:ext cx="504056" cy="21602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D60138-E4AB-374F-B675-699396D8F9F4}"/>
              </a:ext>
            </a:extLst>
          </p:cNvPr>
          <p:cNvCxnSpPr>
            <a:cxnSpLocks/>
          </p:cNvCxnSpPr>
          <p:nvPr/>
        </p:nvCxnSpPr>
        <p:spPr bwMode="gray">
          <a:xfrm flipV="1">
            <a:off x="2950659" y="3970561"/>
            <a:ext cx="108011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BF10BE-907A-9162-5B90-8D4DA16AF7BF}"/>
              </a:ext>
            </a:extLst>
          </p:cNvPr>
          <p:cNvSpPr/>
          <p:nvPr/>
        </p:nvSpPr>
        <p:spPr bwMode="gray">
          <a:xfrm>
            <a:off x="4577011" y="3705753"/>
            <a:ext cx="504056" cy="21602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FFBDDF-CB5D-EA2B-E912-1717288B4CFD}"/>
              </a:ext>
            </a:extLst>
          </p:cNvPr>
          <p:cNvCxnSpPr>
            <a:cxnSpLocks/>
          </p:cNvCxnSpPr>
          <p:nvPr/>
        </p:nvCxnSpPr>
        <p:spPr bwMode="gray">
          <a:xfrm flipV="1">
            <a:off x="4635674" y="3992029"/>
            <a:ext cx="201190" cy="2177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4D66E7-9031-5644-8FD0-7BCE1F041A9B}"/>
              </a:ext>
            </a:extLst>
          </p:cNvPr>
          <p:cNvSpPr txBox="1"/>
          <p:nvPr/>
        </p:nvSpPr>
        <p:spPr bwMode="gray">
          <a:xfrm>
            <a:off x="3707904" y="4155809"/>
            <a:ext cx="1883090" cy="3600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0" dirty="0">
                <a:solidFill>
                  <a:srgbClr val="C00000"/>
                </a:solidFill>
              </a:rPr>
              <a:t>Logische Konjunktion</a:t>
            </a:r>
            <a:endParaRPr lang="de-DE" sz="1000" dirty="0">
              <a:solidFill>
                <a:srgbClr val="C00000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DD7987-7A5A-642D-98E2-113D2E4A996A}"/>
              </a:ext>
            </a:extLst>
          </p:cNvPr>
          <p:cNvSpPr/>
          <p:nvPr/>
        </p:nvSpPr>
        <p:spPr bwMode="gray">
          <a:xfrm>
            <a:off x="3824840" y="3705753"/>
            <a:ext cx="504056" cy="21602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C2D608-B139-A3B0-02FE-4E0D7C01D45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21212" y="3992907"/>
            <a:ext cx="207684" cy="2169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93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CBDD422-58B2-5ABF-191E-10AA9D2949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(Dichte und kumulative Verteilungsfunktion)</a:t>
                </a:r>
                <a:r>
                  <a:rPr lang="de-DE" dirty="0"/>
                  <a:t>. Im diskreten Fall gilt für die gemeinsame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und zwei Ergebnisse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Im stetigen Fall ist eine Funktion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de-DE" dirty="0"/>
                  <a:t> die gemeinsame Dichte, wenn für beliebige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Für Zufallsvariablen gilt für die gemeinsame kumulative Verteilungsfunktion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sowie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en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CBDD422-58B2-5ABF-191E-10AA9D294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661C9D0-523E-5A8C-27FE-02F01936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Dichte und Verteilungsfunktion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2080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(Gemeinsame Verteilung)</a:t>
                </a:r>
                <a:r>
                  <a:rPr lang="de-DE" dirty="0"/>
                  <a:t>. 3 Batterien werden zufällig aus einer Kiste mit 3 neuen, 4 benutzten und 5 kaputten Batterien genommen. Sei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die Anzahl der neuen Batterien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die Anzahl der benutzen Batterien, die </a:t>
                </a:r>
                <a:r>
                  <a:rPr lang="de-DE" dirty="0">
                    <a:solidFill>
                      <a:schemeClr val="tx1"/>
                    </a:solidFill>
                  </a:rPr>
                  <a:t>gezogen werden. Wie sieht die Zähldichte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aus?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  <a:blipFill>
                <a:blip r:embed="rId2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0BCAF0-15E6-E4CE-C3BE-0563468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Zähldichte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FE5C1B-D5AB-871E-3075-33D4376E7C76}"/>
                  </a:ext>
                </a:extLst>
              </p:cNvPr>
              <p:cNvSpPr txBox="1"/>
              <p:nvPr/>
            </p:nvSpPr>
            <p:spPr bwMode="gray">
              <a:xfrm>
                <a:off x="6948264" y="2245777"/>
                <a:ext cx="2076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DE" sz="12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FE5C1B-D5AB-871E-3075-33D4376E7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48264" y="2245777"/>
                <a:ext cx="2076400" cy="914400"/>
              </a:xfrm>
              <a:prstGeom prst="rect">
                <a:avLst/>
              </a:prstGeom>
              <a:blipFill>
                <a:blip r:embed="rId3"/>
                <a:stretch>
                  <a:fillRect l="-3049" r="-365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7BE8AA4-93F7-54BE-10A6-7C3B9A65C0DE}"/>
              </a:ext>
            </a:extLst>
          </p:cNvPr>
          <p:cNvSpPr txBox="1"/>
          <p:nvPr/>
        </p:nvSpPr>
        <p:spPr bwMode="gray">
          <a:xfrm>
            <a:off x="7548424" y="3374326"/>
            <a:ext cx="1272048" cy="50405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Anzahl Möglichkeiten,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3 Batterien aus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12 Batterien auszuwählen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556565-59E2-4842-46C3-8122201F9163}"/>
              </a:ext>
            </a:extLst>
          </p:cNvPr>
          <p:cNvSpPr/>
          <p:nvPr/>
        </p:nvSpPr>
        <p:spPr bwMode="gray">
          <a:xfrm>
            <a:off x="8201454" y="2715766"/>
            <a:ext cx="381803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C02E8F-2F8E-FDA3-F8B3-0D7A7A5CA3EE}"/>
              </a:ext>
            </a:extLst>
          </p:cNvPr>
          <p:cNvCxnSpPr>
            <a:cxnSpLocks/>
          </p:cNvCxnSpPr>
          <p:nvPr/>
        </p:nvCxnSpPr>
        <p:spPr bwMode="gray">
          <a:xfrm flipV="1">
            <a:off x="8196342" y="3086294"/>
            <a:ext cx="132338" cy="3186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ECD8D-F131-7ADC-0884-10F957E2DE20}"/>
                  </a:ext>
                </a:extLst>
              </p:cNvPr>
              <p:cNvSpPr txBox="1"/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neue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3 neuen Batterien auszuwählen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ECD8D-F131-7ADC-0884-10F957E2D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blipFill>
                <a:blip r:embed="rId4"/>
                <a:stretch>
                  <a:fillRect l="-36000" r="-3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A3BC10-E744-304F-9CB6-287A86E4572B}"/>
              </a:ext>
            </a:extLst>
          </p:cNvPr>
          <p:cNvSpPr/>
          <p:nvPr/>
        </p:nvSpPr>
        <p:spPr bwMode="gray">
          <a:xfrm>
            <a:off x="7680684" y="2336293"/>
            <a:ext cx="263352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E8BF81-BC88-11B8-D1F3-6CA113DD8652}"/>
              </a:ext>
            </a:extLst>
          </p:cNvPr>
          <p:cNvCxnSpPr>
            <a:cxnSpLocks/>
          </p:cNvCxnSpPr>
          <p:nvPr/>
        </p:nvCxnSpPr>
        <p:spPr bwMode="gray">
          <a:xfrm>
            <a:off x="7404523" y="1600620"/>
            <a:ext cx="407837" cy="725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5936E0-6316-D735-FD31-233152900957}"/>
              </a:ext>
            </a:extLst>
          </p:cNvPr>
          <p:cNvSpPr/>
          <p:nvPr/>
        </p:nvSpPr>
        <p:spPr bwMode="gray">
          <a:xfrm>
            <a:off x="8040559" y="2316550"/>
            <a:ext cx="263352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251B1F3-A02E-3C1D-D5A8-9353C8C84B32}"/>
              </a:ext>
            </a:extLst>
          </p:cNvPr>
          <p:cNvSpPr/>
          <p:nvPr/>
        </p:nvSpPr>
        <p:spPr bwMode="gray">
          <a:xfrm>
            <a:off x="8380226" y="2316550"/>
            <a:ext cx="712815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3DD5B0-1684-A4A3-F514-E5913DA9FD82}"/>
                  </a:ext>
                </a:extLst>
              </p:cNvPr>
              <p:cNvSpPr txBox="1"/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benutzte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4 benutzen Batterien auszuwählen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3DD5B0-1684-A4A3-F514-E5913DA9F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blipFill>
                <a:blip r:embed="rId5"/>
                <a:stretch>
                  <a:fillRect l="-44000" r="-44000" b="-117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94D29F-7695-8F79-787F-908363B54714}"/>
              </a:ext>
            </a:extLst>
          </p:cNvPr>
          <p:cNvCxnSpPr>
            <a:cxnSpLocks/>
            <a:stCxn id="18" idx="2"/>
          </p:cNvCxnSpPr>
          <p:nvPr/>
        </p:nvCxnSpPr>
        <p:spPr bwMode="gray">
          <a:xfrm flipH="1">
            <a:off x="8201454" y="2055419"/>
            <a:ext cx="81664" cy="2704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10351274-3B44-2EDF-37E0-46C20FB34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492306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10351274-3B44-2EDF-37E0-46C20FB34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492306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10345" r="-304167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97938" t="-110345" r="-201031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301042" t="-110345" r="-103125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401042" t="-110345" r="-3125" b="-6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24490" r="-4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24490" r="-3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24490" r="-4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042" t="-224490" r="-3125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24490" r="-404167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1042" t="-324490" r="-10312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042" t="-324490" r="-3125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424490" r="-404167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97938" t="-424490" r="-20103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1042" t="-424490" r="-10312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042" t="-424490" r="-3125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544F0DAA-FB1D-B279-535B-E62D3A829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61758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544F0DAA-FB1D-B279-535B-E62D3A829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61758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10345" r="-304167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97938" t="-110345" r="-201031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301042" t="-110345" r="-103125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401042" t="-110345" r="-3125" b="-6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124490" r="-4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124490" r="-3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97938" t="-124490" r="-201031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042" t="-124490" r="-103125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124490" r="-3125" b="-3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224490" r="-4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224490" r="-3125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324490" r="-404167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042" t="-324490" r="-10312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324490" r="-3125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424490" r="-404167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97938" t="-424490" r="-20103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042" t="-424490" r="-10312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424490" r="-3125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5E29238-26EB-E692-7F2F-4A4C39EF0D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122947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5E29238-26EB-E692-7F2F-4A4C39EF0D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122947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110345" r="-304167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197938" t="-110345" r="-201031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301042" t="-110345" r="-103125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401042" t="-110345" r="-3125" b="-6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124490" r="-4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124490" r="-3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938" t="-124490" r="-201031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124490" r="-103125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124490" r="-3125" b="-3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224490" r="-4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224490" r="-3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938" t="-224490" r="-201031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224490" r="-103125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224490" r="-3125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324490" r="-404167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324490" r="-10312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324490" r="-3125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424490" r="-404167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938" t="-424490" r="-20103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424490" r="-10312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424490" r="-3125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706242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706242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10345" r="-304167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197938" t="-110345" r="-201031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301042" t="-110345" r="-103125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401042" t="-110345" r="-3125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124490" r="-404167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124490" r="-304167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124490" r="-201031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124490" r="-103125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124490" r="-3125" b="-4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224490" r="-404167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224490" r="-304167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224490" r="-201031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224490" r="-103125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224490" r="-3125" b="-3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324490" r="-404167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324490" r="-304167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324490" r="-201031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324490" r="-103125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324490" r="-3125" b="-2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424490" r="-404167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424490" r="-304167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424490" r="-201031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424490" r="-103125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424490" r="-3125" b="-1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724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F3B203-9DF4-1469-99E9-386DDE68BE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(Gemeinsame Dichte)</a:t>
                </a:r>
                <a:r>
                  <a:rPr lang="de-DE" dirty="0"/>
                  <a:t>. Gegeben das abgebildete Parallelogramm mit Fläche 1. Von einem zufällig gewählten Punkt auf dessen Oberfläche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dessen Abszisse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seine Ordinate. Wie ist die Dichte unter Gleichverteilung und wie groß ist die Wahrscheinlichkeit, dass der Punkt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liegt?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</a:t>
                </a:r>
                <a:r>
                  <a:rPr lang="de-DE" b="1" dirty="0"/>
                  <a:t> </a:t>
                </a:r>
              </a:p>
              <a:p>
                <a:pPr lvl="1"/>
                <a:r>
                  <a:rPr lang="de-DE" sz="1200" dirty="0"/>
                  <a:t>Die gemeinsame Dichte für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für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≤1∧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Für die Wahrscheinlichkeit, dass der Punkt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 liegt, gilt</a:t>
                </a:r>
              </a:p>
              <a:p>
                <a:endParaRPr lang="de-DE" b="1" dirty="0">
                  <a:solidFill>
                    <a:schemeClr val="accent4"/>
                  </a:solidFill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F3B203-9DF4-1469-99E9-386DDE68B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7870AD-7BFE-7287-8A0F-E28534C9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Dichte &amp; Verteilungsfunktion</a:t>
            </a:r>
            <a:endParaRPr lang="en-DE" dirty="0"/>
          </a:p>
        </p:txBody>
      </p:sp>
      <p:sp>
        <p:nvSpPr>
          <p:cNvPr id="11" name="Parallelogramm 6">
            <a:extLst>
              <a:ext uri="{FF2B5EF4-FFF2-40B4-BE49-F238E27FC236}">
                <a16:creationId xmlns:a16="http://schemas.microsoft.com/office/drawing/2014/main" id="{3D9E0757-2A09-F2B8-4F47-4C985552009B}"/>
              </a:ext>
            </a:extLst>
          </p:cNvPr>
          <p:cNvSpPr/>
          <p:nvPr/>
        </p:nvSpPr>
        <p:spPr bwMode="gray">
          <a:xfrm>
            <a:off x="7020272" y="1995686"/>
            <a:ext cx="1575792" cy="648072"/>
          </a:xfrm>
          <a:prstGeom prst="parallelogram">
            <a:avLst>
              <a:gd name="adj" fmla="val 1217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Gerade Verbindung mit Pfeil 8">
            <a:extLst>
              <a:ext uri="{FF2B5EF4-FFF2-40B4-BE49-F238E27FC236}">
                <a16:creationId xmlns:a16="http://schemas.microsoft.com/office/drawing/2014/main" id="{B5E963E9-5FAA-3658-FF8D-293A14C6D5D8}"/>
              </a:ext>
            </a:extLst>
          </p:cNvPr>
          <p:cNvCxnSpPr>
            <a:cxnSpLocks/>
          </p:cNvCxnSpPr>
          <p:nvPr/>
        </p:nvCxnSpPr>
        <p:spPr bwMode="gray">
          <a:xfrm flipV="1">
            <a:off x="7020273" y="1779662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9">
            <a:extLst>
              <a:ext uri="{FF2B5EF4-FFF2-40B4-BE49-F238E27FC236}">
                <a16:creationId xmlns:a16="http://schemas.microsoft.com/office/drawing/2014/main" id="{2742D8D4-FCD4-2984-C388-7A259E9C5CC9}"/>
              </a:ext>
            </a:extLst>
          </p:cNvPr>
          <p:cNvCxnSpPr>
            <a:cxnSpLocks/>
          </p:cNvCxnSpPr>
          <p:nvPr/>
        </p:nvCxnSpPr>
        <p:spPr bwMode="gray">
          <a:xfrm>
            <a:off x="6876257" y="2643758"/>
            <a:ext cx="20882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1">
            <a:extLst>
              <a:ext uri="{FF2B5EF4-FFF2-40B4-BE49-F238E27FC236}">
                <a16:creationId xmlns:a16="http://schemas.microsoft.com/office/drawing/2014/main" id="{91065B9A-4D97-4CB6-64EB-8E207C4F7C59}"/>
              </a:ext>
            </a:extLst>
          </p:cNvPr>
          <p:cNvCxnSpPr>
            <a:cxnSpLocks/>
          </p:cNvCxnSpPr>
          <p:nvPr/>
        </p:nvCxnSpPr>
        <p:spPr bwMode="gray">
          <a:xfrm>
            <a:off x="7812361" y="2607754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2">
                <a:extLst>
                  <a:ext uri="{FF2B5EF4-FFF2-40B4-BE49-F238E27FC236}">
                    <a16:creationId xmlns:a16="http://schemas.microsoft.com/office/drawing/2014/main" id="{F9158F68-0371-222C-0978-43A0B9FB1115}"/>
                  </a:ext>
                </a:extLst>
              </p:cNvPr>
              <p:cNvSpPr txBox="1"/>
              <p:nvPr/>
            </p:nvSpPr>
            <p:spPr bwMode="gray">
              <a:xfrm>
                <a:off x="6744070" y="2650217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5" name="Textfeld 12">
                <a:extLst>
                  <a:ext uri="{FF2B5EF4-FFF2-40B4-BE49-F238E27FC236}">
                    <a16:creationId xmlns:a16="http://schemas.microsoft.com/office/drawing/2014/main" id="{F9158F68-0371-222C-0978-43A0B9F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44070" y="2650217"/>
                <a:ext cx="360040" cy="251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9">
            <a:extLst>
              <a:ext uri="{FF2B5EF4-FFF2-40B4-BE49-F238E27FC236}">
                <a16:creationId xmlns:a16="http://schemas.microsoft.com/office/drawing/2014/main" id="{77E3F029-CB2E-67C1-717C-FB24E1A4129D}"/>
              </a:ext>
            </a:extLst>
          </p:cNvPr>
          <p:cNvCxnSpPr>
            <a:cxnSpLocks/>
          </p:cNvCxnSpPr>
          <p:nvPr/>
        </p:nvCxnSpPr>
        <p:spPr bwMode="gray">
          <a:xfrm flipH="1">
            <a:off x="6984267" y="1995686"/>
            <a:ext cx="720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23">
            <a:extLst>
              <a:ext uri="{FF2B5EF4-FFF2-40B4-BE49-F238E27FC236}">
                <a16:creationId xmlns:a16="http://schemas.microsoft.com/office/drawing/2014/main" id="{C1CFD9C9-5000-F9C0-7701-E40277A02AA6}"/>
              </a:ext>
            </a:extLst>
          </p:cNvPr>
          <p:cNvCxnSpPr>
            <a:cxnSpLocks/>
          </p:cNvCxnSpPr>
          <p:nvPr/>
        </p:nvCxnSpPr>
        <p:spPr bwMode="gray">
          <a:xfrm>
            <a:off x="8604449" y="2607754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24">
                <a:extLst>
                  <a:ext uri="{FF2B5EF4-FFF2-40B4-BE49-F238E27FC236}">
                    <a16:creationId xmlns:a16="http://schemas.microsoft.com/office/drawing/2014/main" id="{7B394855-3BAD-EC1A-A091-A2BFB757DE6D}"/>
                  </a:ext>
                </a:extLst>
              </p:cNvPr>
              <p:cNvSpPr txBox="1"/>
              <p:nvPr/>
            </p:nvSpPr>
            <p:spPr bwMode="gray">
              <a:xfrm>
                <a:off x="7636183" y="2650902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8" name="Textfeld 24">
                <a:extLst>
                  <a:ext uri="{FF2B5EF4-FFF2-40B4-BE49-F238E27FC236}">
                    <a16:creationId xmlns:a16="http://schemas.microsoft.com/office/drawing/2014/main" id="{7B394855-3BAD-EC1A-A091-A2BFB757D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6183" y="2650902"/>
                <a:ext cx="360040" cy="251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25">
                <a:extLst>
                  <a:ext uri="{FF2B5EF4-FFF2-40B4-BE49-F238E27FC236}">
                    <a16:creationId xmlns:a16="http://schemas.microsoft.com/office/drawing/2014/main" id="{C73B4A56-9594-4E67-FD26-E876EBA85AA5}"/>
                  </a:ext>
                </a:extLst>
              </p:cNvPr>
              <p:cNvSpPr txBox="1"/>
              <p:nvPr/>
            </p:nvSpPr>
            <p:spPr bwMode="gray">
              <a:xfrm>
                <a:off x="8424429" y="2650902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9" name="Textfeld 25">
                <a:extLst>
                  <a:ext uri="{FF2B5EF4-FFF2-40B4-BE49-F238E27FC236}">
                    <a16:creationId xmlns:a16="http://schemas.microsoft.com/office/drawing/2014/main" id="{C73B4A56-9594-4E67-FD26-E876EBA85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24429" y="2650902"/>
                <a:ext cx="360040" cy="2517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26">
                <a:extLst>
                  <a:ext uri="{FF2B5EF4-FFF2-40B4-BE49-F238E27FC236}">
                    <a16:creationId xmlns:a16="http://schemas.microsoft.com/office/drawing/2014/main" id="{73D2892E-6E9E-F9FE-DFA2-850499F5C47E}"/>
                  </a:ext>
                </a:extLst>
              </p:cNvPr>
              <p:cNvSpPr txBox="1"/>
              <p:nvPr/>
            </p:nvSpPr>
            <p:spPr bwMode="gray">
              <a:xfrm>
                <a:off x="6732241" y="1899548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20" name="Textfeld 26">
                <a:extLst>
                  <a:ext uri="{FF2B5EF4-FFF2-40B4-BE49-F238E27FC236}">
                    <a16:creationId xmlns:a16="http://schemas.microsoft.com/office/drawing/2014/main" id="{73D2892E-6E9E-F9FE-DFA2-850499F5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241" y="1899548"/>
                <a:ext cx="360040" cy="251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5B8C13-2115-634B-BE75-C45F60E14DB9}"/>
                  </a:ext>
                </a:extLst>
              </p:cNvPr>
              <p:cNvSpPr txBox="1"/>
              <p:nvPr/>
            </p:nvSpPr>
            <p:spPr bwMode="gray">
              <a:xfrm>
                <a:off x="539552" y="3579862"/>
                <a:ext cx="4684222" cy="527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≤1∧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5B8C13-2115-634B-BE75-C45F60E14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3579862"/>
                <a:ext cx="4684222" cy="527645"/>
              </a:xfrm>
              <a:prstGeom prst="rect">
                <a:avLst/>
              </a:prstGeom>
              <a:blipFill>
                <a:blip r:embed="rId7"/>
                <a:stretch>
                  <a:fillRect t="-130233" b="-195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C7562A-7396-FDF1-6FE2-3124A13A0E1F}"/>
                  </a:ext>
                </a:extLst>
              </p:cNvPr>
              <p:cNvSpPr txBox="1"/>
              <p:nvPr/>
            </p:nvSpPr>
            <p:spPr bwMode="gray">
              <a:xfrm>
                <a:off x="1547664" y="4050039"/>
                <a:ext cx="4684222" cy="50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C7562A-7396-FDF1-6FE2-3124A13A0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4" y="4050039"/>
                <a:ext cx="4684222" cy="507190"/>
              </a:xfrm>
              <a:prstGeom prst="rect">
                <a:avLst/>
              </a:prstGeom>
              <a:blipFill>
                <a:blip r:embed="rId8"/>
                <a:stretch>
                  <a:fillRect t="-133333" b="-20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280DE2-AF9D-34C7-28CA-5DA6160A0195}"/>
                  </a:ext>
                </a:extLst>
              </p:cNvPr>
              <p:cNvSpPr txBox="1"/>
              <p:nvPr/>
            </p:nvSpPr>
            <p:spPr bwMode="gray">
              <a:xfrm>
                <a:off x="1403648" y="4499761"/>
                <a:ext cx="4684222" cy="632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280DE2-AF9D-34C7-28CA-5DA6160A0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03648" y="4499761"/>
                <a:ext cx="4684222" cy="632609"/>
              </a:xfrm>
              <a:prstGeom prst="rect">
                <a:avLst/>
              </a:prstGeom>
              <a:blipFill>
                <a:blip r:embed="rId9"/>
                <a:stretch>
                  <a:fillRect t="-160784" b="-237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2D17FCB4-104B-A27B-175F-9120B097B89A}"/>
              </a:ext>
            </a:extLst>
          </p:cNvPr>
          <p:cNvSpPr/>
          <p:nvPr/>
        </p:nvSpPr>
        <p:spPr bwMode="gray">
          <a:xfrm>
            <a:off x="7020272" y="1995686"/>
            <a:ext cx="792089" cy="648072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83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8" grpId="0"/>
      <p:bldP spid="19" grpId="0"/>
      <p:bldP spid="20" grpId="0"/>
      <p:bldP spid="24" grpId="0"/>
      <p:bldP spid="25" grpId="0"/>
      <p:bldP spid="26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8FBB0B-4346-115D-CE39-192B8DBAB0E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(Randverteilung)</a:t>
                </a:r>
                <a:r>
                  <a:rPr lang="de-DE" dirty="0"/>
                  <a:t>. Gegeben eine gemeinsame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für zwei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 Projiziert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auf eine der beiden Zufallsvariablen, so erhält man die Randverteilungen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bzw.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 Diese errechnen sich für beliebige Ereignisse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(Randverteilung)</a:t>
                </a:r>
              </a:p>
              <a:p>
                <a:pPr lvl="1"/>
                <a:r>
                  <a:rPr lang="de-DE" sz="1200" dirty="0"/>
                  <a:t>Im stetigen Fall können die Verteilungsfunktionen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Randverteilungen direkt aus der Verteilungsfunktion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gemeinsamen Verteilung bestimmt werden</a:t>
                </a:r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Im diskreten Fall kann die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Randverteilung direkt aus der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gemeinsamen Verteilung bestimmt werden</a:t>
                </a:r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:endParaRPr lang="de-DE" sz="1200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8FBB0B-4346-115D-CE39-192B8DBAB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2872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D339E9-8778-32A2-2F73-BF33EC90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Randverteilung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5097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(Randverteilung)</a:t>
                </a:r>
                <a:r>
                  <a:rPr lang="de-DE" dirty="0"/>
                  <a:t>. 3 Batterien werden zufällig aus einer Kiste mit 3 neuen, 4 benutzten und 5 kaputten Batterien genommen. Sei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die Anzahl der neuen Batterien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die Anzahl der benutzen Batterien, die </a:t>
                </a:r>
                <a:r>
                  <a:rPr lang="de-DE" dirty="0">
                    <a:solidFill>
                      <a:schemeClr val="tx1"/>
                    </a:solidFill>
                  </a:rPr>
                  <a:t>gezogen werden. Wie sehen die Randverteilungen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aus?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  <a:blipFill>
                <a:blip r:embed="rId2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0BCAF0-15E6-E4CE-C3BE-0563468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Randverteilung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75242"/>
                  </p:ext>
                </p:extLst>
              </p:nvPr>
            </p:nvGraphicFramePr>
            <p:xfrm>
              <a:off x="710420" y="2245777"/>
              <a:ext cx="5400000" cy="2242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75242"/>
                  </p:ext>
                </p:extLst>
              </p:nvPr>
            </p:nvGraphicFramePr>
            <p:xfrm>
              <a:off x="710420" y="2245777"/>
              <a:ext cx="5400000" cy="2242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98837" r="-300000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01176" r="-203529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97674" r="-101163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402353" r="-2353" b="-5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76316" r="-404706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76316" r="-300000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76316" r="-203529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76316" r="-101163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76316" r="-2353" b="-2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81081" r="-404706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181081" r="-300000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181081" r="-203529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181081" r="-101163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181081" r="-2353" b="-2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81081" r="-404706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281081" r="-300000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281081" r="-203529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281081" r="-10116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281081" r="-2353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81081" r="-404706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381081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381081" r="-203529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381081" r="-10116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381081" r="-2353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4DA9000-918B-B232-58E1-6335DCB3A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016024"/>
                  </p:ext>
                </p:extLst>
              </p:nvPr>
            </p:nvGraphicFramePr>
            <p:xfrm>
              <a:off x="710420" y="2245777"/>
              <a:ext cx="6480720" cy="2710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616931918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𝟖𝟒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𝟏𝟎𝟖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𝟐𝟕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𝟓𝟔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𝟏𝟏𝟐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𝟒𝟖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5981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4DA9000-918B-B232-58E1-6335DCB3A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016024"/>
                  </p:ext>
                </p:extLst>
              </p:nvPr>
            </p:nvGraphicFramePr>
            <p:xfrm>
              <a:off x="710420" y="2245777"/>
              <a:ext cx="6480720" cy="2710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616931918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98837" r="-398837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01176" r="-303529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1176" r="-203529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96512" r="-101163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502353" r="-2353" b="-644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76316" r="-504706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76316" r="-398837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76316" r="-303529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76316" r="-203529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76316" r="-101163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76316" r="-2353" b="-39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81081" r="-504706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181081" r="-398837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181081" r="-303529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181081" r="-203529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181081" r="-101163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181081" r="-2353" b="-3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281081" r="-504706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281081" r="-398837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281081" r="-303529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281081" r="-203529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281081" r="-101163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281081" r="-2353" b="-2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381081" r="-504706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381081" r="-398837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381081" r="-303529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381081" r="-203529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381081" r="-10116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381081" r="-2353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481081" r="-504706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481081" r="-398837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481081" r="-303529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481081" r="-203529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481081" r="-10116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59812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9A7C9-B82D-6E8B-0F37-EB61936F880A}"/>
                  </a:ext>
                </a:extLst>
              </p:cNvPr>
              <p:cNvSpPr txBox="1"/>
              <p:nvPr/>
            </p:nvSpPr>
            <p:spPr bwMode="gray">
              <a:xfrm>
                <a:off x="7092280" y="2245777"/>
                <a:ext cx="1932384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DE" sz="12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9A7C9-B82D-6E8B-0F37-EB61936F8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2245777"/>
                <a:ext cx="1932384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C90B15B-D9DB-1AFD-BF15-EBDC2F54DF70}"/>
              </a:ext>
            </a:extLst>
          </p:cNvPr>
          <p:cNvSpPr txBox="1"/>
          <p:nvPr/>
        </p:nvSpPr>
        <p:spPr bwMode="gray">
          <a:xfrm>
            <a:off x="7548424" y="3374326"/>
            <a:ext cx="1272048" cy="50405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Anzahl Möglichkeiten,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3 Batterien aus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12 Batterien auszuwählen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BD86C6-86FE-110D-2713-D36D2E0C4BCB}"/>
              </a:ext>
            </a:extLst>
          </p:cNvPr>
          <p:cNvSpPr/>
          <p:nvPr/>
        </p:nvSpPr>
        <p:spPr bwMode="gray">
          <a:xfrm>
            <a:off x="8143767" y="2710719"/>
            <a:ext cx="381803" cy="31869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8663FB-FF79-EA4D-08BF-ECA5388B1BFE}"/>
              </a:ext>
            </a:extLst>
          </p:cNvPr>
          <p:cNvCxnSpPr>
            <a:cxnSpLocks/>
            <a:endCxn id="14" idx="2"/>
          </p:cNvCxnSpPr>
          <p:nvPr/>
        </p:nvCxnSpPr>
        <p:spPr bwMode="gray">
          <a:xfrm flipV="1">
            <a:off x="8196342" y="3029410"/>
            <a:ext cx="138327" cy="3755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86AD65-F81D-B960-1A80-318BEA2F6D35}"/>
                  </a:ext>
                </a:extLst>
              </p:cNvPr>
              <p:cNvSpPr txBox="1"/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neue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3 neuen Batterien auszuwählen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86AD65-F81D-B960-1A80-318BEA2F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blipFill>
                <a:blip r:embed="rId6"/>
                <a:stretch>
                  <a:fillRect l="-36000" r="-3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95B00ED-E8E8-C19D-3039-44A133923B3B}"/>
              </a:ext>
            </a:extLst>
          </p:cNvPr>
          <p:cNvSpPr/>
          <p:nvPr/>
        </p:nvSpPr>
        <p:spPr bwMode="gray">
          <a:xfrm>
            <a:off x="7917666" y="2342936"/>
            <a:ext cx="232810" cy="34300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C40251-351B-FA6D-06A9-84DB9403575F}"/>
              </a:ext>
            </a:extLst>
          </p:cNvPr>
          <p:cNvCxnSpPr>
            <a:cxnSpLocks/>
          </p:cNvCxnSpPr>
          <p:nvPr/>
        </p:nvCxnSpPr>
        <p:spPr bwMode="gray">
          <a:xfrm>
            <a:off x="7404523" y="1600620"/>
            <a:ext cx="513143" cy="7423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B2982E9-3144-0AC7-9A57-115BFCC82B41}"/>
              </a:ext>
            </a:extLst>
          </p:cNvPr>
          <p:cNvSpPr/>
          <p:nvPr/>
        </p:nvSpPr>
        <p:spPr bwMode="gray">
          <a:xfrm>
            <a:off x="8252274" y="2342936"/>
            <a:ext cx="501602" cy="34300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889EB6-39EC-4AC9-C81D-B7C61AA37A2E}"/>
                  </a:ext>
                </a:extLst>
              </p:cNvPr>
              <p:cNvSpPr txBox="1"/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andere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9 anderen Batterien auszuwählen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889EB6-39EC-4AC9-C81D-B7C61AA37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blipFill>
                <a:blip r:embed="rId7"/>
                <a:stretch>
                  <a:fillRect l="-41333" r="-41333" b="-117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AB5B28-636A-1C17-3493-77C4461A862B}"/>
              </a:ext>
            </a:extLst>
          </p:cNvPr>
          <p:cNvCxnSpPr>
            <a:cxnSpLocks/>
            <a:stCxn id="29" idx="2"/>
            <a:endCxn id="24" idx="0"/>
          </p:cNvCxnSpPr>
          <p:nvPr/>
        </p:nvCxnSpPr>
        <p:spPr bwMode="gray">
          <a:xfrm>
            <a:off x="8283118" y="2055419"/>
            <a:ext cx="219957" cy="28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1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0" grpId="0"/>
      <p:bldP spid="21" grpId="0" animBg="1"/>
      <p:bldP spid="24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16233</TotalTime>
  <Words>2423</Words>
  <Application>Microsoft Macintosh PowerPoint</Application>
  <PresentationFormat>On-screen Show (16:9)</PresentationFormat>
  <Paragraphs>357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Gemeinsame Verteilung</vt:lpstr>
      <vt:lpstr>Dichte und Verteilungsfunktion</vt:lpstr>
      <vt:lpstr>Beispiel: Zähldichte</vt:lpstr>
      <vt:lpstr>Beispiel: Dichte &amp; Verteilungsfunktion</vt:lpstr>
      <vt:lpstr>Randverteilung</vt:lpstr>
      <vt:lpstr>Beispiel: Randverteilung</vt:lpstr>
      <vt:lpstr>Überblick</vt:lpstr>
      <vt:lpstr>Unabhängigkeit von Zufallsvariablen</vt:lpstr>
      <vt:lpstr>Unabhängigkeit von Zufallsvariablen</vt:lpstr>
      <vt:lpstr>Beispiel: Unabhängigkeit von Zufallsvariablen</vt:lpstr>
      <vt:lpstr>Produktverteilung</vt:lpstr>
      <vt:lpstr>Überblick</vt:lpstr>
      <vt:lpstr>Summe zweier Zufallsvariablen</vt:lpstr>
      <vt:lpstr>Beispiel: Faltung</vt:lpstr>
      <vt:lpstr>Summe als Faltung</vt:lpstr>
      <vt:lpstr>Beispiel: Summe</vt:lpstr>
      <vt:lpstr>Rechnen mit Zufallsvariablen</vt:lpstr>
      <vt:lpstr>Rechnen mit Zufallsvariablen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208</cp:revision>
  <cp:lastPrinted>2014-05-07T12:19:03Z</cp:lastPrinted>
  <dcterms:created xsi:type="dcterms:W3CDTF">2022-08-10T08:10:37Z</dcterms:created>
  <dcterms:modified xsi:type="dcterms:W3CDTF">2023-11-03T20:08:41Z</dcterms:modified>
</cp:coreProperties>
</file>