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303" r:id="rId3"/>
    <p:sldId id="305" r:id="rId4"/>
    <p:sldId id="308" r:id="rId5"/>
    <p:sldId id="310" r:id="rId6"/>
    <p:sldId id="309" r:id="rId7"/>
    <p:sldId id="311" r:id="rId8"/>
    <p:sldId id="312" r:id="rId9"/>
    <p:sldId id="313" r:id="rId10"/>
    <p:sldId id="306" r:id="rId11"/>
    <p:sldId id="314" r:id="rId12"/>
    <p:sldId id="315" r:id="rId13"/>
    <p:sldId id="316" r:id="rId14"/>
    <p:sldId id="317" r:id="rId15"/>
    <p:sldId id="307" r:id="rId16"/>
    <p:sldId id="318" r:id="rId17"/>
    <p:sldId id="319" r:id="rId18"/>
    <p:sldId id="320" r:id="rId19"/>
    <p:sldId id="321" r:id="rId20"/>
    <p:sldId id="322" r:id="rId21"/>
    <p:sldId id="323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CDCDC"/>
    <a:srgbClr val="A5A5A5"/>
    <a:srgbClr val="323232"/>
    <a:srgbClr val="FFFFFF"/>
    <a:srgbClr val="B4B4B4"/>
    <a:srgbClr val="B1063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176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06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8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4a – </a:t>
            </a:r>
            <a:br>
              <a:rPr lang="de-DE" sz="800" noProof="0" dirty="0"/>
            </a:br>
            <a:r>
              <a:rPr lang="de-DE" sz="800" noProof="0" dirty="0"/>
              <a:t>Mehrdimensionale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Mehrdimensionale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b="1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84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Für zwei Ereignisse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b="1" dirty="0"/>
                  <a:t> gilt</a:t>
                </a:r>
                <a:r>
                  <a:rPr lang="de-DE" dirty="0"/>
                  <a:t>: Wir nennen zwei Ereignisse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stochastisch unabhängig bezüglich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genau dann, wenn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de-DE" dirty="0"/>
                  <a:t>Wir können das Konzept der Unabhängigkeit von Ereignissen auch auf Zufallsvariablen erweitern, wenn wir </a:t>
                </a:r>
                <a:r>
                  <a:rPr lang="de-DE" b="1" dirty="0"/>
                  <a:t>alle</a:t>
                </a:r>
                <a:r>
                  <a:rPr lang="de-DE" dirty="0"/>
                  <a:t> Ereignispaare betrachten!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genau dann,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Der Test auf Unabhängigkeit ist sehr aufwendig, weil die Definition über exponentiell viele </a:t>
                </a:r>
                <a:r>
                  <a:rPr lang="de-DE" i="1" dirty="0"/>
                  <a:t>Ereignispaare </a:t>
                </a:r>
                <a:r>
                  <a:rPr lang="de-DE" dirty="0"/>
                  <a:t>getestet werden muss!</a:t>
                </a:r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Geht es auch einfacher?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52C4309-5C24-7D7E-CD15-E632CDA1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Unabhängigkeit von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83869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(Kriterium für 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</a:t>
                </a:r>
              </a:p>
              <a:p>
                <a:pPr lvl="1"/>
                <a:r>
                  <a:rPr lang="de-DE" sz="1200" dirty="0"/>
                  <a:t>Für diskrete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 lvl="1"/>
                <a:r>
                  <a:rPr lang="de-DE" sz="1200" dirty="0"/>
                  <a:t>Für stetige reelle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200" dirty="0"/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. Nein, denn zum Beispiel gilt</a:t>
                </a:r>
                <a:endParaRPr lang="de-DE" sz="1200" b="1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53DD43-457A-5958-A05F-3957969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4853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Mit dem Kriterium für die Unabhängigkeit müssen wir nur noch 4 Fälle prüfen: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9875" lvl="2" indent="0">
                  <a:buNone/>
                </a:pPr>
                <a:r>
                  <a:rPr lang="de-DE" dirty="0"/>
                  <a:t>Damit haben wir hinreichend gezeigt,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sind.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A13C3D-AAE2-FCAD-2870-37176D39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1962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(Gemeinsame Verteilung unabhängiger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unabhängige Zufallsvariablen mit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Dann ergibt sich die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aus den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Wir nennen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</a:t>
                </a:r>
                <a:r>
                  <a:rPr lang="de-DE" b="1" dirty="0"/>
                  <a:t>Produktverteilung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Im diskreten Fall entspricht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Sind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Dichten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bzw.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existiert eine gemeinsame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, so dass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(Produktverteilung)</a:t>
                </a:r>
                <a:r>
                  <a:rPr lang="de-DE" sz="1200" dirty="0"/>
                  <a:t>. </a:t>
                </a:r>
                <a:r>
                  <a:rPr lang="de-DE" dirty="0"/>
                  <a:t>Die Produktverteilung ist speichereffizient.</a:t>
                </a:r>
              </a:p>
              <a:p>
                <a:pPr lvl="2"/>
                <a:r>
                  <a:rPr lang="de-DE" sz="1200" dirty="0"/>
                  <a:t>Zähldichte allgemein: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freie Variablen, welche die Dichte beschreiben</a:t>
                </a:r>
              </a:p>
              <a:p>
                <a:pPr lvl="2"/>
                <a:r>
                  <a:rPr lang="de-DE" sz="1200" dirty="0"/>
                  <a:t>Zähldichte Produkt: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sz="1200" dirty="0"/>
                  <a:t> freie Variablen, welche die Dichte beschreiben!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451002-93E1-3EED-3760-B6F7E238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5639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b="1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71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Wir wissen bereits, wie sich die Wahrscheinlichkeitsverteilung einer Zufallsvariable nach Transformation verhält.</a:t>
                </a:r>
              </a:p>
              <a:p>
                <a:r>
                  <a:rPr lang="de-DE" dirty="0"/>
                  <a:t>Was uns noch fehlt: Wie verhält sich die Wahrscheinlichkeitsverteilung, wenn wir zwei Zufallsvariablen miteinander addieren?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(Summe zweier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reelle Zufallsvariable vom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. Wir bezeichnen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dann als die Faltung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geschrieben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definiert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142E2E-A428-A34D-7323-471CC688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zweier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5957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(Summe)</a:t>
                </a:r>
                <a:r>
                  <a:rPr lang="de-DE" dirty="0"/>
                  <a:t>. Betrachte den dreifachen Wurf einer Münze.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Zufallsvariable, welche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 ist, falls beim ersten Wurf Zahl aufliegt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sonst.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Zufallsvariable, welche zählt, wie oft Zahl auflag.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Damit gilt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2 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=0.125+0.125=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0+0.25=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=1∧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150283-B327-4AA6-7F77-CCD5A80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Faltung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6667" r="-31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47222" r="-1652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78125" r="-859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48148" r="-185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03448" r="-5516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03448" r="-318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03448" r="-16527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03448" r="-8593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03448" r="-1852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96667" r="-55164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96667" r="-31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96667" r="-1652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96667" r="-859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96667" r="-18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die Verteilung der Summe noch einfacher ausrechnen, als alle Kombination von Summanden aufzuzählen?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Ja! Indem der eine Summand variiert wird, während sich der zweite aus der Summe und dem ersten ergibt.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(Zähldichte und Dichte bei Faltung)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und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gefaltete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Die Formel vereinfacht sich, sobald zwei unabhängige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addiert werden,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 b="-28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83DE99-2C81-3B3E-D7BB-4D3DDBAC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als Faltung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5728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(Faltung von zwei Dichten)</a:t>
                </a:r>
                <a:r>
                  <a:rPr lang="de-DE" dirty="0"/>
                  <a:t>. Gegeben zwei unabhängige reelle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jeweiligen Dichten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0,  1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Dann ergibt sich eine gefaltete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1E9125-C70A-896B-7BCF-DCBAE501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Summe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/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blipFill>
                <a:blip r:embed="rId3"/>
                <a:stretch>
                  <a:fillRect t="-155263" b="-226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/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blipFill>
                <a:blip r:embed="rId4"/>
                <a:stretch>
                  <a:fillRect t="-151282" b="-22051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/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−2,   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blipFill>
                <a:blip r:embed="rId5"/>
                <a:stretch>
                  <a:fillRect t="-139024" b="-2073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/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/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/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0≤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blipFill>
                <a:blip r:embed="rId8"/>
                <a:stretch>
                  <a:fillRect t="-144737" b="-20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/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1≤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blipFill>
                <a:blip r:embed="rId9"/>
                <a:stretch>
                  <a:fillRect t="-139474" b="-20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/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2≤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blipFill>
                <a:blip r:embed="rId10"/>
                <a:stretch>
                  <a:fillRect t="-145946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/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7">
            <a:extLst>
              <a:ext uri="{FF2B5EF4-FFF2-40B4-BE49-F238E27FC236}">
                <a16:creationId xmlns:a16="http://schemas.microsoft.com/office/drawing/2014/main" id="{A0EA95F4-079E-8D0D-C46E-587C7759EDC2}"/>
              </a:ext>
            </a:extLst>
          </p:cNvPr>
          <p:cNvCxnSpPr/>
          <p:nvPr/>
        </p:nvCxnSpPr>
        <p:spPr bwMode="gray">
          <a:xfrm>
            <a:off x="4319972" y="3538726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/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/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0">
            <a:extLst>
              <a:ext uri="{FF2B5EF4-FFF2-40B4-BE49-F238E27FC236}">
                <a16:creationId xmlns:a16="http://schemas.microsoft.com/office/drawing/2014/main" id="{1590F08B-8ED6-5A00-CA1B-E8B8F627B39B}"/>
              </a:ext>
            </a:extLst>
          </p:cNvPr>
          <p:cNvCxnSpPr>
            <a:cxnSpLocks/>
          </p:cNvCxnSpPr>
          <p:nvPr/>
        </p:nvCxnSpPr>
        <p:spPr bwMode="gray">
          <a:xfrm>
            <a:off x="4319972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2">
            <a:extLst>
              <a:ext uri="{FF2B5EF4-FFF2-40B4-BE49-F238E27FC236}">
                <a16:creationId xmlns:a16="http://schemas.microsoft.com/office/drawing/2014/main" id="{488DD9F8-CEEE-7B22-3D64-BF3C59BEC40A}"/>
              </a:ext>
            </a:extLst>
          </p:cNvPr>
          <p:cNvCxnSpPr>
            <a:cxnSpLocks/>
          </p:cNvCxnSpPr>
          <p:nvPr/>
        </p:nvCxnSpPr>
        <p:spPr bwMode="gray">
          <a:xfrm>
            <a:off x="4824028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/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/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465E71D-3227-30B4-7D29-AECEC55ACE60}"/>
              </a:ext>
            </a:extLst>
          </p:cNvPr>
          <p:cNvCxnSpPr>
            <a:cxnSpLocks/>
          </p:cNvCxnSpPr>
          <p:nvPr/>
        </p:nvCxnSpPr>
        <p:spPr bwMode="gray">
          <a:xfrm>
            <a:off x="4931272" y="3385130"/>
            <a:ext cx="768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4">
            <a:extLst>
              <a:ext uri="{FF2B5EF4-FFF2-40B4-BE49-F238E27FC236}">
                <a16:creationId xmlns:a16="http://schemas.microsoft.com/office/drawing/2014/main" id="{D6150D03-7DBB-E99D-8B39-62C56B0D9FD9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826758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/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/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7">
            <a:extLst>
              <a:ext uri="{FF2B5EF4-FFF2-40B4-BE49-F238E27FC236}">
                <a16:creationId xmlns:a16="http://schemas.microsoft.com/office/drawing/2014/main" id="{B39A2919-39BC-F23B-9A1B-37009E0F8AB7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8">
            <a:extLst>
              <a:ext uri="{FF2B5EF4-FFF2-40B4-BE49-F238E27FC236}">
                <a16:creationId xmlns:a16="http://schemas.microsoft.com/office/drawing/2014/main" id="{140B917E-D6AE-2E35-51E7-0C825A11AF0B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49">
            <a:extLst>
              <a:ext uri="{FF2B5EF4-FFF2-40B4-BE49-F238E27FC236}">
                <a16:creationId xmlns:a16="http://schemas.microsoft.com/office/drawing/2014/main" id="{F5FD9102-0ACB-507C-0A08-E47888FF920D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0072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FDD51C-CB4B-E688-7AB4-176AFA209DC4}"/>
              </a:ext>
            </a:extLst>
          </p:cNvPr>
          <p:cNvCxnSpPr/>
          <p:nvPr/>
        </p:nvCxnSpPr>
        <p:spPr bwMode="gray">
          <a:xfrm>
            <a:off x="4799830" y="420799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/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/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C754117-F0D3-D9A4-5E23-E4B126454D86}"/>
              </a:ext>
            </a:extLst>
          </p:cNvPr>
          <p:cNvCxnSpPr>
            <a:cxnSpLocks/>
          </p:cNvCxnSpPr>
          <p:nvPr/>
        </p:nvCxnSpPr>
        <p:spPr bwMode="gray">
          <a:xfrm>
            <a:off x="4799830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FD8FDD1-1ED6-4D15-76A6-75FA542FC069}"/>
              </a:ext>
            </a:extLst>
          </p:cNvPr>
          <p:cNvCxnSpPr>
            <a:cxnSpLocks/>
          </p:cNvCxnSpPr>
          <p:nvPr/>
        </p:nvCxnSpPr>
        <p:spPr bwMode="gray">
          <a:xfrm>
            <a:off x="5303886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9">
            <a:extLst>
              <a:ext uri="{FF2B5EF4-FFF2-40B4-BE49-F238E27FC236}">
                <a16:creationId xmlns:a16="http://schemas.microsoft.com/office/drawing/2014/main" id="{FCF1B292-304F-984A-5709-548EDF4CEA50}"/>
              </a:ext>
            </a:extLst>
          </p:cNvPr>
          <p:cNvCxnSpPr/>
          <p:nvPr/>
        </p:nvCxnSpPr>
        <p:spPr bwMode="gray">
          <a:xfrm>
            <a:off x="5076055" y="4640047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/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/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r Verbinder 42">
            <a:extLst>
              <a:ext uri="{FF2B5EF4-FFF2-40B4-BE49-F238E27FC236}">
                <a16:creationId xmlns:a16="http://schemas.microsoft.com/office/drawing/2014/main" id="{DE3926E0-F6C8-F570-27B8-1D4BA15B783F}"/>
              </a:ext>
            </a:extLst>
          </p:cNvPr>
          <p:cNvCxnSpPr>
            <a:cxnSpLocks/>
          </p:cNvCxnSpPr>
          <p:nvPr/>
        </p:nvCxnSpPr>
        <p:spPr bwMode="gray">
          <a:xfrm>
            <a:off x="5076055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3">
            <a:extLst>
              <a:ext uri="{FF2B5EF4-FFF2-40B4-BE49-F238E27FC236}">
                <a16:creationId xmlns:a16="http://schemas.microsoft.com/office/drawing/2014/main" id="{B291BF9F-11A0-C367-47C6-8255D2257F2A}"/>
              </a:ext>
            </a:extLst>
          </p:cNvPr>
          <p:cNvCxnSpPr>
            <a:cxnSpLocks/>
          </p:cNvCxnSpPr>
          <p:nvPr/>
        </p:nvCxnSpPr>
        <p:spPr bwMode="gray">
          <a:xfrm>
            <a:off x="5580111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44">
            <a:extLst>
              <a:ext uri="{FF2B5EF4-FFF2-40B4-BE49-F238E27FC236}">
                <a16:creationId xmlns:a16="http://schemas.microsoft.com/office/drawing/2014/main" id="{4A678F17-F9E4-CAA0-3C4C-E409CED5CE1E}"/>
              </a:ext>
            </a:extLst>
          </p:cNvPr>
          <p:cNvCxnSpPr/>
          <p:nvPr/>
        </p:nvCxnSpPr>
        <p:spPr bwMode="gray">
          <a:xfrm>
            <a:off x="5364087" y="492807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/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/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7">
            <a:extLst>
              <a:ext uri="{FF2B5EF4-FFF2-40B4-BE49-F238E27FC236}">
                <a16:creationId xmlns:a16="http://schemas.microsoft.com/office/drawing/2014/main" id="{D2F8D1C7-78C8-E968-D5DD-4742393072DF}"/>
              </a:ext>
            </a:extLst>
          </p:cNvPr>
          <p:cNvCxnSpPr>
            <a:cxnSpLocks/>
          </p:cNvCxnSpPr>
          <p:nvPr/>
        </p:nvCxnSpPr>
        <p:spPr bwMode="gray">
          <a:xfrm>
            <a:off x="5364087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8">
            <a:extLst>
              <a:ext uri="{FF2B5EF4-FFF2-40B4-BE49-F238E27FC236}">
                <a16:creationId xmlns:a16="http://schemas.microsoft.com/office/drawing/2014/main" id="{C6B0FD4E-56DB-DEE1-2A29-7955127F6030}"/>
              </a:ext>
            </a:extLst>
          </p:cNvPr>
          <p:cNvCxnSpPr>
            <a:cxnSpLocks/>
          </p:cNvCxnSpPr>
          <p:nvPr/>
        </p:nvCxnSpPr>
        <p:spPr bwMode="gray">
          <a:xfrm>
            <a:off x="5868143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51">
            <a:extLst>
              <a:ext uri="{FF2B5EF4-FFF2-40B4-BE49-F238E27FC236}">
                <a16:creationId xmlns:a16="http://schemas.microsoft.com/office/drawing/2014/main" id="{982EDCBB-8E45-4F3A-4F84-E14B541EA408}"/>
              </a:ext>
            </a:extLst>
          </p:cNvPr>
          <p:cNvCxnSpPr>
            <a:cxnSpLocks/>
          </p:cNvCxnSpPr>
          <p:nvPr/>
        </p:nvCxnSpPr>
        <p:spPr bwMode="gray">
          <a:xfrm>
            <a:off x="4932040" y="3826758"/>
            <a:ext cx="720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52">
            <a:extLst>
              <a:ext uri="{FF2B5EF4-FFF2-40B4-BE49-F238E27FC236}">
                <a16:creationId xmlns:a16="http://schemas.microsoft.com/office/drawing/2014/main" id="{73F4347B-3447-C011-F598-05E48C1E7D32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60">
            <a:extLst>
              <a:ext uri="{FF2B5EF4-FFF2-40B4-BE49-F238E27FC236}">
                <a16:creationId xmlns:a16="http://schemas.microsoft.com/office/drawing/2014/main" id="{4E4105F0-0A5A-0D6D-0BC8-E6F6B84F76DF}"/>
              </a:ext>
            </a:extLst>
          </p:cNvPr>
          <p:cNvCxnSpPr>
            <a:cxnSpLocks/>
          </p:cNvCxnSpPr>
          <p:nvPr/>
        </p:nvCxnSpPr>
        <p:spPr bwMode="gray">
          <a:xfrm>
            <a:off x="4931272" y="4207999"/>
            <a:ext cx="288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63">
            <a:extLst>
              <a:ext uri="{FF2B5EF4-FFF2-40B4-BE49-F238E27FC236}">
                <a16:creationId xmlns:a16="http://schemas.microsoft.com/office/drawing/2014/main" id="{0AD0919B-FADF-6D71-B48D-5BE633723F74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40047"/>
            <a:ext cx="144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64">
            <a:extLst>
              <a:ext uri="{FF2B5EF4-FFF2-40B4-BE49-F238E27FC236}">
                <a16:creationId xmlns:a16="http://schemas.microsoft.com/office/drawing/2014/main" id="{79EBB9A5-1692-1B3B-DBC5-6AAED96B1347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09175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68">
            <a:extLst>
              <a:ext uri="{FF2B5EF4-FFF2-40B4-BE49-F238E27FC236}">
                <a16:creationId xmlns:a16="http://schemas.microsoft.com/office/drawing/2014/main" id="{5B2B7E29-154A-4931-9B3C-B17B25ACC077}"/>
              </a:ext>
            </a:extLst>
          </p:cNvPr>
          <p:cNvCxnSpPr>
            <a:cxnSpLocks/>
          </p:cNvCxnSpPr>
          <p:nvPr/>
        </p:nvCxnSpPr>
        <p:spPr bwMode="gray">
          <a:xfrm>
            <a:off x="5891314" y="2737379"/>
            <a:ext cx="1088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69">
            <a:extLst>
              <a:ext uri="{FF2B5EF4-FFF2-40B4-BE49-F238E27FC236}">
                <a16:creationId xmlns:a16="http://schemas.microsoft.com/office/drawing/2014/main" id="{D7C5DDC9-8EA0-D654-DC73-B5CAD36C8AD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7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80">
            <a:extLst>
              <a:ext uri="{FF2B5EF4-FFF2-40B4-BE49-F238E27FC236}">
                <a16:creationId xmlns:a16="http://schemas.microsoft.com/office/drawing/2014/main" id="{162925BA-82E8-A52A-D3C6-E21AEB68A90C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6480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81">
            <a:extLst>
              <a:ext uri="{FF2B5EF4-FFF2-40B4-BE49-F238E27FC236}">
                <a16:creationId xmlns:a16="http://schemas.microsoft.com/office/drawing/2014/main" id="{62607389-9A05-C582-FD14-9D2004DAF11C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85">
            <a:extLst>
              <a:ext uri="{FF2B5EF4-FFF2-40B4-BE49-F238E27FC236}">
                <a16:creationId xmlns:a16="http://schemas.microsoft.com/office/drawing/2014/main" id="{6615C69F-37FD-9812-711C-4044EC959F03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111">
            <a:extLst>
              <a:ext uri="{FF2B5EF4-FFF2-40B4-BE49-F238E27FC236}">
                <a16:creationId xmlns:a16="http://schemas.microsoft.com/office/drawing/2014/main" id="{FEF68805-A7FC-6959-1BDE-172D98987676}"/>
              </a:ext>
            </a:extLst>
          </p:cNvPr>
          <p:cNvCxnSpPr>
            <a:cxnSpLocks/>
          </p:cNvCxnSpPr>
          <p:nvPr/>
        </p:nvCxnSpPr>
        <p:spPr bwMode="gray">
          <a:xfrm>
            <a:off x="5025694" y="238749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113">
            <a:extLst>
              <a:ext uri="{FF2B5EF4-FFF2-40B4-BE49-F238E27FC236}">
                <a16:creationId xmlns:a16="http://schemas.microsoft.com/office/drawing/2014/main" id="{EE6175B3-9DE4-8B3F-93D7-A18BEF252586}"/>
              </a:ext>
            </a:extLst>
          </p:cNvPr>
          <p:cNvCxnSpPr>
            <a:cxnSpLocks/>
          </p:cNvCxnSpPr>
          <p:nvPr/>
        </p:nvCxnSpPr>
        <p:spPr bwMode="gray">
          <a:xfrm>
            <a:off x="5936046" y="2571857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114">
            <a:extLst>
              <a:ext uri="{FF2B5EF4-FFF2-40B4-BE49-F238E27FC236}">
                <a16:creationId xmlns:a16="http://schemas.microsoft.com/office/drawing/2014/main" id="{21976F19-79E1-50A0-8999-8DD22850655B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664463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115">
            <a:extLst>
              <a:ext uri="{FF2B5EF4-FFF2-40B4-BE49-F238E27FC236}">
                <a16:creationId xmlns:a16="http://schemas.microsoft.com/office/drawing/2014/main" id="{DFC84DAB-8D14-A495-A6CC-36D6070B587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5389480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88">
            <a:extLst>
              <a:ext uri="{FF2B5EF4-FFF2-40B4-BE49-F238E27FC236}">
                <a16:creationId xmlns:a16="http://schemas.microsoft.com/office/drawing/2014/main" id="{54DFB1E4-8581-B215-D7F8-71FDD38DD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94">
            <a:extLst>
              <a:ext uri="{FF2B5EF4-FFF2-40B4-BE49-F238E27FC236}">
                <a16:creationId xmlns:a16="http://schemas.microsoft.com/office/drawing/2014/main" id="{21528C35-E1F3-5AD4-DEE6-1BC6D3BC7E9E}"/>
              </a:ext>
            </a:extLst>
          </p:cNvPr>
          <p:cNvCxnSpPr>
            <a:cxnSpLocks/>
          </p:cNvCxnSpPr>
          <p:nvPr/>
        </p:nvCxnSpPr>
        <p:spPr bwMode="gray">
          <a:xfrm rot="5400000" flipV="1">
            <a:off x="5235783" y="2203303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101">
            <a:extLst>
              <a:ext uri="{FF2B5EF4-FFF2-40B4-BE49-F238E27FC236}">
                <a16:creationId xmlns:a16="http://schemas.microsoft.com/office/drawing/2014/main" id="{3E36857A-D22A-1BBA-76C9-ACBE70FFBE6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5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102">
            <a:extLst>
              <a:ext uri="{FF2B5EF4-FFF2-40B4-BE49-F238E27FC236}">
                <a16:creationId xmlns:a16="http://schemas.microsoft.com/office/drawing/2014/main" id="{8796087B-8606-7917-D964-E16BB2030EFE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6146" y="2571857"/>
            <a:ext cx="728417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119">
            <a:extLst>
              <a:ext uri="{FF2B5EF4-FFF2-40B4-BE49-F238E27FC236}">
                <a16:creationId xmlns:a16="http://schemas.microsoft.com/office/drawing/2014/main" id="{F0B7C3EB-5733-C835-BF70-D795B6F296C2}"/>
              </a:ext>
            </a:extLst>
          </p:cNvPr>
          <p:cNvCxnSpPr>
            <a:cxnSpLocks/>
          </p:cNvCxnSpPr>
          <p:nvPr/>
        </p:nvCxnSpPr>
        <p:spPr bwMode="gray">
          <a:xfrm flipV="1">
            <a:off x="5419580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120">
            <a:extLst>
              <a:ext uri="{FF2B5EF4-FFF2-40B4-BE49-F238E27FC236}">
                <a16:creationId xmlns:a16="http://schemas.microsoft.com/office/drawing/2014/main" id="{38202A4B-24CC-BEEA-8C1E-1A72533E2FA8}"/>
              </a:ext>
            </a:extLst>
          </p:cNvPr>
          <p:cNvCxnSpPr>
            <a:cxnSpLocks/>
          </p:cNvCxnSpPr>
          <p:nvPr/>
        </p:nvCxnSpPr>
        <p:spPr bwMode="gray">
          <a:xfrm>
            <a:off x="5419580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122">
            <a:extLst>
              <a:ext uri="{FF2B5EF4-FFF2-40B4-BE49-F238E27FC236}">
                <a16:creationId xmlns:a16="http://schemas.microsoft.com/office/drawing/2014/main" id="{4AF872CE-95D3-22BA-2E92-723FC72C3C89}"/>
              </a:ext>
            </a:extLst>
          </p:cNvPr>
          <p:cNvCxnSpPr>
            <a:cxnSpLocks/>
          </p:cNvCxnSpPr>
          <p:nvPr/>
        </p:nvCxnSpPr>
        <p:spPr bwMode="gray">
          <a:xfrm flipV="1">
            <a:off x="6694658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123">
            <a:extLst>
              <a:ext uri="{FF2B5EF4-FFF2-40B4-BE49-F238E27FC236}">
                <a16:creationId xmlns:a16="http://schemas.microsoft.com/office/drawing/2014/main" id="{5F7B0871-FAA8-77CE-3857-FFA02C05F38E}"/>
              </a:ext>
            </a:extLst>
          </p:cNvPr>
          <p:cNvCxnSpPr>
            <a:cxnSpLocks/>
          </p:cNvCxnSpPr>
          <p:nvPr/>
        </p:nvCxnSpPr>
        <p:spPr bwMode="gray">
          <a:xfrm>
            <a:off x="58908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124">
            <a:extLst>
              <a:ext uri="{FF2B5EF4-FFF2-40B4-BE49-F238E27FC236}">
                <a16:creationId xmlns:a16="http://schemas.microsoft.com/office/drawing/2014/main" id="{68865641-9D73-0D79-8EF6-1348828602A7}"/>
              </a:ext>
            </a:extLst>
          </p:cNvPr>
          <p:cNvCxnSpPr>
            <a:cxnSpLocks/>
          </p:cNvCxnSpPr>
          <p:nvPr/>
        </p:nvCxnSpPr>
        <p:spPr bwMode="gray">
          <a:xfrm>
            <a:off x="6694563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/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/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/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/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blipFill>
                <a:blip r:embed="rId27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/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/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blipFill>
                <a:blip r:embed="rId29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/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/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blipFill>
                <a:blip r:embed="rId31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133">
            <a:extLst>
              <a:ext uri="{FF2B5EF4-FFF2-40B4-BE49-F238E27FC236}">
                <a16:creationId xmlns:a16="http://schemas.microsoft.com/office/drawing/2014/main" id="{7BB185D5-1C6C-7611-13F1-277F03F03A6C}"/>
              </a:ext>
            </a:extLst>
          </p:cNvPr>
          <p:cNvCxnSpPr>
            <a:cxnSpLocks/>
          </p:cNvCxnSpPr>
          <p:nvPr/>
        </p:nvCxnSpPr>
        <p:spPr bwMode="gray">
          <a:xfrm>
            <a:off x="5908412" y="3770505"/>
            <a:ext cx="1712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4">
            <a:extLst>
              <a:ext uri="{FF2B5EF4-FFF2-40B4-BE49-F238E27FC236}">
                <a16:creationId xmlns:a16="http://schemas.microsoft.com/office/drawing/2014/main" id="{93FE810D-8EA6-AD65-B45B-ACA50E2E377F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422683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137">
            <a:extLst>
              <a:ext uri="{FF2B5EF4-FFF2-40B4-BE49-F238E27FC236}">
                <a16:creationId xmlns:a16="http://schemas.microsoft.com/office/drawing/2014/main" id="{4B31BF20-BBC3-8A79-7D82-DE403F4AC67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366781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138">
            <a:extLst>
              <a:ext uri="{FF2B5EF4-FFF2-40B4-BE49-F238E27FC236}">
                <a16:creationId xmlns:a16="http://schemas.microsoft.com/office/drawing/2014/main" id="{0F202B7E-E2AF-E9F2-144F-BC5BD80C3B8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841310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139">
            <a:extLst>
              <a:ext uri="{FF2B5EF4-FFF2-40B4-BE49-F238E27FC236}">
                <a16:creationId xmlns:a16="http://schemas.microsoft.com/office/drawing/2014/main" id="{7DA61066-BDDF-A43D-962F-90458758F65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302885" y="3770505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140">
            <a:extLst>
              <a:ext uri="{FF2B5EF4-FFF2-40B4-BE49-F238E27FC236}">
                <a16:creationId xmlns:a16="http://schemas.microsoft.com/office/drawing/2014/main" id="{7B182D8B-C6CB-0F10-9EA7-08377F5C4BEF}"/>
              </a:ext>
            </a:extLst>
          </p:cNvPr>
          <p:cNvCxnSpPr>
            <a:cxnSpLocks/>
          </p:cNvCxnSpPr>
          <p:nvPr/>
        </p:nvCxnSpPr>
        <p:spPr bwMode="gray">
          <a:xfrm>
            <a:off x="5958705" y="357986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141">
            <a:extLst>
              <a:ext uri="{FF2B5EF4-FFF2-40B4-BE49-F238E27FC236}">
                <a16:creationId xmlns:a16="http://schemas.microsoft.com/office/drawing/2014/main" id="{ED861F50-90AF-EBDB-90B5-CE677462B2E9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601097"/>
            <a:ext cx="408076" cy="16940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142">
            <a:extLst>
              <a:ext uri="{FF2B5EF4-FFF2-40B4-BE49-F238E27FC236}">
                <a16:creationId xmlns:a16="http://schemas.microsoft.com/office/drawing/2014/main" id="{5A6CFF97-0ABB-F81E-C9C0-8F471C28487D}"/>
              </a:ext>
            </a:extLst>
          </p:cNvPr>
          <p:cNvCxnSpPr>
            <a:cxnSpLocks/>
          </p:cNvCxnSpPr>
          <p:nvPr/>
        </p:nvCxnSpPr>
        <p:spPr bwMode="gray">
          <a:xfrm>
            <a:off x="6387091" y="3603622"/>
            <a:ext cx="48431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143">
            <a:extLst>
              <a:ext uri="{FF2B5EF4-FFF2-40B4-BE49-F238E27FC236}">
                <a16:creationId xmlns:a16="http://schemas.microsoft.com/office/drawing/2014/main" id="{3732C88A-1953-0EC0-612F-B8637FFC91F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866821" y="3603622"/>
            <a:ext cx="466164" cy="166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148">
            <a:extLst>
              <a:ext uri="{FF2B5EF4-FFF2-40B4-BE49-F238E27FC236}">
                <a16:creationId xmlns:a16="http://schemas.microsoft.com/office/drawing/2014/main" id="{84808191-01CC-83D4-689F-D875C6BBFDC4}"/>
              </a:ext>
            </a:extLst>
          </p:cNvPr>
          <p:cNvCxnSpPr>
            <a:cxnSpLocks/>
          </p:cNvCxnSpPr>
          <p:nvPr/>
        </p:nvCxnSpPr>
        <p:spPr bwMode="gray">
          <a:xfrm>
            <a:off x="5905757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149">
            <a:extLst>
              <a:ext uri="{FF2B5EF4-FFF2-40B4-BE49-F238E27FC236}">
                <a16:creationId xmlns:a16="http://schemas.microsoft.com/office/drawing/2014/main" id="{FF03319E-1EDE-0467-B369-A44A4893ABFE}"/>
              </a:ext>
            </a:extLst>
          </p:cNvPr>
          <p:cNvCxnSpPr>
            <a:cxnSpLocks/>
          </p:cNvCxnSpPr>
          <p:nvPr/>
        </p:nvCxnSpPr>
        <p:spPr bwMode="gray">
          <a:xfrm>
            <a:off x="7332985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/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blipFill>
                <a:blip r:embed="rId32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/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/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/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/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/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/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49">
            <a:extLst>
              <a:ext uri="{FF2B5EF4-FFF2-40B4-BE49-F238E27FC236}">
                <a16:creationId xmlns:a16="http://schemas.microsoft.com/office/drawing/2014/main" id="{5BDB40B0-2AF1-B75B-1100-AD95F5937512}"/>
              </a:ext>
            </a:extLst>
          </p:cNvPr>
          <p:cNvCxnSpPr>
            <a:cxnSpLocks/>
          </p:cNvCxnSpPr>
          <p:nvPr/>
        </p:nvCxnSpPr>
        <p:spPr bwMode="gray">
          <a:xfrm flipH="1">
            <a:off x="5516415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47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21" grpId="0"/>
      <p:bldP spid="22" grpId="0"/>
      <p:bldP spid="25" grpId="0"/>
      <p:bldP spid="26" grpId="0"/>
      <p:bldP spid="31" grpId="0"/>
      <p:bldP spid="32" grpId="0"/>
      <p:bldP spid="36" grpId="0"/>
      <p:bldP spid="37" grpId="0"/>
      <p:bldP spid="41" grpId="0"/>
      <p:bldP spid="4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87" grpId="0"/>
      <p:bldP spid="88" grpId="0"/>
      <p:bldP spid="89" grpId="0"/>
      <p:bldP spid="90" grpId="0"/>
      <p:bldP spid="91" grpId="0"/>
      <p:bldP spid="9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Wenn wir von der Faltung sprechen, meinen wir im Allgemeinen die Summe zweier reeller Zufallsvariablen. </a:t>
                </a:r>
              </a:p>
              <a:p>
                <a:r>
                  <a:rPr lang="de-DE" b="1" dirty="0"/>
                  <a:t>Aber</a:t>
                </a:r>
                <a:r>
                  <a:rPr lang="de-DE" dirty="0"/>
                  <a:t>: Grundsätzlich sind auch andere Rechenoperationen möglich. 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(Rechnen mit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Zufallsvariablen.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binäre Operation und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Umkehroperation, sodass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als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Dichte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wobei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⊖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120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56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9D98501-09A2-7528-C0E3-F83E0721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365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(Dichten verrechneter Zufallsvariablen)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Die Multiplikation mit dem Betrag der Ableitung bei der Berechnung der neuen Dichte dient der Normierung.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Bei der Faltung wird dieser Faktor nicht mitgeschrieben, da er dort konstant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ist.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((Zähl-)Dichten verrechneter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reelle Zufallsvariablen.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0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42F734F-035D-FD07-80FA-9C543055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79353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479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Häufig betrachten wir für einen Zufallsversuch im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verschiedene Zufallsvariablen, welche in verschiedene Bildräume abbilden und damit im Allgemeinen auch verschiedene Verteilungen besitzen.</a:t>
                </a:r>
              </a:p>
              <a:p>
                <a:r>
                  <a:rPr lang="de-DE" dirty="0"/>
                  <a:t>Wir wollen nun eine Möglichkeit kennenlernen, eine gemeinsame Verteilung für mehrere Zufallsvariablen gleichzeitig anzugeben.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(Gemeinsame Verteilung)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auf einem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, wobei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abbildet. Dann ergibt sich eine eindeutige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wobei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05AF784-4CAE-8B5A-FFB3-A3EFC5D8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Gemeinsame Verteilung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3A16E-073F-A3A6-B510-D29FD881E342}"/>
              </a:ext>
            </a:extLst>
          </p:cNvPr>
          <p:cNvSpPr txBox="1"/>
          <p:nvPr/>
        </p:nvSpPr>
        <p:spPr bwMode="gray">
          <a:xfrm>
            <a:off x="2506933" y="4155926"/>
            <a:ext cx="741843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Kartesisches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Produkt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F96137-2585-7F4F-6452-AA7B46F9F0E8}"/>
              </a:ext>
            </a:extLst>
          </p:cNvPr>
          <p:cNvSpPr/>
          <p:nvPr/>
        </p:nvSpPr>
        <p:spPr bwMode="gray">
          <a:xfrm>
            <a:off x="2820641" y="3705988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D60138-E4AB-374F-B675-699396D8F9F4}"/>
              </a:ext>
            </a:extLst>
          </p:cNvPr>
          <p:cNvCxnSpPr>
            <a:cxnSpLocks/>
          </p:cNvCxnSpPr>
          <p:nvPr/>
        </p:nvCxnSpPr>
        <p:spPr bwMode="gray">
          <a:xfrm flipV="1">
            <a:off x="2950659" y="3970561"/>
            <a:ext cx="10801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BF10BE-907A-9162-5B90-8D4DA16AF7BF}"/>
              </a:ext>
            </a:extLst>
          </p:cNvPr>
          <p:cNvSpPr/>
          <p:nvPr/>
        </p:nvSpPr>
        <p:spPr bwMode="gray">
          <a:xfrm>
            <a:off x="4577011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FBDDF-CB5D-EA2B-E912-1717288B4CFD}"/>
              </a:ext>
            </a:extLst>
          </p:cNvPr>
          <p:cNvCxnSpPr>
            <a:cxnSpLocks/>
          </p:cNvCxnSpPr>
          <p:nvPr/>
        </p:nvCxnSpPr>
        <p:spPr bwMode="gray">
          <a:xfrm flipV="1">
            <a:off x="4635674" y="3992029"/>
            <a:ext cx="201190" cy="21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D66E7-9031-5644-8FD0-7BCE1F041A9B}"/>
              </a:ext>
            </a:extLst>
          </p:cNvPr>
          <p:cNvSpPr txBox="1"/>
          <p:nvPr/>
        </p:nvSpPr>
        <p:spPr bwMode="gray">
          <a:xfrm>
            <a:off x="3707904" y="4155809"/>
            <a:ext cx="1883090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0" dirty="0">
                <a:solidFill>
                  <a:srgbClr val="C00000"/>
                </a:solidFill>
              </a:rPr>
              <a:t>Logische Konjunktion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DD7987-7A5A-642D-98E2-113D2E4A996A}"/>
              </a:ext>
            </a:extLst>
          </p:cNvPr>
          <p:cNvSpPr/>
          <p:nvPr/>
        </p:nvSpPr>
        <p:spPr bwMode="gray">
          <a:xfrm>
            <a:off x="3824840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C2D608-B139-A3B0-02FE-4E0D7C01D45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21212" y="3992907"/>
            <a:ext cx="207684" cy="2169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93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 und kumulative Verteilungsfunktion)</a:t>
                </a:r>
                <a:r>
                  <a:rPr lang="de-DE" dirty="0"/>
                  <a:t>. Im diskreten Fall gilt für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und zwei Ergebnisse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Im stetigen Fall ist eine 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die gemeinsame Dichte, wenn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Für Zufallsvariablen gilt für die gemeinsame kumulative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sowie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61C9D0-523E-5A8C-27FE-02F0193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und Verteilungsfunktion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2080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sieht die Zähldichte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Zähldichte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/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blipFill>
                <a:blip r:embed="rId3"/>
                <a:stretch>
                  <a:fillRect l="-3049" r="-36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BE8AA4-93F7-54BE-10A6-7C3B9A65C0DE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56565-59E2-4842-46C3-8122201F9163}"/>
              </a:ext>
            </a:extLst>
          </p:cNvPr>
          <p:cNvSpPr/>
          <p:nvPr/>
        </p:nvSpPr>
        <p:spPr bwMode="gray">
          <a:xfrm>
            <a:off x="8201454" y="2715766"/>
            <a:ext cx="3818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C02E8F-2F8E-FDA3-F8B3-0D7A7A5CA3EE}"/>
              </a:ext>
            </a:extLst>
          </p:cNvPr>
          <p:cNvCxnSpPr>
            <a:cxnSpLocks/>
          </p:cNvCxnSpPr>
          <p:nvPr/>
        </p:nvCxnSpPr>
        <p:spPr bwMode="gray">
          <a:xfrm flipV="1">
            <a:off x="8196342" y="3086294"/>
            <a:ext cx="132338" cy="3186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4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A3BC10-E744-304F-9CB6-287A86E4572B}"/>
              </a:ext>
            </a:extLst>
          </p:cNvPr>
          <p:cNvSpPr/>
          <p:nvPr/>
        </p:nvSpPr>
        <p:spPr bwMode="gray">
          <a:xfrm>
            <a:off x="7680684" y="2336293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E8BF81-BC88-11B8-D1F3-6CA113DD8652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407837" cy="725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5936E0-6316-D735-FD31-233152900957}"/>
              </a:ext>
            </a:extLst>
          </p:cNvPr>
          <p:cNvSpPr/>
          <p:nvPr/>
        </p:nvSpPr>
        <p:spPr bwMode="gray">
          <a:xfrm>
            <a:off x="8040559" y="2316550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51B1F3-A02E-3C1D-D5A8-9353C8C84B32}"/>
              </a:ext>
            </a:extLst>
          </p:cNvPr>
          <p:cNvSpPr/>
          <p:nvPr/>
        </p:nvSpPr>
        <p:spPr bwMode="gray">
          <a:xfrm>
            <a:off x="8380226" y="2316550"/>
            <a:ext cx="712815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benutzte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4 benutzen Batterien auszuwählen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5"/>
                <a:stretch>
                  <a:fillRect l="-44000" r="-44000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4D29F-7695-8F79-787F-908363B54714}"/>
              </a:ext>
            </a:extLst>
          </p:cNvPr>
          <p:cNvCxnSpPr>
            <a:cxnSpLocks/>
            <a:stCxn id="18" idx="2"/>
          </p:cNvCxnSpPr>
          <p:nvPr/>
        </p:nvCxnSpPr>
        <p:spPr bwMode="gray">
          <a:xfrm flipH="1">
            <a:off x="8201454" y="2055419"/>
            <a:ext cx="81664" cy="2704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24490" r="-3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224490" r="-201031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224490" r="-103125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10345" r="-30416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97938" t="-110345" r="-201031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301042" t="-110345" r="-103125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01042" t="-110345" r="-3125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24490" r="-4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24490" r="-3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124490" r="-201031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124490" r="-103125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124490" r="-3125" b="-4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224490" r="-4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24490" r="-3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224490" r="-201031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224490" r="-103125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224490" r="-3125" b="-3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324490" r="-4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324490" r="-3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324490" r="-201031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324490" r="-103125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324490" r="-3125" b="-2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424490" r="-4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424490" r="-3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424490" r="-201031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424490" r="-103125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424490" r="-3125" b="-1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24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Dichte)</a:t>
                </a:r>
                <a:r>
                  <a:rPr lang="de-DE" dirty="0"/>
                  <a:t>. Gegeben das abgebildete Parallelogramm mit Fläche 1. Von einem zufällig gewählten Punkt auf dessen Oberfläche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dessen Abszisse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seine Ordinate. Wie ist die Dichte unter Gleichverteilung und wie groß ist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liegt?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</a:t>
                </a:r>
                <a:r>
                  <a:rPr lang="de-DE" b="1" dirty="0"/>
                  <a:t> </a:t>
                </a:r>
              </a:p>
              <a:p>
                <a:pPr lvl="1"/>
                <a:r>
                  <a:rPr lang="de-DE" sz="1200" dirty="0"/>
                  <a:t>Die gemeinsame Dichte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≤1∧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liegt, gilt</a:t>
                </a:r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7870AD-7BFE-7287-8A0F-E28534C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Dichte &amp; Verteilungsfunktion</a:t>
            </a:r>
            <a:endParaRPr lang="en-DE" dirty="0"/>
          </a:p>
        </p:txBody>
      </p:sp>
      <p:sp>
        <p:nvSpPr>
          <p:cNvPr id="11" name="Parallelogramm 6">
            <a:extLst>
              <a:ext uri="{FF2B5EF4-FFF2-40B4-BE49-F238E27FC236}">
                <a16:creationId xmlns:a16="http://schemas.microsoft.com/office/drawing/2014/main" id="{3D9E0757-2A09-F2B8-4F47-4C985552009B}"/>
              </a:ext>
            </a:extLst>
          </p:cNvPr>
          <p:cNvSpPr/>
          <p:nvPr/>
        </p:nvSpPr>
        <p:spPr bwMode="gray">
          <a:xfrm>
            <a:off x="7020272" y="1995686"/>
            <a:ext cx="1575792" cy="648072"/>
          </a:xfrm>
          <a:prstGeom prst="parallelogram">
            <a:avLst>
              <a:gd name="adj" fmla="val 121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Gerade Verbindung mit Pfeil 8">
            <a:extLst>
              <a:ext uri="{FF2B5EF4-FFF2-40B4-BE49-F238E27FC236}">
                <a16:creationId xmlns:a16="http://schemas.microsoft.com/office/drawing/2014/main" id="{B5E963E9-5FAA-3658-FF8D-293A14C6D5D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20273" y="1779662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9">
            <a:extLst>
              <a:ext uri="{FF2B5EF4-FFF2-40B4-BE49-F238E27FC236}">
                <a16:creationId xmlns:a16="http://schemas.microsoft.com/office/drawing/2014/main" id="{2742D8D4-FCD4-2984-C388-7A259E9C5CC9}"/>
              </a:ext>
            </a:extLst>
          </p:cNvPr>
          <p:cNvCxnSpPr>
            <a:cxnSpLocks/>
          </p:cNvCxnSpPr>
          <p:nvPr/>
        </p:nvCxnSpPr>
        <p:spPr bwMode="gray">
          <a:xfrm>
            <a:off x="6876257" y="2643758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1">
            <a:extLst>
              <a:ext uri="{FF2B5EF4-FFF2-40B4-BE49-F238E27FC236}">
                <a16:creationId xmlns:a16="http://schemas.microsoft.com/office/drawing/2014/main" id="{91065B9A-4D97-4CB6-64EB-8E207C4F7C59}"/>
              </a:ext>
            </a:extLst>
          </p:cNvPr>
          <p:cNvCxnSpPr>
            <a:cxnSpLocks/>
          </p:cNvCxnSpPr>
          <p:nvPr/>
        </p:nvCxnSpPr>
        <p:spPr bwMode="gray">
          <a:xfrm>
            <a:off x="7812361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/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9">
            <a:extLst>
              <a:ext uri="{FF2B5EF4-FFF2-40B4-BE49-F238E27FC236}">
                <a16:creationId xmlns:a16="http://schemas.microsoft.com/office/drawing/2014/main" id="{77E3F029-CB2E-67C1-717C-FB24E1A4129D}"/>
              </a:ext>
            </a:extLst>
          </p:cNvPr>
          <p:cNvCxnSpPr>
            <a:cxnSpLocks/>
          </p:cNvCxnSpPr>
          <p:nvPr/>
        </p:nvCxnSpPr>
        <p:spPr bwMode="gray">
          <a:xfrm flipH="1">
            <a:off x="6984267" y="1995686"/>
            <a:ext cx="720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C1CFD9C9-5000-F9C0-7701-E40277A02AA6}"/>
              </a:ext>
            </a:extLst>
          </p:cNvPr>
          <p:cNvCxnSpPr>
            <a:cxnSpLocks/>
          </p:cNvCxnSpPr>
          <p:nvPr/>
        </p:nvCxnSpPr>
        <p:spPr bwMode="gray">
          <a:xfrm>
            <a:off x="8604449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/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/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/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/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blipFill>
                <a:blip r:embed="rId7"/>
                <a:stretch>
                  <a:fillRect t="-130233" b="-195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/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blipFill>
                <a:blip r:embed="rId8"/>
                <a:stretch>
                  <a:fillRect t="-133333" b="-20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/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blipFill>
                <a:blip r:embed="rId9"/>
                <a:stretch>
                  <a:fillRect t="-160784" b="-2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D17FCB4-104B-A27B-175F-9120B097B89A}"/>
              </a:ext>
            </a:extLst>
          </p:cNvPr>
          <p:cNvSpPr/>
          <p:nvPr/>
        </p:nvSpPr>
        <p:spPr bwMode="gray">
          <a:xfrm>
            <a:off x="7020272" y="1995686"/>
            <a:ext cx="792089" cy="64807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83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/>
      <p:bldP spid="19" grpId="0"/>
      <p:bldP spid="20" grpId="0"/>
      <p:bldP spid="24" grpId="0"/>
      <p:bldP spid="25" grpId="0"/>
      <p:bldP spid="26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(Randverteilung)</a:t>
                </a:r>
                <a:r>
                  <a:rPr lang="de-DE" dirty="0"/>
                  <a:t>. Gegeben eine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Projiziert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auf eine der beiden Zufallsvariablen, so erhält man die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bzw.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Diese errechnen sich für beliebige Ereignisse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(Randverteilung)</a:t>
                </a:r>
              </a:p>
              <a:p>
                <a:pPr lvl="1"/>
                <a:r>
                  <a:rPr lang="de-DE" sz="1200" dirty="0"/>
                  <a:t>Im stetigen Fall können die Verteilungsfunktionen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Randverteilungen direkt aus der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Im diskreten Fall kann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 direkt aus der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7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D339E9-8778-32A2-2F73-BF33EC90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9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(Randverteilung)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sehen die Randverteilungen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Randverteilung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98837" r="-30000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01176" r="-20352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97674" r="-10116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02353" r="-2353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6316" r="-404706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76316" r="-3000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76316" r="-203529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76316" r="-101163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76316" r="-2353" b="-2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81081" r="-4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181081" r="-300000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1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1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1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81081" r="-4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281081" r="-3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2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2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2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81081" r="-4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381081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3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3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381081" r="-235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𝟖𝟒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𝟏𝟎𝟖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𝟐𝟕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𝟓𝟔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𝟏𝟏𝟐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98837" r="-398837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01176" r="-3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1176" r="-2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96512" r="-101163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02353" r="-2353" b="-6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76316" r="-504706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76316" r="-398837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76316" r="-3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76316" r="-2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76316" r="-101163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76316" r="-2353" b="-39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81081" r="-504706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181081" r="-398837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181081" r="-3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181081" r="-2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181081" r="-101163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181081" r="-2353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81081" r="-5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281081" r="-398837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281081" r="-3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2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2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2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81081" r="-5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381081" r="-39883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381081" r="-3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3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3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3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81081" r="-5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481081" r="-39883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481081" r="-3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4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4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/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90B15B-D9DB-1AFD-BF15-EBDC2F54DF70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BD86C6-86FE-110D-2713-D36D2E0C4BCB}"/>
              </a:ext>
            </a:extLst>
          </p:cNvPr>
          <p:cNvSpPr/>
          <p:nvPr/>
        </p:nvSpPr>
        <p:spPr bwMode="gray">
          <a:xfrm>
            <a:off x="8143767" y="2710719"/>
            <a:ext cx="381803" cy="31869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663FB-FF79-EA4D-08BF-ECA5388B1BFE}"/>
              </a:ext>
            </a:extLst>
          </p:cNvPr>
          <p:cNvCxnSpPr>
            <a:cxnSpLocks/>
            <a:endCxn id="14" idx="2"/>
          </p:cNvCxnSpPr>
          <p:nvPr/>
        </p:nvCxnSpPr>
        <p:spPr bwMode="gray">
          <a:xfrm flipV="1">
            <a:off x="8196342" y="3029410"/>
            <a:ext cx="138327" cy="3755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6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5B00ED-E8E8-C19D-3039-44A133923B3B}"/>
              </a:ext>
            </a:extLst>
          </p:cNvPr>
          <p:cNvSpPr/>
          <p:nvPr/>
        </p:nvSpPr>
        <p:spPr bwMode="gray">
          <a:xfrm>
            <a:off x="7917666" y="2342936"/>
            <a:ext cx="232810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40251-351B-FA6D-06A9-84DB9403575F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513143" cy="7423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2982E9-3144-0AC7-9A57-115BFCC82B41}"/>
              </a:ext>
            </a:extLst>
          </p:cNvPr>
          <p:cNvSpPr/>
          <p:nvPr/>
        </p:nvSpPr>
        <p:spPr bwMode="gray">
          <a:xfrm>
            <a:off x="8252274" y="2342936"/>
            <a:ext cx="501602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andere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9 anderen Batterien auszuwählen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7"/>
                <a:stretch>
                  <a:fillRect l="-41333" r="-41333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B5B28-636A-1C17-3493-77C4461A862B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 bwMode="gray">
          <a:xfrm>
            <a:off x="8283118" y="2055419"/>
            <a:ext cx="219957" cy="28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1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0" grpId="0"/>
      <p:bldP spid="21" grpId="0" animBg="1"/>
      <p:bldP spid="24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16231</TotalTime>
  <Words>2423</Words>
  <Application>Microsoft Macintosh PowerPoint</Application>
  <PresentationFormat>On-screen Show (16:9)</PresentationFormat>
  <Paragraphs>357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Gemeinsame Verteilung</vt:lpstr>
      <vt:lpstr>Dichte und Verteilungsfunktion</vt:lpstr>
      <vt:lpstr>Beispiel: Zähldichte</vt:lpstr>
      <vt:lpstr>Beispiel: Dichte &amp; Verteilungsfunktion</vt:lpstr>
      <vt:lpstr>Randverteilung</vt:lpstr>
      <vt:lpstr>Beispiel: Randverteilung</vt:lpstr>
      <vt:lpstr>Überblick</vt:lpstr>
      <vt:lpstr>Unabhängigkeit von Zufallsvariablen</vt:lpstr>
      <vt:lpstr>Unabhängigkeit von Zufallsvariablen</vt:lpstr>
      <vt:lpstr>Beispiel: Unabhängigkeit von Zufallsvariablen</vt:lpstr>
      <vt:lpstr>Produktverteilung</vt:lpstr>
      <vt:lpstr>Überblick</vt:lpstr>
      <vt:lpstr>Summe zweier Zufallsvariablen</vt:lpstr>
      <vt:lpstr>Beispiel: Faltung</vt:lpstr>
      <vt:lpstr>Summe als Faltung</vt:lpstr>
      <vt:lpstr>Beispiel: Summe</vt:lpstr>
      <vt:lpstr>Rechnen mit Zufallsvariablen</vt:lpstr>
      <vt:lpstr>Rechnen mit Zufallsvariablen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207</cp:revision>
  <cp:lastPrinted>2014-05-07T12:19:03Z</cp:lastPrinted>
  <dcterms:created xsi:type="dcterms:W3CDTF">2022-08-10T08:10:37Z</dcterms:created>
  <dcterms:modified xsi:type="dcterms:W3CDTF">2023-11-03T10:31:03Z</dcterms:modified>
</cp:coreProperties>
</file>