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3" r:id="rId3"/>
    <p:sldId id="360" r:id="rId4"/>
    <p:sldId id="367" r:id="rId5"/>
    <p:sldId id="371" r:id="rId6"/>
    <p:sldId id="361" r:id="rId7"/>
    <p:sldId id="372" r:id="rId8"/>
    <p:sldId id="369" r:id="rId9"/>
    <p:sldId id="370" r:id="rId10"/>
    <p:sldId id="375" r:id="rId11"/>
    <p:sldId id="373" r:id="rId12"/>
    <p:sldId id="374" r:id="rId13"/>
    <p:sldId id="362" r:id="rId14"/>
    <p:sldId id="376" r:id="rId15"/>
    <p:sldId id="377" r:id="rId16"/>
    <p:sldId id="380" r:id="rId17"/>
    <p:sldId id="384" r:id="rId18"/>
    <p:sldId id="385" r:id="rId19"/>
    <p:sldId id="386" r:id="rId20"/>
    <p:sldId id="387" r:id="rId21"/>
    <p:sldId id="388" r:id="rId22"/>
    <p:sldId id="389" r:id="rId23"/>
    <p:sldId id="363" r:id="rId24"/>
    <p:sldId id="390" r:id="rId25"/>
    <p:sldId id="330" r:id="rId26"/>
    <p:sldId id="432" r:id="rId27"/>
    <p:sldId id="391" r:id="rId28"/>
    <p:sldId id="431" r:id="rId29"/>
    <p:sldId id="304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0"/>
    <p:restoredTop sz="95913"/>
  </p:normalViewPr>
  <p:slideViewPr>
    <p:cSldViewPr snapToObjects="1" showGuides="1">
      <p:cViewPr>
        <p:scale>
          <a:sx n="147" d="100"/>
          <a:sy n="147" d="100"/>
        </p:scale>
        <p:origin x="304" y="45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6/26/23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54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3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20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</a:t>
            </a:r>
            <a:r>
              <a:rPr lang="en-US" sz="800" noProof="0" dirty="0"/>
              <a:t> Graphical Models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22.jpe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23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6.jpe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jpeg"/><Relationship Id="rId3" Type="http://schemas.openxmlformats.org/officeDocument/2006/relationships/image" Target="../media/image1840.png"/><Relationship Id="rId7" Type="http://schemas.openxmlformats.org/officeDocument/2006/relationships/image" Target="../media/image188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0.png"/><Relationship Id="rId5" Type="http://schemas.openxmlformats.org/officeDocument/2006/relationships/image" Target="../media/image1860.png"/><Relationship Id="rId4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Tail-to-Tail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Head-to-Tail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gray">
          <a:xfrm flipH="1">
            <a:off x="1660024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1976232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/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/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/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819635-3741-33FE-62C9-6312665BD589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gray">
          <a:xfrm flipH="1">
            <a:off x="5350812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42090-C217-608A-4282-40F28FF73B4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 bwMode="gray">
          <a:xfrm>
            <a:off x="5667020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blipFill>
                <a:blip r:embed="rId9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637610" y="2842171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4535732" y="2842171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/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/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/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B3949-663C-1DF6-331E-5A4FC473EF60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gray">
          <a:xfrm>
            <a:off x="2192232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61A80-D44F-7B3B-9EF5-F4AB071FF075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gray">
          <a:xfrm>
            <a:off x="1735615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blipFill>
                <a:blip r:embed="rId14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/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74435D-05DF-6171-5F26-CCCC7E79B514}"/>
              </a:ext>
            </a:extLst>
          </p:cNvPr>
          <p:cNvSpPr txBox="1"/>
          <p:nvPr/>
        </p:nvSpPr>
        <p:spPr bwMode="gray">
          <a:xfrm>
            <a:off x="760973" y="466715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A98638-D243-943C-A5A5-704EFB726867}"/>
              </a:ext>
            </a:extLst>
          </p:cNvPr>
          <p:cNvSpPr txBox="1"/>
          <p:nvPr/>
        </p:nvSpPr>
        <p:spPr bwMode="gray">
          <a:xfrm>
            <a:off x="4783099" y="4659982"/>
            <a:ext cx="18311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/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/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/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D74C91-BA0D-719C-0CA1-F7833399BEB9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 bwMode="gray">
          <a:xfrm>
            <a:off x="5748673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5227F-3064-FA38-08D9-7C387C6EF99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 bwMode="gray">
          <a:xfrm>
            <a:off x="5292056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</p:spPr>
            <p:txBody>
              <a:bodyPr/>
              <a:lstStyle/>
              <a:p>
                <a:r>
                  <a:rPr lang="en-US" b="1" dirty="0"/>
                  <a:t>Head-to-Head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1200" dirty="0"/>
                  <a:t>It can be shown that the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become are only independent if </a:t>
                </a:r>
                <a:r>
                  <a:rPr lang="en-US" sz="1200" i="1" dirty="0"/>
                  <a:t>none </a:t>
                </a:r>
                <a:r>
                  <a:rPr lang="en-US" sz="1200" dirty="0"/>
                  <a:t>of the </a:t>
                </a:r>
                <a:r>
                  <a:rPr lang="en-US" sz="1200" i="1" dirty="0"/>
                  <a:t>descendant </a:t>
                </a:r>
                <a:r>
                  <a:rPr lang="en-US" sz="1200" dirty="0"/>
                  <a:t>node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(that can be reached in the directed graph) is observed!</a:t>
                </a:r>
              </a:p>
              <a:p>
                <a:r>
                  <a:rPr lang="en-US" b="1" dirty="0"/>
                  <a:t>Skill Example (</a:t>
                </a:r>
                <a:r>
                  <a:rPr lang="en-US" b="1" dirty="0" err="1"/>
                  <a:t>ctd</a:t>
                </a:r>
                <a:r>
                  <a:rPr lang="en-US" b="1" dirty="0"/>
                  <a:t>)</a:t>
                </a:r>
                <a:r>
                  <a:rPr lang="en-US" dirty="0"/>
                  <a:t>: Consider the skills of two players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  <a:blipFill>
                <a:blip r:embed="rId2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 bwMode="gray">
          <a:xfrm>
            <a:off x="16600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 bwMode="gray">
          <a:xfrm flipH="1">
            <a:off x="19762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blipFill>
                <a:blip r:embed="rId6"/>
                <a:stretch>
                  <a:fillRect t="-122222" b="-1740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4378419" y="2719657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(possibly) conditionally 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850622" y="2642755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(conditionally)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Before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8"/>
                <a:stretch>
                  <a:fillRect l="-1000" t="-5556" r="-50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After macht: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000" b="1" i="0" dirty="0" smtClean="0">
                        <a:solidFill>
                          <a:srgbClr val="C0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sz="10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independent</m:t>
                    </m:r>
                  </m:oMath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blipFill>
                <a:blip r:embed="rId9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/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/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/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9F1FE19-025C-D570-9CFD-881C75EF936F}"/>
              </a:ext>
            </a:extLst>
          </p:cNvPr>
          <p:cNvCxnSpPr>
            <a:cxnSpLocks/>
            <a:stCxn id="1025" idx="5"/>
            <a:endCxn id="63" idx="1"/>
          </p:cNvCxnSpPr>
          <p:nvPr/>
        </p:nvCxnSpPr>
        <p:spPr bwMode="gray">
          <a:xfrm>
            <a:off x="51926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503569A-9580-C0B7-2C08-E838641F2571}"/>
              </a:ext>
            </a:extLst>
          </p:cNvPr>
          <p:cNvCxnSpPr>
            <a:cxnSpLocks/>
            <a:stCxn id="1024" idx="3"/>
            <a:endCxn id="63" idx="7"/>
          </p:cNvCxnSpPr>
          <p:nvPr/>
        </p:nvCxnSpPr>
        <p:spPr bwMode="gray">
          <a:xfrm flipH="1">
            <a:off x="55088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/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/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AF4CFF1-A2E0-A604-5FEE-74A904CB4611}"/>
              </a:ext>
            </a:extLst>
          </p:cNvPr>
          <p:cNvCxnSpPr>
            <a:stCxn id="1030" idx="4"/>
            <a:endCxn id="1032" idx="0"/>
          </p:cNvCxnSpPr>
          <p:nvPr/>
        </p:nvCxnSpPr>
        <p:spPr bwMode="gray">
          <a:xfrm>
            <a:off x="1639572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5F4054-86ED-EAE9-021E-88C2FFD7A64F}"/>
              </a:ext>
            </a:extLst>
          </p:cNvPr>
          <p:cNvCxnSpPr>
            <a:cxnSpLocks/>
            <a:stCxn id="1031" idx="4"/>
            <a:endCxn id="1033" idx="0"/>
          </p:cNvCxnSpPr>
          <p:nvPr/>
        </p:nvCxnSpPr>
        <p:spPr bwMode="gray">
          <a:xfrm>
            <a:off x="2216073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4371926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4371926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/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/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blipFill>
                <a:blip r:embed="rId20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blipFill>
                <a:blip r:embed="rId21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19EA13-65A2-4094-7AB5-6BA290C09576}"/>
              </a:ext>
            </a:extLst>
          </p:cNvPr>
          <p:cNvCxnSpPr>
            <a:stCxn id="1039" idx="4"/>
            <a:endCxn id="1041" idx="0"/>
          </p:cNvCxnSpPr>
          <p:nvPr/>
        </p:nvCxnSpPr>
        <p:spPr bwMode="gray">
          <a:xfrm>
            <a:off x="5111635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355A7DF-3AFC-DA1A-C88C-ECBB4BEF99C2}"/>
              </a:ext>
            </a:extLst>
          </p:cNvPr>
          <p:cNvCxnSpPr>
            <a:cxnSpLocks/>
            <a:stCxn id="1040" idx="4"/>
            <a:endCxn id="1042" idx="0"/>
          </p:cNvCxnSpPr>
          <p:nvPr/>
        </p:nvCxnSpPr>
        <p:spPr bwMode="gray">
          <a:xfrm>
            <a:off x="5688136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4371934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4371934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9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5" grpId="0"/>
      <p:bldP spid="26" grpId="0"/>
      <p:bldP spid="27" grpId="0"/>
      <p:bldP spid="28" grpId="0"/>
      <p:bldP spid="41" grpId="0"/>
      <p:bldP spid="42" grpId="0"/>
      <p:bldP spid="63" grpId="0" animBg="1"/>
      <p:bldP spid="1024" grpId="0" animBg="1"/>
      <p:bldP spid="1025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  <p:bldP spid="1041" grpId="0" animBg="1"/>
      <p:bldP spid="1042" grpId="0" animBg="1"/>
      <p:bldP spid="10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</p:spPr>
            <p:txBody>
              <a:bodyPr/>
              <a:lstStyle/>
              <a:p>
                <a:r>
                  <a:rPr lang="en-US" b="1" dirty="0"/>
                  <a:t>Blocked Node</a:t>
                </a:r>
                <a:r>
                  <a:rPr lang="en-US" dirty="0"/>
                  <a:t>. </a:t>
                </a:r>
                <a:r>
                  <a:rPr lang="en-US" i="1" dirty="0"/>
                  <a:t>A node in a Bayesian network is set to be blocked if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head-to-tail or tail-to-tail node and the node is observed.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head-to-head node and neither the node or any of its descendants are observed.</a:t>
                </a:r>
              </a:p>
              <a:p>
                <a:r>
                  <a:rPr lang="en-US" b="1" dirty="0"/>
                  <a:t>d-separation</a:t>
                </a:r>
                <a:r>
                  <a:rPr lang="en-US" dirty="0"/>
                  <a:t>. </a:t>
                </a:r>
                <a:r>
                  <a:rPr lang="en-US" i="1" dirty="0"/>
                  <a:t>Given a Bayesian network and a subset of observed variables, two non-observed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are </a:t>
                </a:r>
                <a:r>
                  <a:rPr lang="en-US" dirty="0"/>
                  <a:t>conditionally independent </a:t>
                </a:r>
                <a:r>
                  <a:rPr lang="en-US" i="1" dirty="0"/>
                  <a:t>(that is, d-separated) if all paths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only contain blocked nodes.</a:t>
                </a:r>
              </a:p>
              <a:p>
                <a:r>
                  <a:rPr lang="en-US" b="1" dirty="0"/>
                  <a:t>Examples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  <a:blipFill>
                <a:blip r:embed="rId2"/>
                <a:stretch>
                  <a:fillRect t="-575" b="-5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d-separation</a:t>
            </a:r>
          </a:p>
        </p:txBody>
      </p:sp>
      <p:pic>
        <p:nvPicPr>
          <p:cNvPr id="4" name="Picture 4" descr="Judea Pearl">
            <a:extLst>
              <a:ext uri="{FF2B5EF4-FFF2-40B4-BE49-F238E27FC236}">
                <a16:creationId xmlns:a16="http://schemas.microsoft.com/office/drawing/2014/main" id="{2228D9CC-590F-D524-A235-E1D7E4DB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553" y="1203598"/>
            <a:ext cx="635903" cy="9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C19-FF19-B1A2-6676-B3FA06CAAA5D}"/>
              </a:ext>
            </a:extLst>
          </p:cNvPr>
          <p:cNvSpPr txBox="1"/>
          <p:nvPr/>
        </p:nvSpPr>
        <p:spPr bwMode="gray">
          <a:xfrm>
            <a:off x="7906617" y="210685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Judea Pearl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(1936– )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/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/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/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/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/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4F85-772D-5BDF-0434-63458201D933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 bwMode="gray">
          <a:xfrm>
            <a:off x="145965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704BAE-DDE4-4D85-E5D6-F63F3D5F17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 bwMode="gray">
          <a:xfrm flipH="1">
            <a:off x="179047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DFF825-7E01-85FF-3A39-E4D71D2B3B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 bwMode="gray">
          <a:xfrm>
            <a:off x="212129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97AA9-6787-D2D2-F6C6-76C4A83C524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gray">
          <a:xfrm>
            <a:off x="171410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/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/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/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/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/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48E1A-199A-584C-2CFC-759F4ACC4F7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 bwMode="gray">
          <a:xfrm>
            <a:off x="445720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23A2C9-8D86-5AC2-8684-7D112184F20C}"/>
              </a:ext>
            </a:extLst>
          </p:cNvPr>
          <p:cNvCxnSpPr>
            <a:cxnSpLocks/>
            <a:stCxn id="26" idx="3"/>
            <a:endCxn id="29" idx="7"/>
          </p:cNvCxnSpPr>
          <p:nvPr/>
        </p:nvCxnSpPr>
        <p:spPr bwMode="gray">
          <a:xfrm flipH="1">
            <a:off x="478802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9DECC-12B4-ADD5-FFE4-CB53A0FCADB2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 bwMode="gray">
          <a:xfrm>
            <a:off x="511884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3FC10A-E3FD-7125-6AF0-277692062E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 bwMode="gray">
          <a:xfrm>
            <a:off x="471165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C21AC7-74C7-DA5D-6393-536563AD3465}"/>
              </a:ext>
            </a:extLst>
          </p:cNvPr>
          <p:cNvCxnSpPr>
            <a:endCxn id="8" idx="7"/>
          </p:cNvCxnSpPr>
          <p:nvPr/>
        </p:nvCxnSpPr>
        <p:spPr bwMode="gray">
          <a:xfrm flipH="1">
            <a:off x="1459655" y="3507854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221DD-CF6C-A003-C7A7-A90A4323672F}"/>
              </a:ext>
            </a:extLst>
          </p:cNvPr>
          <p:cNvCxnSpPr>
            <a:cxnSpLocks/>
            <a:endCxn id="10" idx="7"/>
          </p:cNvCxnSpPr>
          <p:nvPr/>
        </p:nvCxnSpPr>
        <p:spPr bwMode="gray">
          <a:xfrm flipH="1">
            <a:off x="2452112" y="393990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6D774-4065-6640-BBA1-6BBF8AEC2C57}"/>
              </a:ext>
            </a:extLst>
          </p:cNvPr>
          <p:cNvCxnSpPr>
            <a:cxnSpLocks/>
            <a:endCxn id="27" idx="7"/>
          </p:cNvCxnSpPr>
          <p:nvPr/>
        </p:nvCxnSpPr>
        <p:spPr bwMode="gray">
          <a:xfrm flipH="1">
            <a:off x="4457205" y="3505774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4C7088-2103-A177-3B41-4C11C144F26D}"/>
              </a:ext>
            </a:extLst>
          </p:cNvPr>
          <p:cNvCxnSpPr>
            <a:cxnSpLocks/>
            <a:endCxn id="30" idx="7"/>
          </p:cNvCxnSpPr>
          <p:nvPr/>
        </p:nvCxnSpPr>
        <p:spPr bwMode="gray">
          <a:xfrm flipH="1">
            <a:off x="5449662" y="3939902"/>
            <a:ext cx="128602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not independent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14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/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blipFill>
                <a:blip r:embed="rId15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86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6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9589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056079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tree-width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Redundandencies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 for a single update, use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(tutorial!)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57706" y="3553118"/>
            <a:ext cx="515053" cy="530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833570" y="3197273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730342" y="3651870"/>
            <a:ext cx="1057682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788024" y="3897969"/>
            <a:ext cx="784735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71025" y="3915321"/>
            <a:ext cx="23613" cy="500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5101" y="3435846"/>
            <a:ext cx="73204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269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Instead of storing the exact model (i.e., all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encoding them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), we store them using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200" dirty="0"/>
                  <a:t> for encoding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minimizes the </a:t>
                </a:r>
                <a:r>
                  <a:rPr lang="en-US" sz="1200" dirty="0" err="1"/>
                  <a:t>Kullback-Leibler</a:t>
                </a:r>
                <a:r>
                  <a:rPr lang="en-US" sz="1200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</p:spPr>
            <p:txBody>
              <a:bodyPr/>
              <a:lstStyle/>
              <a:p>
                <a:r>
                  <a:rPr lang="en-US" b="1" dirty="0"/>
                  <a:t>General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-Divergences</a:t>
                </a:r>
                <a:r>
                  <a:rPr lang="en-US" dirty="0"/>
                  <a:t>. </a:t>
                </a:r>
                <a:r>
                  <a:rPr lang="en-US" i="1" dirty="0"/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, the following function defines a set of distance measures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sz="1200" b="1" dirty="0"/>
                  <a:t>Special Cases</a:t>
                </a:r>
                <a:r>
                  <a:rPr lang="en-US" sz="1200" dirty="0"/>
                  <a:t>: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-Divergences: Generalized Distances of Distributions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D85DBD-18D6-0D7B-82C6-B155EDD8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6" y="3579862"/>
            <a:ext cx="7093544" cy="11770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D54FE0-1630-B052-09DA-001971EFD90C}"/>
              </a:ext>
            </a:extLst>
          </p:cNvPr>
          <p:cNvCxnSpPr/>
          <p:nvPr/>
        </p:nvCxnSpPr>
        <p:spPr bwMode="gray">
          <a:xfrm>
            <a:off x="358776" y="3579862"/>
            <a:ext cx="71655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/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overing whole support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/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mode seeking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F2026E97-A17A-067A-99F9-279B0D5A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FE2BE9-102C-6BD7-EE38-A291F45B7B24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44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pPr lvl="1"/>
                <a:r>
                  <a:rPr lang="en-US" sz="1200" b="1" dirty="0"/>
                  <a:t>Theorem (Minka, 2003)</a:t>
                </a:r>
                <a:r>
                  <a:rPr lang="en-US" sz="1200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  <a:blipFill>
                <a:blip r:embed="rId2"/>
                <a:stretch>
                  <a:fillRect t="-901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3770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6576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377013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7836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3759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6565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377013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7825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7877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29137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227332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226232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292964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412102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402618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80880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79094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402618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396222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292964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29137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292674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8465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2811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53166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809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27043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530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5299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53570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614125" lvl="1" indent="-342900"/>
            <a:r>
              <a:rPr lang="en-US" altLang="en-DE" sz="1200" dirty="0"/>
              <a:t>Simple way to visualize the product structure of a joint probability distribution</a:t>
            </a:r>
          </a:p>
          <a:p>
            <a:pPr marL="614125" lvl="1" indent="-342900"/>
            <a:r>
              <a:rPr lang="en-US" altLang="en-DE" sz="1200" dirty="0"/>
              <a:t>Useful for modelling real-life data generating processes </a:t>
            </a:r>
          </a:p>
          <a:p>
            <a:pPr marL="614125" lvl="1" indent="-342900"/>
            <a:r>
              <a:rPr lang="en-US" altLang="en-DE" sz="1200" dirty="0"/>
              <a:t>Allows both to test for conditional independence and efficient marginalization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614125" lvl="1" indent="-342900"/>
            <a:r>
              <a:rPr lang="en-US" altLang="en-DE" sz="1200" dirty="0"/>
              <a:t>A directed acyclic graph where each edge points from a conditioning to a conditioned variable in the model</a:t>
            </a:r>
            <a:endParaRPr lang="en-US" altLang="en-DE" dirty="0"/>
          </a:p>
          <a:p>
            <a:pPr marL="614125" lvl="1" indent="-342900"/>
            <a:r>
              <a:rPr lang="en-US" altLang="en-DE" sz="1200" dirty="0"/>
              <a:t>d-separation is a set of simple rules (”blocking”) to read off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614125" lvl="1" indent="-342900"/>
            <a:r>
              <a:rPr lang="en-US" altLang="en-DE" sz="1200" dirty="0"/>
              <a:t>Application of generalized distributive law</a:t>
            </a:r>
          </a:p>
          <a:p>
            <a:pPr marL="614125" lvl="1" indent="-342900"/>
            <a:r>
              <a:rPr lang="en-US" altLang="en-DE" sz="1200" dirty="0"/>
              <a:t>Trades memory (“messages”) for computation (“sums”)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  <a:p>
            <a:pPr marL="614125" lvl="1" indent="-342900"/>
            <a:r>
              <a:rPr lang="en-US" altLang="en-DE" sz="1200" dirty="0"/>
              <a:t>Approximations will always be done on the marginals, </a:t>
            </a:r>
            <a:r>
              <a:rPr lang="en-US" altLang="en-DE" sz="1200" b="1" dirty="0"/>
              <a:t>not</a:t>
            </a:r>
            <a:r>
              <a:rPr lang="en-US" altLang="en-DE" sz="1200" dirty="0"/>
              <a:t> the messages!</a:t>
            </a:r>
          </a:p>
          <a:p>
            <a:pPr marL="614125" lvl="1" indent="-342900"/>
            <a:r>
              <a:rPr lang="en-US" altLang="en-DE" sz="1200" dirty="0"/>
              <a:t>When the </a:t>
            </a:r>
            <a:r>
              <a:rPr lang="en-US" altLang="en-DE" sz="1200" dirty="0" err="1"/>
              <a:t>Kullback-Leibler</a:t>
            </a:r>
            <a:r>
              <a:rPr lang="en-US" altLang="en-DE" sz="1200" dirty="0"/>
              <a:t> divergence is used as distance, all moments get preserved!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656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</a:t>
                </a:r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  <a:blipFill>
                <a:blip r:embed="rId2"/>
                <a:stretch>
                  <a:fillRect t="-18539" b="-16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3836110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728110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3836110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382850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382850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5000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383707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383707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669279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68868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/>
                  <a:t>In modelling specific data, domain experts often know whether or not two (latent) measurements can affect each other or not (i.e., are independent)</a:t>
                </a:r>
              </a:p>
              <a:p>
                <a:pPr lvl="1"/>
                <a:r>
                  <a:rPr lang="en-US" sz="1200" b="1" dirty="0"/>
                  <a:t>Examples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Skills of two players in a video game are not dependent if they never met before</a:t>
                </a:r>
              </a:p>
              <a:p>
                <a:pPr lvl="2"/>
                <a:r>
                  <a:rPr lang="en-US" sz="1200" dirty="0"/>
                  <a:t>Skills of two players in a video game </a:t>
                </a:r>
                <a:r>
                  <a:rPr lang="en-US" sz="1200" i="1" dirty="0"/>
                  <a:t>are</a:t>
                </a:r>
                <a:r>
                  <a:rPr lang="en-US" sz="1200" dirty="0"/>
                  <a:t> dependent if they have played many times!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a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(1946– 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3061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30529</TotalTime>
  <Words>2329</Words>
  <Application>Microsoft Macintosh PowerPoint</Application>
  <PresentationFormat>On-screen Show (16:9)</PresentationFormat>
  <Paragraphs>445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Graphical Models</vt:lpstr>
      <vt:lpstr>Graphical Models</vt:lpstr>
      <vt:lpstr>Overview</vt:lpstr>
      <vt:lpstr>Bayesian Networks</vt:lpstr>
      <vt:lpstr>Bayesian Network Models</vt:lpstr>
      <vt:lpstr>Conditional Independence</vt:lpstr>
      <vt:lpstr>Conditional Independence: Warm-Up I</vt:lpstr>
      <vt:lpstr>Conditional Independence: Warm-Up II</vt:lpstr>
      <vt:lpstr>Conditional Independence: d-separation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Fast Bayesian Linear Regression</vt:lpstr>
      <vt:lpstr>Speeding up Bayesian Linear Regression</vt:lpstr>
      <vt:lpstr>Overview</vt:lpstr>
      <vt:lpstr>Approximate Message Passing</vt:lpstr>
      <vt:lpstr>Information Theoretic Approximation: KL Divergence</vt:lpstr>
      <vt:lpstr>α-Divergences: Generalized Distances of Distributions</vt:lpstr>
      <vt:lpstr>Expectation Propagation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281</cp:revision>
  <cp:lastPrinted>2014-05-07T12:19:03Z</cp:lastPrinted>
  <dcterms:created xsi:type="dcterms:W3CDTF">2022-08-10T08:10:37Z</dcterms:created>
  <dcterms:modified xsi:type="dcterms:W3CDTF">2023-06-26T12:41:12Z</dcterms:modified>
</cp:coreProperties>
</file>