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1" r:id="rId2"/>
    <p:sldId id="303" r:id="rId3"/>
    <p:sldId id="305" r:id="rId4"/>
    <p:sldId id="443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304" r:id="rId15"/>
  </p:sldIdLst>
  <p:sldSz cx="9144000" cy="5143500" type="screen16x9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00B050"/>
    <a:srgbClr val="0070C0"/>
    <a:srgbClr val="FFFF00"/>
    <a:srgbClr val="000000"/>
    <a:srgbClr val="FBFCFC"/>
    <a:srgbClr val="FCFCFC"/>
    <a:srgbClr val="FCFCFD"/>
    <a:srgbClr val="FCFDFD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38"/>
    <p:restoredTop sz="94014"/>
  </p:normalViewPr>
  <p:slideViewPr>
    <p:cSldViewPr snapToObjects="1" showGuides="1">
      <p:cViewPr varScale="1">
        <p:scale>
          <a:sx n="160" d="100"/>
          <a:sy n="160" d="100"/>
        </p:scale>
        <p:origin x="1008" y="184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7/12/24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7/12/24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3145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0" dirty="0"/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noProof="0" dirty="0"/>
              <a:t>Exam Preparation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/14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tatistical methodology and probability">
            <a:extLst>
              <a:ext uri="{FF2B5EF4-FFF2-40B4-BE49-F238E27FC236}">
                <a16:creationId xmlns:a16="http://schemas.microsoft.com/office/drawing/2014/main" id="{57ECBEC9-9B2D-29AF-0BE7-057B2B14C40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4" b="648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 Preparation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Geometry of Linear Classifiers</a:t>
            </a:r>
          </a:p>
          <a:p>
            <a:pPr marL="342900" indent="-342900"/>
            <a:r>
              <a:rPr lang="en-US" altLang="en-DE" dirty="0"/>
              <a:t>Fisher's Linear Discriminant</a:t>
            </a:r>
          </a:p>
          <a:p>
            <a:pPr marL="342900" indent="-342900"/>
            <a:r>
              <a:rPr lang="en-US" altLang="en-DE" dirty="0"/>
              <a:t>Perceptron Learning Algorithm</a:t>
            </a:r>
          </a:p>
          <a:p>
            <a:pPr marL="342900" indent="-342900"/>
            <a:r>
              <a:rPr lang="en-US" altLang="en-DE" dirty="0">
                <a:solidFill>
                  <a:schemeClr val="accent5"/>
                </a:solidFill>
              </a:rPr>
              <a:t>Logistic Regression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9: Non-Bayesian Classification Learning</a:t>
            </a:r>
          </a:p>
        </p:txBody>
      </p:sp>
    </p:spTree>
    <p:extLst>
      <p:ext uri="{BB962C8B-B14F-4D97-AF65-F5344CB8AC3E}">
        <p14:creationId xmlns:p14="http://schemas.microsoft.com/office/powerpoint/2010/main" val="28852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Basic Concepts</a:t>
            </a:r>
          </a:p>
          <a:p>
            <a:pPr marL="342900" indent="-342900"/>
            <a:r>
              <a:rPr lang="en-US" altLang="en-DE" dirty="0"/>
              <a:t>Gaussian Processes for Regression</a:t>
            </a:r>
          </a:p>
          <a:p>
            <a:pPr marL="614125" lvl="1" indent="-342900"/>
            <a:r>
              <a:rPr lang="en-US" altLang="en-DE" dirty="0"/>
              <a:t>Weight-Space View </a:t>
            </a:r>
          </a:p>
          <a:p>
            <a:pPr marL="342900" indent="-342900"/>
            <a:r>
              <a:rPr lang="en-US" altLang="en-DE" dirty="0">
                <a:solidFill>
                  <a:schemeClr val="accent5"/>
                </a:solidFill>
              </a:rPr>
              <a:t>Gaussian Processes for Classification</a:t>
            </a:r>
          </a:p>
          <a:p>
            <a:pPr marL="342900" indent="-342900"/>
            <a:r>
              <a:rPr lang="en-US" altLang="en-DE" dirty="0">
                <a:solidFill>
                  <a:schemeClr val="accent5"/>
                </a:solidFill>
              </a:rPr>
              <a:t>Evidence Maximization for Gaussian Processes</a:t>
            </a:r>
          </a:p>
          <a:p>
            <a:pPr marL="614125" lvl="1" indent="-342900"/>
            <a:endParaRPr lang="en-US" altLang="en-DE" dirty="0"/>
          </a:p>
          <a:p>
            <a:pPr marL="0" indent="0">
              <a:buNone/>
            </a:pPr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10: Gaussian Processes</a:t>
            </a:r>
          </a:p>
        </p:txBody>
      </p:sp>
    </p:spTree>
    <p:extLst>
      <p:ext uri="{BB962C8B-B14F-4D97-AF65-F5344CB8AC3E}">
        <p14:creationId xmlns:p14="http://schemas.microsoft.com/office/powerpoint/2010/main" val="425729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Basics of Information Theory</a:t>
            </a:r>
          </a:p>
          <a:p>
            <a:pPr marL="342900" indent="-342900"/>
            <a:r>
              <a:rPr lang="en-US" altLang="en-DE" dirty="0">
                <a:solidFill>
                  <a:schemeClr val="accent5"/>
                </a:solidFill>
              </a:rPr>
              <a:t>Arithmetic Coding</a:t>
            </a:r>
          </a:p>
          <a:p>
            <a:pPr marL="342900" indent="-342900"/>
            <a:r>
              <a:rPr lang="en-US" altLang="en-DE" dirty="0"/>
              <a:t>Distance Measures for Probabilities</a:t>
            </a:r>
          </a:p>
          <a:p>
            <a:pPr marL="0" indent="0">
              <a:buNone/>
            </a:pPr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11: Information Theory</a:t>
            </a:r>
          </a:p>
        </p:txBody>
      </p:sp>
    </p:spTree>
    <p:extLst>
      <p:ext uri="{BB962C8B-B14F-4D97-AF65-F5344CB8AC3E}">
        <p14:creationId xmlns:p14="http://schemas.microsoft.com/office/powerpoint/2010/main" val="111095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 err="1">
                <a:solidFill>
                  <a:schemeClr val="accent5"/>
                </a:solidFill>
              </a:rPr>
              <a:t>adPredictor</a:t>
            </a:r>
            <a:r>
              <a:rPr lang="en-US" altLang="en-DE" dirty="0">
                <a:solidFill>
                  <a:schemeClr val="accent5"/>
                </a:solidFill>
              </a:rPr>
              <a:t>: Bayesian </a:t>
            </a:r>
            <a:r>
              <a:rPr lang="en-US" altLang="en-DE" dirty="0" err="1">
                <a:solidFill>
                  <a:schemeClr val="accent5"/>
                </a:solidFill>
              </a:rPr>
              <a:t>Probit</a:t>
            </a:r>
            <a:r>
              <a:rPr lang="en-US" altLang="en-DE" dirty="0">
                <a:solidFill>
                  <a:schemeClr val="accent5"/>
                </a:solidFill>
              </a:rPr>
              <a:t> in e-Commerce</a:t>
            </a:r>
          </a:p>
          <a:p>
            <a:pPr marL="342900" indent="-342900"/>
            <a:r>
              <a:rPr lang="en-US" altLang="en-DE" dirty="0" err="1">
                <a:solidFill>
                  <a:schemeClr val="accent5"/>
                </a:solidFill>
              </a:rPr>
              <a:t>MatchBox</a:t>
            </a:r>
            <a:r>
              <a:rPr lang="en-US" altLang="en-DE" dirty="0">
                <a:solidFill>
                  <a:schemeClr val="accent5"/>
                </a:solidFill>
              </a:rPr>
              <a:t>: Bayesian Recommendation Systems</a:t>
            </a:r>
          </a:p>
          <a:p>
            <a:pPr marL="342900" indent="-342900"/>
            <a:r>
              <a:rPr lang="en-US" altLang="en-DE" dirty="0">
                <a:solidFill>
                  <a:schemeClr val="accent5"/>
                </a:solidFill>
              </a:rPr>
              <a:t>The Path of Go: Bayesian Pattern Ranking for Games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12: Real-World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04427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you </a:t>
            </a:r>
            <a:r>
              <a:rPr lang="en-US"/>
              <a:t>at the exam!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>
                <a:solidFill>
                  <a:schemeClr val="accent5"/>
                </a:solidFill>
              </a:rPr>
              <a:t>History of Machine Learning</a:t>
            </a:r>
          </a:p>
          <a:p>
            <a:pPr marL="342900" indent="-342900"/>
            <a:r>
              <a:rPr lang="en-US" altLang="en-DE" dirty="0"/>
              <a:t>Probability in Machine Learning</a:t>
            </a:r>
          </a:p>
          <a:p>
            <a:pPr marL="342900" indent="-342900"/>
            <a:r>
              <a:rPr lang="en-US" altLang="en-DE" dirty="0"/>
              <a:t>Probability Theory</a:t>
            </a:r>
          </a:p>
          <a:p>
            <a:pPr marL="342900" indent="-342900"/>
            <a:r>
              <a:rPr lang="en-US" altLang="en-DE" dirty="0"/>
              <a:t>Probability Distributions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1: Probability Theory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Inference Methods</a:t>
            </a:r>
          </a:p>
          <a:p>
            <a:pPr marL="614125" lvl="1" indent="-342900"/>
            <a:r>
              <a:rPr lang="en-US" altLang="en-DE" dirty="0"/>
              <a:t>Bayesian Inference</a:t>
            </a:r>
          </a:p>
          <a:p>
            <a:pPr marL="614125" lvl="1" indent="-342900"/>
            <a:r>
              <a:rPr lang="en-US" altLang="en-DE" dirty="0"/>
              <a:t>Maximum Likelihood Estimation</a:t>
            </a:r>
          </a:p>
          <a:p>
            <a:pPr marL="342900" indent="-342900"/>
            <a:r>
              <a:rPr lang="en-US" altLang="en-DE" dirty="0">
                <a:solidFill>
                  <a:schemeClr val="accent5"/>
                </a:solidFill>
              </a:rPr>
              <a:t>Decision Making </a:t>
            </a:r>
          </a:p>
          <a:p>
            <a:pPr marL="0" indent="0">
              <a:buNone/>
            </a:pPr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2: Inference and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262617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Graphical Models</a:t>
            </a:r>
          </a:p>
          <a:p>
            <a:pPr marL="342900" indent="-342900"/>
            <a:r>
              <a:rPr lang="en-US" altLang="en-DE" dirty="0"/>
              <a:t>Bayesian Networks</a:t>
            </a:r>
          </a:p>
          <a:p>
            <a:pPr marL="342900" indent="-342900"/>
            <a:r>
              <a:rPr lang="en-US" altLang="en-DE" dirty="0"/>
              <a:t>Conditional Independence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3: Graphical Models: Independence</a:t>
            </a:r>
          </a:p>
        </p:txBody>
      </p:sp>
    </p:spTree>
    <p:extLst>
      <p:ext uri="{BB962C8B-B14F-4D97-AF65-F5344CB8AC3E}">
        <p14:creationId xmlns:p14="http://schemas.microsoft.com/office/powerpoint/2010/main" val="40657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Factor Graphs</a:t>
            </a:r>
          </a:p>
          <a:p>
            <a:pPr marL="342900" indent="-342900"/>
            <a:r>
              <a:rPr lang="en-US" altLang="en-DE" dirty="0"/>
              <a:t>The </a:t>
            </a:r>
            <a:r>
              <a:rPr lang="en-GB" dirty="0"/>
              <a:t>Sum-Product Algorithm</a:t>
            </a:r>
          </a:p>
          <a:p>
            <a:pPr marL="342900" indent="-342900"/>
            <a:r>
              <a:rPr lang="en-GB" dirty="0"/>
              <a:t>Practical Considerations in Message Passing</a:t>
            </a:r>
          </a:p>
          <a:p>
            <a:pPr marL="342900" indent="-342900"/>
            <a:r>
              <a:rPr lang="en-GB" altLang="en-DE" dirty="0"/>
              <a:t>Approximate Message Passing</a:t>
            </a:r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4: Graphical Models</a:t>
            </a:r>
            <a:r>
              <a:rPr lang="en-US"/>
              <a:t>: 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6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Ranking Problem</a:t>
            </a:r>
          </a:p>
          <a:p>
            <a:pPr marL="342900" indent="-342900"/>
            <a:r>
              <a:rPr lang="en-US" altLang="en-DE" dirty="0"/>
              <a:t>Probabilistic Ranking Models</a:t>
            </a:r>
          </a:p>
          <a:p>
            <a:pPr marL="342900" indent="-342900"/>
            <a:r>
              <a:rPr lang="en-US" altLang="en-DE" dirty="0"/>
              <a:t>TrueSkill: Expectation Propagation on Ranking Factor Graphs</a:t>
            </a:r>
          </a:p>
          <a:p>
            <a:pPr marL="342900" indent="-342900"/>
            <a:r>
              <a:rPr lang="en-US" altLang="en-DE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5: Bayesian Ranking</a:t>
            </a:r>
          </a:p>
        </p:txBody>
      </p:sp>
    </p:spTree>
    <p:extLst>
      <p:ext uri="{BB962C8B-B14F-4D97-AF65-F5344CB8AC3E}">
        <p14:creationId xmlns:p14="http://schemas.microsoft.com/office/powerpoint/2010/main" val="300386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Linear Basis Function Models</a:t>
            </a:r>
          </a:p>
          <a:p>
            <a:pPr marL="342900" indent="-342900"/>
            <a:r>
              <a:rPr lang="en-US" altLang="en-DE" dirty="0">
                <a:solidFill>
                  <a:schemeClr val="accent5"/>
                </a:solidFill>
              </a:rPr>
              <a:t>Modelling Data</a:t>
            </a:r>
          </a:p>
          <a:p>
            <a:pPr marL="614125" lvl="1" indent="-342900"/>
            <a:r>
              <a:rPr lang="en-US" altLang="en-DE" dirty="0">
                <a:solidFill>
                  <a:schemeClr val="accent5"/>
                </a:solidFill>
              </a:rPr>
              <a:t>Modelling Text</a:t>
            </a:r>
          </a:p>
          <a:p>
            <a:pPr marL="614125" lvl="1" indent="-342900"/>
            <a:r>
              <a:rPr lang="en-US" altLang="en-DE" dirty="0">
                <a:solidFill>
                  <a:schemeClr val="accent5"/>
                </a:solidFill>
              </a:rPr>
              <a:t>Modelling Images</a:t>
            </a:r>
          </a:p>
          <a:p>
            <a:pPr marL="342900" indent="-342900"/>
            <a:r>
              <a:rPr lang="en-US" altLang="en-DE" dirty="0"/>
              <a:t>Linear Algebra</a:t>
            </a:r>
          </a:p>
          <a:p>
            <a:pPr marL="614125" lvl="1" indent="-342900"/>
            <a:r>
              <a:rPr lang="en-US" altLang="en-DE" dirty="0"/>
              <a:t>Vector Spaces</a:t>
            </a:r>
          </a:p>
          <a:p>
            <a:pPr marL="614125" lvl="1" indent="-342900"/>
            <a:r>
              <a:rPr lang="en-US" altLang="en-DE" dirty="0"/>
              <a:t>Linear Mappings and Matrices</a:t>
            </a:r>
          </a:p>
          <a:p>
            <a:pPr marL="614125" lvl="1" indent="-342900"/>
            <a:r>
              <a:rPr lang="en-US" altLang="en-DE" dirty="0">
                <a:solidFill>
                  <a:schemeClr val="accent5"/>
                </a:solidFill>
              </a:rPr>
              <a:t>Matrix Derivatives</a:t>
            </a:r>
          </a:p>
          <a:p>
            <a:pPr marL="342900" indent="-342900"/>
            <a:r>
              <a:rPr lang="en-US" altLang="en-DE" dirty="0">
                <a:solidFill>
                  <a:schemeClr val="accent5"/>
                </a:solidFill>
              </a:rPr>
              <a:t>Maximum A Posterior Learning  and (Regularized) Least Squares</a:t>
            </a:r>
          </a:p>
          <a:p>
            <a:pPr marL="0" indent="0">
              <a:buNone/>
            </a:pPr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6: Linear Basis Function Models</a:t>
            </a:r>
          </a:p>
        </p:txBody>
      </p:sp>
    </p:spTree>
    <p:extLst>
      <p:ext uri="{BB962C8B-B14F-4D97-AF65-F5344CB8AC3E}">
        <p14:creationId xmlns:p14="http://schemas.microsoft.com/office/powerpoint/2010/main" val="141391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Bayesian Linear Regression</a:t>
            </a:r>
          </a:p>
          <a:p>
            <a:pPr marL="342900" indent="-342900"/>
            <a:r>
              <a:rPr lang="en-US" altLang="en-DE" dirty="0"/>
              <a:t>Bayesian Linear Regression via Message Passing</a:t>
            </a:r>
          </a:p>
          <a:p>
            <a:pPr marL="614125" lvl="1" indent="-342900"/>
            <a:r>
              <a:rPr lang="en-US" altLang="en-DE" dirty="0">
                <a:solidFill>
                  <a:schemeClr val="accent5"/>
                </a:solidFill>
              </a:rPr>
              <a:t>Normal Distribution Revisited </a:t>
            </a:r>
          </a:p>
          <a:p>
            <a:pPr marL="614125" lvl="1" indent="-342900"/>
            <a:r>
              <a:rPr lang="en-US" altLang="en-DE" dirty="0"/>
              <a:t>Posterior and Predictive Distribution</a:t>
            </a:r>
          </a:p>
          <a:p>
            <a:pPr marL="342900" indent="-342900"/>
            <a:r>
              <a:rPr lang="en-US" altLang="en-DE" dirty="0"/>
              <a:t>Fast Bayesian Linear Regression</a:t>
            </a:r>
          </a:p>
          <a:p>
            <a:pPr marL="342900" indent="-342900"/>
            <a:r>
              <a:rPr lang="en-US" altLang="en-DE" dirty="0"/>
              <a:t>Bayesian Linear Regression via Linear Algebra</a:t>
            </a:r>
          </a:p>
          <a:p>
            <a:pPr marL="614125" lvl="1" indent="-342900"/>
            <a:endParaRPr lang="en-US" altLang="en-DE" dirty="0"/>
          </a:p>
          <a:p>
            <a:pPr marL="0" indent="0">
              <a:buNone/>
            </a:pPr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7: Bayesian Regression</a:t>
            </a:r>
          </a:p>
        </p:txBody>
      </p:sp>
    </p:spTree>
    <p:extLst>
      <p:ext uri="{BB962C8B-B14F-4D97-AF65-F5344CB8AC3E}">
        <p14:creationId xmlns:p14="http://schemas.microsoft.com/office/powerpoint/2010/main" val="30488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Bayesian Classification Learning</a:t>
            </a:r>
          </a:p>
          <a:p>
            <a:pPr marL="342900" indent="-342900"/>
            <a:r>
              <a:rPr lang="en-US" altLang="en-DE" dirty="0"/>
              <a:t>Bayesian Classification Learning via Approximate Message Passing</a:t>
            </a:r>
          </a:p>
          <a:p>
            <a:pPr marL="342900" indent="-342900"/>
            <a:r>
              <a:rPr lang="en-US" altLang="en-DE" dirty="0">
                <a:solidFill>
                  <a:schemeClr val="accent5"/>
                </a:solidFill>
              </a:rPr>
              <a:t>Appendix: Bayesian Classification via Optimization</a:t>
            </a:r>
          </a:p>
          <a:p>
            <a:pPr marL="614125" lvl="1" indent="-342900"/>
            <a:r>
              <a:rPr lang="en-US" altLang="en-DE" dirty="0">
                <a:solidFill>
                  <a:schemeClr val="accent5"/>
                </a:solidFill>
              </a:rPr>
              <a:t>Laplace Approximation</a:t>
            </a:r>
          </a:p>
          <a:p>
            <a:pPr marL="614125" lvl="1" indent="-342900"/>
            <a:r>
              <a:rPr lang="en-US" altLang="en-DE" dirty="0">
                <a:solidFill>
                  <a:schemeClr val="accent5"/>
                </a:solidFill>
              </a:rPr>
              <a:t>Bayesian Linear Logit Regression</a:t>
            </a:r>
          </a:p>
          <a:p>
            <a:pPr marL="342900" indent="-342900"/>
            <a:endParaRPr lang="en-US" altLang="en-DE" dirty="0"/>
          </a:p>
          <a:p>
            <a:pPr marL="342900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8: Bayesian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9485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13269</TotalTime>
  <Words>299</Words>
  <Application>Microsoft Macintosh PowerPoint</Application>
  <PresentationFormat>On-screen Show (16:9)</PresentationFormat>
  <Paragraphs>82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Open Sans</vt:lpstr>
      <vt:lpstr>Verdana</vt:lpstr>
      <vt:lpstr>TEMPLATE DEF Faculty v2022</vt:lpstr>
      <vt:lpstr>Exam Preparation</vt:lpstr>
      <vt:lpstr>Unit 1: Probability Theory</vt:lpstr>
      <vt:lpstr>Unit 2: Inference and Decision Making</vt:lpstr>
      <vt:lpstr>Unit 3: Graphical Models: Independence</vt:lpstr>
      <vt:lpstr>Unit 4: Graphical Models: Inference</vt:lpstr>
      <vt:lpstr>Unit 5: Bayesian Ranking</vt:lpstr>
      <vt:lpstr>Unit 6: Linear Basis Function Models</vt:lpstr>
      <vt:lpstr>Unit 7: Bayesian Regression</vt:lpstr>
      <vt:lpstr>Unit 8: Bayesian Classification</vt:lpstr>
      <vt:lpstr>Unit 9: Non-Bayesian Classification Learning</vt:lpstr>
      <vt:lpstr>Unit 10: Gaussian Processes</vt:lpstr>
      <vt:lpstr>Unit 11: Information Theory</vt:lpstr>
      <vt:lpstr>Unit 12: Real-World Applications</vt:lpstr>
      <vt:lpstr>See you at the exam!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Herbrich, Ralf</cp:lastModifiedBy>
  <cp:revision>156</cp:revision>
  <cp:lastPrinted>2014-05-07T12:19:03Z</cp:lastPrinted>
  <dcterms:created xsi:type="dcterms:W3CDTF">2022-08-10T08:10:37Z</dcterms:created>
  <dcterms:modified xsi:type="dcterms:W3CDTF">2024-07-12T13:58:32Z</dcterms:modified>
</cp:coreProperties>
</file>