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1" r:id="rId2"/>
    <p:sldId id="443" r:id="rId3"/>
    <p:sldId id="360" r:id="rId4"/>
    <p:sldId id="434" r:id="rId5"/>
    <p:sldId id="435" r:id="rId6"/>
    <p:sldId id="444" r:id="rId7"/>
    <p:sldId id="436" r:id="rId8"/>
    <p:sldId id="447" r:id="rId9"/>
    <p:sldId id="449" r:id="rId10"/>
    <p:sldId id="445" r:id="rId11"/>
    <p:sldId id="439" r:id="rId12"/>
    <p:sldId id="440" r:id="rId13"/>
    <p:sldId id="441" r:id="rId14"/>
    <p:sldId id="442" r:id="rId15"/>
    <p:sldId id="448" r:id="rId16"/>
    <p:sldId id="431" r:id="rId17"/>
    <p:sldId id="304" r:id="rId18"/>
  </p:sldIdLst>
  <p:sldSz cx="9144000" cy="5143500" type="screen16x9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0000"/>
    <a:srgbClr val="00B050"/>
    <a:srgbClr val="B1063A"/>
    <a:srgbClr val="92D050"/>
    <a:srgbClr val="FB80A6"/>
    <a:srgbClr val="F6A800"/>
    <a:srgbClr val="0070C0"/>
    <a:srgbClr val="FFFF00"/>
    <a:srgbClr val="FB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42"/>
    <p:restoredTop sz="95902"/>
  </p:normalViewPr>
  <p:slideViewPr>
    <p:cSldViewPr snapToObjects="1" showGuides="1">
      <p:cViewPr varScale="1">
        <p:scale>
          <a:sx n="119" d="100"/>
          <a:sy n="119" d="100"/>
        </p:scale>
        <p:origin x="168" y="896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4/20/24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4/20/24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3145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7959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3954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981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9334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6601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205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0" dirty="0"/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3 –</a:t>
            </a:r>
            <a:r>
              <a:rPr lang="en-US" sz="800" noProof="0" dirty="0"/>
              <a:t> Graphical Models: Independence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/>
              <a:t>/17</a:t>
            </a:r>
            <a:endParaRPr lang="de-DE" sz="700" noProof="0" dirty="0"/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13" Type="http://schemas.openxmlformats.org/officeDocument/2006/relationships/image" Target="../media/image640.png"/><Relationship Id="rId18" Type="http://schemas.openxmlformats.org/officeDocument/2006/relationships/image" Target="../media/image690.png"/><Relationship Id="rId3" Type="http://schemas.openxmlformats.org/officeDocument/2006/relationships/image" Target="../media/image540.png"/><Relationship Id="rId7" Type="http://schemas.openxmlformats.org/officeDocument/2006/relationships/image" Target="../media/image580.png"/><Relationship Id="rId12" Type="http://schemas.openxmlformats.org/officeDocument/2006/relationships/image" Target="../media/image630.png"/><Relationship Id="rId17" Type="http://schemas.openxmlformats.org/officeDocument/2006/relationships/image" Target="../media/image680.png"/><Relationship Id="rId2" Type="http://schemas.openxmlformats.org/officeDocument/2006/relationships/image" Target="../media/image530.png"/><Relationship Id="rId16" Type="http://schemas.openxmlformats.org/officeDocument/2006/relationships/image" Target="../media/image6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0.png"/><Relationship Id="rId11" Type="http://schemas.openxmlformats.org/officeDocument/2006/relationships/image" Target="../media/image620.png"/><Relationship Id="rId5" Type="http://schemas.openxmlformats.org/officeDocument/2006/relationships/image" Target="../media/image560.png"/><Relationship Id="rId15" Type="http://schemas.openxmlformats.org/officeDocument/2006/relationships/image" Target="../media/image520.png"/><Relationship Id="rId10" Type="http://schemas.openxmlformats.org/officeDocument/2006/relationships/image" Target="../media/image610.png"/><Relationship Id="rId4" Type="http://schemas.openxmlformats.org/officeDocument/2006/relationships/image" Target="../media/image550.png"/><Relationship Id="rId9" Type="http://schemas.openxmlformats.org/officeDocument/2006/relationships/image" Target="../media/image600.png"/><Relationship Id="rId14" Type="http://schemas.openxmlformats.org/officeDocument/2006/relationships/image" Target="../media/image6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1.png"/><Relationship Id="rId13" Type="http://schemas.openxmlformats.org/officeDocument/2006/relationships/image" Target="../media/image82.png"/><Relationship Id="rId18" Type="http://schemas.openxmlformats.org/officeDocument/2006/relationships/image" Target="../media/image87.png"/><Relationship Id="rId3" Type="http://schemas.openxmlformats.org/officeDocument/2006/relationships/image" Target="../media/image710.png"/><Relationship Id="rId7" Type="http://schemas.openxmlformats.org/officeDocument/2006/relationships/image" Target="../media/image750.png"/><Relationship Id="rId12" Type="http://schemas.openxmlformats.org/officeDocument/2006/relationships/image" Target="../media/image800.png"/><Relationship Id="rId17" Type="http://schemas.openxmlformats.org/officeDocument/2006/relationships/image" Target="../media/image86.png"/><Relationship Id="rId2" Type="http://schemas.openxmlformats.org/officeDocument/2006/relationships/image" Target="../media/image80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0.png"/><Relationship Id="rId11" Type="http://schemas.openxmlformats.org/officeDocument/2006/relationships/image" Target="../media/image790.png"/><Relationship Id="rId5" Type="http://schemas.openxmlformats.org/officeDocument/2006/relationships/image" Target="../media/image730.png"/><Relationship Id="rId15" Type="http://schemas.openxmlformats.org/officeDocument/2006/relationships/image" Target="../media/image84.png"/><Relationship Id="rId10" Type="http://schemas.openxmlformats.org/officeDocument/2006/relationships/image" Target="../media/image780.png"/><Relationship Id="rId4" Type="http://schemas.openxmlformats.org/officeDocument/2006/relationships/image" Target="../media/image720.png"/><Relationship Id="rId9" Type="http://schemas.openxmlformats.org/officeDocument/2006/relationships/image" Target="../media/image81.png"/><Relationship Id="rId14" Type="http://schemas.openxmlformats.org/officeDocument/2006/relationships/image" Target="../media/image8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3" Type="http://schemas.openxmlformats.org/officeDocument/2006/relationships/image" Target="../media/image49.jpe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image" Target="../media/image88.png"/><Relationship Id="rId16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90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0" Type="http://schemas.openxmlformats.org/officeDocument/2006/relationships/image" Target="../media/image110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71.png"/><Relationship Id="rId3" Type="http://schemas.openxmlformats.org/officeDocument/2006/relationships/image" Target="../media/image48.png"/><Relationship Id="rId21" Type="http://schemas.openxmlformats.org/officeDocument/2006/relationships/image" Target="../media/image66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7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29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24" Type="http://schemas.openxmlformats.org/officeDocument/2006/relationships/image" Target="../media/image69.png"/><Relationship Id="rId32" Type="http://schemas.openxmlformats.org/officeDocument/2006/relationships/image" Target="../media/image77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28" Type="http://schemas.openxmlformats.org/officeDocument/2006/relationships/image" Target="../media/image73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31" Type="http://schemas.openxmlformats.org/officeDocument/2006/relationships/image" Target="../media/image76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Relationship Id="rId27" Type="http://schemas.openxmlformats.org/officeDocument/2006/relationships/image" Target="../media/image72.png"/><Relationship Id="rId30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Statistical methodology and probability">
            <a:extLst>
              <a:ext uri="{FF2B5EF4-FFF2-40B4-BE49-F238E27FC236}">
                <a16:creationId xmlns:a16="http://schemas.microsoft.com/office/drawing/2014/main" id="{57ECBEC9-9B2D-29AF-0BE7-057B2B14C402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Probabilistic Machine Learning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</a:t>
            </a:r>
          </a:p>
          <a:p>
            <a:pPr algn="l"/>
            <a:r>
              <a:rPr lang="en-US" dirty="0"/>
              <a:t>Graphical Models: Independence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Graphical Models</a:t>
            </a:r>
          </a:p>
          <a:p>
            <a:pPr marL="342900" indent="-342900"/>
            <a:r>
              <a:rPr lang="en-US" altLang="en-DE" dirty="0"/>
              <a:t>Bayesian Networks</a:t>
            </a:r>
          </a:p>
          <a:p>
            <a:pPr marL="342900" indent="-342900"/>
            <a:r>
              <a:rPr lang="en-US" altLang="en-DE" b="1" dirty="0"/>
              <a:t>Conditional Independence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298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949528" cy="3563938"/>
              </a:xfrm>
            </p:spPr>
            <p:txBody>
              <a:bodyPr/>
              <a:lstStyle/>
              <a:p>
                <a:r>
                  <a:rPr lang="en-US" dirty="0"/>
                  <a:t>In modelling specific data, domain experts often know whether or not two (latent) measurements can affect each other or not (i.e., are independent)</a:t>
                </a:r>
              </a:p>
              <a:p>
                <a:pPr lvl="1"/>
                <a:r>
                  <a:rPr lang="en-US" sz="1200" b="1" dirty="0"/>
                  <a:t>Examples</a:t>
                </a:r>
                <a:r>
                  <a:rPr lang="en-US" sz="1200" dirty="0"/>
                  <a:t>: </a:t>
                </a:r>
              </a:p>
              <a:p>
                <a:pPr lvl="2"/>
                <a:r>
                  <a:rPr lang="en-US" sz="1200" dirty="0"/>
                  <a:t>Skills of two players in a video game are not dependent if they never played before </a:t>
                </a:r>
              </a:p>
              <a:p>
                <a:pPr lvl="2"/>
                <a:r>
                  <a:rPr lang="en-US" sz="1200" dirty="0"/>
                  <a:t>Skills of two players in a video game </a:t>
                </a:r>
                <a:r>
                  <a:rPr lang="en-US" sz="1200" i="1" dirty="0"/>
                  <a:t>are</a:t>
                </a:r>
                <a:r>
                  <a:rPr lang="en-US" sz="1200" dirty="0"/>
                  <a:t> dependent if they have played many times!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Bayesian networks are useful to determine conditional independence.</a:t>
                </a:r>
              </a:p>
              <a:p>
                <a:r>
                  <a:rPr lang="en-US" b="1" dirty="0"/>
                  <a:t>Conditional Independence</a:t>
                </a:r>
                <a:r>
                  <a:rPr lang="en-US" dirty="0"/>
                  <a:t>. </a:t>
                </a:r>
                <a:r>
                  <a:rPr lang="en-US" i="1" dirty="0"/>
                  <a:t>A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is conditionally independent of a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/>
                  <a:t> given the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i="1" dirty="0"/>
                  <a:t> if for all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i="1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sz="1200" dirty="0"/>
                  <a:t>Equivalent definition: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Shorthand notation (</a:t>
                </a:r>
                <a:r>
                  <a:rPr lang="en-US" sz="1200" dirty="0" err="1"/>
                  <a:t>Dawid</a:t>
                </a:r>
                <a:r>
                  <a:rPr lang="en-US" sz="1200" dirty="0"/>
                  <a:t>, 1979):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949528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BA71FA-AD23-95A1-9C21-AA1250DF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1F1488-7F54-D0AA-E42A-8A00DA28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7771" y="1187559"/>
            <a:ext cx="648072" cy="97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73F08F-8B5F-D737-B092-D02B380770F9}"/>
              </a:ext>
            </a:extLst>
          </p:cNvPr>
          <p:cNvSpPr txBox="1"/>
          <p:nvPr/>
        </p:nvSpPr>
        <p:spPr bwMode="gray">
          <a:xfrm>
            <a:off x="7806716" y="2161188"/>
            <a:ext cx="9101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Philip </a:t>
            </a:r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Dawid</a:t>
            </a:r>
            <a:b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(1946– 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847048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Tail-to-Tail Node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1" dirty="0"/>
                  <a:t>)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Head-to-Tail Node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1" dirty="0"/>
                  <a:t>)</a:t>
                </a:r>
                <a:r>
                  <a:rPr lang="en-US" dirty="0"/>
                  <a:t>: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b="1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BA71FA-AD23-95A1-9C21-AA1250DF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Independence: Warm-Up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001CACE-6784-CE25-1D13-E04482FFC3E6}"/>
                  </a:ext>
                </a:extLst>
              </p:cNvPr>
              <p:cNvSpPr/>
              <p:nvPr/>
            </p:nvSpPr>
            <p:spPr bwMode="gray">
              <a:xfrm>
                <a:off x="1791864" y="167166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001CACE-6784-CE25-1D13-E04482FFC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91864" y="1671662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6004B6A-6E25-EC4D-2775-74DE086CC86D}"/>
                  </a:ext>
                </a:extLst>
              </p:cNvPr>
              <p:cNvSpPr/>
              <p:nvPr/>
            </p:nvSpPr>
            <p:spPr bwMode="gray">
              <a:xfrm>
                <a:off x="2108073" y="206355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6004B6A-6E25-EC4D-2775-74DE086CC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08073" y="2063557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B35772F-7A9A-0C2A-2CC5-6FAD06ED490B}"/>
                  </a:ext>
                </a:extLst>
              </p:cNvPr>
              <p:cNvSpPr/>
              <p:nvPr/>
            </p:nvSpPr>
            <p:spPr bwMode="gray">
              <a:xfrm>
                <a:off x="1475656" y="206355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B35772F-7A9A-0C2A-2CC5-6FAD06ED4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75656" y="2063557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90DA2-A7F4-F5B9-DAF5-4FF8EF9A77A0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 bwMode="gray">
          <a:xfrm flipH="1">
            <a:off x="1660024" y="1856030"/>
            <a:ext cx="163472" cy="239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E5253E-DBE1-6613-8D99-3F66857DB8AE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 bwMode="gray">
          <a:xfrm>
            <a:off x="1976232" y="1856030"/>
            <a:ext cx="163473" cy="239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2D34A77-803E-647E-6F2F-88A48ADD980E}"/>
                  </a:ext>
                </a:extLst>
              </p:cNvPr>
              <p:cNvSpPr/>
              <p:nvPr/>
            </p:nvSpPr>
            <p:spPr bwMode="gray">
              <a:xfrm>
                <a:off x="5482652" y="1671662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2D34A77-803E-647E-6F2F-88A48ADD9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482652" y="1671662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8518CCE-4A05-1318-F174-0E3042594521}"/>
                  </a:ext>
                </a:extLst>
              </p:cNvPr>
              <p:cNvSpPr/>
              <p:nvPr/>
            </p:nvSpPr>
            <p:spPr bwMode="gray">
              <a:xfrm>
                <a:off x="5798861" y="206355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8518CCE-4A05-1318-F174-0E3042594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98861" y="2063557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C65480E-9BF1-2740-81B1-64E49A9727F5}"/>
                  </a:ext>
                </a:extLst>
              </p:cNvPr>
              <p:cNvSpPr/>
              <p:nvPr/>
            </p:nvSpPr>
            <p:spPr bwMode="gray">
              <a:xfrm>
                <a:off x="5166444" y="206355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C65480E-9BF1-2740-81B1-64E49A972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66444" y="2063557"/>
                <a:ext cx="216000" cy="21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819635-3741-33FE-62C9-6312665BD589}"/>
              </a:ext>
            </a:extLst>
          </p:cNvPr>
          <p:cNvCxnSpPr>
            <a:cxnSpLocks/>
            <a:stCxn id="19" idx="3"/>
            <a:endCxn id="21" idx="7"/>
          </p:cNvCxnSpPr>
          <p:nvPr/>
        </p:nvCxnSpPr>
        <p:spPr bwMode="gray">
          <a:xfrm flipH="1">
            <a:off x="5350812" y="1856030"/>
            <a:ext cx="163472" cy="239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642090-C217-608A-4282-40F28FF73B46}"/>
              </a:ext>
            </a:extLst>
          </p:cNvPr>
          <p:cNvCxnSpPr>
            <a:cxnSpLocks/>
            <a:stCxn id="19" idx="5"/>
            <a:endCxn id="20" idx="1"/>
          </p:cNvCxnSpPr>
          <p:nvPr/>
        </p:nvCxnSpPr>
        <p:spPr bwMode="gray">
          <a:xfrm>
            <a:off x="5667020" y="1856030"/>
            <a:ext cx="163473" cy="239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74F97B-D492-5E8A-3E78-4D78A51608CD}"/>
                  </a:ext>
                </a:extLst>
              </p:cNvPr>
              <p:cNvSpPr txBox="1"/>
              <p:nvPr/>
            </p:nvSpPr>
            <p:spPr bwMode="gray">
              <a:xfrm>
                <a:off x="333944" y="2500546"/>
                <a:ext cx="3131840" cy="334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74F97B-D492-5E8A-3E78-4D78A516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3944" y="2500546"/>
                <a:ext cx="3131840" cy="334451"/>
              </a:xfrm>
              <a:prstGeom prst="rect">
                <a:avLst/>
              </a:prstGeom>
              <a:blipFill>
                <a:blip r:embed="rId9"/>
                <a:stretch>
                  <a:fillRect t="-114286" b="-16428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F6EE49-0B09-82B6-7499-5C4D9CB69629}"/>
                  </a:ext>
                </a:extLst>
              </p:cNvPr>
              <p:cNvSpPr txBox="1"/>
              <p:nvPr/>
            </p:nvSpPr>
            <p:spPr bwMode="gray">
              <a:xfrm>
                <a:off x="4057380" y="2490215"/>
                <a:ext cx="3066544" cy="3519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F6EE49-0B09-82B6-7499-5C4D9CB69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57380" y="2490215"/>
                <a:ext cx="3066544" cy="35195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062E0713-14C1-9380-64EE-D97D81985491}"/>
              </a:ext>
            </a:extLst>
          </p:cNvPr>
          <p:cNvSpPr txBox="1"/>
          <p:nvPr/>
        </p:nvSpPr>
        <p:spPr bwMode="gray">
          <a:xfrm>
            <a:off x="637610" y="2842171"/>
            <a:ext cx="252450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not (always) conditionally independent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36A633-C158-E344-2B0E-6387EA86537C}"/>
              </a:ext>
            </a:extLst>
          </p:cNvPr>
          <p:cNvSpPr txBox="1"/>
          <p:nvPr/>
        </p:nvSpPr>
        <p:spPr bwMode="gray">
          <a:xfrm>
            <a:off x="4535732" y="2842171"/>
            <a:ext cx="2098484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conditionally independent</a:t>
            </a:r>
            <a:endParaRPr lang="en-D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480B14C-E6DF-7132-9F69-76827A576B56}"/>
                  </a:ext>
                </a:extLst>
              </p:cNvPr>
              <p:cNvSpPr/>
              <p:nvPr/>
            </p:nvSpPr>
            <p:spPr bwMode="gray">
              <a:xfrm>
                <a:off x="1519615" y="376425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480B14C-E6DF-7132-9F69-76827A576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19615" y="3764254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9D5B003-1B33-0BFD-D518-FC1C37E1AB0F}"/>
                  </a:ext>
                </a:extLst>
              </p:cNvPr>
              <p:cNvSpPr/>
              <p:nvPr/>
            </p:nvSpPr>
            <p:spPr bwMode="gray">
              <a:xfrm>
                <a:off x="1976232" y="376425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9D5B003-1B33-0BFD-D518-FC1C37E1A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76232" y="3764254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9003BB9-5C7C-911D-428A-3D4DBD31F9A0}"/>
                  </a:ext>
                </a:extLst>
              </p:cNvPr>
              <p:cNvSpPr/>
              <p:nvPr/>
            </p:nvSpPr>
            <p:spPr bwMode="gray">
              <a:xfrm>
                <a:off x="2432849" y="376425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9003BB9-5C7C-911D-428A-3D4DBD31F9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32849" y="3764254"/>
                <a:ext cx="216000" cy="216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2B3949-663C-1DF6-331E-5A4FC473EF60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gray">
          <a:xfrm>
            <a:off x="2192232" y="3872254"/>
            <a:ext cx="2406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761A80-D44F-7B3B-9EF5-F4AB071FF075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 bwMode="gray">
          <a:xfrm>
            <a:off x="1735615" y="3872254"/>
            <a:ext cx="2406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4C6B60-A034-4E8B-65C6-106B4AFFF770}"/>
                  </a:ext>
                </a:extLst>
              </p:cNvPr>
              <p:cNvSpPr txBox="1"/>
              <p:nvPr/>
            </p:nvSpPr>
            <p:spPr bwMode="gray">
              <a:xfrm>
                <a:off x="284195" y="4224789"/>
                <a:ext cx="3600073" cy="334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4C6B60-A034-4E8B-65C6-106B4AFFF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84195" y="4224789"/>
                <a:ext cx="3600073" cy="334451"/>
              </a:xfrm>
              <a:prstGeom prst="rect">
                <a:avLst/>
              </a:prstGeom>
              <a:blipFill>
                <a:blip r:embed="rId14"/>
                <a:stretch>
                  <a:fillRect t="-114286" b="-16428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1ED620-2154-4E69-5521-3671F12032AC}"/>
                  </a:ext>
                </a:extLst>
              </p:cNvPr>
              <p:cNvSpPr txBox="1"/>
              <p:nvPr/>
            </p:nvSpPr>
            <p:spPr bwMode="gray">
              <a:xfrm>
                <a:off x="4169283" y="4200272"/>
                <a:ext cx="3066544" cy="3519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1ED620-2154-4E69-5521-3671F1203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69283" y="4200272"/>
                <a:ext cx="3066544" cy="35195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A974435D-05DF-6171-5F26-CCCC7E79B514}"/>
              </a:ext>
            </a:extLst>
          </p:cNvPr>
          <p:cNvSpPr txBox="1"/>
          <p:nvPr/>
        </p:nvSpPr>
        <p:spPr bwMode="gray">
          <a:xfrm>
            <a:off x="760973" y="4667156"/>
            <a:ext cx="252450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not (always) conditionally independent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A98638-D243-943C-A5A5-704EFB726867}"/>
              </a:ext>
            </a:extLst>
          </p:cNvPr>
          <p:cNvSpPr txBox="1"/>
          <p:nvPr/>
        </p:nvSpPr>
        <p:spPr bwMode="gray">
          <a:xfrm>
            <a:off x="4783099" y="4659982"/>
            <a:ext cx="1831105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conditionally independent</a:t>
            </a:r>
            <a:endParaRPr lang="en-D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0CF8516-B68A-8BAE-9779-C2C60F7E6FD9}"/>
                  </a:ext>
                </a:extLst>
              </p:cNvPr>
              <p:cNvSpPr/>
              <p:nvPr/>
            </p:nvSpPr>
            <p:spPr bwMode="gray">
              <a:xfrm>
                <a:off x="5076056" y="376620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0CF8516-B68A-8BAE-9779-C2C60F7E6F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76056" y="3766208"/>
                <a:ext cx="216000" cy="216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B80536F-5078-1051-5A0F-F9C5168F9F78}"/>
                  </a:ext>
                </a:extLst>
              </p:cNvPr>
              <p:cNvSpPr/>
              <p:nvPr/>
            </p:nvSpPr>
            <p:spPr bwMode="gray">
              <a:xfrm>
                <a:off x="5532673" y="3766208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B80536F-5078-1051-5A0F-F9C5168F9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32673" y="3766208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AC3F27C-0D22-4125-3FAD-EEB0EA80091C}"/>
                  </a:ext>
                </a:extLst>
              </p:cNvPr>
              <p:cNvSpPr/>
              <p:nvPr/>
            </p:nvSpPr>
            <p:spPr bwMode="gray">
              <a:xfrm>
                <a:off x="5989290" y="376620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AC3F27C-0D22-4125-3FAD-EEB0EA800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89290" y="3766208"/>
                <a:ext cx="216000" cy="216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3D74C91-BA0D-719C-0CA1-F7833399BEB9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 bwMode="gray">
          <a:xfrm>
            <a:off x="5748673" y="3874208"/>
            <a:ext cx="2406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365227F-3064-FA38-08D9-7C387C6EF993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 bwMode="gray">
          <a:xfrm>
            <a:off x="5292056" y="3874208"/>
            <a:ext cx="2406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4543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9" grpId="0" animBg="1"/>
      <p:bldP spid="20" grpId="0" animBg="1"/>
      <p:bldP spid="21" grpId="0" animBg="1"/>
      <p:bldP spid="25" grpId="0"/>
      <p:bldP spid="26" grpId="0"/>
      <p:bldP spid="27" grpId="0"/>
      <p:bldP spid="28" grpId="0"/>
      <p:bldP spid="29" grpId="0" animBg="1"/>
      <p:bldP spid="30" grpId="0" animBg="1"/>
      <p:bldP spid="31" grpId="0" animBg="1"/>
      <p:bldP spid="39" grpId="0"/>
      <p:bldP spid="40" grpId="0"/>
      <p:bldP spid="41" grpId="0"/>
      <p:bldP spid="42" grpId="0"/>
      <p:bldP spid="52" grpId="0" animBg="1"/>
      <p:bldP spid="53" grpId="0" animBg="1"/>
      <p:bldP spid="5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556041"/>
              </a:xfrm>
            </p:spPr>
            <p:txBody>
              <a:bodyPr/>
              <a:lstStyle/>
              <a:p>
                <a:r>
                  <a:rPr lang="en-US" b="1" dirty="0"/>
                  <a:t>Head-to-Head Node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1" dirty="0"/>
                  <a:t>)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sz="1200" dirty="0"/>
                  <a:t>It can be shown that the path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200" dirty="0"/>
                  <a:t> are only independent if </a:t>
                </a:r>
                <a:r>
                  <a:rPr lang="en-US" sz="1200" i="1" dirty="0"/>
                  <a:t>none </a:t>
                </a:r>
                <a:r>
                  <a:rPr lang="en-US" sz="1200" dirty="0"/>
                  <a:t>of the </a:t>
                </a:r>
                <a:r>
                  <a:rPr lang="en-US" sz="1200" i="1" dirty="0"/>
                  <a:t>descendant </a:t>
                </a:r>
                <a:r>
                  <a:rPr lang="en-US" sz="1200" dirty="0"/>
                  <a:t>node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/>
                  <a:t> (that can be reached in the directed graph) is observed!</a:t>
                </a:r>
              </a:p>
              <a:p>
                <a:r>
                  <a:rPr lang="en-US" b="1" dirty="0"/>
                  <a:t>Skill Example (</a:t>
                </a:r>
                <a:r>
                  <a:rPr lang="en-US" b="1" dirty="0" err="1"/>
                  <a:t>ctd</a:t>
                </a:r>
                <a:r>
                  <a:rPr lang="en-US" b="1" dirty="0"/>
                  <a:t>)</a:t>
                </a:r>
                <a:r>
                  <a:rPr lang="en-US" dirty="0"/>
                  <a:t>: Consider the performance of two players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556041"/>
              </a:xfrm>
              <a:blipFill>
                <a:blip r:embed="rId2"/>
                <a:stretch>
                  <a:fillRect t="-4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BA71FA-AD23-95A1-9C21-AA1250DF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Independence: Warm-Up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001CACE-6784-CE25-1D13-E04482FFC3E6}"/>
                  </a:ext>
                </a:extLst>
              </p:cNvPr>
              <p:cNvSpPr/>
              <p:nvPr/>
            </p:nvSpPr>
            <p:spPr bwMode="gray">
              <a:xfrm>
                <a:off x="1791865" y="199181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001CACE-6784-CE25-1D13-E04482FFC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91865" y="1991819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6004B6A-6E25-EC4D-2775-74DE086CC86D}"/>
                  </a:ext>
                </a:extLst>
              </p:cNvPr>
              <p:cNvSpPr/>
              <p:nvPr/>
            </p:nvSpPr>
            <p:spPr bwMode="gray">
              <a:xfrm>
                <a:off x="2108073" y="159120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6004B6A-6E25-EC4D-2775-74DE086CC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08073" y="1591205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B35772F-7A9A-0C2A-2CC5-6FAD06ED490B}"/>
                  </a:ext>
                </a:extLst>
              </p:cNvPr>
              <p:cNvSpPr/>
              <p:nvPr/>
            </p:nvSpPr>
            <p:spPr bwMode="gray">
              <a:xfrm>
                <a:off x="1475656" y="159120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B35772F-7A9A-0C2A-2CC5-6FAD06ED4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75656" y="1591205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90DA2-A7F4-F5B9-DAF5-4FF8EF9A77A0}"/>
              </a:ext>
            </a:extLst>
          </p:cNvPr>
          <p:cNvCxnSpPr>
            <a:cxnSpLocks/>
            <a:stCxn id="9" idx="5"/>
            <a:endCxn id="7" idx="1"/>
          </p:cNvCxnSpPr>
          <p:nvPr/>
        </p:nvCxnSpPr>
        <p:spPr bwMode="gray">
          <a:xfrm>
            <a:off x="1660024" y="1775573"/>
            <a:ext cx="163473" cy="247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E5253E-DBE1-6613-8D99-3F66857DB8AE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 bwMode="gray">
          <a:xfrm flipH="1">
            <a:off x="1976233" y="1775573"/>
            <a:ext cx="163472" cy="247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74F97B-D492-5E8A-3E78-4D78A51608CD}"/>
                  </a:ext>
                </a:extLst>
              </p:cNvPr>
              <p:cNvSpPr txBox="1"/>
              <p:nvPr/>
            </p:nvSpPr>
            <p:spPr bwMode="gray">
              <a:xfrm>
                <a:off x="333944" y="2294049"/>
                <a:ext cx="3131840" cy="334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74F97B-D492-5E8A-3E78-4D78A516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3944" y="2294049"/>
                <a:ext cx="3131840" cy="334451"/>
              </a:xfrm>
              <a:prstGeom prst="rect">
                <a:avLst/>
              </a:prstGeom>
              <a:blipFill>
                <a:blip r:embed="rId6"/>
                <a:stretch>
                  <a:fillRect t="-122222" b="-17407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F6EE49-0B09-82B6-7499-5C4D9CB69629}"/>
                  </a:ext>
                </a:extLst>
              </p:cNvPr>
              <p:cNvSpPr txBox="1"/>
              <p:nvPr/>
            </p:nvSpPr>
            <p:spPr bwMode="gray">
              <a:xfrm>
                <a:off x="4057380" y="2283718"/>
                <a:ext cx="3066544" cy="3519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F6EE49-0B09-82B6-7499-5C4D9CB69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57380" y="2283718"/>
                <a:ext cx="3066544" cy="3519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062E0713-14C1-9380-64EE-D97D81985491}"/>
              </a:ext>
            </a:extLst>
          </p:cNvPr>
          <p:cNvSpPr txBox="1"/>
          <p:nvPr/>
        </p:nvSpPr>
        <p:spPr bwMode="gray">
          <a:xfrm>
            <a:off x="4378419" y="2719657"/>
            <a:ext cx="252450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not (always) conditionally independent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36A633-C158-E344-2B0E-6387EA86537C}"/>
              </a:ext>
            </a:extLst>
          </p:cNvPr>
          <p:cNvSpPr txBox="1"/>
          <p:nvPr/>
        </p:nvSpPr>
        <p:spPr bwMode="gray">
          <a:xfrm>
            <a:off x="850622" y="2642755"/>
            <a:ext cx="2098484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(conditionally) independent</a:t>
            </a:r>
            <a:endParaRPr lang="en-D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974435D-05DF-6171-5F26-CCCC7E79B514}"/>
                  </a:ext>
                </a:extLst>
              </p:cNvPr>
              <p:cNvSpPr txBox="1"/>
              <p:nvPr/>
            </p:nvSpPr>
            <p:spPr bwMode="gray">
              <a:xfrm>
                <a:off x="665819" y="4587974"/>
                <a:ext cx="2524508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b="0" dirty="0">
                    <a:solidFill>
                      <a:srgbClr val="C00000"/>
                    </a:solidFill>
                  </a:rPr>
                  <a:t>Before match: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DE" sz="1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DE" sz="1000" dirty="0">
                    <a:solidFill>
                      <a:srgbClr val="C00000"/>
                    </a:solidFill>
                  </a:rPr>
                  <a:t> are independent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974435D-05DF-6171-5F26-CCCC7E79B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5819" y="4587974"/>
                <a:ext cx="2524508" cy="216024"/>
              </a:xfrm>
              <a:prstGeom prst="rect">
                <a:avLst/>
              </a:prstGeom>
              <a:blipFill>
                <a:blip r:embed="rId8"/>
                <a:stretch>
                  <a:fillRect l="-1500" t="-5556" r="-1000" b="-2222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1A98638-D243-943C-A5A5-704EFB726867}"/>
                  </a:ext>
                </a:extLst>
              </p:cNvPr>
              <p:cNvSpPr txBox="1"/>
              <p:nvPr/>
            </p:nvSpPr>
            <p:spPr bwMode="gray">
              <a:xfrm>
                <a:off x="4024235" y="4583634"/>
                <a:ext cx="2751801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After match: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DE" sz="1000" dirty="0">
                        <a:solidFill>
                          <a:srgbClr val="C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DE" sz="1000" dirty="0">
                        <a:solidFill>
                          <a:srgbClr val="C00000"/>
                        </a:solidFill>
                      </a:rPr>
                      <m:t>and</m:t>
                    </m:r>
                    <m:r>
                      <m:rPr>
                        <m:nor/>
                      </m:rPr>
                      <a:rPr lang="en-DE" sz="1000" dirty="0">
                        <a:solidFill>
                          <a:srgbClr val="C0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DE" sz="1000" dirty="0">
                        <a:solidFill>
                          <a:srgbClr val="C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DE" sz="1000" dirty="0">
                        <a:solidFill>
                          <a:srgbClr val="C00000"/>
                        </a:solidFill>
                      </a:rPr>
                      <m:t>are</m:t>
                    </m:r>
                    <m:r>
                      <m:rPr>
                        <m:nor/>
                      </m:rPr>
                      <a:rPr lang="en-DE" sz="1000" dirty="0">
                        <a:solidFill>
                          <a:srgbClr val="C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000" b="1" i="0" dirty="0" smtClean="0">
                        <a:solidFill>
                          <a:srgbClr val="C00000"/>
                        </a:solidFill>
                      </a:rPr>
                      <m:t>not</m:t>
                    </m:r>
                    <m:r>
                      <m:rPr>
                        <m:nor/>
                      </m:rPr>
                      <a:rPr lang="en-US" sz="1000" b="0" i="0" dirty="0" smtClean="0">
                        <a:solidFill>
                          <a:srgbClr val="C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DE" sz="1000" dirty="0">
                        <a:solidFill>
                          <a:srgbClr val="C00000"/>
                        </a:solidFill>
                      </a:rPr>
                      <m:t>independent</m:t>
                    </m:r>
                  </m:oMath>
                </a14:m>
                <a:endParaRPr lang="en-DE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1A98638-D243-943C-A5A5-704EFB726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24235" y="4583634"/>
                <a:ext cx="2751801" cy="216024"/>
              </a:xfrm>
              <a:prstGeom prst="rect">
                <a:avLst/>
              </a:prstGeom>
              <a:blipFill>
                <a:blip r:embed="rId9"/>
                <a:stretch>
                  <a:fillRect t="-5556" b="-222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19AB23C-1AD3-A2DF-0D48-08F236028B14}"/>
                  </a:ext>
                </a:extLst>
              </p:cNvPr>
              <p:cNvSpPr/>
              <p:nvPr/>
            </p:nvSpPr>
            <p:spPr bwMode="gray">
              <a:xfrm>
                <a:off x="5324465" y="1991819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19AB23C-1AD3-A2DF-0D48-08F236028B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24465" y="1991819"/>
                <a:ext cx="216000" cy="216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B7ED7D5C-BAA2-E47D-633E-9232AB31343E}"/>
                  </a:ext>
                </a:extLst>
              </p:cNvPr>
              <p:cNvSpPr/>
              <p:nvPr/>
            </p:nvSpPr>
            <p:spPr bwMode="gray">
              <a:xfrm>
                <a:off x="5640673" y="159120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B7ED7D5C-BAA2-E47D-633E-9232AB3134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0673" y="1591205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AB577569-2BC1-D1FD-94D0-7934EADAC2A0}"/>
                  </a:ext>
                </a:extLst>
              </p:cNvPr>
              <p:cNvSpPr/>
              <p:nvPr/>
            </p:nvSpPr>
            <p:spPr bwMode="gray">
              <a:xfrm>
                <a:off x="5008256" y="159120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AB577569-2BC1-D1FD-94D0-7934EADAC2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08256" y="1591205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 l="-555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69F1FE19-025C-D570-9CFD-881C75EF936F}"/>
              </a:ext>
            </a:extLst>
          </p:cNvPr>
          <p:cNvCxnSpPr>
            <a:cxnSpLocks/>
            <a:stCxn id="1025" idx="5"/>
            <a:endCxn id="63" idx="1"/>
          </p:cNvCxnSpPr>
          <p:nvPr/>
        </p:nvCxnSpPr>
        <p:spPr bwMode="gray">
          <a:xfrm>
            <a:off x="5192624" y="1775573"/>
            <a:ext cx="163473" cy="247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4503569A-9580-C0B7-2C08-E838641F2571}"/>
              </a:ext>
            </a:extLst>
          </p:cNvPr>
          <p:cNvCxnSpPr>
            <a:cxnSpLocks/>
            <a:stCxn id="1024" idx="3"/>
            <a:endCxn id="63" idx="7"/>
          </p:cNvCxnSpPr>
          <p:nvPr/>
        </p:nvCxnSpPr>
        <p:spPr bwMode="gray">
          <a:xfrm flipH="1">
            <a:off x="5508833" y="1775573"/>
            <a:ext cx="163472" cy="247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2" name="Oval 1031">
                <a:extLst>
                  <a:ext uri="{FF2B5EF4-FFF2-40B4-BE49-F238E27FC236}">
                    <a16:creationId xmlns:a16="http://schemas.microsoft.com/office/drawing/2014/main" id="{62909F31-C68D-315A-E5A3-AD271B83A85D}"/>
                  </a:ext>
                </a:extLst>
              </p:cNvPr>
              <p:cNvSpPr/>
              <p:nvPr/>
            </p:nvSpPr>
            <p:spPr bwMode="gray">
              <a:xfrm>
                <a:off x="1531572" y="393990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2" name="Oval 1031">
                <a:extLst>
                  <a:ext uri="{FF2B5EF4-FFF2-40B4-BE49-F238E27FC236}">
                    <a16:creationId xmlns:a16="http://schemas.microsoft.com/office/drawing/2014/main" id="{62909F31-C68D-315A-E5A3-AD271B83A8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31572" y="3939902"/>
                <a:ext cx="216000" cy="216000"/>
              </a:xfrm>
              <a:prstGeom prst="ellipse">
                <a:avLst/>
              </a:prstGeom>
              <a:blipFill>
                <a:blip r:embed="rId13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1C139E3E-9E22-0D20-593E-426F39D4AE32}"/>
                  </a:ext>
                </a:extLst>
              </p:cNvPr>
              <p:cNvSpPr/>
              <p:nvPr/>
            </p:nvSpPr>
            <p:spPr bwMode="gray">
              <a:xfrm>
                <a:off x="2108073" y="393990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1C139E3E-9E22-0D20-593E-426F39D4AE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08073" y="3939902"/>
                <a:ext cx="216000" cy="216000"/>
              </a:xfrm>
              <a:prstGeom prst="ellipse">
                <a:avLst/>
              </a:prstGeom>
              <a:blipFill>
                <a:blip r:embed="rId14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CCC3D2F8-4FDC-4958-3B25-5C01EC241767}"/>
                  </a:ext>
                </a:extLst>
              </p:cNvPr>
              <p:cNvSpPr/>
              <p:nvPr/>
            </p:nvSpPr>
            <p:spPr bwMode="gray">
              <a:xfrm>
                <a:off x="1820073" y="4299958"/>
                <a:ext cx="216000" cy="216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CCC3D2F8-4FDC-4958-3B25-5C01EC2417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20073" y="4299958"/>
                <a:ext cx="216000" cy="216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4FF51778-A571-8032-46A4-082368C4D440}"/>
              </a:ext>
            </a:extLst>
          </p:cNvPr>
          <p:cNvCxnSpPr>
            <a:cxnSpLocks/>
            <a:stCxn id="1033" idx="4"/>
            <a:endCxn id="1034" idx="7"/>
          </p:cNvCxnSpPr>
          <p:nvPr/>
        </p:nvCxnSpPr>
        <p:spPr bwMode="gray">
          <a:xfrm flipH="1">
            <a:off x="2004441" y="4155902"/>
            <a:ext cx="211632" cy="175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BAC1F905-B9D2-F3D5-6938-AE07C60BB123}"/>
              </a:ext>
            </a:extLst>
          </p:cNvPr>
          <p:cNvCxnSpPr>
            <a:cxnSpLocks/>
            <a:stCxn id="1032" idx="4"/>
            <a:endCxn id="1034" idx="1"/>
          </p:cNvCxnSpPr>
          <p:nvPr/>
        </p:nvCxnSpPr>
        <p:spPr bwMode="gray">
          <a:xfrm>
            <a:off x="1639572" y="4155902"/>
            <a:ext cx="212133" cy="175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1" name="Oval 1040">
                <a:extLst>
                  <a:ext uri="{FF2B5EF4-FFF2-40B4-BE49-F238E27FC236}">
                    <a16:creationId xmlns:a16="http://schemas.microsoft.com/office/drawing/2014/main" id="{AE585AA5-1F2F-B67D-3836-7C826EAFECA1}"/>
                  </a:ext>
                </a:extLst>
              </p:cNvPr>
              <p:cNvSpPr/>
              <p:nvPr/>
            </p:nvSpPr>
            <p:spPr bwMode="gray">
              <a:xfrm>
                <a:off x="5003635" y="393991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1" name="Oval 1040">
                <a:extLst>
                  <a:ext uri="{FF2B5EF4-FFF2-40B4-BE49-F238E27FC236}">
                    <a16:creationId xmlns:a16="http://schemas.microsoft.com/office/drawing/2014/main" id="{AE585AA5-1F2F-B67D-3836-7C826EAFEC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03635" y="3939910"/>
                <a:ext cx="216000" cy="216000"/>
              </a:xfrm>
              <a:prstGeom prst="ellipse">
                <a:avLst/>
              </a:prstGeom>
              <a:blipFill>
                <a:blip r:embed="rId16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2" name="Oval 1041">
                <a:extLst>
                  <a:ext uri="{FF2B5EF4-FFF2-40B4-BE49-F238E27FC236}">
                    <a16:creationId xmlns:a16="http://schemas.microsoft.com/office/drawing/2014/main" id="{654B74F3-4D6E-6375-9FEC-D25764C09097}"/>
                  </a:ext>
                </a:extLst>
              </p:cNvPr>
              <p:cNvSpPr/>
              <p:nvPr/>
            </p:nvSpPr>
            <p:spPr bwMode="gray">
              <a:xfrm>
                <a:off x="5580136" y="393991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2" name="Oval 1041">
                <a:extLst>
                  <a:ext uri="{FF2B5EF4-FFF2-40B4-BE49-F238E27FC236}">
                    <a16:creationId xmlns:a16="http://schemas.microsoft.com/office/drawing/2014/main" id="{654B74F3-4D6E-6375-9FEC-D25764C090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80136" y="3939910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3" name="Oval 1042">
                <a:extLst>
                  <a:ext uri="{FF2B5EF4-FFF2-40B4-BE49-F238E27FC236}">
                    <a16:creationId xmlns:a16="http://schemas.microsoft.com/office/drawing/2014/main" id="{7204CD99-B7BE-7FD5-9A78-F4B2800A8142}"/>
                  </a:ext>
                </a:extLst>
              </p:cNvPr>
              <p:cNvSpPr/>
              <p:nvPr/>
            </p:nvSpPr>
            <p:spPr bwMode="gray">
              <a:xfrm>
                <a:off x="5292136" y="4299966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3" name="Oval 1042">
                <a:extLst>
                  <a:ext uri="{FF2B5EF4-FFF2-40B4-BE49-F238E27FC236}">
                    <a16:creationId xmlns:a16="http://schemas.microsoft.com/office/drawing/2014/main" id="{7204CD99-B7BE-7FD5-9A78-F4B2800A81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92136" y="4299966"/>
                <a:ext cx="216000" cy="216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23EAD48C-646F-08BF-13E9-E7842CA7881C}"/>
              </a:ext>
            </a:extLst>
          </p:cNvPr>
          <p:cNvCxnSpPr>
            <a:cxnSpLocks/>
            <a:stCxn id="1042" idx="4"/>
            <a:endCxn id="1043" idx="7"/>
          </p:cNvCxnSpPr>
          <p:nvPr/>
        </p:nvCxnSpPr>
        <p:spPr bwMode="gray">
          <a:xfrm flipH="1">
            <a:off x="5476504" y="4155910"/>
            <a:ext cx="211632" cy="175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7CE4E5E8-933A-1C3F-CCE3-C22B8D80AF8D}"/>
              </a:ext>
            </a:extLst>
          </p:cNvPr>
          <p:cNvCxnSpPr>
            <a:cxnSpLocks/>
            <a:stCxn id="1041" idx="4"/>
            <a:endCxn id="1043" idx="1"/>
          </p:cNvCxnSpPr>
          <p:nvPr/>
        </p:nvCxnSpPr>
        <p:spPr bwMode="gray">
          <a:xfrm>
            <a:off x="5111635" y="4155910"/>
            <a:ext cx="212133" cy="175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8880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5" grpId="0"/>
      <p:bldP spid="26" grpId="0"/>
      <p:bldP spid="27" grpId="0"/>
      <p:bldP spid="28" grpId="0"/>
      <p:bldP spid="41" grpId="0"/>
      <p:bldP spid="42" grpId="0"/>
      <p:bldP spid="63" grpId="0" animBg="1"/>
      <p:bldP spid="1024" grpId="0" animBg="1"/>
      <p:bldP spid="1025" grpId="0" animBg="1"/>
      <p:bldP spid="1032" grpId="0" animBg="1"/>
      <p:bldP spid="1033" grpId="0" animBg="1"/>
      <p:bldP spid="1034" grpId="0" animBg="1"/>
      <p:bldP spid="1041" grpId="0" animBg="1"/>
      <p:bldP spid="1042" grpId="0" animBg="1"/>
      <p:bldP spid="10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5" y="1239837"/>
                <a:ext cx="7407497" cy="2196009"/>
              </a:xfrm>
            </p:spPr>
            <p:txBody>
              <a:bodyPr/>
              <a:lstStyle/>
              <a:p>
                <a:r>
                  <a:rPr lang="en-US" b="1" dirty="0"/>
                  <a:t>Blocked Node</a:t>
                </a:r>
                <a:r>
                  <a:rPr lang="en-US" dirty="0"/>
                  <a:t>. </a:t>
                </a:r>
                <a:r>
                  <a:rPr lang="en-US" i="1" dirty="0"/>
                  <a:t>A node in a Bayesian network is said to be blocked if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i="1" dirty="0"/>
                  <a:t>It’s a head-to-tail or tail-to-tail node and the node is observed.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i="1" dirty="0"/>
                  <a:t>It’s a head-to-head node and neither the node nor any of its descendants are observed.</a:t>
                </a:r>
              </a:p>
              <a:p>
                <a:r>
                  <a:rPr lang="en-US" b="1" dirty="0"/>
                  <a:t>d-separation</a:t>
                </a:r>
                <a:r>
                  <a:rPr lang="en-US" dirty="0"/>
                  <a:t>. </a:t>
                </a:r>
                <a:r>
                  <a:rPr lang="en-US" i="1" dirty="0"/>
                  <a:t>Given a Bayesian network and a subset of observed variables, two non-observed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/>
                  <a:t> are </a:t>
                </a:r>
                <a:r>
                  <a:rPr lang="en-US" dirty="0"/>
                  <a:t>conditionally independent </a:t>
                </a:r>
                <a:r>
                  <a:rPr lang="en-US" i="1" dirty="0"/>
                  <a:t>(that is, d-separated) if every undirected path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/>
                  <a:t> contains at least one blocked node.</a:t>
                </a:r>
              </a:p>
              <a:p>
                <a:r>
                  <a:rPr lang="en-US" b="1" dirty="0"/>
                  <a:t>Examples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5" y="1239837"/>
                <a:ext cx="7407497" cy="2196009"/>
              </a:xfrm>
              <a:blipFill>
                <a:blip r:embed="rId2"/>
                <a:stretch>
                  <a:fillRect t="-575" b="-5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BA71FA-AD23-95A1-9C21-AA1250DF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Independence: d-separation</a:t>
            </a:r>
          </a:p>
        </p:txBody>
      </p:sp>
      <p:pic>
        <p:nvPicPr>
          <p:cNvPr id="4" name="Picture 4" descr="Judea Pearl">
            <a:extLst>
              <a:ext uri="{FF2B5EF4-FFF2-40B4-BE49-F238E27FC236}">
                <a16:creationId xmlns:a16="http://schemas.microsoft.com/office/drawing/2014/main" id="{2228D9CC-590F-D524-A235-E1D7E4DBB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40553" y="1203598"/>
            <a:ext cx="635903" cy="90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3F8C19-FF19-B1A2-6676-B3FA06CAAA5D}"/>
              </a:ext>
            </a:extLst>
          </p:cNvPr>
          <p:cNvSpPr txBox="1"/>
          <p:nvPr/>
        </p:nvSpPr>
        <p:spPr bwMode="gray">
          <a:xfrm>
            <a:off x="7906617" y="2106852"/>
            <a:ext cx="9101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Judea Pearl</a:t>
            </a:r>
            <a:b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(1936– )</a:t>
            </a:r>
            <a:endParaRPr 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FF295C1-5A00-C6EE-DD71-EA84BB796A3D}"/>
                  </a:ext>
                </a:extLst>
              </p:cNvPr>
              <p:cNvSpPr/>
              <p:nvPr/>
            </p:nvSpPr>
            <p:spPr bwMode="gray">
              <a:xfrm>
                <a:off x="2616452" y="336591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FF295C1-5A00-C6EE-DD71-EA84BB796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616452" y="3365918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F7D8576-93E0-7F7F-FD94-D6C63EAFE9C4}"/>
                  </a:ext>
                </a:extLst>
              </p:cNvPr>
              <p:cNvSpPr/>
              <p:nvPr/>
            </p:nvSpPr>
            <p:spPr bwMode="gray">
              <a:xfrm>
                <a:off x="1954814" y="336591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F7D8576-93E0-7F7F-FD94-D6C63EAFE9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54814" y="3365918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A9770C9-F806-A314-E0B9-BBDD9D1E0F41}"/>
                  </a:ext>
                </a:extLst>
              </p:cNvPr>
              <p:cNvSpPr/>
              <p:nvPr/>
            </p:nvSpPr>
            <p:spPr bwMode="gray">
              <a:xfrm>
                <a:off x="2285633" y="4230014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A9770C9-F806-A314-E0B9-BBDD9D1E0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85633" y="4230014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5C877E8-9D10-3F47-E1EA-8F943F7CED97}"/>
                  </a:ext>
                </a:extLst>
              </p:cNvPr>
              <p:cNvSpPr/>
              <p:nvPr/>
            </p:nvSpPr>
            <p:spPr bwMode="gray">
              <a:xfrm>
                <a:off x="2285633" y="3797966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5C877E8-9D10-3F47-E1EA-8F943F7CED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85633" y="3797966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076D729-E793-2253-BE15-8D4B3D19CD85}"/>
                  </a:ext>
                </a:extLst>
              </p:cNvPr>
              <p:cNvSpPr/>
              <p:nvPr/>
            </p:nvSpPr>
            <p:spPr bwMode="gray">
              <a:xfrm>
                <a:off x="2947271" y="3797966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076D729-E793-2253-BE15-8D4B3D19CD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47271" y="3797966"/>
                <a:ext cx="216000" cy="21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5C4F85-772D-5BDF-0434-63458201D933}"/>
              </a:ext>
            </a:extLst>
          </p:cNvPr>
          <p:cNvCxnSpPr>
            <a:cxnSpLocks/>
            <a:stCxn id="8" idx="5"/>
            <a:endCxn id="6" idx="1"/>
          </p:cNvCxnSpPr>
          <p:nvPr/>
        </p:nvCxnSpPr>
        <p:spPr bwMode="gray">
          <a:xfrm>
            <a:off x="2139182" y="3550286"/>
            <a:ext cx="178083" cy="279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704BAE-DDE4-4D85-E5D6-F63F3D5F1787}"/>
              </a:ext>
            </a:extLst>
          </p:cNvPr>
          <p:cNvCxnSpPr>
            <a:cxnSpLocks/>
            <a:stCxn id="7" idx="3"/>
            <a:endCxn id="6" idx="7"/>
          </p:cNvCxnSpPr>
          <p:nvPr/>
        </p:nvCxnSpPr>
        <p:spPr bwMode="gray">
          <a:xfrm flipH="1">
            <a:off x="2470001" y="3550286"/>
            <a:ext cx="178083" cy="279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DFF825-7E01-85FF-3A39-E4D71D2B3B76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 bwMode="gray">
          <a:xfrm>
            <a:off x="2800820" y="3550286"/>
            <a:ext cx="178083" cy="279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F97AA9-6787-D2D2-F6C6-76C4A83C5248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 bwMode="gray">
          <a:xfrm>
            <a:off x="2393633" y="4013966"/>
            <a:ext cx="0" cy="216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7602C90-9C81-0AC7-B781-BBFD912C2EC1}"/>
                  </a:ext>
                </a:extLst>
              </p:cNvPr>
              <p:cNvSpPr/>
              <p:nvPr/>
            </p:nvSpPr>
            <p:spPr bwMode="gray">
              <a:xfrm>
                <a:off x="5614002" y="3365918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7602C90-9C81-0AC7-B781-BBFD912C2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14002" y="3365918"/>
                <a:ext cx="216000" cy="216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3580860-1328-05ED-40E3-089F6A97A8E9}"/>
                  </a:ext>
                </a:extLst>
              </p:cNvPr>
              <p:cNvSpPr/>
              <p:nvPr/>
            </p:nvSpPr>
            <p:spPr bwMode="gray">
              <a:xfrm>
                <a:off x="4952364" y="336591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3580860-1328-05ED-40E3-089F6A97A8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52364" y="3365918"/>
                <a:ext cx="216000" cy="216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AB6D83B-6940-0ED5-CF2C-B33F1D8B7ECD}"/>
                  </a:ext>
                </a:extLst>
              </p:cNvPr>
              <p:cNvSpPr/>
              <p:nvPr/>
            </p:nvSpPr>
            <p:spPr bwMode="gray">
              <a:xfrm>
                <a:off x="5283183" y="423001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AB6D83B-6940-0ED5-CF2C-B33F1D8B7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83183" y="4230014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631A274-9D06-B479-DD78-E28B72B32053}"/>
                  </a:ext>
                </a:extLst>
              </p:cNvPr>
              <p:cNvSpPr/>
              <p:nvPr/>
            </p:nvSpPr>
            <p:spPr bwMode="gray">
              <a:xfrm>
                <a:off x="5283183" y="3797966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631A274-9D06-B479-DD78-E28B72B320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83183" y="3797966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06BFBB-3274-415F-52EA-80321365D5A0}"/>
                  </a:ext>
                </a:extLst>
              </p:cNvPr>
              <p:cNvSpPr/>
              <p:nvPr/>
            </p:nvSpPr>
            <p:spPr bwMode="gray">
              <a:xfrm>
                <a:off x="5944821" y="3797966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06BFBB-3274-415F-52EA-80321365D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44821" y="3797966"/>
                <a:ext cx="216000" cy="216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448E1A-199A-584C-2CFC-759F4ACC4F7A}"/>
              </a:ext>
            </a:extLst>
          </p:cNvPr>
          <p:cNvCxnSpPr>
            <a:cxnSpLocks/>
            <a:stCxn id="27" idx="5"/>
            <a:endCxn id="29" idx="1"/>
          </p:cNvCxnSpPr>
          <p:nvPr/>
        </p:nvCxnSpPr>
        <p:spPr bwMode="gray">
          <a:xfrm>
            <a:off x="5136732" y="3550286"/>
            <a:ext cx="178083" cy="279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23A2C9-8D86-5AC2-8684-7D112184F20C}"/>
              </a:ext>
            </a:extLst>
          </p:cNvPr>
          <p:cNvCxnSpPr>
            <a:cxnSpLocks/>
            <a:stCxn id="26" idx="3"/>
            <a:endCxn id="29" idx="7"/>
          </p:cNvCxnSpPr>
          <p:nvPr/>
        </p:nvCxnSpPr>
        <p:spPr bwMode="gray">
          <a:xfrm flipH="1">
            <a:off x="5467551" y="3550286"/>
            <a:ext cx="178083" cy="279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89DECC-12B4-ADD5-FFE4-CB53A0FCADB2}"/>
              </a:ext>
            </a:extLst>
          </p:cNvPr>
          <p:cNvCxnSpPr>
            <a:cxnSpLocks/>
            <a:stCxn id="26" idx="5"/>
            <a:endCxn id="30" idx="1"/>
          </p:cNvCxnSpPr>
          <p:nvPr/>
        </p:nvCxnSpPr>
        <p:spPr bwMode="gray">
          <a:xfrm>
            <a:off x="5798370" y="3550286"/>
            <a:ext cx="178083" cy="279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A3FC10A-E3FD-7125-6AF0-277692062EC6}"/>
              </a:ext>
            </a:extLst>
          </p:cNvPr>
          <p:cNvCxnSpPr>
            <a:cxnSpLocks/>
            <a:stCxn id="29" idx="4"/>
            <a:endCxn id="28" idx="0"/>
          </p:cNvCxnSpPr>
          <p:nvPr/>
        </p:nvCxnSpPr>
        <p:spPr bwMode="gray">
          <a:xfrm>
            <a:off x="5391183" y="4013966"/>
            <a:ext cx="0" cy="216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BC21AC7-74C7-DA5D-6393-536563AD3465}"/>
              </a:ext>
            </a:extLst>
          </p:cNvPr>
          <p:cNvCxnSpPr>
            <a:endCxn id="8" idx="7"/>
          </p:cNvCxnSpPr>
          <p:nvPr/>
        </p:nvCxnSpPr>
        <p:spPr bwMode="gray">
          <a:xfrm flipH="1">
            <a:off x="2139182" y="3293910"/>
            <a:ext cx="146451" cy="1036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1221DD-CF6C-A003-C7A7-A90A4323672F}"/>
              </a:ext>
            </a:extLst>
          </p:cNvPr>
          <p:cNvCxnSpPr>
            <a:cxnSpLocks/>
            <a:endCxn id="10" idx="7"/>
          </p:cNvCxnSpPr>
          <p:nvPr/>
        </p:nvCxnSpPr>
        <p:spPr bwMode="gray">
          <a:xfrm flipH="1">
            <a:off x="3131639" y="3725958"/>
            <a:ext cx="146451" cy="1036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6F6D774-4065-6640-BBA1-6BBF8AEC2C57}"/>
              </a:ext>
            </a:extLst>
          </p:cNvPr>
          <p:cNvCxnSpPr>
            <a:cxnSpLocks/>
            <a:endCxn id="27" idx="7"/>
          </p:cNvCxnSpPr>
          <p:nvPr/>
        </p:nvCxnSpPr>
        <p:spPr bwMode="gray">
          <a:xfrm flipH="1">
            <a:off x="5136732" y="3291830"/>
            <a:ext cx="134887" cy="10572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34C7088-2103-A177-3B41-4C11C144F26D}"/>
              </a:ext>
            </a:extLst>
          </p:cNvPr>
          <p:cNvCxnSpPr>
            <a:cxnSpLocks/>
            <a:endCxn id="30" idx="7"/>
          </p:cNvCxnSpPr>
          <p:nvPr/>
        </p:nvCxnSpPr>
        <p:spPr bwMode="gray">
          <a:xfrm flipH="1">
            <a:off x="6129189" y="3725958"/>
            <a:ext cx="128602" cy="1036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4287046-D697-F217-56CB-38A3B6EF9935}"/>
                  </a:ext>
                </a:extLst>
              </p:cNvPr>
              <p:cNvSpPr txBox="1"/>
              <p:nvPr/>
            </p:nvSpPr>
            <p:spPr bwMode="gray">
              <a:xfrm>
                <a:off x="1345346" y="4590054"/>
                <a:ext cx="2524508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DE" sz="1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DE" sz="1000" dirty="0">
                    <a:solidFill>
                      <a:srgbClr val="C00000"/>
                    </a:solidFill>
                  </a:rPr>
                  <a:t> are not independent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4287046-D697-F217-56CB-38A3B6EF9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45346" y="4590054"/>
                <a:ext cx="2524508" cy="216024"/>
              </a:xfrm>
              <a:prstGeom prst="rect">
                <a:avLst/>
              </a:prstGeom>
              <a:blipFill>
                <a:blip r:embed="rId14"/>
                <a:stretch>
                  <a:fillRect t="-5556" b="-222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B42E1BB-2EE5-1D35-2880-86351997B096}"/>
                  </a:ext>
                </a:extLst>
              </p:cNvPr>
              <p:cNvSpPr txBox="1"/>
              <p:nvPr/>
            </p:nvSpPr>
            <p:spPr bwMode="gray">
              <a:xfrm>
                <a:off x="4351748" y="4554050"/>
                <a:ext cx="2524508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DE" sz="1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DE" sz="1000" dirty="0">
                    <a:solidFill>
                      <a:srgbClr val="C00000"/>
                    </a:solidFill>
                  </a:rPr>
                  <a:t> are independent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B42E1BB-2EE5-1D35-2880-86351997B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51748" y="4554050"/>
                <a:ext cx="2524508" cy="216024"/>
              </a:xfrm>
              <a:prstGeom prst="rect">
                <a:avLst/>
              </a:prstGeom>
              <a:blipFill>
                <a:blip r:embed="rId1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6558D5C-C77A-ABC4-02EF-4903C57020ED}"/>
                  </a:ext>
                </a:extLst>
              </p:cNvPr>
              <p:cNvSpPr/>
              <p:nvPr/>
            </p:nvSpPr>
            <p:spPr bwMode="gray">
              <a:xfrm>
                <a:off x="2609633" y="423001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6558D5C-C77A-ABC4-02EF-4903C57020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609633" y="4230014"/>
                <a:ext cx="216000" cy="216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FDB7AF-9A4C-9171-16BC-53F567DA5BEA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 bwMode="gray">
          <a:xfrm>
            <a:off x="2470001" y="3982334"/>
            <a:ext cx="171264" cy="279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E6E235-59B3-7C15-51E9-5DB562A706F5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 bwMode="gray">
          <a:xfrm flipH="1">
            <a:off x="2794001" y="3982334"/>
            <a:ext cx="184902" cy="279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6156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6" grpId="0" animBg="1"/>
      <p:bldP spid="10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45" grpId="0"/>
      <p:bldP spid="46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55536F-C2E6-CA7D-6D41-71E9A80A36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3564161"/>
          </a:xfrm>
        </p:spPr>
        <p:txBody>
          <a:bodyPr/>
          <a:lstStyle/>
          <a:p>
            <a:r>
              <a:rPr lang="en-US" b="1" dirty="0"/>
              <a:t>Skill Example (</a:t>
            </a:r>
            <a:r>
              <a:rPr lang="en-US" b="1" dirty="0" err="1"/>
              <a:t>ctd</a:t>
            </a:r>
            <a:r>
              <a:rPr lang="en-US" b="1" dirty="0"/>
              <a:t>)</a:t>
            </a:r>
            <a:r>
              <a:rPr lang="en-US" dirty="0"/>
              <a:t>: Consider the skills of two players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sz="1200" dirty="0"/>
              <a:t>Intuitive because </a:t>
            </a:r>
          </a:p>
          <a:p>
            <a:pPr lvl="2"/>
            <a:r>
              <a:rPr lang="en-US" sz="1200" dirty="0"/>
              <a:t>Before the match there is no information that “links” the skill of two players</a:t>
            </a:r>
          </a:p>
          <a:p>
            <a:pPr lvl="2"/>
            <a:r>
              <a:rPr lang="en-US" sz="1200" dirty="0"/>
              <a:t>After the match, if the skill of the winning player goes down (e.g., due to a loss in </a:t>
            </a:r>
            <a:r>
              <a:rPr lang="en-US" sz="1200"/>
              <a:t>a subsequent match) </a:t>
            </a:r>
            <a:r>
              <a:rPr lang="en-US" sz="1200" dirty="0"/>
              <a:t>then the skill of the opponent also needs to go down (or otherwise the observed match outcome would not have been possible)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BA71FA-AD23-95A1-9C21-AA1250DF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Independence: Skill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974435D-05DF-6171-5F26-CCCC7E79B514}"/>
                  </a:ext>
                </a:extLst>
              </p:cNvPr>
              <p:cNvSpPr txBox="1"/>
              <p:nvPr/>
            </p:nvSpPr>
            <p:spPr bwMode="gray">
              <a:xfrm>
                <a:off x="665819" y="3122730"/>
                <a:ext cx="2524508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DE" sz="1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DE" sz="1000" dirty="0">
                    <a:solidFill>
                      <a:srgbClr val="C00000"/>
                    </a:solidFill>
                  </a:rPr>
                  <a:t> are independent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974435D-05DF-6171-5F26-CCCC7E79B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5819" y="3122730"/>
                <a:ext cx="2524508" cy="216024"/>
              </a:xfrm>
              <a:prstGeom prst="rect">
                <a:avLst/>
              </a:prstGeom>
              <a:blipFill>
                <a:blip r:embed="rId2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1A98638-D243-943C-A5A5-704EFB726867}"/>
                  </a:ext>
                </a:extLst>
              </p:cNvPr>
              <p:cNvSpPr txBox="1"/>
              <p:nvPr/>
            </p:nvSpPr>
            <p:spPr bwMode="gray">
              <a:xfrm>
                <a:off x="4024235" y="3118390"/>
                <a:ext cx="2751801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DE" sz="1000" dirty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DE" sz="1000" dirty="0">
                          <a:solidFill>
                            <a:srgbClr val="C00000"/>
                          </a:solidFill>
                        </a:rPr>
                        <m:t>and</m:t>
                      </m:r>
                      <m:r>
                        <m:rPr>
                          <m:nor/>
                        </m:rPr>
                        <a:rPr lang="en-DE" sz="1000" dirty="0">
                          <a:solidFill>
                            <a:srgbClr val="C00000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DE" sz="1000" dirty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DE" sz="1000" dirty="0">
                          <a:solidFill>
                            <a:srgbClr val="C00000"/>
                          </a:solidFill>
                        </a:rPr>
                        <m:t>are</m:t>
                      </m:r>
                      <m:r>
                        <m:rPr>
                          <m:nor/>
                        </m:rPr>
                        <a:rPr lang="en-DE" sz="1000" dirty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00" b="1" i="0" dirty="0" smtClean="0">
                          <a:solidFill>
                            <a:srgbClr val="C00000"/>
                          </a:solidFill>
                        </a:rPr>
                        <m:t>not</m:t>
                      </m:r>
                      <m:r>
                        <m:rPr>
                          <m:nor/>
                        </m:rPr>
                        <a:rPr lang="en-US" sz="1000" b="0" i="0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DE" sz="1000" dirty="0">
                          <a:solidFill>
                            <a:srgbClr val="C00000"/>
                          </a:solidFill>
                        </a:rPr>
                        <m:t>independent</m:t>
                      </m:r>
                    </m:oMath>
                  </m:oMathPara>
                </a14:m>
                <a:endParaRPr lang="en-DE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1A98638-D243-943C-A5A5-704EFB726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24235" y="3118390"/>
                <a:ext cx="2751801" cy="216024"/>
              </a:xfrm>
              <a:prstGeom prst="rect">
                <a:avLst/>
              </a:prstGeom>
              <a:blipFill>
                <a:blip r:embed="rId3"/>
                <a:stretch>
                  <a:fillRect t="-22222"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0" name="Oval 1029">
                <a:extLst>
                  <a:ext uri="{FF2B5EF4-FFF2-40B4-BE49-F238E27FC236}">
                    <a16:creationId xmlns:a16="http://schemas.microsoft.com/office/drawing/2014/main" id="{FA8234D9-04D5-67DC-CD32-BED8C7A23138}"/>
                  </a:ext>
                </a:extLst>
              </p:cNvPr>
              <p:cNvSpPr/>
              <p:nvPr/>
            </p:nvSpPr>
            <p:spPr bwMode="gray">
              <a:xfrm>
                <a:off x="1531572" y="211461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0" name="Oval 1029">
                <a:extLst>
                  <a:ext uri="{FF2B5EF4-FFF2-40B4-BE49-F238E27FC236}">
                    <a16:creationId xmlns:a16="http://schemas.microsoft.com/office/drawing/2014/main" id="{FA8234D9-04D5-67DC-CD32-BED8C7A23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31572" y="2114610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664440AD-924D-5500-8C8B-9E179B9771A6}"/>
                  </a:ext>
                </a:extLst>
              </p:cNvPr>
              <p:cNvSpPr/>
              <p:nvPr/>
            </p:nvSpPr>
            <p:spPr bwMode="gray">
              <a:xfrm>
                <a:off x="2108073" y="211461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664440AD-924D-5500-8C8B-9E179B9771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08073" y="2114610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2" name="Oval 1031">
                <a:extLst>
                  <a:ext uri="{FF2B5EF4-FFF2-40B4-BE49-F238E27FC236}">
                    <a16:creationId xmlns:a16="http://schemas.microsoft.com/office/drawing/2014/main" id="{62909F31-C68D-315A-E5A3-AD271B83A85D}"/>
                  </a:ext>
                </a:extLst>
              </p:cNvPr>
              <p:cNvSpPr/>
              <p:nvPr/>
            </p:nvSpPr>
            <p:spPr bwMode="gray">
              <a:xfrm>
                <a:off x="1531572" y="247465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2" name="Oval 1031">
                <a:extLst>
                  <a:ext uri="{FF2B5EF4-FFF2-40B4-BE49-F238E27FC236}">
                    <a16:creationId xmlns:a16="http://schemas.microsoft.com/office/drawing/2014/main" id="{62909F31-C68D-315A-E5A3-AD271B83A8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31572" y="2474658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1C139E3E-9E22-0D20-593E-426F39D4AE32}"/>
                  </a:ext>
                </a:extLst>
              </p:cNvPr>
              <p:cNvSpPr/>
              <p:nvPr/>
            </p:nvSpPr>
            <p:spPr bwMode="gray">
              <a:xfrm>
                <a:off x="2108073" y="247465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1C139E3E-9E22-0D20-593E-426F39D4AE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08073" y="2474658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CCC3D2F8-4FDC-4958-3B25-5C01EC241767}"/>
                  </a:ext>
                </a:extLst>
              </p:cNvPr>
              <p:cNvSpPr/>
              <p:nvPr/>
            </p:nvSpPr>
            <p:spPr bwMode="gray">
              <a:xfrm>
                <a:off x="1820073" y="2834714"/>
                <a:ext cx="216000" cy="216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CCC3D2F8-4FDC-4958-3B25-5C01EC2417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20073" y="2834714"/>
                <a:ext cx="216000" cy="21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6AF4CFF1-A2E0-A604-5FEE-74A904CB4611}"/>
              </a:ext>
            </a:extLst>
          </p:cNvPr>
          <p:cNvCxnSpPr>
            <a:stCxn id="1030" idx="4"/>
            <a:endCxn id="1032" idx="0"/>
          </p:cNvCxnSpPr>
          <p:nvPr/>
        </p:nvCxnSpPr>
        <p:spPr bwMode="gray">
          <a:xfrm>
            <a:off x="1639572" y="2330610"/>
            <a:ext cx="0" cy="14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715F4054-86ED-EAE9-021E-88C2FFD7A64F}"/>
              </a:ext>
            </a:extLst>
          </p:cNvPr>
          <p:cNvCxnSpPr>
            <a:cxnSpLocks/>
            <a:stCxn id="1031" idx="4"/>
            <a:endCxn id="1033" idx="0"/>
          </p:cNvCxnSpPr>
          <p:nvPr/>
        </p:nvCxnSpPr>
        <p:spPr bwMode="gray">
          <a:xfrm>
            <a:off x="2216073" y="2330610"/>
            <a:ext cx="0" cy="14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4FF51778-A571-8032-46A4-082368C4D440}"/>
              </a:ext>
            </a:extLst>
          </p:cNvPr>
          <p:cNvCxnSpPr>
            <a:cxnSpLocks/>
            <a:stCxn id="1033" idx="4"/>
            <a:endCxn id="1034" idx="7"/>
          </p:cNvCxnSpPr>
          <p:nvPr/>
        </p:nvCxnSpPr>
        <p:spPr bwMode="gray">
          <a:xfrm flipH="1">
            <a:off x="2004441" y="2690658"/>
            <a:ext cx="211632" cy="175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BAC1F905-B9D2-F3D5-6938-AE07C60BB123}"/>
              </a:ext>
            </a:extLst>
          </p:cNvPr>
          <p:cNvCxnSpPr>
            <a:cxnSpLocks/>
            <a:stCxn id="1032" idx="4"/>
            <a:endCxn id="1034" idx="1"/>
          </p:cNvCxnSpPr>
          <p:nvPr/>
        </p:nvCxnSpPr>
        <p:spPr bwMode="gray">
          <a:xfrm>
            <a:off x="1639572" y="2690658"/>
            <a:ext cx="212133" cy="175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9" name="Oval 1038">
                <a:extLst>
                  <a:ext uri="{FF2B5EF4-FFF2-40B4-BE49-F238E27FC236}">
                    <a16:creationId xmlns:a16="http://schemas.microsoft.com/office/drawing/2014/main" id="{8CC72C2B-AC49-9AEC-C648-380FFD96EC39}"/>
                  </a:ext>
                </a:extLst>
              </p:cNvPr>
              <p:cNvSpPr/>
              <p:nvPr/>
            </p:nvSpPr>
            <p:spPr bwMode="gray">
              <a:xfrm>
                <a:off x="5003635" y="211461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9" name="Oval 1038">
                <a:extLst>
                  <a:ext uri="{FF2B5EF4-FFF2-40B4-BE49-F238E27FC236}">
                    <a16:creationId xmlns:a16="http://schemas.microsoft.com/office/drawing/2014/main" id="{8CC72C2B-AC49-9AEC-C648-380FFD96E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03635" y="2114618"/>
                <a:ext cx="216000" cy="216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0" name="Oval 1039">
                <a:extLst>
                  <a:ext uri="{FF2B5EF4-FFF2-40B4-BE49-F238E27FC236}">
                    <a16:creationId xmlns:a16="http://schemas.microsoft.com/office/drawing/2014/main" id="{F04E2F2E-560B-0642-C368-1A610F911FCB}"/>
                  </a:ext>
                </a:extLst>
              </p:cNvPr>
              <p:cNvSpPr/>
              <p:nvPr/>
            </p:nvSpPr>
            <p:spPr bwMode="gray">
              <a:xfrm>
                <a:off x="5580136" y="211461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0" name="Oval 1039">
                <a:extLst>
                  <a:ext uri="{FF2B5EF4-FFF2-40B4-BE49-F238E27FC236}">
                    <a16:creationId xmlns:a16="http://schemas.microsoft.com/office/drawing/2014/main" id="{F04E2F2E-560B-0642-C368-1A610F911F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80136" y="2114618"/>
                <a:ext cx="216000" cy="216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1" name="Oval 1040">
                <a:extLst>
                  <a:ext uri="{FF2B5EF4-FFF2-40B4-BE49-F238E27FC236}">
                    <a16:creationId xmlns:a16="http://schemas.microsoft.com/office/drawing/2014/main" id="{AE585AA5-1F2F-B67D-3836-7C826EAFECA1}"/>
                  </a:ext>
                </a:extLst>
              </p:cNvPr>
              <p:cNvSpPr/>
              <p:nvPr/>
            </p:nvSpPr>
            <p:spPr bwMode="gray">
              <a:xfrm>
                <a:off x="5003635" y="2474666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1" name="Oval 1040">
                <a:extLst>
                  <a:ext uri="{FF2B5EF4-FFF2-40B4-BE49-F238E27FC236}">
                    <a16:creationId xmlns:a16="http://schemas.microsoft.com/office/drawing/2014/main" id="{AE585AA5-1F2F-B67D-3836-7C826EAFEC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03635" y="2474666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2" name="Oval 1041">
                <a:extLst>
                  <a:ext uri="{FF2B5EF4-FFF2-40B4-BE49-F238E27FC236}">
                    <a16:creationId xmlns:a16="http://schemas.microsoft.com/office/drawing/2014/main" id="{654B74F3-4D6E-6375-9FEC-D25764C09097}"/>
                  </a:ext>
                </a:extLst>
              </p:cNvPr>
              <p:cNvSpPr/>
              <p:nvPr/>
            </p:nvSpPr>
            <p:spPr bwMode="gray">
              <a:xfrm>
                <a:off x="5580136" y="2474666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2" name="Oval 1041">
                <a:extLst>
                  <a:ext uri="{FF2B5EF4-FFF2-40B4-BE49-F238E27FC236}">
                    <a16:creationId xmlns:a16="http://schemas.microsoft.com/office/drawing/2014/main" id="{654B74F3-4D6E-6375-9FEC-D25764C090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80136" y="2474666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3" name="Oval 1042">
                <a:extLst>
                  <a:ext uri="{FF2B5EF4-FFF2-40B4-BE49-F238E27FC236}">
                    <a16:creationId xmlns:a16="http://schemas.microsoft.com/office/drawing/2014/main" id="{7204CD99-B7BE-7FD5-9A78-F4B2800A8142}"/>
                  </a:ext>
                </a:extLst>
              </p:cNvPr>
              <p:cNvSpPr/>
              <p:nvPr/>
            </p:nvSpPr>
            <p:spPr bwMode="gray">
              <a:xfrm>
                <a:off x="5292136" y="2834722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3" name="Oval 1042">
                <a:extLst>
                  <a:ext uri="{FF2B5EF4-FFF2-40B4-BE49-F238E27FC236}">
                    <a16:creationId xmlns:a16="http://schemas.microsoft.com/office/drawing/2014/main" id="{7204CD99-B7BE-7FD5-9A78-F4B2800A81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92136" y="2834722"/>
                <a:ext cx="216000" cy="216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EA19EA13-65A2-4094-7AB5-6BA290C09576}"/>
              </a:ext>
            </a:extLst>
          </p:cNvPr>
          <p:cNvCxnSpPr>
            <a:stCxn id="1039" idx="4"/>
            <a:endCxn id="1041" idx="0"/>
          </p:cNvCxnSpPr>
          <p:nvPr/>
        </p:nvCxnSpPr>
        <p:spPr bwMode="gray">
          <a:xfrm>
            <a:off x="5111635" y="2330618"/>
            <a:ext cx="0" cy="14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1355A7DF-3AFC-DA1A-C88C-ECBB4BEF99C2}"/>
              </a:ext>
            </a:extLst>
          </p:cNvPr>
          <p:cNvCxnSpPr>
            <a:cxnSpLocks/>
            <a:stCxn id="1040" idx="4"/>
            <a:endCxn id="1042" idx="0"/>
          </p:cNvCxnSpPr>
          <p:nvPr/>
        </p:nvCxnSpPr>
        <p:spPr bwMode="gray">
          <a:xfrm>
            <a:off x="5688136" y="2330618"/>
            <a:ext cx="0" cy="14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23EAD48C-646F-08BF-13E9-E7842CA7881C}"/>
              </a:ext>
            </a:extLst>
          </p:cNvPr>
          <p:cNvCxnSpPr>
            <a:cxnSpLocks/>
            <a:stCxn id="1042" idx="4"/>
            <a:endCxn id="1043" idx="7"/>
          </p:cNvCxnSpPr>
          <p:nvPr/>
        </p:nvCxnSpPr>
        <p:spPr bwMode="gray">
          <a:xfrm flipH="1">
            <a:off x="5476504" y="2690666"/>
            <a:ext cx="211632" cy="175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7CE4E5E8-933A-1C3F-CCE3-C22B8D80AF8D}"/>
              </a:ext>
            </a:extLst>
          </p:cNvPr>
          <p:cNvCxnSpPr>
            <a:cxnSpLocks/>
            <a:stCxn id="1041" idx="4"/>
            <a:endCxn id="1043" idx="1"/>
          </p:cNvCxnSpPr>
          <p:nvPr/>
        </p:nvCxnSpPr>
        <p:spPr bwMode="gray">
          <a:xfrm>
            <a:off x="5111635" y="2690666"/>
            <a:ext cx="212133" cy="175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9BA0EAF-0E7B-427E-1F6E-2CFC54D0A0E1}"/>
              </a:ext>
            </a:extLst>
          </p:cNvPr>
          <p:cNvCxnSpPr/>
          <p:nvPr/>
        </p:nvCxnSpPr>
        <p:spPr bwMode="gray">
          <a:xfrm flipH="1">
            <a:off x="1686127" y="2008922"/>
            <a:ext cx="146451" cy="1036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B2C46FA-759D-1A24-CF04-82FF44BA90C8}"/>
              </a:ext>
            </a:extLst>
          </p:cNvPr>
          <p:cNvCxnSpPr>
            <a:cxnSpLocks/>
          </p:cNvCxnSpPr>
          <p:nvPr/>
        </p:nvCxnSpPr>
        <p:spPr bwMode="gray">
          <a:xfrm flipH="1">
            <a:off x="2294670" y="2026778"/>
            <a:ext cx="146451" cy="1036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B16A83-29D0-FC0F-CA2D-E4919978EB69}"/>
              </a:ext>
            </a:extLst>
          </p:cNvPr>
          <p:cNvCxnSpPr/>
          <p:nvPr/>
        </p:nvCxnSpPr>
        <p:spPr bwMode="gray">
          <a:xfrm flipH="1">
            <a:off x="5114367" y="1995686"/>
            <a:ext cx="146451" cy="1036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5BF5E0-71CF-A936-227E-03E7CAC17206}"/>
              </a:ext>
            </a:extLst>
          </p:cNvPr>
          <p:cNvCxnSpPr>
            <a:cxnSpLocks/>
          </p:cNvCxnSpPr>
          <p:nvPr/>
        </p:nvCxnSpPr>
        <p:spPr bwMode="gray">
          <a:xfrm flipH="1">
            <a:off x="5722910" y="2013542"/>
            <a:ext cx="146451" cy="1036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8D53F4-59FB-0A98-B0FD-3CE6CBF56D27}"/>
              </a:ext>
            </a:extLst>
          </p:cNvPr>
          <p:cNvSpPr txBox="1"/>
          <p:nvPr/>
        </p:nvSpPr>
        <p:spPr bwMode="gray">
          <a:xfrm>
            <a:off x="742187" y="1677196"/>
            <a:ext cx="252450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b="1" dirty="0">
                <a:solidFill>
                  <a:srgbClr val="C00000"/>
                </a:solidFill>
              </a:rPr>
              <a:t>Before match</a:t>
            </a:r>
            <a:endParaRPr lang="en-DE" sz="1000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CA48D4-8CF0-CCE7-9EE4-D113B40DA3FD}"/>
              </a:ext>
            </a:extLst>
          </p:cNvPr>
          <p:cNvSpPr txBox="1"/>
          <p:nvPr/>
        </p:nvSpPr>
        <p:spPr bwMode="gray">
          <a:xfrm>
            <a:off x="4024235" y="1671500"/>
            <a:ext cx="2751801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b="1" dirty="0">
                <a:solidFill>
                  <a:srgbClr val="C00000"/>
                </a:solidFill>
              </a:rPr>
              <a:t>After match</a:t>
            </a:r>
            <a:endParaRPr lang="en-DE" sz="1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3307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1030" grpId="0" animBg="1"/>
      <p:bldP spid="1031" grpId="0" animBg="1"/>
      <p:bldP spid="1032" grpId="0" animBg="1"/>
      <p:bldP spid="1033" grpId="0" animBg="1"/>
      <p:bldP spid="1034" grpId="0" animBg="1"/>
      <p:bldP spid="1039" grpId="0" animBg="1"/>
      <p:bldP spid="1040" grpId="0" animBg="1"/>
      <p:bldP spid="1041" grpId="0" animBg="1"/>
      <p:bldP spid="1042" grpId="0" animBg="1"/>
      <p:bldP spid="1043" grpId="0" animBg="1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8774" y="1239838"/>
            <a:ext cx="7093545" cy="3563938"/>
          </a:xfrm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b="1" dirty="0"/>
              <a:t>Graphical Models</a:t>
            </a:r>
          </a:p>
          <a:p>
            <a:pPr marL="614125" lvl="1" indent="-342900"/>
            <a:r>
              <a:rPr lang="en-US" altLang="en-DE" sz="1200" dirty="0"/>
              <a:t>Simple way to visualize the product structure of a joint probability distribution</a:t>
            </a:r>
          </a:p>
          <a:p>
            <a:pPr marL="614125" lvl="1" indent="-342900"/>
            <a:r>
              <a:rPr lang="en-US" altLang="en-DE" sz="1200" dirty="0"/>
              <a:t>Useful for modelling real-life data generating processes </a:t>
            </a:r>
          </a:p>
          <a:p>
            <a:pPr marL="614125" lvl="1" indent="-342900"/>
            <a:r>
              <a:rPr lang="en-US" altLang="en-DE" sz="1200" dirty="0"/>
              <a:t>Allows both to test for conditional independence and efficient marginalization (next week)</a:t>
            </a:r>
            <a:endParaRPr lang="en-US" altLang="en-DE" dirty="0"/>
          </a:p>
          <a:p>
            <a:pPr marL="342900" indent="-342900"/>
            <a:r>
              <a:rPr lang="en-US" altLang="en-DE" b="1" dirty="0"/>
              <a:t>Bayesian Networks </a:t>
            </a:r>
          </a:p>
          <a:p>
            <a:pPr marL="614125" lvl="1" indent="-342900"/>
            <a:r>
              <a:rPr lang="en-US" altLang="en-DE" sz="1200" dirty="0"/>
              <a:t>A directed acyclic graph where each edge points from a conditioning to a conditioned variable in the model</a:t>
            </a:r>
          </a:p>
          <a:p>
            <a:pPr marL="614125" lvl="1" indent="-342900"/>
            <a:r>
              <a:rPr lang="en-US" altLang="en-DE" sz="1200" dirty="0"/>
              <a:t>An alternative representation (parameterization) of a joint probability (often easier to formulate for experts)</a:t>
            </a:r>
          </a:p>
          <a:p>
            <a:pPr marL="614125" lvl="1" indent="-342900"/>
            <a:r>
              <a:rPr lang="en-US" altLang="en-DE" sz="1200" dirty="0"/>
              <a:t>A generative model of the data</a:t>
            </a:r>
            <a:endParaRPr lang="en-US" altLang="en-DE" dirty="0"/>
          </a:p>
          <a:p>
            <a:pPr marL="342900" indent="-342900"/>
            <a:r>
              <a:rPr lang="en-US" altLang="en-DE" b="1" dirty="0"/>
              <a:t>Conditional Independence</a:t>
            </a:r>
            <a:endParaRPr lang="en-US" altLang="en-DE" dirty="0"/>
          </a:p>
          <a:p>
            <a:pPr marL="614125" lvl="1" indent="-342900"/>
            <a:r>
              <a:rPr lang="en-US" altLang="en-DE" sz="1200" dirty="0"/>
              <a:t>d-separation is a set of simple rules (”blocking”) to read off conditional independence</a:t>
            </a:r>
          </a:p>
          <a:p>
            <a:pPr marL="614125" lvl="2" indent="-342900"/>
            <a:r>
              <a:rPr lang="en-US" altLang="en-DE" sz="1200" dirty="0"/>
              <a:t>d-separation reduces conditional independence (exponentially hard complexity) to graph properties (polynomial complexity in sparse graphs)</a:t>
            </a:r>
          </a:p>
          <a:p>
            <a:pPr marL="0" indent="0">
              <a:buNone/>
            </a:pPr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7781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See you next week!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Graphical Models</a:t>
            </a:r>
          </a:p>
          <a:p>
            <a:pPr marL="342900" indent="-342900"/>
            <a:r>
              <a:rPr lang="en-US" altLang="en-DE" dirty="0"/>
              <a:t>Bayesian Networks</a:t>
            </a:r>
          </a:p>
          <a:p>
            <a:pPr marL="342900" indent="-342900"/>
            <a:r>
              <a:rPr lang="en-US" altLang="en-DE" dirty="0"/>
              <a:t>Conditional Independence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0657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b="1" dirty="0"/>
              <a:t>Graphical Models</a:t>
            </a:r>
          </a:p>
          <a:p>
            <a:pPr marL="342900" indent="-342900"/>
            <a:r>
              <a:rPr lang="en-US" altLang="en-DE" dirty="0"/>
              <a:t>Bayesian Networks</a:t>
            </a:r>
          </a:p>
          <a:p>
            <a:pPr marL="342900" indent="-342900"/>
            <a:r>
              <a:rPr lang="en-US" altLang="en-DE" dirty="0"/>
              <a:t>Conditional Independence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92997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EC5A12F-2574-D43A-9BAF-5C50BFC4B39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813624" cy="3563938"/>
              </a:xfrm>
            </p:spPr>
            <p:txBody>
              <a:bodyPr/>
              <a:lstStyle/>
              <a:p>
                <a:r>
                  <a:rPr lang="en-US" b="1" dirty="0"/>
                  <a:t>Challenge</a:t>
                </a:r>
                <a:r>
                  <a:rPr lang="en-US" dirty="0"/>
                  <a:t>: How to formulate complex likelihoods/data models &amp; priors for </a:t>
                </a:r>
                <a:r>
                  <a:rPr lang="en-US" i="1" dirty="0"/>
                  <a:t>actual </a:t>
                </a:r>
                <a:r>
                  <a:rPr lang="en-US" dirty="0"/>
                  <a:t>data?</a:t>
                </a:r>
              </a:p>
              <a:p>
                <a:pPr lvl="1"/>
                <a:r>
                  <a:rPr lang="en-US" sz="1200" b="1" dirty="0"/>
                  <a:t>Example 1</a:t>
                </a:r>
                <a:r>
                  <a:rPr lang="en-US" sz="1200" dirty="0"/>
                  <a:t>: Match outcomes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sz="1200" dirty="0"/>
                  <a:t> (data) for a head-to-head match between two players</a:t>
                </a:r>
              </a:p>
              <a:p>
                <a:pPr lvl="2"/>
                <a:r>
                  <a:rPr lang="en-US" sz="1200" b="1" dirty="0"/>
                  <a:t>Prior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1200" dirty="0"/>
              </a:p>
              <a:p>
                <a:pPr lvl="2"/>
                <a:r>
                  <a:rPr lang="en-US" sz="1200" b="1" dirty="0"/>
                  <a:t>Likelihood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𝕀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&gt;0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</m:oMath>
                </a14:m>
                <a:endParaRPr lang="en-US" sz="1200" dirty="0"/>
              </a:p>
              <a:p>
                <a:pPr lvl="1"/>
                <a:endParaRPr lang="en-US" sz="1200" b="1" dirty="0"/>
              </a:p>
              <a:p>
                <a:pPr lvl="1"/>
                <a:endParaRPr lang="en-US" sz="1200" b="1" dirty="0"/>
              </a:p>
              <a:p>
                <a:pPr lvl="1"/>
                <a:endParaRPr lang="en-US" sz="1200" b="1" dirty="0"/>
              </a:p>
              <a:p>
                <a:pPr lvl="1"/>
                <a:r>
                  <a:rPr lang="en-US" sz="1200" b="1" dirty="0"/>
                  <a:t>Example 2</a:t>
                </a:r>
                <a:r>
                  <a:rPr lang="en-US" sz="1200" dirty="0"/>
                  <a:t>: Time series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1200" b="1" dirty="0"/>
                  <a:t> </a:t>
                </a:r>
                <a:r>
                  <a:rPr lang="en-US" sz="1200" dirty="0"/>
                  <a:t>of temperatures</a:t>
                </a:r>
              </a:p>
              <a:p>
                <a:pPr lvl="2"/>
                <a:r>
                  <a:rPr lang="en-US" sz="1200" b="1" dirty="0"/>
                  <a:t>Prior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200" dirty="0"/>
              </a:p>
              <a:p>
                <a:pPr lvl="2"/>
                <a:r>
                  <a:rPr lang="en-US" sz="1200" b="1" dirty="0"/>
                  <a:t>Likelihood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nary>
                  </m:oMath>
                </a14:m>
                <a:endParaRPr lang="en-US" sz="1200" dirty="0"/>
              </a:p>
              <a:p>
                <a:pPr lvl="1"/>
                <a:endParaRPr lang="en-US" sz="1200" b="1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EC5A12F-2574-D43A-9BAF-5C50BFC4B3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813624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D669470-0B34-F71C-7142-12C157D3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Models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1B9D71-50FC-ECEB-E7CE-DAC930F225F9}"/>
              </a:ext>
            </a:extLst>
          </p:cNvPr>
          <p:cNvSpPr/>
          <p:nvPr/>
        </p:nvSpPr>
        <p:spPr bwMode="gray">
          <a:xfrm>
            <a:off x="3131840" y="1779662"/>
            <a:ext cx="936104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E5803F9-64D3-BDC5-CA3C-3455E8C7FE34}"/>
              </a:ext>
            </a:extLst>
          </p:cNvPr>
          <p:cNvSpPr/>
          <p:nvPr/>
        </p:nvSpPr>
        <p:spPr bwMode="gray">
          <a:xfrm>
            <a:off x="2170360" y="1779662"/>
            <a:ext cx="889471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AB20A1-5C7A-C944-C150-A307E06B887C}"/>
              </a:ext>
            </a:extLst>
          </p:cNvPr>
          <p:cNvSpPr/>
          <p:nvPr/>
        </p:nvSpPr>
        <p:spPr bwMode="gray">
          <a:xfrm>
            <a:off x="2861452" y="2067694"/>
            <a:ext cx="846452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D7C60A4-9186-52C4-5556-C9BA1905F738}"/>
              </a:ext>
            </a:extLst>
          </p:cNvPr>
          <p:cNvSpPr/>
          <p:nvPr/>
        </p:nvSpPr>
        <p:spPr bwMode="gray">
          <a:xfrm>
            <a:off x="3809545" y="2064069"/>
            <a:ext cx="906470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79E0939-FE76-0F31-418B-ED14528002C0}"/>
              </a:ext>
            </a:extLst>
          </p:cNvPr>
          <p:cNvSpPr/>
          <p:nvPr/>
        </p:nvSpPr>
        <p:spPr bwMode="gray">
          <a:xfrm>
            <a:off x="4787268" y="2067694"/>
            <a:ext cx="1186903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0E6043D-34DF-85DE-D11F-51178F7E3008}"/>
              </a:ext>
            </a:extLst>
          </p:cNvPr>
          <p:cNvSpPr/>
          <p:nvPr/>
        </p:nvSpPr>
        <p:spPr bwMode="gray">
          <a:xfrm>
            <a:off x="6000130" y="2067694"/>
            <a:ext cx="588849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60ADC6-156A-0B15-2FDE-002D96BA126C}"/>
              </a:ext>
            </a:extLst>
          </p:cNvPr>
          <p:cNvCxnSpPr>
            <a:cxnSpLocks/>
            <a:stCxn id="14" idx="1"/>
          </p:cNvCxnSpPr>
          <p:nvPr/>
        </p:nvCxnSpPr>
        <p:spPr bwMode="gray">
          <a:xfrm flipH="1">
            <a:off x="4139952" y="1923678"/>
            <a:ext cx="2133058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D5A1C4-C9A2-625A-775F-0C530C187CFA}"/>
              </a:ext>
            </a:extLst>
          </p:cNvPr>
          <p:cNvSpPr txBox="1"/>
          <p:nvPr/>
        </p:nvSpPr>
        <p:spPr bwMode="gray">
          <a:xfrm>
            <a:off x="6273010" y="1815666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skill belief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99D6D7-D417-84CC-FAC8-38EB55AEEFF9}"/>
              </a:ext>
            </a:extLst>
          </p:cNvPr>
          <p:cNvCxnSpPr>
            <a:cxnSpLocks/>
            <a:stCxn id="19" idx="1"/>
            <a:endCxn id="6" idx="2"/>
          </p:cNvCxnSpPr>
          <p:nvPr/>
        </p:nvCxnSpPr>
        <p:spPr bwMode="gray">
          <a:xfrm flipH="1" flipV="1">
            <a:off x="3284678" y="2355726"/>
            <a:ext cx="2727482" cy="54960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ADF7AE4-4B05-E855-567A-F5FA3ED05B07}"/>
              </a:ext>
            </a:extLst>
          </p:cNvPr>
          <p:cNvSpPr txBox="1"/>
          <p:nvPr/>
        </p:nvSpPr>
        <p:spPr bwMode="gray">
          <a:xfrm>
            <a:off x="6012160" y="2797315"/>
            <a:ext cx="1486384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Player performance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45CB56-D358-C45C-76A2-DCA43E6D4F4E}"/>
              </a:ext>
            </a:extLst>
          </p:cNvPr>
          <p:cNvSpPr txBox="1"/>
          <p:nvPr/>
        </p:nvSpPr>
        <p:spPr bwMode="gray">
          <a:xfrm>
            <a:off x="6038119" y="2559974"/>
            <a:ext cx="1625905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Match outcome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E26E04-6705-C1D8-AD82-5885706E4241}"/>
              </a:ext>
            </a:extLst>
          </p:cNvPr>
          <p:cNvCxnSpPr>
            <a:cxnSpLocks/>
            <a:stCxn id="30" idx="1"/>
            <a:endCxn id="8" idx="2"/>
          </p:cNvCxnSpPr>
          <p:nvPr/>
        </p:nvCxnSpPr>
        <p:spPr bwMode="gray">
          <a:xfrm flipH="1" flipV="1">
            <a:off x="5380720" y="2355726"/>
            <a:ext cx="657399" cy="3122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2A6A82-A22E-FA3F-2348-5494D605C885}"/>
              </a:ext>
            </a:extLst>
          </p:cNvPr>
          <p:cNvCxnSpPr>
            <a:cxnSpLocks/>
            <a:endCxn id="10" idx="3"/>
          </p:cNvCxnSpPr>
          <p:nvPr/>
        </p:nvCxnSpPr>
        <p:spPr bwMode="gray">
          <a:xfrm flipH="1">
            <a:off x="6588979" y="2211710"/>
            <a:ext cx="59843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134A210-5F61-9CB2-F1CB-7EB7F3A801C5}"/>
              </a:ext>
            </a:extLst>
          </p:cNvPr>
          <p:cNvSpPr txBox="1"/>
          <p:nvPr/>
        </p:nvSpPr>
        <p:spPr bwMode="gray">
          <a:xfrm>
            <a:off x="7308304" y="2103698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marginalization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A933318-25DC-9796-BA18-4692CE9256D7}"/>
              </a:ext>
            </a:extLst>
          </p:cNvPr>
          <p:cNvSpPr/>
          <p:nvPr/>
        </p:nvSpPr>
        <p:spPr bwMode="gray">
          <a:xfrm>
            <a:off x="2195736" y="3355846"/>
            <a:ext cx="846452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666FBCF-F05A-C4C5-3012-C6B3D7E341D0}"/>
              </a:ext>
            </a:extLst>
          </p:cNvPr>
          <p:cNvSpPr/>
          <p:nvPr/>
        </p:nvSpPr>
        <p:spPr bwMode="gray">
          <a:xfrm>
            <a:off x="3059832" y="3651870"/>
            <a:ext cx="1152128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C3C5896-0C1F-F26F-4BB5-BD0E9E850505}"/>
              </a:ext>
            </a:extLst>
          </p:cNvPr>
          <p:cNvSpPr/>
          <p:nvPr/>
        </p:nvSpPr>
        <p:spPr bwMode="gray">
          <a:xfrm>
            <a:off x="4240137" y="3651870"/>
            <a:ext cx="907927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59D134D-C55E-812E-9684-30FCF582E226}"/>
              </a:ext>
            </a:extLst>
          </p:cNvPr>
          <p:cNvSpPr/>
          <p:nvPr/>
        </p:nvSpPr>
        <p:spPr bwMode="gray">
          <a:xfrm>
            <a:off x="5218950" y="3651870"/>
            <a:ext cx="1486384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BD1BA2-E1CF-3BE8-5253-41E04A2A1D13}"/>
              </a:ext>
            </a:extLst>
          </p:cNvPr>
          <p:cNvCxnSpPr>
            <a:cxnSpLocks/>
          </p:cNvCxnSpPr>
          <p:nvPr/>
        </p:nvCxnSpPr>
        <p:spPr bwMode="gray">
          <a:xfrm flipH="1">
            <a:off x="3059831" y="3510582"/>
            <a:ext cx="129614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0BE71E3-AE61-341B-5FB8-9C625F2F1533}"/>
              </a:ext>
            </a:extLst>
          </p:cNvPr>
          <p:cNvSpPr txBox="1"/>
          <p:nvPr/>
        </p:nvSpPr>
        <p:spPr bwMode="gray">
          <a:xfrm>
            <a:off x="3995936" y="3402570"/>
            <a:ext cx="331236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External state mapping parameter belief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0246DDD-652C-BC4B-C2A7-7E49805D97FD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3347864" y="3983856"/>
            <a:ext cx="720080" cy="53211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C3DA69B-B35E-6CDE-D5B8-3E4460CAC973}"/>
              </a:ext>
            </a:extLst>
          </p:cNvPr>
          <p:cNvSpPr txBox="1"/>
          <p:nvPr/>
        </p:nvSpPr>
        <p:spPr bwMode="gray">
          <a:xfrm>
            <a:off x="4079804" y="4480398"/>
            <a:ext cx="205222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Conditional hidden state model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D4DFBE2-3061-A74F-72EB-9C2A840173F1}"/>
              </a:ext>
            </a:extLst>
          </p:cNvPr>
          <p:cNvSpPr txBox="1"/>
          <p:nvPr/>
        </p:nvSpPr>
        <p:spPr bwMode="gray">
          <a:xfrm>
            <a:off x="5218950" y="4258147"/>
            <a:ext cx="1625905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Observed temperature model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B0EAB26-BCB3-0E1B-59CD-BE2EAF0B7E1F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860002" y="3975384"/>
            <a:ext cx="216056" cy="3418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E5AC690-6EE1-A145-C8BA-B17D490B08CC}"/>
              </a:ext>
            </a:extLst>
          </p:cNvPr>
          <p:cNvCxnSpPr>
            <a:cxnSpLocks/>
            <a:stCxn id="51" idx="1"/>
            <a:endCxn id="53" idx="3"/>
          </p:cNvCxnSpPr>
          <p:nvPr/>
        </p:nvCxnSpPr>
        <p:spPr bwMode="gray">
          <a:xfrm flipH="1">
            <a:off x="7092280" y="3499862"/>
            <a:ext cx="521700" cy="29602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7FFBDD4-35DD-865B-1BDF-0EEBB915F61F}"/>
              </a:ext>
            </a:extLst>
          </p:cNvPr>
          <p:cNvSpPr txBox="1"/>
          <p:nvPr/>
        </p:nvSpPr>
        <p:spPr bwMode="gray">
          <a:xfrm>
            <a:off x="7613980" y="3391850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marginalization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B280C76-49B7-5650-EB92-693A79C4A5F6}"/>
              </a:ext>
            </a:extLst>
          </p:cNvPr>
          <p:cNvSpPr/>
          <p:nvPr/>
        </p:nvSpPr>
        <p:spPr bwMode="gray">
          <a:xfrm>
            <a:off x="6741475" y="3651870"/>
            <a:ext cx="350805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907EBED-EEA2-9616-CA9B-52E516ED9EB5}"/>
              </a:ext>
            </a:extLst>
          </p:cNvPr>
          <p:cNvSpPr txBox="1"/>
          <p:nvPr/>
        </p:nvSpPr>
        <p:spPr bwMode="gray">
          <a:xfrm>
            <a:off x="5685855" y="4042123"/>
            <a:ext cx="117431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Dynamics model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0CA1400-8EB1-30F9-851B-9A67C4C7BAB3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5523774" y="3973217"/>
            <a:ext cx="167866" cy="17093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279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4" grpId="0"/>
      <p:bldP spid="19" grpId="0"/>
      <p:bldP spid="30" grpId="0"/>
      <p:bldP spid="36" grpId="0"/>
      <p:bldP spid="39" grpId="0" animBg="1"/>
      <p:bldP spid="40" grpId="0" animBg="1"/>
      <p:bldP spid="41" grpId="0" animBg="1"/>
      <p:bldP spid="42" grpId="0" animBg="1"/>
      <p:bldP spid="44" grpId="0"/>
      <p:bldP spid="47" grpId="0"/>
      <p:bldP spid="48" grpId="0"/>
      <p:bldP spid="51" grpId="0"/>
      <p:bldP spid="53" grpId="0" animBg="1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C5A12F-2574-D43A-9BAF-5C50BFC4B3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93544" cy="3563938"/>
          </a:xfrm>
        </p:spPr>
        <p:txBody>
          <a:bodyPr/>
          <a:lstStyle/>
          <a:p>
            <a:r>
              <a:rPr lang="en-US" b="1" dirty="0"/>
              <a:t>Observation</a:t>
            </a:r>
            <a:r>
              <a:rPr lang="en-US" dirty="0"/>
              <a:t>: The product structure of the probabilities seems crucial</a:t>
            </a:r>
          </a:p>
          <a:p>
            <a:r>
              <a:rPr lang="en-US" b="1" dirty="0"/>
              <a:t>Idea</a:t>
            </a:r>
            <a:r>
              <a:rPr lang="en-US" dirty="0"/>
              <a:t>: Define a graph where each of the variables are nodes and edges indicate factor relationships between variables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Advantages</a:t>
            </a:r>
            <a:r>
              <a:rPr lang="en-US" dirty="0"/>
              <a:t>: Simple way to visualize factor structure of the joint probability</a:t>
            </a:r>
          </a:p>
          <a:p>
            <a:pPr lvl="1"/>
            <a:r>
              <a:rPr lang="en-US" sz="1200" b="1" dirty="0"/>
              <a:t>Bayesian Networks</a:t>
            </a:r>
            <a:r>
              <a:rPr lang="en-US" sz="1200" dirty="0"/>
              <a:t>: Insights into (conditional) independence based on graph properties</a:t>
            </a:r>
          </a:p>
          <a:p>
            <a:pPr lvl="1"/>
            <a:r>
              <a:rPr lang="en-US" sz="1200" b="1" dirty="0"/>
              <a:t>Factor Graphs</a:t>
            </a:r>
            <a:r>
              <a:rPr lang="en-US" sz="1200" dirty="0"/>
              <a:t>: Insights into efficient inference and approximation algorithms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669470-0B34-F71C-7142-12C157D3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8C958C5-EE7F-F3CB-21EA-C914759EEB7A}"/>
                  </a:ext>
                </a:extLst>
              </p:cNvPr>
              <p:cNvSpPr/>
              <p:nvPr/>
            </p:nvSpPr>
            <p:spPr bwMode="gray">
              <a:xfrm>
                <a:off x="5121416" y="323500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8C958C5-EE7F-F3CB-21EA-C914759EEB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21416" y="3235002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7236F90-9C1D-FB82-71FE-89D9CEB722BF}"/>
                  </a:ext>
                </a:extLst>
              </p:cNvPr>
              <p:cNvSpPr/>
              <p:nvPr/>
            </p:nvSpPr>
            <p:spPr bwMode="gray">
              <a:xfrm>
                <a:off x="5645691" y="3650507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7236F90-9C1D-FB82-71FE-89D9CEB72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5691" y="3650507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CCA0B49-97E4-C887-7250-32F7C3F2B4A0}"/>
                  </a:ext>
                </a:extLst>
              </p:cNvPr>
              <p:cNvSpPr/>
              <p:nvPr/>
            </p:nvSpPr>
            <p:spPr bwMode="gray">
              <a:xfrm>
                <a:off x="5645691" y="323403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CCA0B49-97E4-C887-7250-32F7C3F2B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5691" y="3234039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D42EF5-608A-5D51-F236-DFB3F99CB09A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 bwMode="gray">
          <a:xfrm flipV="1">
            <a:off x="5337416" y="3342039"/>
            <a:ext cx="308275" cy="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2355295-71FE-2424-2B71-70F07524D015}"/>
                  </a:ext>
                </a:extLst>
              </p:cNvPr>
              <p:cNvSpPr/>
              <p:nvPr/>
            </p:nvSpPr>
            <p:spPr bwMode="gray">
              <a:xfrm>
                <a:off x="5636560" y="2552899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2355295-71FE-2424-2B71-70F07524D0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36560" y="2552899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48A70D1-2AB5-013A-743C-4E18577645A9}"/>
                  </a:ext>
                </a:extLst>
              </p:cNvPr>
              <p:cNvSpPr/>
              <p:nvPr/>
            </p:nvSpPr>
            <p:spPr bwMode="gray">
              <a:xfrm>
                <a:off x="6151705" y="3650507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48A70D1-2AB5-013A-743C-4E1857764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51705" y="3650507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 l="-5000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77927CC-9870-2932-C9EC-D07E21BF75B5}"/>
                  </a:ext>
                </a:extLst>
              </p:cNvPr>
              <p:cNvSpPr/>
              <p:nvPr/>
            </p:nvSpPr>
            <p:spPr bwMode="gray">
              <a:xfrm>
                <a:off x="6151705" y="323403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77927CC-9870-2932-C9EC-D07E21BF7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51705" y="3234039"/>
                <a:ext cx="216000" cy="21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F27DEB-C5C5-419D-E4D7-72C10765D54B}"/>
              </a:ext>
            </a:extLst>
          </p:cNvPr>
          <p:cNvCxnSpPr>
            <a:cxnSpLocks/>
            <a:stCxn id="27" idx="4"/>
            <a:endCxn id="26" idx="0"/>
          </p:cNvCxnSpPr>
          <p:nvPr/>
        </p:nvCxnSpPr>
        <p:spPr bwMode="gray">
          <a:xfrm>
            <a:off x="5753691" y="3450039"/>
            <a:ext cx="0" cy="200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D0C882-B398-2075-B02F-D4EAB6B5B4FF}"/>
              </a:ext>
            </a:extLst>
          </p:cNvPr>
          <p:cNvCxnSpPr>
            <a:cxnSpLocks/>
            <a:stCxn id="33" idx="4"/>
            <a:endCxn id="32" idx="0"/>
          </p:cNvCxnSpPr>
          <p:nvPr/>
        </p:nvCxnSpPr>
        <p:spPr bwMode="gray">
          <a:xfrm>
            <a:off x="6259705" y="3450039"/>
            <a:ext cx="0" cy="200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B4BC9A-09CD-2536-079B-90B554F4D3FE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 bwMode="gray">
          <a:xfrm>
            <a:off x="5861691" y="3342039"/>
            <a:ext cx="290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4938A6A-3B11-42E2-E03C-D008A8899BF1}"/>
              </a:ext>
            </a:extLst>
          </p:cNvPr>
          <p:cNvCxnSpPr>
            <a:cxnSpLocks/>
            <a:stCxn id="31" idx="4"/>
            <a:endCxn id="27" idx="0"/>
          </p:cNvCxnSpPr>
          <p:nvPr/>
        </p:nvCxnSpPr>
        <p:spPr bwMode="gray">
          <a:xfrm>
            <a:off x="5744560" y="2768899"/>
            <a:ext cx="9131" cy="465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081A1D-60B4-DA01-A0ED-D5BDA9254763}"/>
                  </a:ext>
                </a:extLst>
              </p:cNvPr>
              <p:cNvSpPr/>
              <p:nvPr/>
            </p:nvSpPr>
            <p:spPr bwMode="gray">
              <a:xfrm>
                <a:off x="6151705" y="2556003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081A1D-60B4-DA01-A0ED-D5BDA9254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51705" y="2556003"/>
                <a:ext cx="216000" cy="216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15B76B0-F3F9-8E09-D888-1700348C316B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 bwMode="gray">
          <a:xfrm>
            <a:off x="6259705" y="2772003"/>
            <a:ext cx="0" cy="462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D78777A-F0A6-362E-0C62-9D135EB5C008}"/>
                  </a:ext>
                </a:extLst>
              </p:cNvPr>
              <p:cNvSpPr/>
              <p:nvPr/>
            </p:nvSpPr>
            <p:spPr bwMode="gray">
              <a:xfrm>
                <a:off x="6660256" y="3648055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D78777A-F0A6-362E-0C62-9D135EB5C0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60256" y="3648055"/>
                <a:ext cx="216000" cy="216000"/>
              </a:xfrm>
              <a:prstGeom prst="ellipse">
                <a:avLst/>
              </a:prstGeom>
              <a:blipFill>
                <a:blip r:embed="rId10"/>
                <a:stretch>
                  <a:fillRect l="-11111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0F345F7-75E7-C8D0-60C1-D2E3DFCF3388}"/>
                  </a:ext>
                </a:extLst>
              </p:cNvPr>
              <p:cNvSpPr/>
              <p:nvPr/>
            </p:nvSpPr>
            <p:spPr bwMode="gray">
              <a:xfrm>
                <a:off x="6660256" y="323158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0F345F7-75E7-C8D0-60C1-D2E3DFCF33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60256" y="3231587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67BF879-5F11-190F-EC4D-420C0A9E9152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 bwMode="gray">
          <a:xfrm>
            <a:off x="6768256" y="3447587"/>
            <a:ext cx="0" cy="200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BA1EC38-A5AD-5002-E56D-DBF2EB4CC869}"/>
                  </a:ext>
                </a:extLst>
              </p:cNvPr>
              <p:cNvSpPr/>
              <p:nvPr/>
            </p:nvSpPr>
            <p:spPr bwMode="gray">
              <a:xfrm>
                <a:off x="6660256" y="2552899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BA1EC38-A5AD-5002-E56D-DBF2EB4CC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60256" y="2552899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 l="-5556"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39F1074-3AA8-0CFB-4D82-701F95D4FD8B}"/>
              </a:ext>
            </a:extLst>
          </p:cNvPr>
          <p:cNvCxnSpPr>
            <a:cxnSpLocks/>
            <a:stCxn id="56" idx="4"/>
            <a:endCxn id="54" idx="0"/>
          </p:cNvCxnSpPr>
          <p:nvPr/>
        </p:nvCxnSpPr>
        <p:spPr bwMode="gray">
          <a:xfrm>
            <a:off x="6768256" y="2768899"/>
            <a:ext cx="0" cy="462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F19374-CC29-F079-CA1D-D8F3FE9819EB}"/>
              </a:ext>
            </a:extLst>
          </p:cNvPr>
          <p:cNvCxnSpPr>
            <a:cxnSpLocks/>
            <a:stCxn id="24" idx="7"/>
            <a:endCxn id="33" idx="1"/>
          </p:cNvCxnSpPr>
          <p:nvPr/>
        </p:nvCxnSpPr>
        <p:spPr bwMode="gray">
          <a:xfrm rot="5400000" flipH="1" flipV="1">
            <a:off x="5744079" y="2827377"/>
            <a:ext cx="963" cy="877553"/>
          </a:xfrm>
          <a:prstGeom prst="curvedConnector3">
            <a:avLst>
              <a:gd name="adj1" fmla="val 271230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0">
            <a:extLst>
              <a:ext uri="{FF2B5EF4-FFF2-40B4-BE49-F238E27FC236}">
                <a16:creationId xmlns:a16="http://schemas.microsoft.com/office/drawing/2014/main" id="{AA27A0F6-51C9-929F-E4AF-72E5640F6568}"/>
              </a:ext>
            </a:extLst>
          </p:cNvPr>
          <p:cNvCxnSpPr>
            <a:cxnSpLocks/>
            <a:stCxn id="24" idx="7"/>
            <a:endCxn id="54" idx="1"/>
          </p:cNvCxnSpPr>
          <p:nvPr/>
        </p:nvCxnSpPr>
        <p:spPr bwMode="gray">
          <a:xfrm rot="5400000" flipH="1" flipV="1">
            <a:off x="5997129" y="2571875"/>
            <a:ext cx="3415" cy="1386104"/>
          </a:xfrm>
          <a:prstGeom prst="curvedConnector3">
            <a:avLst>
              <a:gd name="adj1" fmla="val 100564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A4C3251-FE5C-9AC7-5536-97EE7424D701}"/>
                  </a:ext>
                </a:extLst>
              </p:cNvPr>
              <p:cNvSpPr/>
              <p:nvPr/>
            </p:nvSpPr>
            <p:spPr bwMode="gray">
              <a:xfrm>
                <a:off x="1907704" y="254371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A4C3251-FE5C-9AC7-5536-97EE7424D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07704" y="2543711"/>
                <a:ext cx="216000" cy="216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FB6F9019-EF76-BF16-BEDD-BF469CFC9ECE}"/>
                  </a:ext>
                </a:extLst>
              </p:cNvPr>
              <p:cNvSpPr/>
              <p:nvPr/>
            </p:nvSpPr>
            <p:spPr bwMode="gray">
              <a:xfrm>
                <a:off x="2484205" y="254371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FB6F9019-EF76-BF16-BEDD-BF469CFC9E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84205" y="2543711"/>
                <a:ext cx="216000" cy="216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AE407D3-DC21-A9B1-E96A-BFA2EBB218F9}"/>
                  </a:ext>
                </a:extLst>
              </p:cNvPr>
              <p:cNvSpPr/>
              <p:nvPr/>
            </p:nvSpPr>
            <p:spPr bwMode="gray">
              <a:xfrm>
                <a:off x="1907704" y="304776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AE407D3-DC21-A9B1-E96A-BFA2EBB218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07704" y="3047767"/>
                <a:ext cx="216000" cy="216000"/>
              </a:xfrm>
              <a:prstGeom prst="ellipse">
                <a:avLst/>
              </a:prstGeom>
              <a:blipFill>
                <a:blip r:embed="rId15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4C9A74F-9141-079A-7093-9DB3F34BE8C6}"/>
                  </a:ext>
                </a:extLst>
              </p:cNvPr>
              <p:cNvSpPr/>
              <p:nvPr/>
            </p:nvSpPr>
            <p:spPr bwMode="gray">
              <a:xfrm>
                <a:off x="2484205" y="304776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4C9A74F-9141-079A-7093-9DB3F34BE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84205" y="3047767"/>
                <a:ext cx="216000" cy="216000"/>
              </a:xfrm>
              <a:prstGeom prst="ellipse">
                <a:avLst/>
              </a:prstGeom>
              <a:blipFill>
                <a:blip r:embed="rId16"/>
                <a:stretch>
                  <a:fillRect l="-1052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86E1199-0E6C-B7A6-FD9F-1C477A3F054D}"/>
                  </a:ext>
                </a:extLst>
              </p:cNvPr>
              <p:cNvSpPr/>
              <p:nvPr/>
            </p:nvSpPr>
            <p:spPr bwMode="gray">
              <a:xfrm>
                <a:off x="2196205" y="3479847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86E1199-0E6C-B7A6-FD9F-1C477A3F05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96205" y="3479847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6D46D4-B386-5F27-147D-0259EA703A85}"/>
              </a:ext>
            </a:extLst>
          </p:cNvPr>
          <p:cNvCxnSpPr>
            <a:stCxn id="74" idx="4"/>
            <a:endCxn id="76" idx="0"/>
          </p:cNvCxnSpPr>
          <p:nvPr/>
        </p:nvCxnSpPr>
        <p:spPr bwMode="gray">
          <a:xfrm>
            <a:off x="2015704" y="2759711"/>
            <a:ext cx="0" cy="288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88523BD-45F8-BB78-DF5C-7EF3E88AF81D}"/>
              </a:ext>
            </a:extLst>
          </p:cNvPr>
          <p:cNvCxnSpPr>
            <a:cxnSpLocks/>
            <a:stCxn id="75" idx="4"/>
            <a:endCxn id="77" idx="0"/>
          </p:cNvCxnSpPr>
          <p:nvPr/>
        </p:nvCxnSpPr>
        <p:spPr bwMode="gray">
          <a:xfrm>
            <a:off x="2592205" y="2759711"/>
            <a:ext cx="0" cy="288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C6248B7-D446-DAD4-8037-BBE78A44D285}"/>
              </a:ext>
            </a:extLst>
          </p:cNvPr>
          <p:cNvCxnSpPr>
            <a:cxnSpLocks/>
            <a:stCxn id="77" idx="4"/>
            <a:endCxn id="78" idx="7"/>
          </p:cNvCxnSpPr>
          <p:nvPr/>
        </p:nvCxnSpPr>
        <p:spPr bwMode="gray">
          <a:xfrm flipH="1">
            <a:off x="2380573" y="3263767"/>
            <a:ext cx="211632" cy="247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B649D08-FD73-FA69-E5DD-DA76D4A56D10}"/>
              </a:ext>
            </a:extLst>
          </p:cNvPr>
          <p:cNvCxnSpPr>
            <a:cxnSpLocks/>
            <a:stCxn id="76" idx="4"/>
            <a:endCxn id="78" idx="1"/>
          </p:cNvCxnSpPr>
          <p:nvPr/>
        </p:nvCxnSpPr>
        <p:spPr bwMode="gray">
          <a:xfrm>
            <a:off x="2015704" y="3263767"/>
            <a:ext cx="212133" cy="247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BBFE22A-6709-C0DE-6F0F-F84546CB434C}"/>
              </a:ext>
            </a:extLst>
          </p:cNvPr>
          <p:cNvCxnSpPr>
            <a:cxnSpLocks/>
            <a:stCxn id="33" idx="6"/>
            <a:endCxn id="54" idx="2"/>
          </p:cNvCxnSpPr>
          <p:nvPr/>
        </p:nvCxnSpPr>
        <p:spPr bwMode="gray">
          <a:xfrm flipV="1">
            <a:off x="6367705" y="3339587"/>
            <a:ext cx="292551" cy="2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AC2F6BF-FA1F-538F-5F40-093B6DD51943}"/>
                  </a:ext>
                </a:extLst>
              </p:cNvPr>
              <p:cNvSpPr txBox="1"/>
              <p:nvPr/>
            </p:nvSpPr>
            <p:spPr bwMode="gray">
              <a:xfrm>
                <a:off x="468001" y="2147099"/>
                <a:ext cx="3672408" cy="2171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DE" sz="8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AC2F6BF-FA1F-538F-5F40-093B6DD51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8001" y="2147099"/>
                <a:ext cx="3672408" cy="21711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5EB6FC7-DFA6-37DD-CD8E-98A1C3F697B7}"/>
                  </a:ext>
                </a:extLst>
              </p:cNvPr>
              <p:cNvSpPr txBox="1"/>
              <p:nvPr/>
            </p:nvSpPr>
            <p:spPr bwMode="gray">
              <a:xfrm>
                <a:off x="4330492" y="2139702"/>
                <a:ext cx="3905413" cy="2154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DE" sz="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5EB6FC7-DFA6-37DD-CD8E-98A1C3F69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30492" y="2139702"/>
                <a:ext cx="3905413" cy="215444"/>
              </a:xfrm>
              <a:prstGeom prst="rect">
                <a:avLst/>
              </a:prstGeom>
              <a:blipFill>
                <a:blip r:embed="rId19"/>
                <a:stretch>
                  <a:fillRect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9068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0" dur="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4" dur="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8" dur="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2" dur="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6" dur="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0" dur="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 animBg="1"/>
      <p:bldP spid="31" grpId="0" animBg="1"/>
      <p:bldP spid="32" grpId="0" animBg="1"/>
      <p:bldP spid="33" grpId="0" animBg="1"/>
      <p:bldP spid="47" grpId="0" animBg="1"/>
      <p:bldP spid="53" grpId="0" animBg="1"/>
      <p:bldP spid="54" grpId="0" animBg="1"/>
      <p:bldP spid="56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7" grpId="0" animBg="1"/>
      <p:bldP spid="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Graphical Models</a:t>
            </a:r>
          </a:p>
          <a:p>
            <a:pPr marL="342900" indent="-342900"/>
            <a:r>
              <a:rPr lang="en-US" altLang="en-DE" b="1" dirty="0"/>
              <a:t>Bayesian Networks</a:t>
            </a:r>
          </a:p>
          <a:p>
            <a:pPr marL="342900" indent="-342900"/>
            <a:r>
              <a:rPr lang="en-US" altLang="en-DE" dirty="0"/>
              <a:t>Conditional Independence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57758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04EA4E6-975F-C888-69DE-8EED6FDEDC1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93544" cy="2250122"/>
              </a:xfrm>
            </p:spPr>
            <p:txBody>
              <a:bodyPr/>
              <a:lstStyle/>
              <a:p>
                <a:r>
                  <a:rPr lang="en-DE" b="1" dirty="0"/>
                  <a:t>Observation</a:t>
                </a:r>
                <a:r>
                  <a:rPr lang="en-DE" dirty="0"/>
                  <a:t>. Any joint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dirty="0"/>
                  <a:t> can be written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DE" dirty="0"/>
              </a:p>
              <a:p>
                <a:r>
                  <a:rPr lang="en-DE" b="1" dirty="0"/>
                  <a:t>Bayesian Network</a:t>
                </a:r>
                <a:r>
                  <a:rPr lang="en-DE" dirty="0"/>
                  <a:t>. </a:t>
                </a:r>
                <a:r>
                  <a:rPr lang="en-DE" i="1" dirty="0"/>
                  <a:t>Given a joint distribution as a product of conditional distributions,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parents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DE" i="1" dirty="0"/>
                  <a:t>, a </a:t>
                </a:r>
                <a:r>
                  <a:rPr lang="en-DE" dirty="0"/>
                  <a:t>Bayesian network</a:t>
                </a:r>
                <a:r>
                  <a:rPr lang="en-DE" i="1" dirty="0"/>
                  <a:t> is a graph with a node for every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i="1" dirty="0"/>
                  <a:t>, and a directed edge from every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parent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dirty="0"/>
                  <a:t>. </a:t>
                </a:r>
                <a:r>
                  <a:rPr lang="en-DE" i="1" dirty="0"/>
                  <a:t>If the variable is independent of all other variables, it has no incoming edges.</a:t>
                </a:r>
                <a:endParaRPr lang="en-DE" dirty="0"/>
              </a:p>
              <a:p>
                <a:endParaRPr lang="en-DE" b="1" dirty="0"/>
              </a:p>
              <a:p>
                <a:r>
                  <a:rPr lang="en-DE" b="1" dirty="0"/>
                  <a:t>Examples</a:t>
                </a:r>
                <a:r>
                  <a:rPr lang="en-DE" dirty="0"/>
                  <a:t>: For 3 variables, we have these four generic Bayesian networks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04EA4E6-975F-C888-69DE-8EED6FDEDC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93544" cy="2250122"/>
              </a:xfrm>
              <a:blipFill>
                <a:blip r:embed="rId2"/>
                <a:stretch>
                  <a:fillRect t="-18539" r="-358" b="-117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13B797AE-F660-51F1-5476-6372EA92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Bayesian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43FB09-C41D-47DB-72A4-39585FA8876E}"/>
                  </a:ext>
                </a:extLst>
              </p:cNvPr>
              <p:cNvSpPr/>
              <p:nvPr/>
            </p:nvSpPr>
            <p:spPr bwMode="gray">
              <a:xfrm>
                <a:off x="745019" y="380743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43FB09-C41D-47DB-72A4-39585FA887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5019" y="3807431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F04414D-0AE9-F4FE-2E99-1777CC633ACC}"/>
                  </a:ext>
                </a:extLst>
              </p:cNvPr>
              <p:cNvSpPr/>
              <p:nvPr/>
            </p:nvSpPr>
            <p:spPr bwMode="gray">
              <a:xfrm>
                <a:off x="1321520" y="380743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F04414D-0AE9-F4FE-2E99-1777CC633A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21520" y="3807431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2F384CF-2583-A9E8-30F3-D6D817F50F7E}"/>
                  </a:ext>
                </a:extLst>
              </p:cNvPr>
              <p:cNvSpPr/>
              <p:nvPr/>
            </p:nvSpPr>
            <p:spPr bwMode="gray">
              <a:xfrm>
                <a:off x="1032558" y="427569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2F384CF-2583-A9E8-30F3-D6D817F50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2558" y="4275694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983E4D-E936-1D47-41DE-C586CE37B75C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 bwMode="gray">
          <a:xfrm>
            <a:off x="853019" y="4023431"/>
            <a:ext cx="211171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1EF292-0C37-A498-3E8C-580AE2BD37BE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 bwMode="gray">
          <a:xfrm>
            <a:off x="961019" y="3915431"/>
            <a:ext cx="360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1D0AE4-82EE-DB5E-27FC-DCDAE7919C40}"/>
              </a:ext>
            </a:extLst>
          </p:cNvPr>
          <p:cNvCxnSpPr>
            <a:cxnSpLocks/>
            <a:stCxn id="7" idx="4"/>
            <a:endCxn id="8" idx="7"/>
          </p:cNvCxnSpPr>
          <p:nvPr/>
        </p:nvCxnSpPr>
        <p:spPr bwMode="gray">
          <a:xfrm flipH="1">
            <a:off x="1216926" y="4023431"/>
            <a:ext cx="212594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82F31B-2BEF-80E4-02CC-A97DFE798CCA}"/>
                  </a:ext>
                </a:extLst>
              </p:cNvPr>
              <p:cNvSpPr/>
              <p:nvPr/>
            </p:nvSpPr>
            <p:spPr bwMode="gray">
              <a:xfrm>
                <a:off x="2722579" y="379982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82F31B-2BEF-80E4-02CC-A97DFE798C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22579" y="3799822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840F633-D853-C347-23A5-4188970869F1}"/>
                  </a:ext>
                </a:extLst>
              </p:cNvPr>
              <p:cNvSpPr/>
              <p:nvPr/>
            </p:nvSpPr>
            <p:spPr bwMode="gray">
              <a:xfrm>
                <a:off x="3299080" y="379982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840F633-D853-C347-23A5-4188970869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99080" y="3799822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72337D8-5214-A725-522D-015C1ABE1379}"/>
                  </a:ext>
                </a:extLst>
              </p:cNvPr>
              <p:cNvSpPr/>
              <p:nvPr/>
            </p:nvSpPr>
            <p:spPr bwMode="gray">
              <a:xfrm>
                <a:off x="3010118" y="42680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72337D8-5214-A725-522D-015C1ABE13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10118" y="4268085"/>
                <a:ext cx="216000" cy="21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563CD1-303E-12A6-00CD-870D67DDAA64}"/>
              </a:ext>
            </a:extLst>
          </p:cNvPr>
          <p:cNvCxnSpPr>
            <a:cxnSpLocks/>
            <a:stCxn id="20" idx="4"/>
            <a:endCxn id="22" idx="1"/>
          </p:cNvCxnSpPr>
          <p:nvPr/>
        </p:nvCxnSpPr>
        <p:spPr bwMode="gray">
          <a:xfrm>
            <a:off x="2830579" y="4015822"/>
            <a:ext cx="211171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F71625-0FA4-9D8A-6345-96A59E12ECBD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 bwMode="gray">
          <a:xfrm>
            <a:off x="2938579" y="3907822"/>
            <a:ext cx="360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0454C50-0459-0BD0-A08D-EA23DC9DF156}"/>
                  </a:ext>
                </a:extLst>
              </p:cNvPr>
              <p:cNvSpPr/>
              <p:nvPr/>
            </p:nvSpPr>
            <p:spPr bwMode="gray">
              <a:xfrm>
                <a:off x="4585007" y="379982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0454C50-0459-0BD0-A08D-EA23DC9DF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85007" y="3799822"/>
                <a:ext cx="216000" cy="216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9CB83FC-5D27-92D0-00D8-BA16F1056624}"/>
                  </a:ext>
                </a:extLst>
              </p:cNvPr>
              <p:cNvSpPr/>
              <p:nvPr/>
            </p:nvSpPr>
            <p:spPr bwMode="gray">
              <a:xfrm>
                <a:off x="5161508" y="379982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9CB83FC-5D27-92D0-00D8-BA16F1056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61508" y="3799822"/>
                <a:ext cx="216000" cy="216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376FD48-1A62-7DF3-1FCA-FFEAB562FF30}"/>
                  </a:ext>
                </a:extLst>
              </p:cNvPr>
              <p:cNvSpPr/>
              <p:nvPr/>
            </p:nvSpPr>
            <p:spPr bwMode="gray">
              <a:xfrm>
                <a:off x="4872546" y="42680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376FD48-1A62-7DF3-1FCA-FFEAB562F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72546" y="4268085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AC97A35-157A-B274-C3DC-10B587C02494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 bwMode="gray">
          <a:xfrm>
            <a:off x="4801007" y="3907822"/>
            <a:ext cx="360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580C028-01DD-5206-110D-F8FB213C05D9}"/>
              </a:ext>
            </a:extLst>
          </p:cNvPr>
          <p:cNvCxnSpPr>
            <a:cxnSpLocks/>
            <a:stCxn id="32" idx="4"/>
            <a:endCxn id="33" idx="7"/>
          </p:cNvCxnSpPr>
          <p:nvPr/>
        </p:nvCxnSpPr>
        <p:spPr bwMode="gray">
          <a:xfrm flipH="1">
            <a:off x="5056914" y="4015822"/>
            <a:ext cx="212594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800814F-36D5-3B2D-AAF6-B61EAB78C5C6}"/>
                  </a:ext>
                </a:extLst>
              </p:cNvPr>
              <p:cNvSpPr txBox="1"/>
              <p:nvPr/>
            </p:nvSpPr>
            <p:spPr bwMode="gray">
              <a:xfrm>
                <a:off x="35496" y="4541837"/>
                <a:ext cx="2160240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800814F-36D5-3B2D-AAF6-B61EAB78C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96" y="4541837"/>
                <a:ext cx="2160240" cy="215444"/>
              </a:xfrm>
              <a:prstGeom prst="rect">
                <a:avLst/>
              </a:prstGeom>
              <a:blipFill>
                <a:blip r:embed="rId1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094BE9F-AFA8-1427-E463-CB18E4E77AAF}"/>
                  </a:ext>
                </a:extLst>
              </p:cNvPr>
              <p:cNvSpPr txBox="1"/>
              <p:nvPr/>
            </p:nvSpPr>
            <p:spPr bwMode="gray">
              <a:xfrm>
                <a:off x="2195736" y="4463295"/>
                <a:ext cx="1845103" cy="438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8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094BE9F-AFA8-1427-E463-CB18E4E77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95736" y="4463295"/>
                <a:ext cx="1845103" cy="438582"/>
              </a:xfrm>
              <a:prstGeom prst="rect">
                <a:avLst/>
              </a:prstGeom>
              <a:blipFill>
                <a:blip r:embed="rId13"/>
                <a:stretch>
                  <a:fillRect t="-77143" b="-12857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24E9454-ADC4-B4A1-97F9-5F1BA09C1C48}"/>
                  </a:ext>
                </a:extLst>
              </p:cNvPr>
              <p:cNvSpPr txBox="1"/>
              <p:nvPr/>
            </p:nvSpPr>
            <p:spPr bwMode="gray">
              <a:xfrm>
                <a:off x="4067944" y="4469829"/>
                <a:ext cx="1845103" cy="438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24E9454-ADC4-B4A1-97F9-5F1BA09C1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67944" y="4469829"/>
                <a:ext cx="1845103" cy="438582"/>
              </a:xfrm>
              <a:prstGeom prst="rect">
                <a:avLst/>
              </a:prstGeom>
              <a:blipFill>
                <a:blip r:embed="rId14"/>
                <a:stretch>
                  <a:fillRect t="-72222" b="-12222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8A941DA-C69D-B58C-9CB3-495373BEEF60}"/>
                  </a:ext>
                </a:extLst>
              </p:cNvPr>
              <p:cNvSpPr txBox="1"/>
              <p:nvPr/>
            </p:nvSpPr>
            <p:spPr bwMode="gray">
              <a:xfrm>
                <a:off x="5796136" y="4469829"/>
                <a:ext cx="1845103" cy="4494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8A941DA-C69D-B58C-9CB3-495373BEE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96136" y="4469829"/>
                <a:ext cx="1845103" cy="449482"/>
              </a:xfrm>
              <a:prstGeom prst="rect">
                <a:avLst/>
              </a:prstGeom>
              <a:blipFill>
                <a:blip r:embed="rId15"/>
                <a:stretch>
                  <a:fillRect t="-70270" b="-1162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C68A46F-B012-74C0-14FA-D59D61162A9D}"/>
                  </a:ext>
                </a:extLst>
              </p:cNvPr>
              <p:cNvSpPr/>
              <p:nvPr/>
            </p:nvSpPr>
            <p:spPr bwMode="gray">
              <a:xfrm>
                <a:off x="6444974" y="380839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C68A46F-B012-74C0-14FA-D59D61162A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44974" y="3808392"/>
                <a:ext cx="216000" cy="216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338D707-E60B-7427-1FE5-2C3F6684F334}"/>
                  </a:ext>
                </a:extLst>
              </p:cNvPr>
              <p:cNvSpPr/>
              <p:nvPr/>
            </p:nvSpPr>
            <p:spPr bwMode="gray">
              <a:xfrm>
                <a:off x="7021475" y="380839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338D707-E60B-7427-1FE5-2C3F6684F3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21475" y="3808392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FBE3393-17A5-5A8F-BEF7-1BD5DD5B87C0}"/>
                  </a:ext>
                </a:extLst>
              </p:cNvPr>
              <p:cNvSpPr/>
              <p:nvPr/>
            </p:nvSpPr>
            <p:spPr bwMode="gray">
              <a:xfrm>
                <a:off x="6732513" y="427665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FBE3393-17A5-5A8F-BEF7-1BD5DD5B87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32513" y="4276655"/>
                <a:ext cx="216000" cy="216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302C8BD-652D-86BD-BD23-16720ED0843B}"/>
              </a:ext>
            </a:extLst>
          </p:cNvPr>
          <p:cNvCxnSpPr>
            <a:cxnSpLocks/>
            <a:stCxn id="56" idx="4"/>
            <a:endCxn id="58" idx="1"/>
          </p:cNvCxnSpPr>
          <p:nvPr/>
        </p:nvCxnSpPr>
        <p:spPr bwMode="gray">
          <a:xfrm>
            <a:off x="6552974" y="4024392"/>
            <a:ext cx="211171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BF2680D-F29A-7662-3076-D3885BC7C354}"/>
              </a:ext>
            </a:extLst>
          </p:cNvPr>
          <p:cNvCxnSpPr>
            <a:cxnSpLocks/>
            <a:stCxn id="57" idx="4"/>
            <a:endCxn id="58" idx="7"/>
          </p:cNvCxnSpPr>
          <p:nvPr/>
        </p:nvCxnSpPr>
        <p:spPr bwMode="gray">
          <a:xfrm flipH="1">
            <a:off x="6916881" y="4024392"/>
            <a:ext cx="212594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24D4276-AB69-A3FF-B6C9-61E97CBE5E46}"/>
              </a:ext>
            </a:extLst>
          </p:cNvPr>
          <p:cNvSpPr txBox="1"/>
          <p:nvPr/>
        </p:nvSpPr>
        <p:spPr bwMode="gray">
          <a:xfrm>
            <a:off x="615734" y="4851956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full mesh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428AE5-2D87-3BF3-E21E-111813799040}"/>
              </a:ext>
            </a:extLst>
          </p:cNvPr>
          <p:cNvSpPr txBox="1"/>
          <p:nvPr/>
        </p:nvSpPr>
        <p:spPr bwMode="gray">
          <a:xfrm>
            <a:off x="2584550" y="4856600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star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55149F-47EB-96AA-2759-F11FD3CBA1D0}"/>
              </a:ext>
            </a:extLst>
          </p:cNvPr>
          <p:cNvSpPr txBox="1"/>
          <p:nvPr/>
        </p:nvSpPr>
        <p:spPr bwMode="gray">
          <a:xfrm>
            <a:off x="4555416" y="4851956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chain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D9E48EF-7496-D42D-9C88-C4F73D0A82D3}"/>
              </a:ext>
            </a:extLst>
          </p:cNvPr>
          <p:cNvSpPr txBox="1"/>
          <p:nvPr/>
        </p:nvSpPr>
        <p:spPr bwMode="gray">
          <a:xfrm>
            <a:off x="6383313" y="4876006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sink</a:t>
            </a:r>
            <a:endParaRPr lang="en-DE" sz="1000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928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0" grpId="0" animBg="1"/>
      <p:bldP spid="21" grpId="0" animBg="1"/>
      <p:bldP spid="22" grpId="0" animBg="1"/>
      <p:bldP spid="31" grpId="0" animBg="1"/>
      <p:bldP spid="32" grpId="0" animBg="1"/>
      <p:bldP spid="33" grpId="0" animBg="1"/>
      <p:bldP spid="38" grpId="0"/>
      <p:bldP spid="39" grpId="0"/>
      <p:bldP spid="41" grpId="0"/>
      <p:bldP spid="47" grpId="0"/>
      <p:bldP spid="56" grpId="0" animBg="1"/>
      <p:bldP spid="57" grpId="0" animBg="1"/>
      <p:bldP spid="58" grpId="0" animBg="1"/>
      <p:bldP spid="62" grpId="0"/>
      <p:bldP spid="63" grpId="0"/>
      <p:bldP spid="64" grpId="0"/>
      <p:bldP spid="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582D2E86-4CEE-FCC6-0032-8245341DEF37}"/>
                  </a:ext>
                </a:extLst>
              </p:cNvPr>
              <p:cNvSpPr/>
              <p:nvPr/>
            </p:nvSpPr>
            <p:spPr bwMode="gray">
              <a:xfrm>
                <a:off x="7821767" y="1919347"/>
                <a:ext cx="481096" cy="661521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7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=2,…,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DE" sz="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582D2E86-4CEE-FCC6-0032-8245341DE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21767" y="1919347"/>
                <a:ext cx="481096" cy="66152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95B336-616A-9B6A-3457-6BC8E2B5AB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2097101"/>
          </a:xfrm>
        </p:spPr>
        <p:txBody>
          <a:bodyPr/>
          <a:lstStyle/>
          <a:p>
            <a:r>
              <a:rPr lang="en-US" b="1" dirty="0"/>
              <a:t>Plate</a:t>
            </a:r>
            <a:r>
              <a:rPr lang="en-US" dirty="0"/>
              <a:t>. If a subset of variables has the same relation only differing in their index, we use a ”plate” to collapse them into a single graphical element.</a:t>
            </a:r>
          </a:p>
          <a:p>
            <a:pPr lvl="1"/>
            <a:r>
              <a:rPr lang="en-US" sz="1200" dirty="0"/>
              <a:t>Increase readability of models for large amounts of parameters and data</a:t>
            </a:r>
          </a:p>
          <a:p>
            <a:r>
              <a:rPr lang="en-US" dirty="0"/>
              <a:t>A Bayesian network must always be a </a:t>
            </a:r>
            <a:r>
              <a:rPr lang="en-US" b="1" dirty="0"/>
              <a:t>directed acyclic graph</a:t>
            </a:r>
            <a:r>
              <a:rPr lang="en-US" dirty="0"/>
              <a:t> because only those have a topological order corresponding to a variable order.</a:t>
            </a:r>
            <a:endParaRPr lang="en-US" sz="1200" b="1" dirty="0"/>
          </a:p>
          <a:p>
            <a:r>
              <a:rPr lang="en-US" b="1" dirty="0"/>
              <a:t>Observed Variables</a:t>
            </a:r>
            <a:r>
              <a:rPr lang="en-US" dirty="0"/>
              <a:t>. If a subset of variables has been observed (“data”), the variable nodes are usually shaded (“clamped”).</a:t>
            </a:r>
            <a:endParaRPr lang="en-US" b="1" dirty="0"/>
          </a:p>
          <a:p>
            <a:pPr lvl="1"/>
            <a:r>
              <a:rPr lang="en-US" sz="1200" b="1" dirty="0"/>
              <a:t>Example</a:t>
            </a:r>
            <a:r>
              <a:rPr lang="en-US" sz="1200" dirty="0"/>
              <a:t>: Discriminatory Models</a:t>
            </a:r>
            <a:endParaRPr lang="en-US" sz="12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006F2A-2EE2-D0A5-BD8B-73552D71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2E14595-3F35-ED79-133F-5616F6D94A7E}"/>
                  </a:ext>
                </a:extLst>
              </p:cNvPr>
              <p:cNvSpPr/>
              <p:nvPr/>
            </p:nvSpPr>
            <p:spPr bwMode="gray">
              <a:xfrm>
                <a:off x="7939854" y="153676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2E14595-3F35-ED79-133F-5616F6D94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39854" y="1536764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A92E454-1628-9A86-BEF9-2660F14E3295}"/>
                  </a:ext>
                </a:extLst>
              </p:cNvPr>
              <p:cNvSpPr/>
              <p:nvPr/>
            </p:nvSpPr>
            <p:spPr bwMode="gray">
              <a:xfrm>
                <a:off x="7947672" y="208593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A92E454-1628-9A86-BEF9-2660F14E3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47672" y="2085930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BC0C4E-C50A-2A37-E702-1C59A677197F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 bwMode="gray">
          <a:xfrm>
            <a:off x="8047854" y="1752764"/>
            <a:ext cx="7818" cy="333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5C92A2-A070-8722-85AF-A7C685802B36}"/>
                  </a:ext>
                </a:extLst>
              </p:cNvPr>
              <p:cNvSpPr txBox="1"/>
              <p:nvPr/>
            </p:nvSpPr>
            <p:spPr bwMode="gray">
              <a:xfrm>
                <a:off x="7164288" y="1131590"/>
                <a:ext cx="1845103" cy="428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5C92A2-A070-8722-85AF-A7C685802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64288" y="1131590"/>
                <a:ext cx="1845103" cy="428515"/>
              </a:xfrm>
              <a:prstGeom prst="rect">
                <a:avLst/>
              </a:prstGeom>
              <a:blipFill>
                <a:blip r:embed="rId5"/>
                <a:stretch>
                  <a:fillRect t="-82353" b="-1323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6566E93F-40F7-6FB5-0E74-11B63BFA89AC}"/>
                  </a:ext>
                </a:extLst>
              </p:cNvPr>
              <p:cNvSpPr/>
              <p:nvPr/>
            </p:nvSpPr>
            <p:spPr bwMode="gray">
              <a:xfrm>
                <a:off x="2978132" y="4034454"/>
                <a:ext cx="841136" cy="625282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7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DE" sz="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6566E93F-40F7-6FB5-0E74-11B63BFA89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78132" y="4034454"/>
                <a:ext cx="841136" cy="625282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AEBA7A9-CE7D-EB38-35E6-01C5E86A6B98}"/>
                  </a:ext>
                </a:extLst>
              </p:cNvPr>
              <p:cNvSpPr/>
              <p:nvPr/>
            </p:nvSpPr>
            <p:spPr bwMode="gray">
              <a:xfrm>
                <a:off x="3456259" y="36518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AEBA7A9-CE7D-EB38-35E6-01C5E86A6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56259" y="3651870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2BC4F6F-CD57-8037-7133-F6D069EEE3AD}"/>
                  </a:ext>
                </a:extLst>
              </p:cNvPr>
              <p:cNvSpPr/>
              <p:nvPr/>
            </p:nvSpPr>
            <p:spPr bwMode="gray">
              <a:xfrm>
                <a:off x="3464077" y="4201036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2BC4F6F-CD57-8037-7133-F6D069EEE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64077" y="4201036"/>
                <a:ext cx="216000" cy="21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46BC3D-20F9-89B1-2B5C-7300195448BB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 bwMode="gray">
          <a:xfrm>
            <a:off x="3564259" y="3867870"/>
            <a:ext cx="7818" cy="333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6825D6B-1CE8-D96D-91B8-55D564F58BE8}"/>
                  </a:ext>
                </a:extLst>
              </p:cNvPr>
              <p:cNvSpPr/>
              <p:nvPr/>
            </p:nvSpPr>
            <p:spPr bwMode="gray">
              <a:xfrm>
                <a:off x="3063014" y="4201036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sz="1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6825D6B-1CE8-D96D-91B8-55D564F58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63014" y="4201036"/>
                <a:ext cx="216000" cy="216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7C5D86-5927-D595-0179-DD38176E1395}"/>
              </a:ext>
            </a:extLst>
          </p:cNvPr>
          <p:cNvCxnSpPr>
            <a:cxnSpLocks/>
            <a:stCxn id="20" idx="6"/>
            <a:endCxn id="18" idx="2"/>
          </p:cNvCxnSpPr>
          <p:nvPr/>
        </p:nvCxnSpPr>
        <p:spPr bwMode="gray">
          <a:xfrm>
            <a:off x="3279014" y="4309036"/>
            <a:ext cx="1850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646CA0-A2E1-9320-E4DC-DB01D6B98AFE}"/>
                  </a:ext>
                </a:extLst>
              </p:cNvPr>
              <p:cNvSpPr txBox="1"/>
              <p:nvPr/>
            </p:nvSpPr>
            <p:spPr bwMode="gray">
              <a:xfrm>
                <a:off x="2239917" y="3219822"/>
                <a:ext cx="2880320" cy="5124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nary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646CA0-A2E1-9320-E4DC-DB01D6B9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39917" y="3219822"/>
                <a:ext cx="2880320" cy="512448"/>
              </a:xfrm>
              <a:prstGeom prst="rect">
                <a:avLst/>
              </a:prstGeom>
              <a:blipFill>
                <a:blip r:embed="rId10"/>
                <a:stretch>
                  <a:fillRect t="-87805" b="-1414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45233A-CC76-B90E-D12F-A820FA02AFBC}"/>
                  </a:ext>
                </a:extLst>
              </p:cNvPr>
              <p:cNvSpPr txBox="1"/>
              <p:nvPr/>
            </p:nvSpPr>
            <p:spPr bwMode="gray">
              <a:xfrm>
                <a:off x="2248136" y="4659982"/>
                <a:ext cx="2880320" cy="5124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∏"/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nary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45233A-CC76-B90E-D12F-A820FA02A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48136" y="4659982"/>
                <a:ext cx="2880320" cy="512448"/>
              </a:xfrm>
              <a:prstGeom prst="rect">
                <a:avLst/>
              </a:prstGeom>
              <a:blipFill>
                <a:blip r:embed="rId11"/>
                <a:stretch>
                  <a:fillRect t="-83333" b="-1357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1123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2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6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6" grpId="0" animBg="1"/>
      <p:bldP spid="9" grpId="0"/>
      <p:bldP spid="16" grpId="0" animBg="1"/>
      <p:bldP spid="17" grpId="0" animBg="1"/>
      <p:bldP spid="18" grpId="0" animBg="1"/>
      <p:bldP spid="20" grpId="0" animBg="1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DEC12E9-A67D-CFC5-E485-2538AA008D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1421881"/>
                  </p:ext>
                </p:extLst>
              </p:nvPr>
            </p:nvGraphicFramePr>
            <p:xfrm>
              <a:off x="4339929" y="2244085"/>
              <a:ext cx="1025548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1502425811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849169594"/>
                        </a:ext>
                      </a:extLst>
                    </a:gridCol>
                    <a:gridCol w="608988">
                      <a:extLst>
                        <a:ext uri="{9D8B030D-6E8A-4147-A177-3AD203B41FA5}">
                          <a16:colId xmlns:a16="http://schemas.microsoft.com/office/drawing/2014/main" val="51511714"/>
                        </a:ext>
                      </a:extLst>
                    </a:gridCol>
                  </a:tblGrid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7604455"/>
                      </a:ext>
                    </a:extLst>
                  </a:tr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20329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DEC12E9-A67D-CFC5-E485-2538AA008D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1421881"/>
                  </p:ext>
                </p:extLst>
              </p:nvPr>
            </p:nvGraphicFramePr>
            <p:xfrm>
              <a:off x="4339929" y="2244085"/>
              <a:ext cx="1025548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1502425811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849169594"/>
                        </a:ext>
                      </a:extLst>
                    </a:gridCol>
                    <a:gridCol w="608988">
                      <a:extLst>
                        <a:ext uri="{9D8B030D-6E8A-4147-A177-3AD203B41FA5}">
                          <a16:colId xmlns:a16="http://schemas.microsoft.com/office/drawing/2014/main" val="51511714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5882" r="-394118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12500" r="-318750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69388" r="-4082" b="-1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7604455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5882" t="-105556" r="-394118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12500" t="-105556" r="-318750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69388" t="-105556" r="-4082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20329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le 28">
                <a:extLst>
                  <a:ext uri="{FF2B5EF4-FFF2-40B4-BE49-F238E27FC236}">
                    <a16:creationId xmlns:a16="http://schemas.microsoft.com/office/drawing/2014/main" id="{49B752AD-9CD8-9504-AD63-F0F3E3C4A1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6852077"/>
                  </p:ext>
                </p:extLst>
              </p:nvPr>
            </p:nvGraphicFramePr>
            <p:xfrm>
              <a:off x="4339929" y="2244085"/>
              <a:ext cx="1025548" cy="685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1502425811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849169594"/>
                        </a:ext>
                      </a:extLst>
                    </a:gridCol>
                    <a:gridCol w="608988">
                      <a:extLst>
                        <a:ext uri="{9D8B030D-6E8A-4147-A177-3AD203B41FA5}">
                          <a16:colId xmlns:a16="http://schemas.microsoft.com/office/drawing/2014/main" val="51511714"/>
                        </a:ext>
                      </a:extLst>
                    </a:gridCol>
                  </a:tblGrid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7604455"/>
                      </a:ext>
                    </a:extLst>
                  </a:tr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2032942"/>
                      </a:ext>
                    </a:extLst>
                  </a:tr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8427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le 28">
                <a:extLst>
                  <a:ext uri="{FF2B5EF4-FFF2-40B4-BE49-F238E27FC236}">
                    <a16:creationId xmlns:a16="http://schemas.microsoft.com/office/drawing/2014/main" id="{49B752AD-9CD8-9504-AD63-F0F3E3C4A1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6852077"/>
                  </p:ext>
                </p:extLst>
              </p:nvPr>
            </p:nvGraphicFramePr>
            <p:xfrm>
              <a:off x="4339929" y="2244085"/>
              <a:ext cx="1025548" cy="685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1502425811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849169594"/>
                        </a:ext>
                      </a:extLst>
                    </a:gridCol>
                    <a:gridCol w="608988">
                      <a:extLst>
                        <a:ext uri="{9D8B030D-6E8A-4147-A177-3AD203B41FA5}">
                          <a16:colId xmlns:a16="http://schemas.microsoft.com/office/drawing/2014/main" val="51511714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5882" r="-394118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12500" r="-318750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69388" r="-4082" b="-2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7604455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5882" t="-94737" r="-39411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12500" t="-94737" r="-31875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69388" t="-94737" r="-4082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2032942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5882" t="-205556" r="-394118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12500" t="-205556" r="-318750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69388" t="-205556" r="-4082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84274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le 29">
                <a:extLst>
                  <a:ext uri="{FF2B5EF4-FFF2-40B4-BE49-F238E27FC236}">
                    <a16:creationId xmlns:a16="http://schemas.microsoft.com/office/drawing/2014/main" id="{512CE61D-4A61-1862-4A38-F17FB17AFA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0084837"/>
                  </p:ext>
                </p:extLst>
              </p:nvPr>
            </p:nvGraphicFramePr>
            <p:xfrm>
              <a:off x="4339929" y="2244085"/>
              <a:ext cx="1025548" cy="1143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1502425811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849169594"/>
                        </a:ext>
                      </a:extLst>
                    </a:gridCol>
                    <a:gridCol w="608988">
                      <a:extLst>
                        <a:ext uri="{9D8B030D-6E8A-4147-A177-3AD203B41FA5}">
                          <a16:colId xmlns:a16="http://schemas.microsoft.com/office/drawing/2014/main" val="51511714"/>
                        </a:ext>
                      </a:extLst>
                    </a:gridCol>
                  </a:tblGrid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7604455"/>
                      </a:ext>
                    </a:extLst>
                  </a:tr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2032942"/>
                      </a:ext>
                    </a:extLst>
                  </a:tr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8427416"/>
                      </a:ext>
                    </a:extLst>
                  </a:tr>
                  <a:tr h="159680">
                    <a:tc gridSpan="3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DE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3089097"/>
                      </a:ext>
                    </a:extLst>
                  </a:tr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1−∑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61266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le 29">
                <a:extLst>
                  <a:ext uri="{FF2B5EF4-FFF2-40B4-BE49-F238E27FC236}">
                    <a16:creationId xmlns:a16="http://schemas.microsoft.com/office/drawing/2014/main" id="{512CE61D-4A61-1862-4A38-F17FB17AFA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0084837"/>
                  </p:ext>
                </p:extLst>
              </p:nvPr>
            </p:nvGraphicFramePr>
            <p:xfrm>
              <a:off x="4339929" y="2244085"/>
              <a:ext cx="1025548" cy="1143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1502425811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849169594"/>
                        </a:ext>
                      </a:extLst>
                    </a:gridCol>
                    <a:gridCol w="608988">
                      <a:extLst>
                        <a:ext uri="{9D8B030D-6E8A-4147-A177-3AD203B41FA5}">
                          <a16:colId xmlns:a16="http://schemas.microsoft.com/office/drawing/2014/main" val="51511714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5"/>
                          <a:stretch>
                            <a:fillRect l="-5882" r="-394118" b="-4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5"/>
                          <a:stretch>
                            <a:fillRect l="-112500" r="-318750" b="-4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5"/>
                          <a:stretch>
                            <a:fillRect l="-69388" r="-4082" b="-4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7604455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5"/>
                          <a:stretch>
                            <a:fillRect l="-5882" t="-100000" r="-394118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5"/>
                          <a:stretch>
                            <a:fillRect l="-112500" t="-100000" r="-318750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5"/>
                          <a:stretch>
                            <a:fillRect l="-69388" t="-100000" r="-4082" b="-3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2032942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5"/>
                          <a:stretch>
                            <a:fillRect l="-5882" t="-189474" r="-394118" b="-1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5"/>
                          <a:stretch>
                            <a:fillRect l="-112500" t="-189474" r="-318750" b="-1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5"/>
                          <a:stretch>
                            <a:fillRect l="-69388" t="-189474" r="-4082" b="-19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8427416"/>
                      </a:ext>
                    </a:extLst>
                  </a:tr>
                  <a:tr h="228600">
                    <a:tc gridSpan="3"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5"/>
                          <a:stretch>
                            <a:fillRect l="-1220" t="-305556" r="-2439" b="-10555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DE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3089097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5"/>
                          <a:stretch>
                            <a:fillRect l="-5882" t="-405556" r="-394118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5"/>
                          <a:stretch>
                            <a:fillRect l="-112500" t="-405556" r="-318750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5"/>
                          <a:stretch>
                            <a:fillRect l="-69388" t="-405556" r="-4082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1266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30">
                <a:extLst>
                  <a:ext uri="{FF2B5EF4-FFF2-40B4-BE49-F238E27FC236}">
                    <a16:creationId xmlns:a16="http://schemas.microsoft.com/office/drawing/2014/main" id="{8D8AC894-328F-B949-E900-3788A2238A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1326873"/>
                  </p:ext>
                </p:extLst>
              </p:nvPr>
            </p:nvGraphicFramePr>
            <p:xfrm>
              <a:off x="4339929" y="2244085"/>
              <a:ext cx="1025548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1502425811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849169594"/>
                        </a:ext>
                      </a:extLst>
                    </a:gridCol>
                    <a:gridCol w="608988">
                      <a:extLst>
                        <a:ext uri="{9D8B030D-6E8A-4147-A177-3AD203B41FA5}">
                          <a16:colId xmlns:a16="http://schemas.microsoft.com/office/drawing/2014/main" val="51511714"/>
                        </a:ext>
                      </a:extLst>
                    </a:gridCol>
                  </a:tblGrid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7604455"/>
                      </a:ext>
                    </a:extLst>
                  </a:tr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2032942"/>
                      </a:ext>
                    </a:extLst>
                  </a:tr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8427416"/>
                      </a:ext>
                    </a:extLst>
                  </a:tr>
                  <a:tr h="159680">
                    <a:tc gridSpan="3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DE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3089097"/>
                      </a:ext>
                    </a:extLst>
                  </a:tr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1−∑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6126613"/>
                      </a:ext>
                    </a:extLst>
                  </a:tr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8620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30">
                <a:extLst>
                  <a:ext uri="{FF2B5EF4-FFF2-40B4-BE49-F238E27FC236}">
                    <a16:creationId xmlns:a16="http://schemas.microsoft.com/office/drawing/2014/main" id="{8D8AC894-328F-B949-E900-3788A2238A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1326873"/>
                  </p:ext>
                </p:extLst>
              </p:nvPr>
            </p:nvGraphicFramePr>
            <p:xfrm>
              <a:off x="4339929" y="2244085"/>
              <a:ext cx="1025548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1502425811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849169594"/>
                        </a:ext>
                      </a:extLst>
                    </a:gridCol>
                    <a:gridCol w="608988">
                      <a:extLst>
                        <a:ext uri="{9D8B030D-6E8A-4147-A177-3AD203B41FA5}">
                          <a16:colId xmlns:a16="http://schemas.microsoft.com/office/drawing/2014/main" val="51511714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6"/>
                          <a:stretch>
                            <a:fillRect l="-5882" r="-394118" b="-5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6"/>
                          <a:stretch>
                            <a:fillRect l="-112500" r="-318750" b="-5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6"/>
                          <a:stretch>
                            <a:fillRect l="-69388" r="-4082" b="-5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7604455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6"/>
                          <a:stretch>
                            <a:fillRect l="-5882" t="-100000" r="-394118" b="-4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6"/>
                          <a:stretch>
                            <a:fillRect l="-112500" t="-100000" r="-318750" b="-4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6"/>
                          <a:stretch>
                            <a:fillRect l="-69388" t="-100000" r="-4082" b="-4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2032942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6"/>
                          <a:stretch>
                            <a:fillRect l="-5882" t="-189474" r="-394118" b="-2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6"/>
                          <a:stretch>
                            <a:fillRect l="-112500" t="-189474" r="-318750" b="-2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6"/>
                          <a:stretch>
                            <a:fillRect l="-69388" t="-189474" r="-4082" b="-29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8427416"/>
                      </a:ext>
                    </a:extLst>
                  </a:tr>
                  <a:tr h="228600">
                    <a:tc gridSpan="3"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6"/>
                          <a:stretch>
                            <a:fillRect l="-1220" t="-305556" r="-2439" b="-2111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DE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3089097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6"/>
                          <a:stretch>
                            <a:fillRect l="-5882" t="-405556" r="-394118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6"/>
                          <a:stretch>
                            <a:fillRect l="-112500" t="-405556" r="-318750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6"/>
                          <a:stretch>
                            <a:fillRect l="-69388" t="-405556" r="-4082" b="-1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126613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6"/>
                          <a:stretch>
                            <a:fillRect l="-5882" t="-505556" r="-394118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6"/>
                          <a:stretch>
                            <a:fillRect l="-112500" t="-505556" r="-318750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6"/>
                          <a:stretch>
                            <a:fillRect l="-69388" t="-505556" r="-4082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86202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F134A76E-46F9-CD46-22D5-5EAD499EAF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4037714"/>
                  </p:ext>
                </p:extLst>
              </p:nvPr>
            </p:nvGraphicFramePr>
            <p:xfrm>
              <a:off x="4339929" y="2244085"/>
              <a:ext cx="1025548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1502425811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849169594"/>
                        </a:ext>
                      </a:extLst>
                    </a:gridCol>
                    <a:gridCol w="608988">
                      <a:extLst>
                        <a:ext uri="{9D8B030D-6E8A-4147-A177-3AD203B41FA5}">
                          <a16:colId xmlns:a16="http://schemas.microsoft.com/office/drawing/2014/main" val="51511714"/>
                        </a:ext>
                      </a:extLst>
                    </a:gridCol>
                  </a:tblGrid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7604455"/>
                      </a:ext>
                    </a:extLst>
                  </a:tr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2032942"/>
                      </a:ext>
                    </a:extLst>
                  </a:tr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8427416"/>
                      </a:ext>
                    </a:extLst>
                  </a:tr>
                  <a:tr h="159680">
                    <a:tc gridSpan="3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DE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3089097"/>
                      </a:ext>
                    </a:extLst>
                  </a:tr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1−∑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6126613"/>
                      </a:ext>
                    </a:extLst>
                  </a:tr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862025"/>
                      </a:ext>
                    </a:extLst>
                  </a:tr>
                  <a:tr h="159680">
                    <a:tc gridSpan="3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DE" sz="105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DE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6071213"/>
                      </a:ext>
                    </a:extLst>
                  </a:tr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DE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1−∑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86961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F134A76E-46F9-CD46-22D5-5EAD499EAF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4037714"/>
                  </p:ext>
                </p:extLst>
              </p:nvPr>
            </p:nvGraphicFramePr>
            <p:xfrm>
              <a:off x="4339929" y="2244085"/>
              <a:ext cx="1025548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1502425811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849169594"/>
                        </a:ext>
                      </a:extLst>
                    </a:gridCol>
                    <a:gridCol w="608988">
                      <a:extLst>
                        <a:ext uri="{9D8B030D-6E8A-4147-A177-3AD203B41FA5}">
                          <a16:colId xmlns:a16="http://schemas.microsoft.com/office/drawing/2014/main" val="51511714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7"/>
                          <a:stretch>
                            <a:fillRect l="-5882" r="-394118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7"/>
                          <a:stretch>
                            <a:fillRect l="-112500" r="-318750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7"/>
                          <a:stretch>
                            <a:fillRect l="-69388" r="-4082" b="-7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7604455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7"/>
                          <a:stretch>
                            <a:fillRect l="-5882" t="-100000" r="-394118" b="-6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7"/>
                          <a:stretch>
                            <a:fillRect l="-112500" t="-100000" r="-318750" b="-6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7"/>
                          <a:stretch>
                            <a:fillRect l="-69388" t="-100000" r="-4082" b="-6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2032942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7"/>
                          <a:stretch>
                            <a:fillRect l="-5882" t="-200000" r="-394118" b="-5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7"/>
                          <a:stretch>
                            <a:fillRect l="-112500" t="-200000" r="-318750" b="-5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7"/>
                          <a:stretch>
                            <a:fillRect l="-69388" t="-200000" r="-4082" b="-5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8427416"/>
                      </a:ext>
                    </a:extLst>
                  </a:tr>
                  <a:tr h="228600">
                    <a:tc gridSpan="3"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7"/>
                          <a:stretch>
                            <a:fillRect l="-1220" t="-284211" r="-2439" b="-38947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DE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3089097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7"/>
                          <a:stretch>
                            <a:fillRect l="-5882" t="-405556" r="-394118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7"/>
                          <a:stretch>
                            <a:fillRect l="-112500" t="-405556" r="-318750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7"/>
                          <a:stretch>
                            <a:fillRect l="-69388" t="-405556" r="-4082" b="-3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126613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7"/>
                          <a:stretch>
                            <a:fillRect l="-5882" t="-505556" r="-394118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7"/>
                          <a:stretch>
                            <a:fillRect l="-112500" t="-505556" r="-318750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7"/>
                          <a:stretch>
                            <a:fillRect l="-69388" t="-505556" r="-4082" b="-2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862025"/>
                      </a:ext>
                    </a:extLst>
                  </a:tr>
                  <a:tr h="228600">
                    <a:tc gridSpan="3"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7"/>
                          <a:stretch>
                            <a:fillRect l="-1220" t="-605556" r="-2439" b="-1111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DE" sz="105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DE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6071213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7"/>
                          <a:stretch>
                            <a:fillRect l="-5882" t="-705556" r="-394118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7"/>
                          <a:stretch>
                            <a:fillRect l="-112500" t="-705556" r="-318750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7"/>
                          <a:stretch>
                            <a:fillRect l="-69388" t="-705556" r="-4082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86961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892FD62E-9A08-4F8C-1B36-05F0D2C6E1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8536061"/>
                  </p:ext>
                </p:extLst>
              </p:nvPr>
            </p:nvGraphicFramePr>
            <p:xfrm>
              <a:off x="3491880" y="2244085"/>
              <a:ext cx="693034" cy="685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1502425811"/>
                        </a:ext>
                      </a:extLst>
                    </a:gridCol>
                    <a:gridCol w="484754">
                      <a:extLst>
                        <a:ext uri="{9D8B030D-6E8A-4147-A177-3AD203B41FA5}">
                          <a16:colId xmlns:a16="http://schemas.microsoft.com/office/drawing/2014/main" val="51511714"/>
                        </a:ext>
                      </a:extLst>
                    </a:gridCol>
                  </a:tblGrid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7604455"/>
                      </a:ext>
                    </a:extLst>
                  </a:tr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2032942"/>
                      </a:ext>
                    </a:extLst>
                  </a:tr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8427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892FD62E-9A08-4F8C-1B36-05F0D2C6E1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8536061"/>
                  </p:ext>
                </p:extLst>
              </p:nvPr>
            </p:nvGraphicFramePr>
            <p:xfrm>
              <a:off x="3491880" y="2244085"/>
              <a:ext cx="693034" cy="685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1502425811"/>
                        </a:ext>
                      </a:extLst>
                    </a:gridCol>
                    <a:gridCol w="484754">
                      <a:extLst>
                        <a:ext uri="{9D8B030D-6E8A-4147-A177-3AD203B41FA5}">
                          <a16:colId xmlns:a16="http://schemas.microsoft.com/office/drawing/2014/main" val="51511714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8"/>
                          <a:stretch>
                            <a:fillRect r="-241176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8"/>
                          <a:stretch>
                            <a:fillRect l="-43590" r="-5128" b="-2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7604455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8"/>
                          <a:stretch>
                            <a:fillRect t="-94737" r="-241176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8"/>
                          <a:stretch>
                            <a:fillRect l="-43590" t="-94737" r="-5128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2032942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8"/>
                          <a:stretch>
                            <a:fillRect t="-205556" r="-241176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8"/>
                          <a:stretch>
                            <a:fillRect l="-43590" t="-205556" r="-5128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84274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7CD8A35D-630B-A2B2-CBD7-8E1360F6A7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124585"/>
                  </p:ext>
                </p:extLst>
              </p:nvPr>
            </p:nvGraphicFramePr>
            <p:xfrm>
              <a:off x="3491880" y="2244085"/>
              <a:ext cx="693034" cy="1143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1502425811"/>
                        </a:ext>
                      </a:extLst>
                    </a:gridCol>
                    <a:gridCol w="484754">
                      <a:extLst>
                        <a:ext uri="{9D8B030D-6E8A-4147-A177-3AD203B41FA5}">
                          <a16:colId xmlns:a16="http://schemas.microsoft.com/office/drawing/2014/main" val="51511714"/>
                        </a:ext>
                      </a:extLst>
                    </a:gridCol>
                  </a:tblGrid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7604455"/>
                      </a:ext>
                    </a:extLst>
                  </a:tr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2032942"/>
                      </a:ext>
                    </a:extLst>
                  </a:tr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8427416"/>
                      </a:ext>
                    </a:extLst>
                  </a:tr>
                  <a:tr h="159680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DE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6071213"/>
                      </a:ext>
                    </a:extLst>
                  </a:tr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1−∑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86961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7CD8A35D-630B-A2B2-CBD7-8E1360F6A7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124585"/>
                  </p:ext>
                </p:extLst>
              </p:nvPr>
            </p:nvGraphicFramePr>
            <p:xfrm>
              <a:off x="3491880" y="2244085"/>
              <a:ext cx="693034" cy="1143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1502425811"/>
                        </a:ext>
                      </a:extLst>
                    </a:gridCol>
                    <a:gridCol w="484754">
                      <a:extLst>
                        <a:ext uri="{9D8B030D-6E8A-4147-A177-3AD203B41FA5}">
                          <a16:colId xmlns:a16="http://schemas.microsoft.com/office/drawing/2014/main" val="51511714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9"/>
                          <a:stretch>
                            <a:fillRect r="-241176" b="-4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9"/>
                          <a:stretch>
                            <a:fillRect l="-43590" r="-5128" b="-4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7604455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9"/>
                          <a:stretch>
                            <a:fillRect t="-100000" r="-241176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9"/>
                          <a:stretch>
                            <a:fillRect l="-43590" t="-100000" r="-5128" b="-3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2032942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9"/>
                          <a:stretch>
                            <a:fillRect t="-189474" r="-241176" b="-1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9"/>
                          <a:stretch>
                            <a:fillRect l="-43590" t="-189474" r="-5128" b="-19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8427416"/>
                      </a:ext>
                    </a:extLst>
                  </a:tr>
                  <a:tr h="228600">
                    <a:tc gridSpan="2"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9"/>
                          <a:stretch>
                            <a:fillRect t="-305556" r="-3571" b="-10555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DE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6071213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9"/>
                          <a:stretch>
                            <a:fillRect t="-405556" r="-241176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9"/>
                          <a:stretch>
                            <a:fillRect l="-43590" t="-405556" r="-5128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86961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FF5CEBE3-D6B5-1DBF-14F4-8FF11C626E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0053572"/>
                  </p:ext>
                </p:extLst>
              </p:nvPr>
            </p:nvGraphicFramePr>
            <p:xfrm>
              <a:off x="353989" y="2244085"/>
              <a:ext cx="1939713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9961">
                      <a:extLst>
                        <a:ext uri="{9D8B030D-6E8A-4147-A177-3AD203B41FA5}">
                          <a16:colId xmlns:a16="http://schemas.microsoft.com/office/drawing/2014/main" val="1502425811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849169594"/>
                        </a:ext>
                      </a:extLst>
                    </a:gridCol>
                    <a:gridCol w="276283">
                      <a:extLst>
                        <a:ext uri="{9D8B030D-6E8A-4147-A177-3AD203B41FA5}">
                          <a16:colId xmlns:a16="http://schemas.microsoft.com/office/drawing/2014/main" val="234114462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4273218041"/>
                        </a:ext>
                      </a:extLst>
                    </a:gridCol>
                    <a:gridCol w="1006909">
                      <a:extLst>
                        <a:ext uri="{9D8B030D-6E8A-4147-A177-3AD203B41FA5}">
                          <a16:colId xmlns:a16="http://schemas.microsoft.com/office/drawing/2014/main" val="51511714"/>
                        </a:ext>
                      </a:extLst>
                    </a:gridCol>
                  </a:tblGrid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7604455"/>
                      </a:ext>
                    </a:extLst>
                  </a:tr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1111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20329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FF5CEBE3-D6B5-1DBF-14F4-8FF11C626E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0053572"/>
                  </p:ext>
                </p:extLst>
              </p:nvPr>
            </p:nvGraphicFramePr>
            <p:xfrm>
              <a:off x="353989" y="2244085"/>
              <a:ext cx="1939713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9961">
                      <a:extLst>
                        <a:ext uri="{9D8B030D-6E8A-4147-A177-3AD203B41FA5}">
                          <a16:colId xmlns:a16="http://schemas.microsoft.com/office/drawing/2014/main" val="1502425811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849169594"/>
                        </a:ext>
                      </a:extLst>
                    </a:gridCol>
                    <a:gridCol w="276283">
                      <a:extLst>
                        <a:ext uri="{9D8B030D-6E8A-4147-A177-3AD203B41FA5}">
                          <a16:colId xmlns:a16="http://schemas.microsoft.com/office/drawing/2014/main" val="234114462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4273218041"/>
                        </a:ext>
                      </a:extLst>
                    </a:gridCol>
                    <a:gridCol w="1006909">
                      <a:extLst>
                        <a:ext uri="{9D8B030D-6E8A-4147-A177-3AD203B41FA5}">
                          <a16:colId xmlns:a16="http://schemas.microsoft.com/office/drawing/2014/main" val="51511714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0"/>
                          <a:stretch>
                            <a:fillRect r="-721053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0"/>
                          <a:stretch>
                            <a:fillRect l="-111765" r="-705882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0"/>
                          <a:stretch>
                            <a:fillRect l="-163636" r="-445455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0"/>
                          <a:stretch>
                            <a:fillRect l="-362500" r="-512500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0"/>
                          <a:stretch>
                            <a:fillRect l="-92500" r="-2500" b="-1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7604455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0"/>
                          <a:stretch>
                            <a:fillRect t="-105556" r="-721053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0"/>
                          <a:stretch>
                            <a:fillRect l="-111765" t="-105556" r="-705882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0"/>
                          <a:stretch>
                            <a:fillRect l="-163636" t="-105556" r="-445455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0"/>
                          <a:stretch>
                            <a:fillRect l="-362500" t="-105556" r="-512500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0"/>
                          <a:stretch>
                            <a:fillRect l="-92500" t="-105556" r="-2500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20329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F97712F1-F2D9-1ABE-38FE-2FB5F8657D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6347375"/>
                  </p:ext>
                </p:extLst>
              </p:nvPr>
            </p:nvGraphicFramePr>
            <p:xfrm>
              <a:off x="353989" y="2244085"/>
              <a:ext cx="1939713" cy="685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9961">
                      <a:extLst>
                        <a:ext uri="{9D8B030D-6E8A-4147-A177-3AD203B41FA5}">
                          <a16:colId xmlns:a16="http://schemas.microsoft.com/office/drawing/2014/main" val="1502425811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849169594"/>
                        </a:ext>
                      </a:extLst>
                    </a:gridCol>
                    <a:gridCol w="276283">
                      <a:extLst>
                        <a:ext uri="{9D8B030D-6E8A-4147-A177-3AD203B41FA5}">
                          <a16:colId xmlns:a16="http://schemas.microsoft.com/office/drawing/2014/main" val="234114462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4273218041"/>
                        </a:ext>
                      </a:extLst>
                    </a:gridCol>
                    <a:gridCol w="1006909">
                      <a:extLst>
                        <a:ext uri="{9D8B030D-6E8A-4147-A177-3AD203B41FA5}">
                          <a16:colId xmlns:a16="http://schemas.microsoft.com/office/drawing/2014/main" val="51511714"/>
                        </a:ext>
                      </a:extLst>
                    </a:gridCol>
                  </a:tblGrid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7604455"/>
                      </a:ext>
                    </a:extLst>
                  </a:tr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1111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2032942"/>
                      </a:ext>
                    </a:extLst>
                  </a:tr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1112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8427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F97712F1-F2D9-1ABE-38FE-2FB5F8657D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6347375"/>
                  </p:ext>
                </p:extLst>
              </p:nvPr>
            </p:nvGraphicFramePr>
            <p:xfrm>
              <a:off x="353989" y="2244085"/>
              <a:ext cx="1939713" cy="685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9961">
                      <a:extLst>
                        <a:ext uri="{9D8B030D-6E8A-4147-A177-3AD203B41FA5}">
                          <a16:colId xmlns:a16="http://schemas.microsoft.com/office/drawing/2014/main" val="1502425811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849169594"/>
                        </a:ext>
                      </a:extLst>
                    </a:gridCol>
                    <a:gridCol w="276283">
                      <a:extLst>
                        <a:ext uri="{9D8B030D-6E8A-4147-A177-3AD203B41FA5}">
                          <a16:colId xmlns:a16="http://schemas.microsoft.com/office/drawing/2014/main" val="234114462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4273218041"/>
                        </a:ext>
                      </a:extLst>
                    </a:gridCol>
                    <a:gridCol w="1006909">
                      <a:extLst>
                        <a:ext uri="{9D8B030D-6E8A-4147-A177-3AD203B41FA5}">
                          <a16:colId xmlns:a16="http://schemas.microsoft.com/office/drawing/2014/main" val="51511714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1"/>
                          <a:stretch>
                            <a:fillRect r="-721053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1"/>
                          <a:stretch>
                            <a:fillRect l="-111765" r="-705882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1"/>
                          <a:stretch>
                            <a:fillRect l="-163636" r="-445455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1"/>
                          <a:stretch>
                            <a:fillRect l="-362500" r="-512500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1"/>
                          <a:stretch>
                            <a:fillRect l="-92500" r="-2500" b="-2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7604455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1"/>
                          <a:stretch>
                            <a:fillRect t="-94737" r="-72105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1"/>
                          <a:stretch>
                            <a:fillRect l="-111765" t="-94737" r="-70588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1"/>
                          <a:stretch>
                            <a:fillRect l="-163636" t="-94737" r="-44545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1"/>
                          <a:stretch>
                            <a:fillRect l="-362500" t="-94737" r="-5125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1"/>
                          <a:stretch>
                            <a:fillRect l="-92500" t="-94737" r="-250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2032942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1"/>
                          <a:stretch>
                            <a:fillRect t="-205556" r="-721053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1"/>
                          <a:stretch>
                            <a:fillRect l="-111765" t="-205556" r="-705882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1"/>
                          <a:stretch>
                            <a:fillRect l="-163636" t="-205556" r="-445455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1"/>
                          <a:stretch>
                            <a:fillRect l="-362500" t="-205556" r="-512500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1"/>
                          <a:stretch>
                            <a:fillRect l="-92500" t="-205556" r="-2500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84274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477C6435-2D9B-0CD5-2912-8E500BD944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7764694"/>
                  </p:ext>
                </p:extLst>
              </p:nvPr>
            </p:nvGraphicFramePr>
            <p:xfrm>
              <a:off x="353989" y="2244085"/>
              <a:ext cx="1939713" cy="1143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9961">
                      <a:extLst>
                        <a:ext uri="{9D8B030D-6E8A-4147-A177-3AD203B41FA5}">
                          <a16:colId xmlns:a16="http://schemas.microsoft.com/office/drawing/2014/main" val="1502425811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849169594"/>
                        </a:ext>
                      </a:extLst>
                    </a:gridCol>
                    <a:gridCol w="276283">
                      <a:extLst>
                        <a:ext uri="{9D8B030D-6E8A-4147-A177-3AD203B41FA5}">
                          <a16:colId xmlns:a16="http://schemas.microsoft.com/office/drawing/2014/main" val="234114462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4273218041"/>
                        </a:ext>
                      </a:extLst>
                    </a:gridCol>
                    <a:gridCol w="1006909">
                      <a:extLst>
                        <a:ext uri="{9D8B030D-6E8A-4147-A177-3AD203B41FA5}">
                          <a16:colId xmlns:a16="http://schemas.microsoft.com/office/drawing/2014/main" val="51511714"/>
                        </a:ext>
                      </a:extLst>
                    </a:gridCol>
                  </a:tblGrid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7604455"/>
                      </a:ext>
                    </a:extLst>
                  </a:tr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1111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2032942"/>
                      </a:ext>
                    </a:extLst>
                  </a:tr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1112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8427416"/>
                      </a:ext>
                    </a:extLst>
                  </a:tr>
                  <a:tr h="159680">
                    <a:tc gridSpan="5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DE" sz="105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DE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3089097"/>
                      </a:ext>
                    </a:extLst>
                  </a:tr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111</m:t>
                                    </m:r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61266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477C6435-2D9B-0CD5-2912-8E500BD944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7764694"/>
                  </p:ext>
                </p:extLst>
              </p:nvPr>
            </p:nvGraphicFramePr>
            <p:xfrm>
              <a:off x="353989" y="2244085"/>
              <a:ext cx="1939713" cy="1143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9961">
                      <a:extLst>
                        <a:ext uri="{9D8B030D-6E8A-4147-A177-3AD203B41FA5}">
                          <a16:colId xmlns:a16="http://schemas.microsoft.com/office/drawing/2014/main" val="1502425811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849169594"/>
                        </a:ext>
                      </a:extLst>
                    </a:gridCol>
                    <a:gridCol w="276283">
                      <a:extLst>
                        <a:ext uri="{9D8B030D-6E8A-4147-A177-3AD203B41FA5}">
                          <a16:colId xmlns:a16="http://schemas.microsoft.com/office/drawing/2014/main" val="234114462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4273218041"/>
                        </a:ext>
                      </a:extLst>
                    </a:gridCol>
                    <a:gridCol w="1006909">
                      <a:extLst>
                        <a:ext uri="{9D8B030D-6E8A-4147-A177-3AD203B41FA5}">
                          <a16:colId xmlns:a16="http://schemas.microsoft.com/office/drawing/2014/main" val="51511714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2"/>
                          <a:stretch>
                            <a:fillRect r="-721053" b="-4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2"/>
                          <a:stretch>
                            <a:fillRect l="-111765" r="-705882" b="-4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2"/>
                          <a:stretch>
                            <a:fillRect l="-163636" r="-445455" b="-4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2"/>
                          <a:stretch>
                            <a:fillRect l="-362500" r="-512500" b="-4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2"/>
                          <a:stretch>
                            <a:fillRect l="-92500" r="-2500" b="-4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7604455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2"/>
                          <a:stretch>
                            <a:fillRect t="-100000" r="-721053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2"/>
                          <a:stretch>
                            <a:fillRect l="-111765" t="-100000" r="-705882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2"/>
                          <a:stretch>
                            <a:fillRect l="-163636" t="-100000" r="-445455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2"/>
                          <a:stretch>
                            <a:fillRect l="-362500" t="-100000" r="-512500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2"/>
                          <a:stretch>
                            <a:fillRect l="-92500" t="-100000" r="-2500" b="-3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2032942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2"/>
                          <a:stretch>
                            <a:fillRect t="-189474" r="-721053" b="-1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2"/>
                          <a:stretch>
                            <a:fillRect l="-111765" t="-189474" r="-705882" b="-1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2"/>
                          <a:stretch>
                            <a:fillRect l="-163636" t="-189474" r="-445455" b="-1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2"/>
                          <a:stretch>
                            <a:fillRect l="-362500" t="-189474" r="-512500" b="-1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2"/>
                          <a:stretch>
                            <a:fillRect l="-92500" t="-189474" r="-2500" b="-19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8427416"/>
                      </a:ext>
                    </a:extLst>
                  </a:tr>
                  <a:tr h="228600">
                    <a:tc gridSpan="5"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2"/>
                          <a:stretch>
                            <a:fillRect t="-305556" r="-1299" b="-10555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DE" sz="105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DE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3089097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2"/>
                          <a:stretch>
                            <a:fillRect t="-405556" r="-721053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2"/>
                          <a:stretch>
                            <a:fillRect l="-111765" t="-405556" r="-705882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2"/>
                          <a:stretch>
                            <a:fillRect l="-163636" t="-405556" r="-445455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2"/>
                          <a:stretch>
                            <a:fillRect l="-362500" t="-405556" r="-512500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2"/>
                          <a:stretch>
                            <a:fillRect l="-92500" t="-405556" r="-2500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1266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9366B551-04A9-B397-7A3A-981ECD0FD9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9886209"/>
                  </p:ext>
                </p:extLst>
              </p:nvPr>
            </p:nvGraphicFramePr>
            <p:xfrm>
              <a:off x="353989" y="2244085"/>
              <a:ext cx="1939713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9961">
                      <a:extLst>
                        <a:ext uri="{9D8B030D-6E8A-4147-A177-3AD203B41FA5}">
                          <a16:colId xmlns:a16="http://schemas.microsoft.com/office/drawing/2014/main" val="1502425811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849169594"/>
                        </a:ext>
                      </a:extLst>
                    </a:gridCol>
                    <a:gridCol w="276283">
                      <a:extLst>
                        <a:ext uri="{9D8B030D-6E8A-4147-A177-3AD203B41FA5}">
                          <a16:colId xmlns:a16="http://schemas.microsoft.com/office/drawing/2014/main" val="234114462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4273218041"/>
                        </a:ext>
                      </a:extLst>
                    </a:gridCol>
                    <a:gridCol w="1006909">
                      <a:extLst>
                        <a:ext uri="{9D8B030D-6E8A-4147-A177-3AD203B41FA5}">
                          <a16:colId xmlns:a16="http://schemas.microsoft.com/office/drawing/2014/main" val="51511714"/>
                        </a:ext>
                      </a:extLst>
                    </a:gridCol>
                  </a:tblGrid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7604455"/>
                      </a:ext>
                    </a:extLst>
                  </a:tr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1111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2032942"/>
                      </a:ext>
                    </a:extLst>
                  </a:tr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1112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8427416"/>
                      </a:ext>
                    </a:extLst>
                  </a:tr>
                  <a:tr h="159680">
                    <a:tc gridSpan="5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DE" sz="105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DE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3089097"/>
                      </a:ext>
                    </a:extLst>
                  </a:tr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111</m:t>
                                    </m:r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6126613"/>
                      </a:ext>
                    </a:extLst>
                  </a:tr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1121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8620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9366B551-04A9-B397-7A3A-981ECD0FD9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9886209"/>
                  </p:ext>
                </p:extLst>
              </p:nvPr>
            </p:nvGraphicFramePr>
            <p:xfrm>
              <a:off x="353989" y="2244085"/>
              <a:ext cx="1939713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9961">
                      <a:extLst>
                        <a:ext uri="{9D8B030D-6E8A-4147-A177-3AD203B41FA5}">
                          <a16:colId xmlns:a16="http://schemas.microsoft.com/office/drawing/2014/main" val="1502425811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849169594"/>
                        </a:ext>
                      </a:extLst>
                    </a:gridCol>
                    <a:gridCol w="276283">
                      <a:extLst>
                        <a:ext uri="{9D8B030D-6E8A-4147-A177-3AD203B41FA5}">
                          <a16:colId xmlns:a16="http://schemas.microsoft.com/office/drawing/2014/main" val="234114462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4273218041"/>
                        </a:ext>
                      </a:extLst>
                    </a:gridCol>
                    <a:gridCol w="1006909">
                      <a:extLst>
                        <a:ext uri="{9D8B030D-6E8A-4147-A177-3AD203B41FA5}">
                          <a16:colId xmlns:a16="http://schemas.microsoft.com/office/drawing/2014/main" val="51511714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3"/>
                          <a:stretch>
                            <a:fillRect r="-721053" b="-5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3"/>
                          <a:stretch>
                            <a:fillRect l="-111765" r="-705882" b="-5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3"/>
                          <a:stretch>
                            <a:fillRect l="-163636" r="-445455" b="-5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3"/>
                          <a:stretch>
                            <a:fillRect l="-362500" r="-512500" b="-5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3"/>
                          <a:stretch>
                            <a:fillRect l="-92500" r="-2500" b="-5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7604455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3"/>
                          <a:stretch>
                            <a:fillRect t="-100000" r="-721053" b="-4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3"/>
                          <a:stretch>
                            <a:fillRect l="-111765" t="-100000" r="-705882" b="-4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3"/>
                          <a:stretch>
                            <a:fillRect l="-163636" t="-100000" r="-445455" b="-4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3"/>
                          <a:stretch>
                            <a:fillRect l="-362500" t="-100000" r="-512500" b="-4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3"/>
                          <a:stretch>
                            <a:fillRect l="-92500" t="-100000" r="-2500" b="-4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2032942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3"/>
                          <a:stretch>
                            <a:fillRect t="-189474" r="-721053" b="-2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3"/>
                          <a:stretch>
                            <a:fillRect l="-111765" t="-189474" r="-705882" b="-2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3"/>
                          <a:stretch>
                            <a:fillRect l="-163636" t="-189474" r="-445455" b="-2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3"/>
                          <a:stretch>
                            <a:fillRect l="-362500" t="-189474" r="-512500" b="-2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3"/>
                          <a:stretch>
                            <a:fillRect l="-92500" t="-189474" r="-2500" b="-29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8427416"/>
                      </a:ext>
                    </a:extLst>
                  </a:tr>
                  <a:tr h="228600">
                    <a:tc gridSpan="5"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3"/>
                          <a:stretch>
                            <a:fillRect t="-305556" r="-1299" b="-2111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DE" sz="105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DE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3089097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3"/>
                          <a:stretch>
                            <a:fillRect t="-405556" r="-721053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3"/>
                          <a:stretch>
                            <a:fillRect l="-111765" t="-405556" r="-705882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3"/>
                          <a:stretch>
                            <a:fillRect l="-163636" t="-405556" r="-445455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3"/>
                          <a:stretch>
                            <a:fillRect l="-362500" t="-405556" r="-512500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3"/>
                          <a:stretch>
                            <a:fillRect l="-92500" t="-405556" r="-2500" b="-1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126613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3"/>
                          <a:stretch>
                            <a:fillRect t="-505556" r="-721053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3"/>
                          <a:stretch>
                            <a:fillRect l="-111765" t="-505556" r="-705882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3"/>
                          <a:stretch>
                            <a:fillRect l="-163636" t="-505556" r="-445455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3"/>
                          <a:stretch>
                            <a:fillRect l="-362500" t="-505556" r="-512500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3"/>
                          <a:stretch>
                            <a:fillRect l="-92500" t="-505556" r="-2500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86202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7B10FCB7-9C22-91C8-AC8E-F1FC9F4A59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5188196"/>
                  </p:ext>
                </p:extLst>
              </p:nvPr>
            </p:nvGraphicFramePr>
            <p:xfrm>
              <a:off x="353989" y="2244085"/>
              <a:ext cx="1939713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9961">
                      <a:extLst>
                        <a:ext uri="{9D8B030D-6E8A-4147-A177-3AD203B41FA5}">
                          <a16:colId xmlns:a16="http://schemas.microsoft.com/office/drawing/2014/main" val="1502425811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849169594"/>
                        </a:ext>
                      </a:extLst>
                    </a:gridCol>
                    <a:gridCol w="276283">
                      <a:extLst>
                        <a:ext uri="{9D8B030D-6E8A-4147-A177-3AD203B41FA5}">
                          <a16:colId xmlns:a16="http://schemas.microsoft.com/office/drawing/2014/main" val="234114462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4273218041"/>
                        </a:ext>
                      </a:extLst>
                    </a:gridCol>
                    <a:gridCol w="1006909">
                      <a:extLst>
                        <a:ext uri="{9D8B030D-6E8A-4147-A177-3AD203B41FA5}">
                          <a16:colId xmlns:a16="http://schemas.microsoft.com/office/drawing/2014/main" val="51511714"/>
                        </a:ext>
                      </a:extLst>
                    </a:gridCol>
                  </a:tblGrid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7604455"/>
                      </a:ext>
                    </a:extLst>
                  </a:tr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1111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2032942"/>
                      </a:ext>
                    </a:extLst>
                  </a:tr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1112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8427416"/>
                      </a:ext>
                    </a:extLst>
                  </a:tr>
                  <a:tr h="159680">
                    <a:tc gridSpan="5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DE" sz="105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DE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3089097"/>
                      </a:ext>
                    </a:extLst>
                  </a:tr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111</m:t>
                                    </m:r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6126613"/>
                      </a:ext>
                    </a:extLst>
                  </a:tr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1121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862025"/>
                      </a:ext>
                    </a:extLst>
                  </a:tr>
                  <a:tr h="159680">
                    <a:tc gridSpan="5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DE" sz="105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DE" sz="105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DE" sz="105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DE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6071213"/>
                      </a:ext>
                    </a:extLst>
                  </a:tr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DE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1−∑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86961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7B10FCB7-9C22-91C8-AC8E-F1FC9F4A59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5188196"/>
                  </p:ext>
                </p:extLst>
              </p:nvPr>
            </p:nvGraphicFramePr>
            <p:xfrm>
              <a:off x="353989" y="2244085"/>
              <a:ext cx="1939713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9961">
                      <a:extLst>
                        <a:ext uri="{9D8B030D-6E8A-4147-A177-3AD203B41FA5}">
                          <a16:colId xmlns:a16="http://schemas.microsoft.com/office/drawing/2014/main" val="1502425811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849169594"/>
                        </a:ext>
                      </a:extLst>
                    </a:gridCol>
                    <a:gridCol w="276283">
                      <a:extLst>
                        <a:ext uri="{9D8B030D-6E8A-4147-A177-3AD203B41FA5}">
                          <a16:colId xmlns:a16="http://schemas.microsoft.com/office/drawing/2014/main" val="234114462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4273218041"/>
                        </a:ext>
                      </a:extLst>
                    </a:gridCol>
                    <a:gridCol w="1006909">
                      <a:extLst>
                        <a:ext uri="{9D8B030D-6E8A-4147-A177-3AD203B41FA5}">
                          <a16:colId xmlns:a16="http://schemas.microsoft.com/office/drawing/2014/main" val="51511714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4"/>
                          <a:stretch>
                            <a:fillRect r="-721053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4"/>
                          <a:stretch>
                            <a:fillRect l="-111765" r="-705882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4"/>
                          <a:stretch>
                            <a:fillRect l="-163636" r="-445455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4"/>
                          <a:stretch>
                            <a:fillRect l="-362500" r="-512500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4"/>
                          <a:stretch>
                            <a:fillRect l="-92500" r="-2500" b="-7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7604455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4"/>
                          <a:stretch>
                            <a:fillRect t="-100000" r="-721053" b="-6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4"/>
                          <a:stretch>
                            <a:fillRect l="-111765" t="-100000" r="-705882" b="-6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4"/>
                          <a:stretch>
                            <a:fillRect l="-163636" t="-100000" r="-445455" b="-6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4"/>
                          <a:stretch>
                            <a:fillRect l="-362500" t="-100000" r="-512500" b="-6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4"/>
                          <a:stretch>
                            <a:fillRect l="-92500" t="-100000" r="-2500" b="-6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2032942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4"/>
                          <a:stretch>
                            <a:fillRect t="-200000" r="-721053" b="-5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4"/>
                          <a:stretch>
                            <a:fillRect l="-111765" t="-200000" r="-705882" b="-5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4"/>
                          <a:stretch>
                            <a:fillRect l="-163636" t="-200000" r="-445455" b="-5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4"/>
                          <a:stretch>
                            <a:fillRect l="-362500" t="-200000" r="-512500" b="-5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4"/>
                          <a:stretch>
                            <a:fillRect l="-92500" t="-200000" r="-2500" b="-5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8427416"/>
                      </a:ext>
                    </a:extLst>
                  </a:tr>
                  <a:tr h="228600">
                    <a:tc gridSpan="5"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4"/>
                          <a:stretch>
                            <a:fillRect t="-284211" r="-1299" b="-38947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DE" sz="105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DE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3089097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4"/>
                          <a:stretch>
                            <a:fillRect t="-405556" r="-721053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4"/>
                          <a:stretch>
                            <a:fillRect l="-111765" t="-405556" r="-705882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4"/>
                          <a:stretch>
                            <a:fillRect l="-163636" t="-405556" r="-445455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4"/>
                          <a:stretch>
                            <a:fillRect l="-362500" t="-405556" r="-512500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4"/>
                          <a:stretch>
                            <a:fillRect l="-92500" t="-405556" r="-2500" b="-3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126613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4"/>
                          <a:stretch>
                            <a:fillRect t="-505556" r="-721053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4"/>
                          <a:stretch>
                            <a:fillRect l="-111765" t="-505556" r="-705882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4"/>
                          <a:stretch>
                            <a:fillRect l="-163636" t="-505556" r="-445455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4"/>
                          <a:stretch>
                            <a:fillRect l="-362500" t="-505556" r="-512500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4"/>
                          <a:stretch>
                            <a:fillRect l="-92500" t="-505556" r="-2500" b="-2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862025"/>
                      </a:ext>
                    </a:extLst>
                  </a:tr>
                  <a:tr h="228600">
                    <a:tc gridSpan="5"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4"/>
                          <a:stretch>
                            <a:fillRect t="-605556" r="-1299" b="-1111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DE" sz="105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DE" sz="105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DE" sz="105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DE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6071213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4"/>
                          <a:stretch>
                            <a:fillRect t="-705556" r="-721053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4"/>
                          <a:stretch>
                            <a:fillRect l="-111765" t="-705556" r="-705882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4"/>
                          <a:stretch>
                            <a:fillRect l="-163636" t="-705556" r="-445455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4"/>
                          <a:stretch>
                            <a:fillRect l="-362500" t="-705556" r="-512500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4"/>
                          <a:stretch>
                            <a:fillRect l="-92500" t="-705556" r="-2500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86961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F2FADEC-8420-DF64-A3A6-857171D2F7B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307777"/>
              </a:xfrm>
            </p:spPr>
            <p:txBody>
              <a:bodyPr/>
              <a:lstStyle/>
              <a:p>
                <a:r>
                  <a:rPr lang="en-DE" dirty="0"/>
                  <a:t>For simplicity, let us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F2FADEC-8420-DF64-A3A6-857171D2F7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307777"/>
              </a:xfrm>
              <a:blipFill>
                <a:blip r:embed="rId15"/>
                <a:stretch>
                  <a:fillRect t="-4000" b="-24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E3C42DD-FDA6-6BFD-2659-E20337375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Representation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B891A7-6787-A189-65A8-A7EE637BDC52}"/>
                  </a:ext>
                </a:extLst>
              </p:cNvPr>
              <p:cNvSpPr txBox="1"/>
              <p:nvPr/>
            </p:nvSpPr>
            <p:spPr bwMode="gray">
              <a:xfrm>
                <a:off x="683568" y="1812037"/>
                <a:ext cx="180432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B891A7-6787-A189-65A8-A7EE637BD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83568" y="1812037"/>
                <a:ext cx="1804322" cy="276999"/>
              </a:xfrm>
              <a:prstGeom prst="rect">
                <a:avLst/>
              </a:prstGeom>
              <a:blipFill>
                <a:blip r:embed="rId1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011A906-B012-6086-16A4-C94341D241E2}"/>
              </a:ext>
            </a:extLst>
          </p:cNvPr>
          <p:cNvSpPr txBox="1"/>
          <p:nvPr/>
        </p:nvSpPr>
        <p:spPr bwMode="gray">
          <a:xfrm>
            <a:off x="1128529" y="1540317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200" dirty="0">
                <a:solidFill>
                  <a:srgbClr val="C00000"/>
                </a:solidFill>
              </a:rPr>
              <a:t>Naive</a:t>
            </a:r>
            <a:endParaRPr lang="en-DE" sz="12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D97E8F-0A55-465B-F122-38BD6BBAE174}"/>
                  </a:ext>
                </a:extLst>
              </p:cNvPr>
              <p:cNvSpPr txBox="1"/>
              <p:nvPr/>
            </p:nvSpPr>
            <p:spPr bwMode="gray">
              <a:xfrm>
                <a:off x="3995936" y="1812037"/>
                <a:ext cx="338437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D97E8F-0A55-465B-F122-38BD6BBAE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95936" y="1812037"/>
                <a:ext cx="3384376" cy="276999"/>
              </a:xfrm>
              <a:prstGeom prst="rect">
                <a:avLst/>
              </a:prstGeom>
              <a:blipFill>
                <a:blip r:embed="rId17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D3BC081-A26F-C755-0C76-FE86A224535C}"/>
              </a:ext>
            </a:extLst>
          </p:cNvPr>
          <p:cNvSpPr txBox="1"/>
          <p:nvPr/>
        </p:nvSpPr>
        <p:spPr bwMode="gray">
          <a:xfrm>
            <a:off x="4974500" y="1540317"/>
            <a:ext cx="1427247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200" dirty="0">
                <a:solidFill>
                  <a:srgbClr val="C00000"/>
                </a:solidFill>
              </a:rPr>
              <a:t>Bayesian Network</a:t>
            </a:r>
            <a:endParaRPr lang="en-DE" sz="12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AE5CF4D-FCDB-8422-0B8F-685A2AD8C4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2082202"/>
                  </p:ext>
                </p:extLst>
              </p:nvPr>
            </p:nvGraphicFramePr>
            <p:xfrm>
              <a:off x="3491880" y="2244085"/>
              <a:ext cx="693034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1502425811"/>
                        </a:ext>
                      </a:extLst>
                    </a:gridCol>
                    <a:gridCol w="484754">
                      <a:extLst>
                        <a:ext uri="{9D8B030D-6E8A-4147-A177-3AD203B41FA5}">
                          <a16:colId xmlns:a16="http://schemas.microsoft.com/office/drawing/2014/main" val="51511714"/>
                        </a:ext>
                      </a:extLst>
                    </a:gridCol>
                  </a:tblGrid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7604455"/>
                      </a:ext>
                    </a:extLst>
                  </a:tr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20329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AE5CF4D-FCDB-8422-0B8F-685A2AD8C4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2082202"/>
                  </p:ext>
                </p:extLst>
              </p:nvPr>
            </p:nvGraphicFramePr>
            <p:xfrm>
              <a:off x="3491880" y="2244085"/>
              <a:ext cx="693034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1502425811"/>
                        </a:ext>
                      </a:extLst>
                    </a:gridCol>
                    <a:gridCol w="484754">
                      <a:extLst>
                        <a:ext uri="{9D8B030D-6E8A-4147-A177-3AD203B41FA5}">
                          <a16:colId xmlns:a16="http://schemas.microsoft.com/office/drawing/2014/main" val="51511714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8"/>
                          <a:stretch>
                            <a:fillRect r="-241176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8"/>
                          <a:stretch>
                            <a:fillRect l="-43590" r="-5128" b="-1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7604455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8"/>
                          <a:stretch>
                            <a:fillRect t="-105556" r="-241176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8"/>
                          <a:stretch>
                            <a:fillRect l="-43590" t="-105556" r="-5128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20329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52C43D4F-5DA9-41CE-CEC8-BDC574B238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0609226"/>
                  </p:ext>
                </p:extLst>
              </p:nvPr>
            </p:nvGraphicFramePr>
            <p:xfrm>
              <a:off x="5520492" y="2244085"/>
              <a:ext cx="1272758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1502425811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849169594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234114462"/>
                        </a:ext>
                      </a:extLst>
                    </a:gridCol>
                    <a:gridCol w="647918">
                      <a:extLst>
                        <a:ext uri="{9D8B030D-6E8A-4147-A177-3AD203B41FA5}">
                          <a16:colId xmlns:a16="http://schemas.microsoft.com/office/drawing/2014/main" val="51511714"/>
                        </a:ext>
                      </a:extLst>
                    </a:gridCol>
                  </a:tblGrid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7604455"/>
                      </a:ext>
                    </a:extLst>
                  </a:tr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2032942"/>
                      </a:ext>
                    </a:extLst>
                  </a:tr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8427416"/>
                      </a:ext>
                    </a:extLst>
                  </a:tr>
                  <a:tr h="15968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DE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3089097"/>
                      </a:ext>
                    </a:extLst>
                  </a:tr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1−∑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6126613"/>
                      </a:ext>
                    </a:extLst>
                  </a:tr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862025"/>
                      </a:ext>
                    </a:extLst>
                  </a:tr>
                  <a:tr h="15968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DE" sz="105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DE" sz="105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DE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6071213"/>
                      </a:ext>
                    </a:extLst>
                  </a:tr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DE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1−∑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86961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52C43D4F-5DA9-41CE-CEC8-BDC574B238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0609226"/>
                  </p:ext>
                </p:extLst>
              </p:nvPr>
            </p:nvGraphicFramePr>
            <p:xfrm>
              <a:off x="5520492" y="2244085"/>
              <a:ext cx="1272758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1502425811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849169594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234114462"/>
                        </a:ext>
                      </a:extLst>
                    </a:gridCol>
                    <a:gridCol w="647918">
                      <a:extLst>
                        <a:ext uri="{9D8B030D-6E8A-4147-A177-3AD203B41FA5}">
                          <a16:colId xmlns:a16="http://schemas.microsoft.com/office/drawing/2014/main" val="51511714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9"/>
                          <a:stretch>
                            <a:fillRect l="-5882" r="-511765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9"/>
                          <a:stretch>
                            <a:fillRect l="-112500" r="-443750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9"/>
                          <a:stretch>
                            <a:fillRect l="-200000" r="-317647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9"/>
                          <a:stretch>
                            <a:fillRect l="-100000" r="-5882" b="-7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7604455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9"/>
                          <a:stretch>
                            <a:fillRect l="-5882" t="-100000" r="-511765" b="-6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9"/>
                          <a:stretch>
                            <a:fillRect l="-112500" t="-100000" r="-443750" b="-6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9"/>
                          <a:stretch>
                            <a:fillRect l="-200000" t="-100000" r="-317647" b="-6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9"/>
                          <a:stretch>
                            <a:fillRect l="-100000" t="-100000" r="-5882" b="-6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2032942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9"/>
                          <a:stretch>
                            <a:fillRect l="-5882" t="-200000" r="-511765" b="-5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9"/>
                          <a:stretch>
                            <a:fillRect l="-112500" t="-200000" r="-443750" b="-5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9"/>
                          <a:stretch>
                            <a:fillRect l="-200000" t="-200000" r="-317647" b="-5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9"/>
                          <a:stretch>
                            <a:fillRect l="-100000" t="-200000" r="-5882" b="-5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8427416"/>
                      </a:ext>
                    </a:extLst>
                  </a:tr>
                  <a:tr h="228600">
                    <a:tc gridSpan="4"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9"/>
                          <a:stretch>
                            <a:fillRect l="-990" t="-284211" r="-2970" b="-38947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DE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3089097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9"/>
                          <a:stretch>
                            <a:fillRect l="-5882" t="-405556" r="-511765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9"/>
                          <a:stretch>
                            <a:fillRect l="-112500" t="-405556" r="-443750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9"/>
                          <a:stretch>
                            <a:fillRect l="-200000" t="-405556" r="-317647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9"/>
                          <a:stretch>
                            <a:fillRect l="-100000" t="-405556" r="-5882" b="-3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126613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9"/>
                          <a:stretch>
                            <a:fillRect l="-5882" t="-505556" r="-511765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9"/>
                          <a:stretch>
                            <a:fillRect l="-112500" t="-505556" r="-443750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9"/>
                          <a:stretch>
                            <a:fillRect l="-200000" t="-505556" r="-317647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9"/>
                          <a:stretch>
                            <a:fillRect l="-100000" t="-505556" r="-5882" b="-2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862025"/>
                      </a:ext>
                    </a:extLst>
                  </a:tr>
                  <a:tr h="228600">
                    <a:tc gridSpan="4"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9"/>
                          <a:stretch>
                            <a:fillRect l="-990" t="-605556" r="-2970" b="-1111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DE" sz="105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DE" sz="105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DE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6071213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9"/>
                          <a:stretch>
                            <a:fillRect l="-5882" t="-705556" r="-511765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9"/>
                          <a:stretch>
                            <a:fillRect l="-112500" t="-705556" r="-443750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9"/>
                          <a:stretch>
                            <a:fillRect l="-200000" t="-705556" r="-317647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19"/>
                          <a:stretch>
                            <a:fillRect l="-100000" t="-705556" r="-5882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86961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1D5AC905-E6CB-D8D6-236F-2804C1CA87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5669785"/>
                  </p:ext>
                </p:extLst>
              </p:nvPr>
            </p:nvGraphicFramePr>
            <p:xfrm>
              <a:off x="6948264" y="2244085"/>
              <a:ext cx="1939713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9961">
                      <a:extLst>
                        <a:ext uri="{9D8B030D-6E8A-4147-A177-3AD203B41FA5}">
                          <a16:colId xmlns:a16="http://schemas.microsoft.com/office/drawing/2014/main" val="1502425811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849169594"/>
                        </a:ext>
                      </a:extLst>
                    </a:gridCol>
                    <a:gridCol w="276283">
                      <a:extLst>
                        <a:ext uri="{9D8B030D-6E8A-4147-A177-3AD203B41FA5}">
                          <a16:colId xmlns:a16="http://schemas.microsoft.com/office/drawing/2014/main" val="234114462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4273218041"/>
                        </a:ext>
                      </a:extLst>
                    </a:gridCol>
                    <a:gridCol w="1006909">
                      <a:extLst>
                        <a:ext uri="{9D8B030D-6E8A-4147-A177-3AD203B41FA5}">
                          <a16:colId xmlns:a16="http://schemas.microsoft.com/office/drawing/2014/main" val="51511714"/>
                        </a:ext>
                      </a:extLst>
                    </a:gridCol>
                  </a:tblGrid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7604455"/>
                      </a:ext>
                    </a:extLst>
                  </a:tr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1111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2032942"/>
                      </a:ext>
                    </a:extLst>
                  </a:tr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2111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8427416"/>
                      </a:ext>
                    </a:extLst>
                  </a:tr>
                  <a:tr h="159680">
                    <a:tc gridSpan="5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DE" sz="105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DE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3089097"/>
                      </a:ext>
                    </a:extLst>
                  </a:tr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1−∑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6126613"/>
                      </a:ext>
                    </a:extLst>
                  </a:tr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1112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862025"/>
                      </a:ext>
                    </a:extLst>
                  </a:tr>
                  <a:tr h="159680">
                    <a:tc gridSpan="5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DE" sz="105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DE" sz="105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DE" sz="105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DE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6071213"/>
                      </a:ext>
                    </a:extLst>
                  </a:tr>
                  <a:tr h="159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DE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1−∑</m:t>
                                </m:r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86961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1D5AC905-E6CB-D8D6-236F-2804C1CA87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5669785"/>
                  </p:ext>
                </p:extLst>
              </p:nvPr>
            </p:nvGraphicFramePr>
            <p:xfrm>
              <a:off x="6948264" y="2244085"/>
              <a:ext cx="1939713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9961">
                      <a:extLst>
                        <a:ext uri="{9D8B030D-6E8A-4147-A177-3AD203B41FA5}">
                          <a16:colId xmlns:a16="http://schemas.microsoft.com/office/drawing/2014/main" val="1502425811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849169594"/>
                        </a:ext>
                      </a:extLst>
                    </a:gridCol>
                    <a:gridCol w="276283">
                      <a:extLst>
                        <a:ext uri="{9D8B030D-6E8A-4147-A177-3AD203B41FA5}">
                          <a16:colId xmlns:a16="http://schemas.microsoft.com/office/drawing/2014/main" val="234114462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4273218041"/>
                        </a:ext>
                      </a:extLst>
                    </a:gridCol>
                    <a:gridCol w="1006909">
                      <a:extLst>
                        <a:ext uri="{9D8B030D-6E8A-4147-A177-3AD203B41FA5}">
                          <a16:colId xmlns:a16="http://schemas.microsoft.com/office/drawing/2014/main" val="51511714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0"/>
                          <a:stretch>
                            <a:fillRect l="-5263" r="-721053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0"/>
                          <a:stretch>
                            <a:fillRect l="-125000" r="-756250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0"/>
                          <a:stretch>
                            <a:fillRect l="-163636" r="-450000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0"/>
                          <a:stretch>
                            <a:fillRect l="-341176" r="-482353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0"/>
                          <a:stretch>
                            <a:fillRect l="-94937" r="-3797" b="-7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7604455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0"/>
                          <a:stretch>
                            <a:fillRect l="-5263" t="-100000" r="-721053" b="-6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0"/>
                          <a:stretch>
                            <a:fillRect l="-125000" t="-100000" r="-756250" b="-6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0"/>
                          <a:stretch>
                            <a:fillRect l="-163636" t="-100000" r="-450000" b="-6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0"/>
                          <a:stretch>
                            <a:fillRect l="-341176" t="-100000" r="-482353" b="-6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0"/>
                          <a:stretch>
                            <a:fillRect l="-94937" t="-100000" r="-3797" b="-6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2032942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0"/>
                          <a:stretch>
                            <a:fillRect l="-5263" t="-200000" r="-721053" b="-5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0"/>
                          <a:stretch>
                            <a:fillRect l="-125000" t="-200000" r="-756250" b="-5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0"/>
                          <a:stretch>
                            <a:fillRect l="-163636" t="-200000" r="-450000" b="-5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0"/>
                          <a:stretch>
                            <a:fillRect l="-341176" t="-200000" r="-482353" b="-5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0"/>
                          <a:stretch>
                            <a:fillRect l="-94937" t="-200000" r="-3797" b="-5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8427416"/>
                      </a:ext>
                    </a:extLst>
                  </a:tr>
                  <a:tr h="228600">
                    <a:tc gridSpan="5"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0"/>
                          <a:stretch>
                            <a:fillRect l="-654" t="-284211" r="-1961" b="-38947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DE" sz="105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DE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3089097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0"/>
                          <a:stretch>
                            <a:fillRect l="-5263" t="-405556" r="-721053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0"/>
                          <a:stretch>
                            <a:fillRect l="-125000" t="-405556" r="-756250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0"/>
                          <a:stretch>
                            <a:fillRect l="-163636" t="-405556" r="-450000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0"/>
                          <a:stretch>
                            <a:fillRect l="-341176" t="-405556" r="-482353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0"/>
                          <a:stretch>
                            <a:fillRect l="-94937" t="-405556" r="-3797" b="-3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126613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0"/>
                          <a:stretch>
                            <a:fillRect l="-5263" t="-505556" r="-721053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0"/>
                          <a:stretch>
                            <a:fillRect l="-125000" t="-505556" r="-756250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0"/>
                          <a:stretch>
                            <a:fillRect l="-163636" t="-505556" r="-450000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0"/>
                          <a:stretch>
                            <a:fillRect l="-341176" t="-505556" r="-482353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0"/>
                          <a:stretch>
                            <a:fillRect l="-94937" t="-505556" r="-3797" b="-2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862025"/>
                      </a:ext>
                    </a:extLst>
                  </a:tr>
                  <a:tr h="228600">
                    <a:tc gridSpan="5"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0"/>
                          <a:stretch>
                            <a:fillRect l="-654" t="-605556" r="-1961" b="-1111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DE" sz="105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DE" sz="105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DE" sz="105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DE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6071213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0"/>
                          <a:stretch>
                            <a:fillRect l="-5263" t="-705556" r="-721053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0"/>
                          <a:stretch>
                            <a:fillRect l="-125000" t="-705556" r="-756250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0"/>
                          <a:stretch>
                            <a:fillRect l="-163636" t="-705556" r="-450000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0"/>
                          <a:stretch>
                            <a:fillRect l="-341176" t="-705556" r="-482353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0"/>
                          <a:stretch>
                            <a:fillRect l="-94937" t="-705556" r="-3797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86961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BD8E3C-DD4B-21D3-C840-FAF176EC5470}"/>
                  </a:ext>
                </a:extLst>
              </p:cNvPr>
              <p:cNvSpPr txBox="1"/>
              <p:nvPr/>
            </p:nvSpPr>
            <p:spPr bwMode="gray">
              <a:xfrm>
                <a:off x="866645" y="4299942"/>
                <a:ext cx="914400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DE" sz="105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BD8E3C-DD4B-21D3-C840-FAF176EC5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66645" y="4299942"/>
                <a:ext cx="914400" cy="21602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DE21F4-1BF0-6746-D31A-439A5E8AD86E}"/>
                  </a:ext>
                </a:extLst>
              </p:cNvPr>
              <p:cNvSpPr txBox="1"/>
              <p:nvPr/>
            </p:nvSpPr>
            <p:spPr bwMode="gray">
              <a:xfrm>
                <a:off x="3270514" y="4299942"/>
                <a:ext cx="914400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DE" sz="105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DE21F4-1BF0-6746-D31A-439A5E8AD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70514" y="4299942"/>
                <a:ext cx="914400" cy="21602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8029C9-74E4-57F8-EAD4-C9880ED58191}"/>
                  </a:ext>
                </a:extLst>
              </p:cNvPr>
              <p:cNvSpPr txBox="1"/>
              <p:nvPr/>
            </p:nvSpPr>
            <p:spPr bwMode="gray">
              <a:xfrm>
                <a:off x="4411550" y="4299942"/>
                <a:ext cx="914400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05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DE" sz="105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8029C9-74E4-57F8-EAD4-C9880ED58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411550" y="4299942"/>
                <a:ext cx="914400" cy="21602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C7791DA-E094-C525-4E78-DEB96A9A39CD}"/>
                  </a:ext>
                </a:extLst>
              </p:cNvPr>
              <p:cNvSpPr txBox="1"/>
              <p:nvPr/>
            </p:nvSpPr>
            <p:spPr bwMode="gray">
              <a:xfrm>
                <a:off x="5710669" y="4299942"/>
                <a:ext cx="914400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05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DE" sz="105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C7791DA-E094-C525-4E78-DEB96A9A3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10669" y="4299942"/>
                <a:ext cx="914400" cy="21602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019044-82B9-DC2B-43FA-73A65BCCF6C5}"/>
                  </a:ext>
                </a:extLst>
              </p:cNvPr>
              <p:cNvSpPr txBox="1"/>
              <p:nvPr/>
            </p:nvSpPr>
            <p:spPr bwMode="gray">
              <a:xfrm>
                <a:off x="7460920" y="4299942"/>
                <a:ext cx="914400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05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DE" sz="105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019044-82B9-DC2B-43FA-73A65BCCF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60920" y="4299942"/>
                <a:ext cx="914400" cy="21602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4ECF3C8-D68A-49AD-A48F-36D4A655FBE5}"/>
                  </a:ext>
                </a:extLst>
              </p:cNvPr>
              <p:cNvSpPr txBox="1"/>
              <p:nvPr/>
            </p:nvSpPr>
            <p:spPr bwMode="gray">
              <a:xfrm>
                <a:off x="3563542" y="4638423"/>
                <a:ext cx="2147127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05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DE" sz="105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4ECF3C8-D68A-49AD-A48F-36D4A655F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63542" y="4638423"/>
                <a:ext cx="2147127" cy="21602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D4C42A-F0B6-03A9-7002-6444471C083D}"/>
                  </a:ext>
                </a:extLst>
              </p:cNvPr>
              <p:cNvSpPr txBox="1"/>
              <p:nvPr/>
            </p:nvSpPr>
            <p:spPr bwMode="gray">
              <a:xfrm>
                <a:off x="5415303" y="4647359"/>
                <a:ext cx="2777890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05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05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5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05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05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5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05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05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5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DE" sz="105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D4C42A-F0B6-03A9-7002-6444471C0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415303" y="4647359"/>
                <a:ext cx="2777890" cy="21602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1C3889-912F-10B8-A37D-072C5BD2F0BB}"/>
                  </a:ext>
                </a:extLst>
              </p:cNvPr>
              <p:cNvSpPr txBox="1"/>
              <p:nvPr/>
            </p:nvSpPr>
            <p:spPr bwMode="gray">
              <a:xfrm>
                <a:off x="4411550" y="4872319"/>
                <a:ext cx="2777890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5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DE" sz="105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1C3889-912F-10B8-A37D-072C5BD2F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411550" y="4872319"/>
                <a:ext cx="2777890" cy="21602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9AF3A0E-5A3F-6657-65E7-3B7E190EDC1E}"/>
                  </a:ext>
                </a:extLst>
              </p:cNvPr>
              <p:cNvSpPr/>
              <p:nvPr/>
            </p:nvSpPr>
            <p:spPr bwMode="gray">
              <a:xfrm>
                <a:off x="7630981" y="1203783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9AF3A0E-5A3F-6657-65E7-3B7E190ED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630981" y="1203783"/>
                <a:ext cx="216000" cy="216000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BA4B4FB-C6D5-100E-2B16-1215116394D9}"/>
                  </a:ext>
                </a:extLst>
              </p:cNvPr>
              <p:cNvSpPr/>
              <p:nvPr/>
            </p:nvSpPr>
            <p:spPr bwMode="gray">
              <a:xfrm>
                <a:off x="8207482" y="1203783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BA4B4FB-C6D5-100E-2B16-121511639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07482" y="1203783"/>
                <a:ext cx="216000" cy="216000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0B13A16-E095-1CBC-84C9-A2AE7E1A96D2}"/>
                  </a:ext>
                </a:extLst>
              </p:cNvPr>
              <p:cNvSpPr/>
              <p:nvPr/>
            </p:nvSpPr>
            <p:spPr bwMode="gray">
              <a:xfrm>
                <a:off x="8207482" y="1667823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0B13A16-E095-1CBC-84C9-A2AE7E1A9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07482" y="1667823"/>
                <a:ext cx="216000" cy="216000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FB6BF7-6C4E-142E-C5EA-508C4188C4C2}"/>
              </a:ext>
            </a:extLst>
          </p:cNvPr>
          <p:cNvCxnSpPr>
            <a:cxnSpLocks/>
            <a:stCxn id="34" idx="4"/>
            <a:endCxn id="36" idx="1"/>
          </p:cNvCxnSpPr>
          <p:nvPr/>
        </p:nvCxnSpPr>
        <p:spPr bwMode="gray">
          <a:xfrm>
            <a:off x="7738981" y="1419783"/>
            <a:ext cx="500133" cy="279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2D562DF-CCEB-A825-FE8C-073EA49F003F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 bwMode="gray">
          <a:xfrm>
            <a:off x="7846981" y="1311783"/>
            <a:ext cx="360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0639863-5FF8-3FF9-355E-622E520B4569}"/>
              </a:ext>
            </a:extLst>
          </p:cNvPr>
          <p:cNvCxnSpPr>
            <a:cxnSpLocks/>
            <a:stCxn id="35" idx="4"/>
            <a:endCxn id="36" idx="0"/>
          </p:cNvCxnSpPr>
          <p:nvPr/>
        </p:nvCxnSpPr>
        <p:spPr bwMode="gray">
          <a:xfrm>
            <a:off x="8315482" y="1419783"/>
            <a:ext cx="0" cy="248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718B5DB-1392-50D7-48F6-9A39F1F22220}"/>
                  </a:ext>
                </a:extLst>
              </p:cNvPr>
              <p:cNvSpPr/>
              <p:nvPr/>
            </p:nvSpPr>
            <p:spPr bwMode="gray">
              <a:xfrm>
                <a:off x="7634768" y="1667823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718B5DB-1392-50D7-48F6-9A39F1F222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634768" y="1667823"/>
                <a:ext cx="216000" cy="216000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114923-D2E3-98BD-0913-43CACFE7EF47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 bwMode="gray">
          <a:xfrm>
            <a:off x="7738981" y="1419783"/>
            <a:ext cx="3787" cy="248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3F413F-D09E-F7DE-DB20-3390A6D7D6EB}"/>
              </a:ext>
            </a:extLst>
          </p:cNvPr>
          <p:cNvCxnSpPr>
            <a:cxnSpLocks/>
            <a:stCxn id="35" idx="3"/>
            <a:endCxn id="40" idx="7"/>
          </p:cNvCxnSpPr>
          <p:nvPr/>
        </p:nvCxnSpPr>
        <p:spPr bwMode="gray">
          <a:xfrm flipH="1">
            <a:off x="7819136" y="1388151"/>
            <a:ext cx="419978" cy="311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53423F9-0890-EED3-0811-B9509CC74122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 bwMode="gray">
          <a:xfrm flipH="1">
            <a:off x="7850768" y="1775823"/>
            <a:ext cx="3567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715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  <p:bldP spid="6" grpId="0"/>
      <p:bldP spid="8" grpId="0"/>
      <p:bldP spid="9" grpId="0"/>
      <p:bldP spid="15" grpId="1"/>
      <p:bldP spid="16" grpId="0"/>
      <p:bldP spid="17" grpId="0"/>
      <p:bldP spid="18" grpId="0"/>
      <p:bldP spid="19" grpId="0"/>
      <p:bldP spid="20" grpId="0"/>
      <p:bldP spid="21" grpId="0"/>
      <p:bldP spid="22" grpId="0"/>
      <p:bldP spid="34" grpId="0" animBg="1"/>
      <p:bldP spid="35" grpId="0" animBg="1"/>
      <p:bldP spid="36" grpId="0" animBg="1"/>
      <p:bldP spid="4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30735</TotalTime>
  <Words>1594</Words>
  <Application>Microsoft Macintosh PowerPoint</Application>
  <PresentationFormat>On-screen Show (16:9)</PresentationFormat>
  <Paragraphs>509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Open Sans</vt:lpstr>
      <vt:lpstr>Verdana</vt:lpstr>
      <vt:lpstr>TEMPLATE DEF Faculty v2022</vt:lpstr>
      <vt:lpstr>Introduction to Probabilistic Machine Learning</vt:lpstr>
      <vt:lpstr>Overview</vt:lpstr>
      <vt:lpstr>Overview</vt:lpstr>
      <vt:lpstr>Graphical Models</vt:lpstr>
      <vt:lpstr>Graphical Models</vt:lpstr>
      <vt:lpstr>Overview</vt:lpstr>
      <vt:lpstr>Bayesian Networks</vt:lpstr>
      <vt:lpstr>Bayesian Network Models</vt:lpstr>
      <vt:lpstr>Representation Complexity</vt:lpstr>
      <vt:lpstr>Overview</vt:lpstr>
      <vt:lpstr>Conditional Independence</vt:lpstr>
      <vt:lpstr>Conditional Independence: Warm-Up I</vt:lpstr>
      <vt:lpstr>Conditional Independence: Warm-Up II</vt:lpstr>
      <vt:lpstr>Conditional Independence: d-separation</vt:lpstr>
      <vt:lpstr>Conditional Independence: Skill Example</vt:lpstr>
      <vt:lpstr>Summary</vt:lpstr>
      <vt:lpstr>See you next week!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Herbrich, Ralf</cp:lastModifiedBy>
  <cp:revision>290</cp:revision>
  <cp:lastPrinted>2014-05-07T12:19:03Z</cp:lastPrinted>
  <dcterms:created xsi:type="dcterms:W3CDTF">2022-08-10T08:10:37Z</dcterms:created>
  <dcterms:modified xsi:type="dcterms:W3CDTF">2024-04-20T03:41:57Z</dcterms:modified>
</cp:coreProperties>
</file>