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384" r:id="rId3"/>
    <p:sldId id="397" r:id="rId4"/>
    <p:sldId id="303" r:id="rId5"/>
    <p:sldId id="385" r:id="rId6"/>
    <p:sldId id="394" r:id="rId7"/>
    <p:sldId id="395" r:id="rId8"/>
    <p:sldId id="396" r:id="rId9"/>
    <p:sldId id="398" r:id="rId10"/>
    <p:sldId id="400" r:id="rId11"/>
    <p:sldId id="399" r:id="rId12"/>
    <p:sldId id="401" r:id="rId13"/>
    <p:sldId id="402" r:id="rId14"/>
    <p:sldId id="403" r:id="rId15"/>
    <p:sldId id="387" r:id="rId16"/>
    <p:sldId id="404" r:id="rId17"/>
    <p:sldId id="405" r:id="rId18"/>
    <p:sldId id="406" r:id="rId19"/>
    <p:sldId id="407" r:id="rId20"/>
    <p:sldId id="408" r:id="rId21"/>
    <p:sldId id="414" r:id="rId22"/>
    <p:sldId id="415" r:id="rId23"/>
    <p:sldId id="416" r:id="rId24"/>
    <p:sldId id="417" r:id="rId25"/>
    <p:sldId id="411" r:id="rId26"/>
    <p:sldId id="418" r:id="rId27"/>
    <p:sldId id="419" r:id="rId28"/>
    <p:sldId id="420" r:id="rId29"/>
    <p:sldId id="421" r:id="rId30"/>
    <p:sldId id="412" r:id="rId31"/>
    <p:sldId id="422" r:id="rId32"/>
    <p:sldId id="336" r:id="rId33"/>
    <p:sldId id="304" r:id="rId34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B050"/>
    <a:srgbClr val="0070C0"/>
    <a:srgbClr val="FFFF00"/>
    <a:srgbClr val="000000"/>
    <a:srgbClr val="FBFCFC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97"/>
    <p:restoredTop sz="94017"/>
  </p:normalViewPr>
  <p:slideViewPr>
    <p:cSldViewPr snapToObjects="1" showGuides="1">
      <p:cViewPr varScale="1">
        <p:scale>
          <a:sx n="158" d="100"/>
          <a:sy n="158" d="100"/>
        </p:scale>
        <p:origin x="1016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10/13/25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10/13/25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200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34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497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12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318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54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Advanced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noProof="0" dirty="0"/>
              <a:t>Julia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64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Functions</a:t>
            </a:r>
            <a:r>
              <a:rPr lang="en-DE" dirty="0"/>
              <a:t>: </a:t>
            </a:r>
            <a:r>
              <a:rPr lang="en-GB" dirty="0"/>
              <a:t>An object that maps a tuple of argument values to a return value</a:t>
            </a:r>
            <a:endParaRPr lang="en-DE" dirty="0"/>
          </a:p>
          <a:p>
            <a:pPr lvl="1"/>
            <a:r>
              <a:rPr lang="en-GB" sz="1200" dirty="0"/>
              <a:t>Julia functions are not pure mathematical functions: they can alter and be affected by the global state of the program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Function call</a:t>
            </a:r>
            <a:r>
              <a:rPr lang="en-DE" dirty="0"/>
              <a:t>: A function is called using parantheses syntax</a:t>
            </a:r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Functions are objects</a:t>
            </a:r>
            <a:r>
              <a:rPr lang="en-DE" dirty="0"/>
              <a:t>: A function is an object that can be assigned 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325B-8CD8-D8E1-839C-6722C67D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19714"/>
            <a:ext cx="1807716" cy="462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06666-19F4-F25D-976D-9454BEE3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25736"/>
            <a:ext cx="1800816" cy="275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1C11A-0D7E-1DE4-F7DE-C83942CA6706}"/>
              </a:ext>
            </a:extLst>
          </p:cNvPr>
          <p:cNvSpPr txBox="1"/>
          <p:nvPr/>
        </p:nvSpPr>
        <p:spPr bwMode="gray">
          <a:xfrm>
            <a:off x="1695081" y="2067694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838DE-CD00-7FEC-AF2C-533F8666E570}"/>
              </a:ext>
            </a:extLst>
          </p:cNvPr>
          <p:cNvSpPr txBox="1"/>
          <p:nvPr/>
        </p:nvSpPr>
        <p:spPr bwMode="gray">
          <a:xfrm>
            <a:off x="5292031" y="2067694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D68466-FED9-9326-2198-F30ECB444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291830"/>
            <a:ext cx="792088" cy="275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25FFAB-10BE-F758-8AFB-88BE9EAB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112845"/>
            <a:ext cx="1807716" cy="544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25866-72A1-40DF-D7A6-D411FE305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748" y="2319713"/>
            <a:ext cx="1572644" cy="28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02CB66-8674-0CB4-9DD8-50EE6581E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640" y="3291830"/>
            <a:ext cx="899344" cy="272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76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Arguments</a:t>
            </a:r>
            <a:r>
              <a:rPr lang="en-DE" dirty="0"/>
              <a:t>: </a:t>
            </a:r>
            <a:r>
              <a:rPr lang="en-GB" dirty="0"/>
              <a:t>Values are not copied when they are passed to functions</a:t>
            </a:r>
            <a:endParaRPr lang="en-DE" dirty="0"/>
          </a:p>
          <a:p>
            <a:pPr lvl="1"/>
            <a:r>
              <a:rPr lang="en-GB" sz="1200" dirty="0"/>
              <a:t>Function arguments themselves act as new variable bindings</a:t>
            </a:r>
          </a:p>
          <a:p>
            <a:pPr lvl="1"/>
            <a:r>
              <a:rPr lang="en-GB" sz="1200" dirty="0"/>
              <a:t>Modifications to mutable values made within a function will be visible to the caller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A common convention is to put an explanation mark in the</a:t>
            </a:r>
            <a:br>
              <a:rPr lang="en-GB" sz="1200" dirty="0"/>
            </a:br>
            <a:r>
              <a:rPr lang="en-GB" sz="1200" dirty="0"/>
              <a:t>function name if the function mutates an argument</a:t>
            </a:r>
          </a:p>
          <a:p>
            <a:r>
              <a:rPr lang="en-DE" b="1" dirty="0"/>
              <a:t>Return</a:t>
            </a:r>
            <a:r>
              <a:rPr lang="en-DE" dirty="0"/>
              <a:t>: </a:t>
            </a:r>
            <a:r>
              <a:rPr lang="en-GB" dirty="0"/>
              <a:t>The value returned by a function is the value of </a:t>
            </a:r>
            <a:br>
              <a:rPr lang="en-GB" dirty="0"/>
            </a:br>
            <a:r>
              <a:rPr lang="en-GB" dirty="0"/>
              <a:t>the last expression evaluated</a:t>
            </a:r>
            <a:endParaRPr lang="en-DE" dirty="0"/>
          </a:p>
          <a:p>
            <a:pPr lvl="1"/>
            <a:r>
              <a:rPr lang="en-GB" sz="1200" dirty="0"/>
              <a:t>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dirty="0"/>
              <a:t> keyword causes a function to return immediately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Arguments and Returns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1C11A-0D7E-1DE4-F7DE-C83942CA6706}"/>
              </a:ext>
            </a:extLst>
          </p:cNvPr>
          <p:cNvSpPr txBox="1"/>
          <p:nvPr/>
        </p:nvSpPr>
        <p:spPr bwMode="gray">
          <a:xfrm>
            <a:off x="1695081" y="2011603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838DE-CD00-7FEC-AF2C-533F8666E570}"/>
              </a:ext>
            </a:extLst>
          </p:cNvPr>
          <p:cNvSpPr txBox="1"/>
          <p:nvPr/>
        </p:nvSpPr>
        <p:spPr bwMode="gray">
          <a:xfrm>
            <a:off x="5695566" y="2011603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application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BD8AF6-C869-176E-259C-716533F4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73" y="2263623"/>
            <a:ext cx="2837528" cy="663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28FFD-A993-78BB-BC25-FC579E2D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27" y="2245894"/>
            <a:ext cx="2051960" cy="1896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6D49C8-F595-A15A-82B3-6869E34A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72" y="4304785"/>
            <a:ext cx="1611925" cy="751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887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Operators</a:t>
            </a:r>
            <a:r>
              <a:rPr lang="en-DE" dirty="0"/>
              <a:t>: </a:t>
            </a:r>
            <a:r>
              <a:rPr lang="en-GB" dirty="0"/>
              <a:t>Operators are just functions with support for special syntax</a:t>
            </a:r>
            <a:endParaRPr lang="en-DE" dirty="0"/>
          </a:p>
          <a:p>
            <a:pPr lvl="1"/>
            <a:r>
              <a:rPr lang="en-GB" sz="1200" dirty="0"/>
              <a:t>Can also be applied using parenthesized argument lists</a:t>
            </a:r>
          </a:p>
          <a:p>
            <a:pPr lvl="1"/>
            <a:r>
              <a:rPr lang="en-GB" sz="1200" dirty="0"/>
              <a:t>Can also be assigned to other variables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r>
              <a:rPr lang="en-DE" b="1" dirty="0"/>
              <a:t>Operators with Special Names</a:t>
            </a:r>
            <a:r>
              <a:rPr lang="en-DE" dirty="0"/>
              <a:t>: </a:t>
            </a:r>
            <a:r>
              <a:rPr lang="en-US" dirty="0"/>
              <a:t>A few special expressions correspond to calls to functions with special names</a:t>
            </a:r>
          </a:p>
          <a:p>
            <a:pPr lvl="1"/>
            <a:r>
              <a:rPr lang="en-GB" sz="1200" dirty="0"/>
              <a:t>These operators can be made work for custom types by defining type-specific methods (see soon!)</a:t>
            </a:r>
          </a:p>
          <a:p>
            <a:r>
              <a:rPr lang="en-DE" b="1" dirty="0"/>
              <a:t>Anonymous Functions</a:t>
            </a:r>
            <a:r>
              <a:rPr lang="en-DE" dirty="0"/>
              <a:t>: </a:t>
            </a:r>
            <a:r>
              <a:rPr lang="en-GB" dirty="0"/>
              <a:t>A function object without a name</a:t>
            </a:r>
            <a:endParaRPr lang="en-DE" dirty="0"/>
          </a:p>
          <a:p>
            <a:pPr lvl="1"/>
            <a:r>
              <a:rPr lang="en-GB" sz="1200" dirty="0"/>
              <a:t>In other programming languages, they are called </a:t>
            </a:r>
            <a:r>
              <a:rPr lang="en-GB" sz="1200" i="1" dirty="0"/>
              <a:t>lambda</a:t>
            </a:r>
            <a:r>
              <a:rPr lang="en-GB" sz="1200" dirty="0"/>
              <a:t> functions</a:t>
            </a:r>
            <a:endParaRPr lang="en-DE" dirty="0"/>
          </a:p>
          <a:p>
            <a:pPr lvl="1"/>
            <a:endParaRPr lang="en-GB" sz="1200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Operators &amp; Anonymous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B614A-AF44-8D3B-9059-495DABB2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71" y="2139702"/>
            <a:ext cx="841515" cy="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15D1E-6195-0679-3F93-0749B15D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891814"/>
            <a:ext cx="1872208" cy="515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9EF5A-419F-ECCE-D653-E7735B06A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415097"/>
            <a:ext cx="2074586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B23E0-F301-0518-0EF3-27307546D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434" y="4425287"/>
            <a:ext cx="1800200" cy="473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3A02F-A473-9D3B-871D-AD93A8F84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927" y="4445262"/>
            <a:ext cx="1880209" cy="30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5F71BA-75DC-F09E-EFFD-81B9D453FDB4}"/>
              </a:ext>
            </a:extLst>
          </p:cNvPr>
          <p:cNvSpPr txBox="1"/>
          <p:nvPr/>
        </p:nvSpPr>
        <p:spPr bwMode="gray">
          <a:xfrm>
            <a:off x="1259632" y="4148779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D9D6-682F-F7C3-478F-18DFFE011C2D}"/>
              </a:ext>
            </a:extLst>
          </p:cNvPr>
          <p:cNvSpPr txBox="1"/>
          <p:nvPr/>
        </p:nvSpPr>
        <p:spPr bwMode="gray">
          <a:xfrm>
            <a:off x="4099590" y="4148779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77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813624" cy="3563938"/>
          </a:xfrm>
        </p:spPr>
        <p:txBody>
          <a:bodyPr/>
          <a:lstStyle/>
          <a:p>
            <a:r>
              <a:rPr lang="en-DE" b="1" dirty="0"/>
              <a:t>Compound expressions</a:t>
            </a:r>
            <a:r>
              <a:rPr lang="en-DE" dirty="0"/>
              <a:t>: </a:t>
            </a:r>
            <a:r>
              <a:rPr lang="en-GB" dirty="0"/>
              <a:t>Several sub-expressions that evaluate to the final expression</a:t>
            </a:r>
            <a:endParaRPr lang="en-DE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DE" b="1" dirty="0"/>
          </a:p>
          <a:p>
            <a:r>
              <a:rPr lang="en-DE" b="1" dirty="0"/>
              <a:t>Conditional evaluation</a:t>
            </a:r>
            <a:r>
              <a:rPr lang="en-DE" dirty="0"/>
              <a:t>: </a:t>
            </a:r>
            <a:r>
              <a:rPr lang="en-US" dirty="0"/>
              <a:t>Allows portions of code to be evaluated or not evaluated depending on the value of a </a:t>
            </a:r>
            <a:r>
              <a:rPr lang="en-US" i="1" dirty="0"/>
              <a:t>Boolean</a:t>
            </a:r>
            <a:r>
              <a:rPr lang="en-US" dirty="0"/>
              <a:t>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Ternary Operator</a:t>
            </a:r>
            <a:r>
              <a:rPr lang="en-US" dirty="0"/>
              <a:t>: Shorthand for 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if-then-else-end</a:t>
            </a:r>
            <a:r>
              <a:rPr lang="en-US" dirty="0"/>
              <a:t> expression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Control Flow (Conditionals)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F71BA-75DC-F09E-EFFD-81B9D453FDB4}"/>
              </a:ext>
            </a:extLst>
          </p:cNvPr>
          <p:cNvSpPr txBox="1"/>
          <p:nvPr/>
        </p:nvSpPr>
        <p:spPr bwMode="gray">
          <a:xfrm>
            <a:off x="1619672" y="1491630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D9D6-682F-F7C3-478F-18DFFE011C2D}"/>
              </a:ext>
            </a:extLst>
          </p:cNvPr>
          <p:cNvSpPr txBox="1"/>
          <p:nvPr/>
        </p:nvSpPr>
        <p:spPr bwMode="gray">
          <a:xfrm>
            <a:off x="4459630" y="1491630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1A7CA3-0427-A576-5D73-5583873C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0" y="1753168"/>
            <a:ext cx="926865" cy="5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91435F-F6C1-1A53-6FBF-EF0A4E88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66" y="1743650"/>
            <a:ext cx="1512882" cy="269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743F4C-4C75-E9EA-670C-D5645B67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04" y="3014661"/>
            <a:ext cx="2117615" cy="997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874A4-445C-DCBA-9ECC-B801BC58D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51" y="3014661"/>
            <a:ext cx="1009561" cy="794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7978F-0FB5-E316-DAF1-8481B6795504}"/>
              </a:ext>
            </a:extLst>
          </p:cNvPr>
          <p:cNvSpPr txBox="1"/>
          <p:nvPr/>
        </p:nvSpPr>
        <p:spPr bwMode="gray">
          <a:xfrm>
            <a:off x="1619672" y="27455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5F5A6-FA31-8DF3-B228-9C28F21B7F35}"/>
              </a:ext>
            </a:extLst>
          </p:cNvPr>
          <p:cNvSpPr txBox="1"/>
          <p:nvPr/>
        </p:nvSpPr>
        <p:spPr bwMode="gray">
          <a:xfrm>
            <a:off x="4459630" y="27455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application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64A51E-3CB8-A41D-C88B-8511D3DC0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85" y="4458182"/>
            <a:ext cx="3645389" cy="362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029EAE-07EB-2D8A-6C19-6A5DBFBB9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656" y="4288341"/>
            <a:ext cx="1006701" cy="794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360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237560" cy="3563938"/>
          </a:xfrm>
        </p:spPr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DE" b="1" dirty="0"/>
              <a:t>-loop</a:t>
            </a:r>
            <a:r>
              <a:rPr lang="en-DE" dirty="0"/>
              <a:t>: </a:t>
            </a:r>
            <a:r>
              <a:rPr lang="en-GB" dirty="0"/>
              <a:t>Evaluates the condition expression and as long it remains true, keeps also evaluating the body of the loop</a:t>
            </a:r>
            <a:endParaRPr lang="en-DE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DE" b="1" dirty="0"/>
              <a:t>-loop</a:t>
            </a:r>
            <a:r>
              <a:rPr lang="en-DE" dirty="0"/>
              <a:t>: </a:t>
            </a:r>
            <a:r>
              <a:rPr lang="en-GB" dirty="0"/>
              <a:t>Iterates through the container provided</a:t>
            </a:r>
          </a:p>
          <a:p>
            <a:pPr lvl="1"/>
            <a:r>
              <a:rPr lang="en-GB" sz="1200" dirty="0"/>
              <a:t>A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DE" sz="1200" dirty="0"/>
              <a:t>-loop</a:t>
            </a:r>
            <a:r>
              <a:rPr lang="en-GB" sz="1200" dirty="0"/>
              <a:t> always introduces a new iteration variable in its body, regardless of whether a variable of the same name exists in the enclosing scope (a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DE" sz="1200" dirty="0"/>
              <a:t>-loop does not do that)</a:t>
            </a:r>
          </a:p>
          <a:p>
            <a:pPr lvl="1"/>
            <a:endParaRPr lang="en-DE" sz="1200" dirty="0"/>
          </a:p>
          <a:p>
            <a:pPr lvl="1"/>
            <a:endParaRPr lang="en-DE" sz="1200" dirty="0"/>
          </a:p>
          <a:p>
            <a:pPr marL="268287" lvl="1" indent="0">
              <a:buNone/>
            </a:pPr>
            <a:endParaRPr lang="en-DE" sz="1200" dirty="0"/>
          </a:p>
          <a:p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DE" dirty="0"/>
              <a:t>: </a:t>
            </a:r>
            <a:r>
              <a:rPr lang="en-GB" dirty="0"/>
              <a:t>Terminate the repetition of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–loop before the test condition is false or stop iterating in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-loop before the end of the </a:t>
            </a:r>
            <a:r>
              <a:rPr lang="en-GB" dirty="0" err="1"/>
              <a:t>iterable</a:t>
            </a:r>
            <a:r>
              <a:rPr lang="en-GB" dirty="0"/>
              <a:t> object is reached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Control Flow (Loops)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F2685-3F11-4C42-BA5D-D4A43888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95" y="2499742"/>
            <a:ext cx="1139036" cy="654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D71D6-0061-0BDB-DDCB-8178CB09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31" y="2499742"/>
            <a:ext cx="1224136" cy="654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4B7BE-AFD7-1A30-7E0D-AD4448AA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872" y="3775564"/>
            <a:ext cx="1165887" cy="1242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90CF08-A4B4-1091-BA73-9D6EBC17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885481"/>
            <a:ext cx="1178699" cy="85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311DDD-2703-1849-5809-1ACD0947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872" y="2428249"/>
            <a:ext cx="1043429" cy="856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276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b="1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44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BAEFA-401A-FFEB-E0F1-14DFFC4C8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Julia's type system is </a:t>
            </a:r>
            <a:r>
              <a:rPr lang="en-GB" b="1" dirty="0"/>
              <a:t>dynamic</a:t>
            </a:r>
            <a:r>
              <a:rPr lang="en-GB" dirty="0"/>
              <a:t> (i.e. types are not known until run time)</a:t>
            </a:r>
          </a:p>
          <a:p>
            <a:pPr lvl="1"/>
            <a:r>
              <a:rPr lang="en-GB" sz="1200" dirty="0"/>
              <a:t>There is no meaningful concept of a "compile-time type”!</a:t>
            </a:r>
          </a:p>
          <a:p>
            <a:pPr lvl="1"/>
            <a:r>
              <a:rPr lang="en-GB" sz="1200" dirty="0"/>
              <a:t>It is possible to indicate that certain values are of specific types</a:t>
            </a:r>
          </a:p>
          <a:p>
            <a:pPr lvl="1"/>
            <a:r>
              <a:rPr lang="en-GB" sz="1200" dirty="0"/>
              <a:t>Explicit types are used for method dispatching (see soon!)</a:t>
            </a:r>
          </a:p>
          <a:p>
            <a:r>
              <a:rPr lang="en-GB" dirty="0"/>
              <a:t>Julia's type system is also </a:t>
            </a:r>
            <a:r>
              <a:rPr lang="en-GB" b="1" dirty="0"/>
              <a:t>nominative</a:t>
            </a:r>
            <a:r>
              <a:rPr lang="en-GB" dirty="0"/>
              <a:t> (i.e., hierarchical relationships between types are explicitly declared</a:t>
            </a:r>
          </a:p>
          <a:p>
            <a:pPr lvl="1"/>
            <a:r>
              <a:rPr lang="en-GB" sz="1200" dirty="0"/>
              <a:t>Concrete types cannot subtype each other: all concrete types are final </a:t>
            </a:r>
          </a:p>
          <a:p>
            <a:pPr lvl="1"/>
            <a:r>
              <a:rPr lang="en-GB" sz="1200" dirty="0"/>
              <a:t>Only abstract types can be supertypes</a:t>
            </a:r>
          </a:p>
          <a:p>
            <a:r>
              <a:rPr lang="en-GB" dirty="0"/>
              <a:t>Julia's type system is also </a:t>
            </a:r>
            <a:r>
              <a:rPr lang="en-GB" b="1" dirty="0"/>
              <a:t>parametric</a:t>
            </a:r>
          </a:p>
          <a:p>
            <a:pPr lvl="1"/>
            <a:r>
              <a:rPr lang="en-GB" sz="1200" dirty="0"/>
              <a:t>Types can be parameterized by other types or by symbols (e.g. numbers)</a:t>
            </a:r>
          </a:p>
          <a:p>
            <a:pPr lvl="1"/>
            <a:r>
              <a:rPr lang="en-GB" sz="1200" dirty="0"/>
              <a:t>Powerful for container types (e.g., lists)</a:t>
            </a:r>
          </a:p>
          <a:p>
            <a:r>
              <a:rPr lang="en-GB" b="1" dirty="0"/>
              <a:t>Note</a:t>
            </a:r>
            <a:r>
              <a:rPr lang="en-GB" dirty="0"/>
              <a:t>: Only values, not variables, have types! </a:t>
            </a:r>
          </a:p>
          <a:p>
            <a:pPr lvl="1"/>
            <a:r>
              <a:rPr lang="en-GB" sz="1200" dirty="0"/>
              <a:t>Variables are simply names bound to values</a:t>
            </a:r>
          </a:p>
          <a:p>
            <a:pPr lvl="1"/>
            <a:r>
              <a:rPr lang="en-GB" sz="1200" dirty="0"/>
              <a:t>"type of a variable" is shorthand for "type of the value to which a variable refers".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D25047-F117-7D0A-2B73-8F2FD9AE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Julia’s Type System</a:t>
            </a:r>
          </a:p>
        </p:txBody>
      </p:sp>
    </p:spTree>
    <p:extLst>
      <p:ext uri="{BB962C8B-B14F-4D97-AF65-F5344CB8AC3E}">
        <p14:creationId xmlns:p14="http://schemas.microsoft.com/office/powerpoint/2010/main" val="1112751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237560" cy="3563938"/>
          </a:xfrm>
        </p:spPr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DE" b="1" dirty="0"/>
              <a:t> operator</a:t>
            </a:r>
            <a:r>
              <a:rPr lang="en-DE" dirty="0"/>
              <a:t>: </a:t>
            </a:r>
            <a:r>
              <a:rPr lang="en-GB" dirty="0"/>
              <a:t>Can be used to attach type annotations to expressions and variables in programs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/>
              <a:t> function: Returns the type of the value that is passed to it</a:t>
            </a:r>
          </a:p>
          <a:p>
            <a:r>
              <a:rPr lang="en-GB" b="1" dirty="0"/>
              <a:t>Function return types</a:t>
            </a:r>
            <a:r>
              <a:rPr lang="en-GB" dirty="0"/>
              <a:t>: Can be specified at function definition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Type Declarations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52186-9BC2-9FAF-075F-56ADDB5C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91103"/>
            <a:ext cx="3665984" cy="769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ED1FE-B392-EF2A-BB37-5026285F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471161"/>
            <a:ext cx="1723012" cy="1044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47E62-F521-3A07-5117-79BFB368B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467589"/>
            <a:ext cx="1558043" cy="580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96745" y="320789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dirty="0">
                <a:solidFill>
                  <a:srgbClr val="C00000"/>
                </a:solidFill>
              </a:rPr>
              <a:t> function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4093592" y="320789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return type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Abstract Types</a:t>
            </a:r>
            <a:r>
              <a:rPr lang="en-DE" dirty="0"/>
              <a:t>: </a:t>
            </a:r>
            <a:r>
              <a:rPr lang="en-GB" dirty="0"/>
              <a:t>Cannot be instantiated, and serve only as nodes in the type graph</a:t>
            </a:r>
          </a:p>
          <a:p>
            <a:pPr lvl="1"/>
            <a:r>
              <a:rPr lang="en-GB" sz="1200" dirty="0"/>
              <a:t>Abstract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type</a:t>
            </a:r>
            <a:r>
              <a:rPr lang="en-GB" sz="1200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GB" dirty="0"/>
              <a:t> function: Allows to specify a supertype relationship or test for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No loss in performance when using function whose arguments are abstract types</a:t>
            </a:r>
          </a:p>
          <a:p>
            <a:pPr lvl="1"/>
            <a:r>
              <a:rPr lang="en-GB" sz="1200" dirty="0"/>
              <a:t>They are recompiled for each tuple of concrete argument types with which it is invoked!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Abstract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71097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Type declarations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4996564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Supertype check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AC9DD-5710-B0FE-462E-46CFA189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06251"/>
            <a:ext cx="2739008" cy="44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3F8F0-8633-8BE0-C7D6-9A151C87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29" y="2905634"/>
            <a:ext cx="2676034" cy="12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DF09D-4F42-66B3-8C90-88DA3365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205" y="2901205"/>
            <a:ext cx="1846035" cy="615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795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Primitive Types</a:t>
            </a:r>
            <a:r>
              <a:rPr lang="en-DE" dirty="0"/>
              <a:t>: </a:t>
            </a:r>
            <a:r>
              <a:rPr lang="en-GB" dirty="0"/>
              <a:t>Concrete type whose data consists of plain old bits</a:t>
            </a:r>
          </a:p>
          <a:p>
            <a:pPr lvl="1"/>
            <a:r>
              <a:rPr lang="en-GB" sz="1200" dirty="0"/>
              <a:t>Primitive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primitive type</a:t>
            </a:r>
            <a:r>
              <a:rPr lang="en-GB" sz="1200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number of bits indicates how much storage the type requires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Unusual to redefine primitive types as Julia’s primitive types are highly performant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Primitive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71097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Type declarations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5453983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Supertype check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9E5A6-7FA2-0E9C-AEBE-70AE1D1D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33362"/>
            <a:ext cx="3314385" cy="420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03A3E-A41A-D116-9AF0-13E61379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16571"/>
            <a:ext cx="3886132" cy="1316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2170C-B64D-BC81-93BC-2D3FC4AF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64" y="2916571"/>
            <a:ext cx="2427721" cy="1076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40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9A1820-1200-4B9F-575F-753E0760A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436243" cy="3563938"/>
          </a:xfrm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2012 developed by Jeff </a:t>
            </a:r>
            <a:r>
              <a:rPr lang="en-US" altLang="en-US" dirty="0" err="1">
                <a:ea typeface="ＭＳ Ｐゴシック" panose="020B0600070205080204" pitchFamily="34" charset="-128"/>
              </a:rPr>
              <a:t>Bezanson</a:t>
            </a:r>
            <a:r>
              <a:rPr lang="en-US" altLang="en-US" dirty="0">
                <a:ea typeface="ＭＳ Ｐゴシック" panose="020B0600070205080204" pitchFamily="34" charset="-128"/>
              </a:rPr>
              <a:t>, Alan Edelman, Stefan Karpinski and Viral B. Shah at MIT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Used for numerical and scientific computing with high performance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Execution speed is similar to C and FORTRAN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Hierarchical and parameterized type system as well as method overloading („multiple dispatching“) as central concepts</a:t>
            </a:r>
          </a:p>
          <a:p>
            <a:pPr lvl="1"/>
            <a:r>
              <a:rPr lang="en-US" sz="1200" dirty="0"/>
              <a:t>Native calls from C-(compiled) code  possible (without wrappers)</a:t>
            </a:r>
          </a:p>
          <a:p>
            <a:r>
              <a:rPr lang="en-US" dirty="0"/>
              <a:t>Unicode is efficiently supported (e.g., UTF-8)</a:t>
            </a:r>
          </a:p>
          <a:p>
            <a:r>
              <a:rPr lang="en-US" dirty="0"/>
              <a:t>Alongside C, C++ and FORTRAN, the only programming language that has entered the “</a:t>
            </a:r>
            <a:r>
              <a:rPr lang="en-US" dirty="0" err="1"/>
              <a:t>PetaFlop</a:t>
            </a:r>
            <a:r>
              <a:rPr lang="en-US" dirty="0"/>
              <a:t> Club“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1DE7C-1371-D47B-EC2D-3DC3E6CF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Julia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9AB80-2259-B455-0C37-F5D803743CFF}"/>
              </a:ext>
            </a:extLst>
          </p:cNvPr>
          <p:cNvSpPr txBox="1"/>
          <p:nvPr/>
        </p:nvSpPr>
        <p:spPr bwMode="gray">
          <a:xfrm>
            <a:off x="6850824" y="2155573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Jeff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Bezanson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(1981– )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438CA-D712-EA33-444C-74525E8AB498}"/>
              </a:ext>
            </a:extLst>
          </p:cNvPr>
          <p:cNvSpPr txBox="1"/>
          <p:nvPr/>
        </p:nvSpPr>
        <p:spPr bwMode="gray">
          <a:xfrm>
            <a:off x="7830162" y="2155573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Alan Edelman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(1963 – )</a:t>
            </a:r>
            <a:endParaRPr lang="en-US" sz="800" dirty="0"/>
          </a:p>
        </p:txBody>
      </p:sp>
      <p:pic>
        <p:nvPicPr>
          <p:cNvPr id="1026" name="Picture 2" descr="Jeff Bezanson - SPLASH 2018">
            <a:extLst>
              <a:ext uri="{FF2B5EF4-FFF2-40B4-BE49-F238E27FC236}">
                <a16:creationId xmlns:a16="http://schemas.microsoft.com/office/drawing/2014/main" id="{E99291DD-001B-06A0-7677-19937875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8668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5F46E4-7EA8-D6A0-F0C0-C21C6B21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84716"/>
            <a:ext cx="80648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F685F-5605-FEDE-C61C-9C6A43C57F87}"/>
              </a:ext>
            </a:extLst>
          </p:cNvPr>
          <p:cNvSpPr txBox="1"/>
          <p:nvPr/>
        </p:nvSpPr>
        <p:spPr bwMode="gray">
          <a:xfrm>
            <a:off x="6752896" y="3484722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Stefan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Karpsinski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(1981– )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EA6D4-7B5D-60AF-4ADE-4CC0DEBBF701}"/>
              </a:ext>
            </a:extLst>
          </p:cNvPr>
          <p:cNvSpPr txBox="1"/>
          <p:nvPr/>
        </p:nvSpPr>
        <p:spPr bwMode="gray">
          <a:xfrm>
            <a:off x="7830162" y="3484722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Viral Shah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800" dirty="0"/>
          </a:p>
        </p:txBody>
      </p:sp>
      <p:pic>
        <p:nvPicPr>
          <p:cNvPr id="1030" name="Picture 6" descr="headshot">
            <a:extLst>
              <a:ext uri="{FF2B5EF4-FFF2-40B4-BE49-F238E27FC236}">
                <a16:creationId xmlns:a16="http://schemas.microsoft.com/office/drawing/2014/main" id="{F0E520D9-AA3C-9826-AEE4-DAC3DF860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4" r="24965" b="9401"/>
          <a:stretch/>
        </p:blipFill>
        <p:spPr bwMode="auto">
          <a:xfrm>
            <a:off x="6904386" y="2505323"/>
            <a:ext cx="792088" cy="102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5ABBFA7-3531-554E-482A-E7ECC47E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7" t="2220" r="26805" b="24517"/>
          <a:stretch/>
        </p:blipFill>
        <p:spPr bwMode="auto">
          <a:xfrm>
            <a:off x="8028384" y="2505323"/>
            <a:ext cx="806489" cy="9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Composite Types</a:t>
            </a:r>
            <a:r>
              <a:rPr lang="en-DE" dirty="0"/>
              <a:t>: </a:t>
            </a:r>
            <a:r>
              <a:rPr lang="en-GB" dirty="0"/>
              <a:t>A collection of named fields</a:t>
            </a:r>
          </a:p>
          <a:p>
            <a:pPr lvl="1"/>
            <a:r>
              <a:rPr lang="en-GB" sz="1200" dirty="0"/>
              <a:t>Composite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200" dirty="0"/>
              <a:t> keyword</a:t>
            </a:r>
          </a:p>
          <a:p>
            <a:pPr lvl="1"/>
            <a:r>
              <a:rPr lang="en-GB" sz="1200" dirty="0"/>
              <a:t>New objects are created by applying the type name as a function </a:t>
            </a:r>
            <a:r>
              <a:rPr lang="en-GB" sz="1200" i="1" dirty="0"/>
              <a:t>(default constructor)</a:t>
            </a:r>
          </a:p>
          <a:p>
            <a:pPr lvl="1"/>
            <a:r>
              <a:rPr lang="en-GB" sz="1200" dirty="0"/>
              <a:t>Fields can be accessed with the property notation &lt;variable&gt;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/>
              <a:t>&lt;fieldname&gt;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GB" dirty="0"/>
          </a:p>
          <a:p>
            <a:r>
              <a:rPr lang="en-GB" dirty="0"/>
              <a:t>Composite objects declared with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/>
              <a:t> are immutable!</a:t>
            </a:r>
          </a:p>
          <a:p>
            <a:pPr lvl="1"/>
            <a:r>
              <a:rPr lang="en-GB" sz="1200" dirty="0"/>
              <a:t>Efficient and easier to reason about for the (just-in-time) compiler (can use registers!)</a:t>
            </a:r>
          </a:p>
          <a:p>
            <a:r>
              <a:rPr lang="en-GB" dirty="0"/>
              <a:t>Composite objects declared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mutable 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GB" dirty="0"/>
              <a:t> are mutable!</a:t>
            </a:r>
          </a:p>
          <a:p>
            <a:pPr lvl="1"/>
            <a:r>
              <a:rPr lang="en-GB" sz="1200" dirty="0"/>
              <a:t>Such objects are generally allocated on the heap and have stable memory addresses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Composite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0EC63-9A6C-3A65-E77C-CD631E6D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342"/>
            <a:ext cx="1366242" cy="627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6D092-4BDC-CC0C-73DB-9D2CF7D5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420342"/>
            <a:ext cx="2370613" cy="583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78293-3B8A-9487-1BEF-46E630EE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20342"/>
            <a:ext cx="1048683" cy="900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9F140-ED73-FFB6-17EC-AF3654F33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223140"/>
            <a:ext cx="1742879" cy="812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C0FEA-CE33-6161-566F-22250D542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4266972"/>
            <a:ext cx="1329314" cy="583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2493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14B70E-4B5E-0229-A141-D67EF160E9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Parametric Types</a:t>
            </a:r>
            <a:r>
              <a:rPr lang="en-DE" dirty="0"/>
              <a:t>: </a:t>
            </a:r>
            <a:r>
              <a:rPr lang="en-GB" dirty="0"/>
              <a:t>Types that have parameters that introduce a whole family of new types – one for each possible combination of parameter values</a:t>
            </a:r>
          </a:p>
          <a:p>
            <a:pPr lvl="1"/>
            <a:r>
              <a:rPr lang="en-GB" sz="1200" dirty="0"/>
              <a:t>Type parameters are introduced after the type name, surrounded by curly braces</a:t>
            </a:r>
          </a:p>
          <a:p>
            <a:pPr lvl="1"/>
            <a:r>
              <a:rPr lang="en-GB" sz="1200" dirty="0"/>
              <a:t>The type parameter can be any type at all (or a value of any primitive type!)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DE" b="1" dirty="0"/>
          </a:p>
          <a:p>
            <a:endParaRPr lang="en-DE" b="1" dirty="0"/>
          </a:p>
          <a:p>
            <a:r>
              <a:rPr lang="en-GB" sz="1400" dirty="0"/>
              <a:t>The non-parametric type is a super-type of any specialized parametric type!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9ADB9-A4E4-FCD7-C5CA-13E7D620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Parametric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0E84C-C315-DE68-84FF-6C89AB4E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96" y="2355726"/>
            <a:ext cx="1347419" cy="553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64899-E5E9-31EA-68D5-F1381124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355726"/>
            <a:ext cx="2088499" cy="120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FEFAB-69A1-10D9-20F0-AC2D8B5F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999185"/>
            <a:ext cx="2178327" cy="9506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C9348B-8927-FD95-B278-38C705E89994}"/>
              </a:ext>
            </a:extLst>
          </p:cNvPr>
          <p:cNvSpPr/>
          <p:nvPr/>
        </p:nvSpPr>
        <p:spPr bwMode="gray">
          <a:xfrm>
            <a:off x="7328215" y="1610191"/>
            <a:ext cx="44805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DAAC88-92A4-64E4-70C7-9935BE7ED6E8}"/>
              </a:ext>
            </a:extLst>
          </p:cNvPr>
          <p:cNvSpPr/>
          <p:nvPr/>
        </p:nvSpPr>
        <p:spPr bwMode="gray">
          <a:xfrm>
            <a:off x="6624345" y="2034627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F92CE8-5446-9920-3786-30BAD79C06D3}"/>
              </a:ext>
            </a:extLst>
          </p:cNvPr>
          <p:cNvSpPr/>
          <p:nvPr/>
        </p:nvSpPr>
        <p:spPr bwMode="gray">
          <a:xfrm>
            <a:off x="6238661" y="2429692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643851-2AB8-0F1D-76EE-C2AFC64B2456}"/>
              </a:ext>
            </a:extLst>
          </p:cNvPr>
          <p:cNvSpPr/>
          <p:nvPr/>
        </p:nvSpPr>
        <p:spPr bwMode="gray">
          <a:xfrm>
            <a:off x="6084168" y="2824757"/>
            <a:ext cx="1008112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AbstractFloat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2B74EC-68A7-F07C-4266-2A78EF441860}"/>
              </a:ext>
            </a:extLst>
          </p:cNvPr>
          <p:cNvSpPr/>
          <p:nvPr/>
        </p:nvSpPr>
        <p:spPr bwMode="gray">
          <a:xfrm>
            <a:off x="7693732" y="2034627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FABC7C-A466-B74E-5335-2EDB001F4BC8}"/>
              </a:ext>
            </a:extLst>
          </p:cNvPr>
          <p:cNvCxnSpPr>
            <a:stCxn id="7" idx="2"/>
            <a:endCxn id="9" idx="0"/>
          </p:cNvCxnSpPr>
          <p:nvPr/>
        </p:nvCxnSpPr>
        <p:spPr bwMode="gray">
          <a:xfrm flipH="1">
            <a:off x="6976280" y="1789232"/>
            <a:ext cx="575960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EDFEE-83A4-EA96-9174-D5F3B843A643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 bwMode="gray">
          <a:xfrm>
            <a:off x="7552240" y="1789232"/>
            <a:ext cx="493427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EAB790-5B55-C718-3151-99C8BC8D68C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gray">
          <a:xfrm flipH="1">
            <a:off x="6590596" y="2213668"/>
            <a:ext cx="3856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2284C-A949-686A-5543-5B4E110E55AB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6588224" y="2608733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001A44-3CB6-D4B6-0E5F-ACACAA363576}"/>
              </a:ext>
            </a:extLst>
          </p:cNvPr>
          <p:cNvCxnSpPr>
            <a:cxnSpLocks/>
            <a:stCxn id="11" idx="2"/>
          </p:cNvCxnSpPr>
          <p:nvPr/>
        </p:nvCxnSpPr>
        <p:spPr bwMode="gray">
          <a:xfrm>
            <a:off x="6588224" y="300379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E4D320-EE0A-566C-ADFA-B8FB3B2BB89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gray">
          <a:xfrm flipH="1">
            <a:off x="7575769" y="2213668"/>
            <a:ext cx="469898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3CFEE8-3C9E-082F-B1B8-4C322411BDE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gray">
          <a:xfrm>
            <a:off x="8045667" y="2213668"/>
            <a:ext cx="598548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1FB859-35B2-9850-6EF3-82A27FBB31A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995936" y="4803775"/>
            <a:ext cx="864096" cy="1460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774E9D-D0B5-AC50-7728-93233E471B68}"/>
              </a:ext>
            </a:extLst>
          </p:cNvPr>
          <p:cNvSpPr txBox="1"/>
          <p:nvPr/>
        </p:nvSpPr>
        <p:spPr bwMode="gray">
          <a:xfrm>
            <a:off x="4860032" y="4841963"/>
            <a:ext cx="2116248" cy="2158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>
                <a:solidFill>
                  <a:srgbClr val="C00000"/>
                </a:solidFill>
              </a:rPr>
              <a:t>Any type that is a subtype of </a:t>
            </a:r>
            <a:r>
              <a:rPr lang="en-DE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0C9AFF-87AE-1F25-7A43-EC77922198EE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 bwMode="gray">
          <a:xfrm>
            <a:off x="6590596" y="2608733"/>
            <a:ext cx="1135208" cy="2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A660CF4-98CF-B92D-9091-F6CEB28B4C03}"/>
              </a:ext>
            </a:extLst>
          </p:cNvPr>
          <p:cNvSpPr/>
          <p:nvPr/>
        </p:nvSpPr>
        <p:spPr bwMode="gray">
          <a:xfrm>
            <a:off x="7221748" y="2818407"/>
            <a:ext cx="1008112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FB2DA9-A0AE-2EE3-D3BB-6464C9FDDD96}"/>
              </a:ext>
            </a:extLst>
          </p:cNvPr>
          <p:cNvSpPr/>
          <p:nvPr/>
        </p:nvSpPr>
        <p:spPr bwMode="gray">
          <a:xfrm>
            <a:off x="6238661" y="3219822"/>
            <a:ext cx="703870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Float64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5A89938-623D-EE09-CC25-AD6E75ACFBBB}"/>
              </a:ext>
            </a:extLst>
          </p:cNvPr>
          <p:cNvSpPr/>
          <p:nvPr/>
        </p:nvSpPr>
        <p:spPr bwMode="gray">
          <a:xfrm>
            <a:off x="7123153" y="2423218"/>
            <a:ext cx="905231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Point{Real}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088BDD-7672-248F-C5F2-093E5C7C0F99}"/>
              </a:ext>
            </a:extLst>
          </p:cNvPr>
          <p:cNvSpPr/>
          <p:nvPr/>
        </p:nvSpPr>
        <p:spPr bwMode="gray">
          <a:xfrm>
            <a:off x="8144429" y="2423218"/>
            <a:ext cx="999571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Point{Float64}</a:t>
            </a:r>
          </a:p>
        </p:txBody>
      </p:sp>
    </p:spTree>
    <p:extLst>
      <p:ext uri="{BB962C8B-B14F-4D97-AF65-F5344CB8AC3E}">
        <p14:creationId xmlns:p14="http://schemas.microsoft.com/office/powerpoint/2010/main" val="123929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39" grpId="0"/>
      <p:bldP spid="41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E0813-CF6D-0B76-870E-CDD71C14F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Tuple Types</a:t>
            </a:r>
            <a:r>
              <a:rPr lang="en-DE" dirty="0"/>
              <a:t>: </a:t>
            </a:r>
            <a:r>
              <a:rPr lang="en-GB" dirty="0"/>
              <a:t>Parameterized immutable type where each parameter is the type of one field</a:t>
            </a:r>
          </a:p>
          <a:p>
            <a:pPr lvl="1"/>
            <a:r>
              <a:rPr lang="en-GB" sz="1200" dirty="0"/>
              <a:t>Tuple types may have any number of type parameters</a:t>
            </a:r>
          </a:p>
          <a:p>
            <a:pPr lvl="1"/>
            <a:r>
              <a:rPr lang="en-GB" sz="1200" dirty="0"/>
              <a:t>Tuples do not have field names; fields are only accessed by index</a:t>
            </a:r>
          </a:p>
          <a:p>
            <a:pPr lvl="1"/>
            <a:r>
              <a:rPr lang="en-GB" sz="1200" dirty="0"/>
              <a:t>Tuple types are </a:t>
            </a:r>
            <a:r>
              <a:rPr lang="en-GB" sz="1200" i="1" dirty="0"/>
              <a:t>covariant</a:t>
            </a:r>
            <a:r>
              <a:rPr lang="en-GB" sz="1200" dirty="0"/>
              <a:t> in their parameters</a:t>
            </a:r>
          </a:p>
          <a:p>
            <a:pPr lvl="1"/>
            <a:endParaRPr lang="en-GB" sz="1200" dirty="0"/>
          </a:p>
          <a:p>
            <a:endParaRPr lang="en-GB" dirty="0"/>
          </a:p>
          <a:p>
            <a:r>
              <a:rPr lang="en-DE" b="1" dirty="0"/>
              <a:t>Named Tuple Types</a:t>
            </a:r>
            <a:r>
              <a:rPr lang="en-DE" dirty="0"/>
              <a:t>: </a:t>
            </a:r>
            <a:r>
              <a:rPr lang="en-GB" dirty="0"/>
              <a:t>Tuple types with field names</a:t>
            </a:r>
          </a:p>
          <a:p>
            <a:pPr lvl="1"/>
            <a:r>
              <a:rPr lang="en-GB" sz="1200" dirty="0"/>
              <a:t>Field names can be used to access elements</a:t>
            </a:r>
          </a:p>
          <a:p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endParaRPr lang="en-GB" sz="1200" dirty="0"/>
          </a:p>
          <a:p>
            <a:r>
              <a:rPr lang="en-GB" dirty="0"/>
              <a:t>Tuple types are an abstraction of the arguments of a function</a:t>
            </a:r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B052-2A3A-7BD0-DCAA-28E800CE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Tuple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1F383-FD95-A536-1EF9-28C439F4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35" y="2555875"/>
            <a:ext cx="12763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03177-E4F1-F629-E58D-2BDA071F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97" y="2555875"/>
            <a:ext cx="13081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B3AD3-0BAF-0385-22EF-7453CB817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27" y="2555875"/>
            <a:ext cx="14668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B11D1-8D60-EDF3-A47A-24CCC4E47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98" y="2555875"/>
            <a:ext cx="2482850" cy="52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07BD0-C616-583C-E417-98E75F7AD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947" y="3768204"/>
            <a:ext cx="19558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11C26-0757-9DAD-8E29-E5484CEB2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99" y="3768204"/>
            <a:ext cx="1644650" cy="520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5FD88-A858-C67F-F48C-BE9267C22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98" y="3768204"/>
            <a:ext cx="6540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25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724C9-4213-7AA1-A76F-E58F5B80E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Julia provides a broad range of primitive numeric types</a:t>
            </a:r>
          </a:p>
          <a:p>
            <a:pPr lvl="1"/>
            <a:r>
              <a:rPr lang="en-GB" sz="1200" b="1" dirty="0"/>
              <a:t>Integers</a:t>
            </a:r>
            <a:r>
              <a:rPr lang="en-GB" sz="1200" dirty="0"/>
              <a:t>: Hexadecimal, octal and binary literals are input via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GB" sz="1200" dirty="0"/>
              <a:t>,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  <a:r>
              <a:rPr lang="en-GB" sz="1200" dirty="0"/>
              <a:t> and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</a:p>
          <a:p>
            <a:pPr marL="268287" lvl="1" indent="0">
              <a:buNone/>
            </a:pPr>
            <a:br>
              <a:rPr lang="en-GB" sz="1200" dirty="0"/>
            </a:br>
            <a:endParaRPr lang="en-GB" sz="1200" dirty="0"/>
          </a:p>
          <a:p>
            <a:pPr lvl="1"/>
            <a:r>
              <a:rPr lang="en-DE" sz="1200" b="1" dirty="0"/>
              <a:t>Floating Point Numbers</a:t>
            </a:r>
            <a:r>
              <a:rPr lang="en-DE" sz="1200" dirty="0"/>
              <a:t>: 64-bit and 32-bit literals are input via &lt;leading digits&gt;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DE" sz="1200" dirty="0"/>
              <a:t>&lt;exponent&gt; or &lt;leading digits&gt;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DE" sz="1200" dirty="0"/>
              <a:t>&lt;exponent&gt;</a:t>
            </a:r>
          </a:p>
          <a:p>
            <a:pPr lvl="1"/>
            <a:endParaRPr lang="en-DE" sz="1200" dirty="0"/>
          </a:p>
          <a:p>
            <a:endParaRPr lang="en-GB" b="1" dirty="0"/>
          </a:p>
          <a:p>
            <a:r>
              <a:rPr lang="en-GB" b="1" dirty="0"/>
              <a:t>Machine epsilon</a:t>
            </a:r>
            <a:r>
              <a:rPr lang="en-GB" dirty="0"/>
              <a:t>: Distance between two adjacent floating-point numbers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Arbitrary Precision Arithmetic</a:t>
            </a:r>
            <a:r>
              <a:rPr lang="en-GB" dirty="0"/>
              <a:t>: Julia wraps the GMP and GMPFR library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588DA-5FAD-8C26-54BB-C5D7E979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28EC7-2FC8-FD67-CDEF-9DE213D0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67" y="1267191"/>
            <a:ext cx="2178270" cy="1940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D38F8-5F0E-7670-62B3-7AC3D3E3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7" y="3544661"/>
            <a:ext cx="1639923" cy="8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9BACB-A010-58B6-4E49-8BD034791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50" y="2674363"/>
            <a:ext cx="862384" cy="561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E479A-FAC6-7EE6-0375-5A736861D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239" y="2689553"/>
            <a:ext cx="1390510" cy="561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30855-0BC2-7F30-8811-79E55FA215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800"/>
          <a:stretch/>
        </p:blipFill>
        <p:spPr>
          <a:xfrm>
            <a:off x="1359050" y="3544661"/>
            <a:ext cx="1243437" cy="56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E414-0729-F3FE-2A3C-81658B522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050" y="4440111"/>
            <a:ext cx="3977664" cy="56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C6F7D-7279-7D47-14B7-79D27B07E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050" y="1840399"/>
            <a:ext cx="895811" cy="267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29201B-1B64-7544-A63F-435B8EEFC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5060" y="1840399"/>
            <a:ext cx="989403" cy="274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FDF90C-8EB6-6F92-BF27-9268FA8B0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3547" y="1840399"/>
            <a:ext cx="1022827" cy="314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32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724C9-4213-7AA1-A76F-E58F5B80E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Strings are finite sequences of characters</a:t>
            </a:r>
          </a:p>
          <a:p>
            <a:pPr lvl="1"/>
            <a:r>
              <a:rPr lang="en-GB" sz="1200" dirty="0"/>
              <a:t>The built-in concrete type used for strings (and string literals) in Julia is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GB" sz="1200" dirty="0"/>
              <a:t>It supports the full range of Unicode characters via the UTF-8 encoding</a:t>
            </a:r>
          </a:p>
          <a:p>
            <a:pPr lvl="1"/>
            <a:r>
              <a:rPr lang="en-GB" sz="1200" dirty="0"/>
              <a:t>String literals are delimited by double quotes or triple double quotes</a:t>
            </a:r>
          </a:p>
          <a:p>
            <a:pPr lvl="1"/>
            <a:r>
              <a:rPr lang="en-GB" sz="1200" dirty="0"/>
              <a:t>Strings are arrays of characters with the special indexers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GB" sz="1200" dirty="0"/>
              <a:t> and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68287" lvl="1" indent="0">
              <a:buNone/>
            </a:pPr>
            <a:endParaRPr lang="en-GB" sz="1200" dirty="0"/>
          </a:p>
          <a:p>
            <a:pPr marL="268287" lvl="1" indent="0">
              <a:buNone/>
            </a:pPr>
            <a:endParaRPr lang="en-GB" sz="1200" dirty="0"/>
          </a:p>
          <a:p>
            <a:r>
              <a:rPr lang="en-GB" dirty="0"/>
              <a:t>Strings are concatenated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and interpolated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lvl="1"/>
            <a:r>
              <a:rPr lang="en-GB" sz="1200" dirty="0"/>
              <a:t>The shortest complete expression after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dirty="0"/>
              <a:t> is taken as the expression whose value is to be interpolated into the string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Julia supports regular expression with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/>
              <a:t> string prefix for the regex: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588DA-5FAD-8C26-54BB-C5D7E979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Strings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73925-7B3A-1514-BC8C-992C01279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53" b="38454"/>
          <a:stretch/>
        </p:blipFill>
        <p:spPr>
          <a:xfrm>
            <a:off x="3635896" y="2575976"/>
            <a:ext cx="2214897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057944-F91C-F806-FDDE-DD868E6A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64" y="1876901"/>
            <a:ext cx="2853308" cy="1100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9029E-D25C-B9C9-E5E5-4F0444EF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813812"/>
            <a:ext cx="1185621" cy="514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97CE28-7496-D337-7E2E-E993E3BE4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813812"/>
            <a:ext cx="1771917" cy="579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EA94C-FA28-82C7-7336-86D997ABF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4709202"/>
            <a:ext cx="2964053" cy="29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B271EC-E2A9-047B-0BA9-FC682C25C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03"/>
          <a:stretch/>
        </p:blipFill>
        <p:spPr>
          <a:xfrm>
            <a:off x="1043608" y="2678172"/>
            <a:ext cx="2214897" cy="299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863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b="1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901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5C2CEE-554E-0DA0-D6D7-38523DB92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function is an object that maps a tuple of arguments to a return value</a:t>
            </a:r>
          </a:p>
          <a:p>
            <a:pPr lvl="1"/>
            <a:r>
              <a:rPr lang="en-US" sz="1200" dirty="0"/>
              <a:t>It is common for the same conceptual function or operation to be implemented quite differently for different types of arguments</a:t>
            </a:r>
          </a:p>
          <a:p>
            <a:r>
              <a:rPr lang="en-US" b="1" dirty="0"/>
              <a:t>Method</a:t>
            </a:r>
            <a:r>
              <a:rPr lang="en-US" dirty="0"/>
              <a:t>: A definition of one possible behavior for a function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Method dispatch</a:t>
            </a:r>
            <a:r>
              <a:rPr lang="en-US" dirty="0"/>
              <a:t>: Choice of method to execute when a function is applied</a:t>
            </a:r>
          </a:p>
          <a:p>
            <a:pPr lvl="1"/>
            <a:r>
              <a:rPr lang="en-US" sz="1200" dirty="0"/>
              <a:t>Multiple dispatch:  Using all of a function's arguments to choose which 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243F0-BD49-0385-D030-DEDA962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06BA-1E1C-2E32-C1C8-D9243581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2" y="2406612"/>
            <a:ext cx="2130477" cy="309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E48EA-D13D-5A98-410C-3EE914C1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71" y="2413332"/>
            <a:ext cx="2016224" cy="295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4ABB5-5F95-B2DA-0656-5FE9A46B9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897" y="3499887"/>
            <a:ext cx="1061878" cy="551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43159-D33C-E5A9-A5F6-53367C411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199131"/>
            <a:ext cx="2977291" cy="604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601B-8D7F-C4EF-634C-4AE9D096C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162" y="2247081"/>
            <a:ext cx="2379144" cy="645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0E708-009F-1549-7A62-B22BD4EF7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4243133"/>
            <a:ext cx="2251450" cy="5309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C0963D-B47F-B5D5-5887-C058BCF71767}"/>
              </a:ext>
            </a:extLst>
          </p:cNvPr>
          <p:cNvCxnSpPr>
            <a:cxnSpLocks/>
            <a:endCxn id="4" idx="2"/>
          </p:cNvCxnSpPr>
          <p:nvPr/>
        </p:nvCxnSpPr>
        <p:spPr bwMode="gray">
          <a:xfrm flipH="1" flipV="1">
            <a:off x="2354301" y="2715766"/>
            <a:ext cx="1193590" cy="8640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FE28E2-BA4D-1C91-1441-38D1E618FC7E}"/>
              </a:ext>
            </a:extLst>
          </p:cNvPr>
          <p:cNvCxnSpPr>
            <a:cxnSpLocks/>
            <a:endCxn id="5" idx="2"/>
          </p:cNvCxnSpPr>
          <p:nvPr/>
        </p:nvCxnSpPr>
        <p:spPr bwMode="gray">
          <a:xfrm flipV="1">
            <a:off x="3876883" y="2709045"/>
            <a:ext cx="979800" cy="1124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9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606A8-FB5A-5A6D-200B-1DA54F5ED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GB" dirty="0"/>
              <a:t>Method definitions can have type parameters qualifying the signature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Similar to subtype constraints on type parameters in type declarations one can also constrain type parameters of methods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Constructor methods</a:t>
            </a:r>
            <a:r>
              <a:rPr lang="en-GB" dirty="0"/>
              <a:t>: Constructor is just like any other function in Julia</a:t>
            </a:r>
          </a:p>
          <a:p>
            <a:pPr lvl="1"/>
            <a:r>
              <a:rPr lang="en-GB" sz="1200" dirty="0"/>
              <a:t>Defining a method with the same name as composite type is called an </a:t>
            </a:r>
            <a:r>
              <a:rPr lang="en-GB" sz="1200" i="1" dirty="0"/>
              <a:t>outer constructor</a:t>
            </a:r>
            <a:endParaRPr lang="en-GB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BB8F86-A94F-A123-FCA7-AF7D585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Parametric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759F3-949A-B964-D5BB-59932122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92" y="1687673"/>
            <a:ext cx="2255999" cy="596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2A5E1-4DF8-AEE1-701A-0BD6F1F3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80" y="1687673"/>
            <a:ext cx="1365136" cy="506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C963F-2F55-3CC3-3A20-EFFF2D7EC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40" y="1687673"/>
            <a:ext cx="1807363" cy="525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3371A-F551-11FB-9D57-C1043D496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69" y="3009453"/>
            <a:ext cx="2967408" cy="551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513FA-1A18-2BE2-095F-532E90F63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114" y="3009453"/>
            <a:ext cx="1743272" cy="499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D2DBA-7384-30C4-226B-DCB009306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623" y="3009453"/>
            <a:ext cx="3672408" cy="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60388-78B7-2709-0311-A0BD5144A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223" y="4395324"/>
            <a:ext cx="3332726" cy="48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64485-5516-CD9E-D3EE-CC881D7009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5885" y="4395324"/>
            <a:ext cx="1948363" cy="474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054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79FA63-3399-0FD0-930D-59C27ACA9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043881"/>
          </a:xfrm>
        </p:spPr>
        <p:txBody>
          <a:bodyPr/>
          <a:lstStyle/>
          <a:p>
            <a:r>
              <a:rPr lang="en-GB" b="1" dirty="0"/>
              <a:t>Interface</a:t>
            </a:r>
            <a:r>
              <a:rPr lang="en-GB" dirty="0"/>
              <a:t>: By extending a few specific methods to work for a custom type, objects of that type can be used in other methods that are written to generically build upon those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b="1" dirty="0"/>
              <a:t>Example</a:t>
            </a:r>
            <a:r>
              <a:rPr lang="en-GB" dirty="0"/>
              <a:t>: Iterator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5FAD86-C24B-19A4-080D-03223C3F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A4840-CA87-7BE1-F863-A0DB8D6B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" y="2353202"/>
            <a:ext cx="2526593" cy="46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35075-163F-1DF3-07F2-7C497C55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176358"/>
            <a:ext cx="1808507" cy="871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D78E37-BAAE-CB2C-1A6C-D0B759FD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315395"/>
            <a:ext cx="1176860" cy="36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B8A85-5382-F8FD-2994-6412E384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828" y="3323853"/>
            <a:ext cx="4069153" cy="150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235E8-0351-5449-5239-7EFA5C332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991618"/>
            <a:ext cx="1562497" cy="104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0454F-7CBC-0605-921D-A5E5040CD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08" y="3985591"/>
            <a:ext cx="1283242" cy="511967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202CCAA-C96B-C30E-A631-20F07EF03D35}"/>
              </a:ext>
            </a:extLst>
          </p:cNvPr>
          <p:cNvSpPr/>
          <p:nvPr/>
        </p:nvSpPr>
        <p:spPr bwMode="gray">
          <a:xfrm>
            <a:off x="3563888" y="2283718"/>
            <a:ext cx="864096" cy="534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17033-C233-250A-0901-D5F2C99E2486}"/>
              </a:ext>
            </a:extLst>
          </p:cNvPr>
          <p:cNvSpPr txBox="1"/>
          <p:nvPr/>
        </p:nvSpPr>
        <p:spPr bwMode="gray">
          <a:xfrm>
            <a:off x="2468866" y="3063375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Interface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A5EC9-9C50-CCAE-9813-BABBEA818B7A}"/>
              </a:ext>
            </a:extLst>
          </p:cNvPr>
          <p:cNvSpPr txBox="1"/>
          <p:nvPr/>
        </p:nvSpPr>
        <p:spPr bwMode="gray">
          <a:xfrm>
            <a:off x="813155" y="30474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Custom type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CF517-55CB-3807-38B4-7BE163254F77}"/>
              </a:ext>
            </a:extLst>
          </p:cNvPr>
          <p:cNvSpPr txBox="1"/>
          <p:nvPr/>
        </p:nvSpPr>
        <p:spPr bwMode="gray">
          <a:xfrm>
            <a:off x="902112" y="3739598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Interface usage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48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/>
      <p:bldP spid="12" grpId="1"/>
      <p:bldP spid="1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71C199-7C4B-F8EA-94C0-BC351CADC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Indexing</a:t>
            </a:r>
            <a:r>
              <a:rPr lang="en-DE" dirty="0"/>
              <a:t> interface allows any composite type to behave</a:t>
            </a:r>
            <a:br>
              <a:rPr lang="en-DE" dirty="0"/>
            </a:br>
            <a:r>
              <a:rPr lang="en-DE" dirty="0"/>
              <a:t>like an array</a:t>
            </a:r>
          </a:p>
          <a:p>
            <a:pPr lvl="1"/>
            <a:r>
              <a:rPr lang="en-DE" sz="1200" dirty="0"/>
              <a:t>This is true even if the type never explicitly stores an array!</a:t>
            </a:r>
          </a:p>
          <a:p>
            <a:r>
              <a:rPr lang="en-DE" b="1" dirty="0"/>
              <a:t>Example</a:t>
            </a:r>
            <a:r>
              <a:rPr lang="en-DE" dirty="0"/>
              <a:t>: Array of square numbers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dirty="0"/>
              <a:t>The interface even allows to support new indexing modes!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435A7-6AC0-EF75-B77B-64DB0018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Interfaces (ctd)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72363-7AA0-DB34-E1BA-55E474F8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15" y="1239589"/>
            <a:ext cx="3269623" cy="1573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B3B4E-E7B4-3532-3E60-08E12190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64523"/>
            <a:ext cx="2723212" cy="99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42A51-C0A7-D898-69D3-2F76B2EB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05" y="2364523"/>
            <a:ext cx="1224136" cy="536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EEFA3-CD2A-BD01-8C32-7B213E764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26" y="3839430"/>
            <a:ext cx="3096344" cy="373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E3474-D075-C91D-C846-3E86DCEFA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203" y="3839430"/>
            <a:ext cx="1466345" cy="497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86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4284A-65B1-D4AB-663A-1BB289951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Just-in-time (JIT) compilation implemented using LLVM</a:t>
            </a:r>
          </a:p>
          <a:p>
            <a:pPr lvl="1"/>
            <a:r>
              <a:rPr lang="en-GB" sz="1200" dirty="0"/>
              <a:t>Approaching static compilation such as C!</a:t>
            </a:r>
          </a:p>
          <a:p>
            <a:r>
              <a:rPr lang="en-GB" b="1" dirty="0"/>
              <a:t>Optional typing and type inference</a:t>
            </a:r>
          </a:p>
          <a:p>
            <a:pPr lvl="1"/>
            <a:r>
              <a:rPr lang="en-GB" sz="1200" dirty="0"/>
              <a:t>Every object has a type; type declaration </a:t>
            </a:r>
            <a:r>
              <a:rPr lang="en-GB" sz="1200" i="1" dirty="0"/>
              <a:t>can </a:t>
            </a:r>
            <a:r>
              <a:rPr lang="en-GB" sz="1200" dirty="0"/>
              <a:t>be made </a:t>
            </a:r>
          </a:p>
          <a:p>
            <a:pPr lvl="1"/>
            <a:r>
              <a:rPr lang="en-GB" sz="1200" dirty="0"/>
              <a:t>Types are run-time objects </a:t>
            </a:r>
          </a:p>
          <a:p>
            <a:pPr lvl="1"/>
            <a:r>
              <a:rPr lang="en-GB" sz="1200" dirty="0"/>
              <a:t>A rich language of types for constructing and describing objects</a:t>
            </a:r>
          </a:p>
          <a:p>
            <a:r>
              <a:rPr lang="en-GB" b="1" dirty="0"/>
              <a:t>Multiple dispatch</a:t>
            </a:r>
          </a:p>
          <a:p>
            <a:pPr lvl="1"/>
            <a:r>
              <a:rPr lang="en-GB" sz="1200" dirty="0"/>
              <a:t>Functions are uniquely defined by their argument types</a:t>
            </a:r>
          </a:p>
          <a:p>
            <a:pPr lvl="1"/>
            <a:r>
              <a:rPr lang="en-GB" sz="1200" dirty="0"/>
              <a:t>Alternative to classes in object-oriented programming</a:t>
            </a:r>
          </a:p>
          <a:p>
            <a:r>
              <a:rPr lang="en-GB" b="1" dirty="0"/>
              <a:t>Very simple core language that imposes very little</a:t>
            </a:r>
          </a:p>
          <a:p>
            <a:pPr lvl="1"/>
            <a:r>
              <a:rPr lang="en-GB" sz="1200" dirty="0"/>
              <a:t>Julia Base and the standard library are written in Julia itself, including primitive operations like integer arithmetic</a:t>
            </a:r>
          </a:p>
          <a:p>
            <a:r>
              <a:rPr lang="en-GB" b="1" dirty="0"/>
              <a:t>Language support for meta-programming</a:t>
            </a:r>
          </a:p>
          <a:p>
            <a:pPr lvl="1"/>
            <a:r>
              <a:rPr lang="en-GB" sz="1200" dirty="0"/>
              <a:t>Macros are a typed extensions to pre-processors that modify expression trees</a:t>
            </a:r>
          </a:p>
          <a:p>
            <a:endParaRPr lang="en-GB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6F3E71-FCCA-C690-75F7-A79EEE79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Features of Julia</a:t>
            </a:r>
          </a:p>
        </p:txBody>
      </p:sp>
    </p:spTree>
    <p:extLst>
      <p:ext uri="{BB962C8B-B14F-4D97-AF65-F5344CB8AC3E}">
        <p14:creationId xmlns:p14="http://schemas.microsoft.com/office/powerpoint/2010/main" val="2873236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b="1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8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54F77-8B26-6433-B18B-4A4870CBE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r>
              <a:rPr lang="en-US" dirty="0"/>
              <a:t>: Help organize code into coherent units</a:t>
            </a:r>
          </a:p>
          <a:p>
            <a:pPr lvl="1"/>
            <a:r>
              <a:rPr lang="en-US" sz="1200" dirty="0"/>
              <a:t>Modules are separate namespaces, each introducing a new global scope</a:t>
            </a:r>
          </a:p>
          <a:p>
            <a:pPr lvl="1"/>
            <a:r>
              <a:rPr lang="en-US" sz="1200" dirty="0"/>
              <a:t>Same name can be used for different functions or global variables without conflict</a:t>
            </a:r>
          </a:p>
          <a:p>
            <a:pPr lvl="1"/>
            <a:r>
              <a:rPr lang="en-US" sz="1200" dirty="0"/>
              <a:t>Can be precompiled for faster loading, and may contain code for runtime initialization</a:t>
            </a:r>
          </a:p>
          <a:p>
            <a:r>
              <a:rPr lang="en-US" b="1" dirty="0"/>
              <a:t>Module Definition</a:t>
            </a:r>
            <a:r>
              <a:rPr lang="en-US" dirty="0"/>
              <a:t>: Using the keywords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… end</a:t>
            </a:r>
          </a:p>
          <a:p>
            <a:pPr lvl="1"/>
            <a:r>
              <a:rPr lang="en-US" sz="1200" dirty="0"/>
              <a:t>Explicit exports of symbols are done with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Module Usage</a:t>
            </a:r>
            <a:r>
              <a:rPr lang="en-US" dirty="0"/>
              <a:t>: Using the keywords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</a:p>
          <a:p>
            <a:pPr lvl="1"/>
            <a:r>
              <a:rPr lang="en-US" sz="1200" dirty="0"/>
              <a:t>Local defined modules start with a dot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18851-C695-14D1-D8E5-6411CDB5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B841C-6112-671C-0EE0-207105F1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3" y="2859782"/>
            <a:ext cx="247015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9D87A-28FE-24E2-7229-E8490DDB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3" y="4272555"/>
            <a:ext cx="11811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751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Julia Concepts</a:t>
            </a:r>
          </a:p>
          <a:p>
            <a:pPr marL="611187" lvl="1" indent="-342900"/>
            <a:r>
              <a:rPr lang="en-US" altLang="en-DE" sz="1200" dirty="0"/>
              <a:t>Runs programs via JIT compilation implemented using LLVM (nearly as fast as C!)</a:t>
            </a:r>
          </a:p>
          <a:p>
            <a:pPr marL="611187" lvl="1" indent="-342900"/>
            <a:r>
              <a:rPr lang="en-US" altLang="en-DE" sz="1200" dirty="0"/>
              <a:t>Julia </a:t>
            </a:r>
            <a:r>
              <a:rPr lang="en-US" altLang="en-DE" sz="1200"/>
              <a:t>is 13 </a:t>
            </a:r>
            <a:r>
              <a:rPr lang="en-US" altLang="en-DE" sz="1200" dirty="0"/>
              <a:t>years old and has reached wide-spread adoption in scientific computing</a:t>
            </a:r>
          </a:p>
          <a:p>
            <a:pPr marL="611187" lvl="1" indent="-342900"/>
            <a:r>
              <a:rPr lang="en-US" altLang="en-DE" sz="1200" dirty="0"/>
              <a:t>Extensibility comes from using </a:t>
            </a:r>
            <a:r>
              <a:rPr lang="en-US" altLang="en-DE" sz="1200" i="1" dirty="0"/>
              <a:t>method dispatch</a:t>
            </a:r>
            <a:r>
              <a:rPr lang="en-US" altLang="en-DE" sz="1200" dirty="0"/>
              <a:t> and unbundling functions and data</a:t>
            </a:r>
          </a:p>
          <a:p>
            <a:pPr marL="611187" lvl="1" indent="-342900"/>
            <a:r>
              <a:rPr lang="en-US" altLang="en-DE" sz="1200" dirty="0"/>
              <a:t>Julia provides garbage collection and requires no explicit memory management</a:t>
            </a:r>
          </a:p>
          <a:p>
            <a:pPr marL="342900" indent="-342900"/>
            <a:r>
              <a:rPr lang="en-US" altLang="en-DE" b="1" dirty="0"/>
              <a:t>Julia Type System</a:t>
            </a:r>
          </a:p>
          <a:p>
            <a:pPr marL="611187" lvl="1" indent="-342900"/>
            <a:r>
              <a:rPr lang="en-US" altLang="en-DE" sz="1200" dirty="0"/>
              <a:t>Julia's type system is dynamic, nominative and parametric</a:t>
            </a:r>
          </a:p>
          <a:p>
            <a:pPr marL="611187" lvl="1" indent="-342900"/>
            <a:r>
              <a:rPr lang="en-US" altLang="en-DE" sz="1200" dirty="0"/>
              <a:t>It only has abstract, primitive and composite types (and the latter ones are all final)</a:t>
            </a:r>
          </a:p>
          <a:p>
            <a:pPr marL="611187" lvl="1" indent="-342900"/>
            <a:r>
              <a:rPr lang="en-US" altLang="en-DE" sz="1200" dirty="0"/>
              <a:t>Every object has a type; type declaration can be made </a:t>
            </a:r>
          </a:p>
          <a:p>
            <a:pPr marL="342900" indent="-342900"/>
            <a:r>
              <a:rPr lang="en-US" altLang="en-DE" b="1" dirty="0"/>
              <a:t>Julia Methods</a:t>
            </a:r>
          </a:p>
          <a:p>
            <a:pPr marL="611187" lvl="1" indent="-342900"/>
            <a:r>
              <a:rPr lang="en-US" altLang="en-DE" sz="1200" dirty="0"/>
              <a:t>A method is the concrete definition of a function’s behavior</a:t>
            </a:r>
          </a:p>
          <a:p>
            <a:pPr marL="611187" lvl="1" indent="-342900"/>
            <a:r>
              <a:rPr lang="en-US" altLang="en-DE" sz="1200" dirty="0"/>
              <a:t>Every function can have many methods; Julia run-time picks the right method based on the types of the arguments </a:t>
            </a:r>
            <a:r>
              <a:rPr lang="en-US" altLang="en-DE" sz="1200" i="1" dirty="0"/>
              <a:t>(method dispatch)</a:t>
            </a:r>
          </a:p>
          <a:p>
            <a:pPr marL="342900" indent="-342900"/>
            <a:r>
              <a:rPr lang="en-US" altLang="en-DE" dirty="0"/>
              <a:t>We only scratched the surface; keep using the language to get confident!</a:t>
            </a:r>
          </a:p>
          <a:p>
            <a:pPr marL="342900" indent="-342900"/>
            <a:endParaRPr lang="en-US" altLang="en-DE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61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43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58242E-3A3C-CDE1-3A8A-A8E3F7E4A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All resources can be found on </a:t>
            </a:r>
            <a:r>
              <a:rPr lang="en-GB" dirty="0">
                <a:hlinkClick r:id="rId2"/>
              </a:rPr>
              <a:t>https://julialang.org/</a:t>
            </a:r>
            <a:endParaRPr lang="en-GB" dirty="0"/>
          </a:p>
          <a:p>
            <a:r>
              <a:rPr lang="en-DE" dirty="0"/>
              <a:t>On command line, execute</a:t>
            </a:r>
          </a:p>
          <a:p>
            <a:pPr marL="0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install.julialang.org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dirty="0"/>
              <a:t>This will install the command line interface that can be launched with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       _ _(_)_     |  Documentation: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https://docs.julialang.org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(_)     | (_) (_)    |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 _   _| |_  __ _   |  Type "?" for help, "]?" for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help.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| | | | | |/ _` |  |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| |_| | | | (_| |  |  Version 1.10.2 (2024-03-01)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_/ |\__'_|_|_|\__'_|  |  Official https://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julialang.org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release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|__/                   |</a:t>
            </a:r>
          </a:p>
          <a:p>
            <a:r>
              <a:rPr lang="en-DE" dirty="0">
                <a:cs typeface="Courier New" panose="02070309020205020404" pitchFamily="49" charset="0"/>
              </a:rPr>
              <a:t>The installation manager is called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juliaup</a:t>
            </a:r>
            <a:r>
              <a:rPr lang="en-DE" dirty="0">
                <a:cs typeface="Courier New" panose="02070309020205020404" pitchFamily="49" charset="0"/>
              </a:rPr>
              <a:t> and you shou</a:t>
            </a:r>
            <a:r>
              <a:rPr lang="en-GB" dirty="0" err="1">
                <a:cs typeface="Courier New" panose="02070309020205020404" pitchFamily="49" charset="0"/>
              </a:rPr>
              <a:t>ld</a:t>
            </a:r>
            <a:r>
              <a:rPr lang="en-DE" dirty="0">
                <a:cs typeface="Courier New" panose="02070309020205020404" pitchFamily="49" charset="0"/>
              </a:rPr>
              <a:t> regularly run</a:t>
            </a:r>
          </a:p>
          <a:p>
            <a:pPr marL="0" indent="0" algn="ctr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juliaup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uliaup</a:t>
            </a:r>
            <a:r>
              <a:rPr lang="en-DE" dirty="0">
                <a:cs typeface="Courier New" panose="02070309020205020404" pitchFamily="49" charset="0"/>
              </a:rPr>
              <a:t> can also be used to install several (older) versions of Julia in parallel!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F9ABF-96AA-FBC0-AC46-19470421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Command Line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08594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CA8CC-B511-DE90-4685-6EBA52B80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en-DE" dirty="0"/>
              <a:t>VS Code has excellent support for Julia but you should install two packages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F725F-C170-1CCA-459E-352846C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Visual Studio Code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70F62-6379-EC1B-B107-451CFD0F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51670"/>
            <a:ext cx="3867150" cy="118110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531C3F-14EC-65DB-9556-139522513264}"/>
              </a:ext>
            </a:extLst>
          </p:cNvPr>
          <p:cNvSpPr txBox="1">
            <a:spLocks/>
          </p:cNvSpPr>
          <p:nvPr/>
        </p:nvSpPr>
        <p:spPr bwMode="gray">
          <a:xfrm>
            <a:off x="539553" y="3201937"/>
            <a:ext cx="3795142" cy="1833561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Syntax highlighting</a:t>
            </a:r>
          </a:p>
          <a:p>
            <a:r>
              <a:rPr lang="en-GB" sz="1200" dirty="0"/>
              <a:t>Integrated Julia REPL</a:t>
            </a:r>
          </a:p>
          <a:p>
            <a:r>
              <a:rPr lang="en-GB" sz="1200" dirty="0"/>
              <a:t>Code completion</a:t>
            </a:r>
          </a:p>
          <a:p>
            <a:r>
              <a:rPr lang="en-GB" sz="1200" dirty="0"/>
              <a:t>Linter</a:t>
            </a:r>
          </a:p>
          <a:p>
            <a:r>
              <a:rPr lang="en-GB" sz="1200" dirty="0"/>
              <a:t>Debugger</a:t>
            </a:r>
          </a:p>
          <a:p>
            <a:r>
              <a:rPr lang="en-GB" sz="1200" dirty="0"/>
              <a:t>Plot gallery</a:t>
            </a:r>
          </a:p>
          <a:p>
            <a:r>
              <a:rPr lang="en-GB" sz="1200" dirty="0"/>
              <a:t>Grid viewer for tabular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1D39D-7CCB-A2BA-AE12-BEEE5CEB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60" y="1851670"/>
            <a:ext cx="3194051" cy="11811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59DBA11-FD6B-04B7-782F-FA4B3C612B5E}"/>
              </a:ext>
            </a:extLst>
          </p:cNvPr>
          <p:cNvSpPr txBox="1">
            <a:spLocks/>
          </p:cNvSpPr>
          <p:nvPr/>
        </p:nvSpPr>
        <p:spPr bwMode="gray">
          <a:xfrm>
            <a:off x="4567560" y="3197373"/>
            <a:ext cx="2812752" cy="454497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Automatic Julia code formatting</a:t>
            </a:r>
          </a:p>
        </p:txBody>
      </p:sp>
    </p:spTree>
    <p:extLst>
      <p:ext uri="{BB962C8B-B14F-4D97-AF65-F5344CB8AC3E}">
        <p14:creationId xmlns:p14="http://schemas.microsoft.com/office/powerpoint/2010/main" val="3863054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b="1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0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Variables</a:t>
            </a:r>
            <a:r>
              <a:rPr lang="en-DE" dirty="0"/>
              <a:t>: A name associated (or bound) to a value</a:t>
            </a:r>
          </a:p>
          <a:p>
            <a:pPr lvl="1"/>
            <a:r>
              <a:rPr lang="en-DE" sz="1200" dirty="0"/>
              <a:t>Variables names can contain any Unicode character (best typed by \&lt;LaTeX name&gt;-</a:t>
            </a:r>
            <a:r>
              <a:rPr lang="en-DE" sz="1200" i="1" dirty="0"/>
              <a:t>tab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A variable assignment with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DE" dirty="0"/>
              <a:t> </a:t>
            </a:r>
            <a:r>
              <a:rPr lang="en-DE" i="1" dirty="0"/>
              <a:t>binds</a:t>
            </a:r>
            <a:r>
              <a:rPr lang="en-DE" dirty="0"/>
              <a:t> the value but does not change it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F788D-3723-1F30-296B-75FED463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53" y="3021806"/>
            <a:ext cx="3248895" cy="1872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DF65-A88C-ADC4-2495-87D60490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53" y="1923678"/>
            <a:ext cx="1679067" cy="518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425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14165</TotalTime>
  <Words>2205</Words>
  <Application>Microsoft Macintosh PowerPoint</Application>
  <PresentationFormat>On-screen Show (16:9)</PresentationFormat>
  <Paragraphs>345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Courier New</vt:lpstr>
      <vt:lpstr>Open Sans</vt:lpstr>
      <vt:lpstr>Verdana</vt:lpstr>
      <vt:lpstr>TEMPLATE DEF Faculty v2022</vt:lpstr>
      <vt:lpstr>Advanced Probabilistic Machine Learning</vt:lpstr>
      <vt:lpstr>Julia</vt:lpstr>
      <vt:lpstr>Features of Julia</vt:lpstr>
      <vt:lpstr>Overview</vt:lpstr>
      <vt:lpstr>Overview</vt:lpstr>
      <vt:lpstr>Command Line Installation</vt:lpstr>
      <vt:lpstr>Visual Studio Code Installation</vt:lpstr>
      <vt:lpstr>Overview</vt:lpstr>
      <vt:lpstr>Julia Variables</vt:lpstr>
      <vt:lpstr>Julia Functions</vt:lpstr>
      <vt:lpstr>Julia Functions: Arguments and Returns</vt:lpstr>
      <vt:lpstr>Julia Functions: Operators &amp; Anonymous Functions</vt:lpstr>
      <vt:lpstr>Julia Functions: Control Flow (Conditionals)</vt:lpstr>
      <vt:lpstr>Julia Functions: Control Flow (Loops)</vt:lpstr>
      <vt:lpstr>Overview</vt:lpstr>
      <vt:lpstr>Julia’s Type System</vt:lpstr>
      <vt:lpstr>Julia Types: Type Declarations</vt:lpstr>
      <vt:lpstr>Julia Types: Abstract Types</vt:lpstr>
      <vt:lpstr>Julia Types: Primitive Types</vt:lpstr>
      <vt:lpstr>Julia Types: Composite Types</vt:lpstr>
      <vt:lpstr>Julia Types: Parametric Types</vt:lpstr>
      <vt:lpstr>Julia Types: Tuple Types</vt:lpstr>
      <vt:lpstr>Julia Types: Numbers</vt:lpstr>
      <vt:lpstr>Julia Types: Strings</vt:lpstr>
      <vt:lpstr>Overview</vt:lpstr>
      <vt:lpstr>Julia Methods</vt:lpstr>
      <vt:lpstr>Julia Parametric Methods</vt:lpstr>
      <vt:lpstr>Julia Interfaces</vt:lpstr>
      <vt:lpstr>Julia Interfaces (ctd)</vt:lpstr>
      <vt:lpstr>Overview</vt:lpstr>
      <vt:lpstr>Julia Modules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150</cp:revision>
  <cp:lastPrinted>2014-05-07T12:19:03Z</cp:lastPrinted>
  <dcterms:created xsi:type="dcterms:W3CDTF">2022-08-10T08:10:37Z</dcterms:created>
  <dcterms:modified xsi:type="dcterms:W3CDTF">2025-10-13T07:54:56Z</dcterms:modified>
</cp:coreProperties>
</file>