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71" r:id="rId2"/>
    <p:sldId id="384" r:id="rId3"/>
    <p:sldId id="397" r:id="rId4"/>
    <p:sldId id="303" r:id="rId5"/>
    <p:sldId id="385" r:id="rId6"/>
    <p:sldId id="394" r:id="rId7"/>
    <p:sldId id="395" r:id="rId8"/>
    <p:sldId id="396" r:id="rId9"/>
    <p:sldId id="398" r:id="rId10"/>
    <p:sldId id="400" r:id="rId11"/>
    <p:sldId id="399" r:id="rId12"/>
    <p:sldId id="401" r:id="rId13"/>
    <p:sldId id="402" r:id="rId14"/>
    <p:sldId id="403" r:id="rId15"/>
    <p:sldId id="387" r:id="rId16"/>
    <p:sldId id="404" r:id="rId17"/>
    <p:sldId id="405" r:id="rId18"/>
    <p:sldId id="406" r:id="rId19"/>
    <p:sldId id="407" r:id="rId20"/>
    <p:sldId id="408" r:id="rId21"/>
    <p:sldId id="414" r:id="rId22"/>
    <p:sldId id="415" r:id="rId23"/>
    <p:sldId id="416" r:id="rId24"/>
    <p:sldId id="417" r:id="rId25"/>
    <p:sldId id="411" r:id="rId26"/>
    <p:sldId id="418" r:id="rId27"/>
    <p:sldId id="419" r:id="rId28"/>
    <p:sldId id="420" r:id="rId29"/>
    <p:sldId id="421" r:id="rId30"/>
    <p:sldId id="412" r:id="rId31"/>
    <p:sldId id="422" r:id="rId32"/>
    <p:sldId id="336" r:id="rId33"/>
    <p:sldId id="304" r:id="rId34"/>
  </p:sldIdLst>
  <p:sldSz cx="9144000" cy="5143500" type="screen16x9"/>
  <p:notesSz cx="6858000" cy="9144000"/>
  <p:custDataLst>
    <p:tags r:id="rId3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81">
          <p15:clr>
            <a:srgbClr val="A4A3A4"/>
          </p15:clr>
        </p15:guide>
        <p15:guide id="2" orient="horz" pos="3140">
          <p15:clr>
            <a:srgbClr val="A4A3A4"/>
          </p15:clr>
        </p15:guide>
        <p15:guide id="3" orient="horz" pos="3026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1847">
          <p15:clr>
            <a:srgbClr val="A4A3A4"/>
          </p15:clr>
        </p15:guide>
        <p15:guide id="6" orient="horz" pos="1960">
          <p15:clr>
            <a:srgbClr val="A4A3A4"/>
          </p15:clr>
        </p15:guide>
        <p15:guide id="7" pos="113">
          <p15:clr>
            <a:srgbClr val="A4A3A4"/>
          </p15:clr>
        </p15:guide>
        <p15:guide id="8" pos="226">
          <p15:clr>
            <a:srgbClr val="A4A3A4"/>
          </p15:clr>
        </p15:guide>
        <p15:guide id="9" pos="4558">
          <p15:clr>
            <a:srgbClr val="A4A3A4"/>
          </p15:clr>
        </p15:guide>
        <p15:guide id="10" pos="2450">
          <p15:clr>
            <a:srgbClr val="A4A3A4"/>
          </p15:clr>
        </p15:guide>
        <p15:guide id="11" pos="3561">
          <p15:clr>
            <a:srgbClr val="A4A3A4"/>
          </p15:clr>
        </p15:guide>
        <p15:guide id="12" pos="4672">
          <p15:clr>
            <a:srgbClr val="A4A3A4"/>
          </p15:clr>
        </p15:guide>
        <p15:guide id="13" pos="2336">
          <p15:clr>
            <a:srgbClr val="A4A3A4"/>
          </p15:clr>
        </p15:guide>
        <p15:guide id="14" pos="1225">
          <p15:clr>
            <a:srgbClr val="A4A3A4"/>
          </p15:clr>
        </p15:guide>
        <p15:guide id="15" pos="3447">
          <p15:clr>
            <a:srgbClr val="A4A3A4"/>
          </p15:clr>
        </p15:guide>
        <p15:guide id="16" pos="1339">
          <p15:clr>
            <a:srgbClr val="A4A3A4"/>
          </p15:clr>
        </p15:guide>
        <p15:guide id="17" pos="5646">
          <p15:clr>
            <a:srgbClr val="A4A3A4"/>
          </p15:clr>
        </p15:guide>
        <p15:guide id="18" pos="56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6">
          <p15:clr>
            <a:srgbClr val="A4A3A4"/>
          </p15:clr>
        </p15:guide>
        <p15:guide id="2" orient="horz" pos="2540">
          <p15:clr>
            <a:srgbClr val="A4A3A4"/>
          </p15:clr>
        </p15:guide>
        <p15:guide id="3" orient="horz" pos="2812">
          <p15:clr>
            <a:srgbClr val="A4A3A4"/>
          </p15:clr>
        </p15:guide>
        <p15:guide id="4" orient="horz" pos="431">
          <p15:clr>
            <a:srgbClr val="A4A3A4"/>
          </p15:clr>
        </p15:guide>
        <p15:guide id="5" orient="horz" pos="5284">
          <p15:clr>
            <a:srgbClr val="A4A3A4"/>
          </p15:clr>
        </p15:guide>
        <p15:guide id="6" orient="horz" pos="567">
          <p15:clr>
            <a:srgbClr val="A4A3A4"/>
          </p15:clr>
        </p15:guide>
        <p15:guide id="7" pos="550">
          <p15:clr>
            <a:srgbClr val="A4A3A4"/>
          </p15:clr>
        </p15:guide>
        <p15:guide id="8" pos="4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063A"/>
    <a:srgbClr val="00B050"/>
    <a:srgbClr val="0070C0"/>
    <a:srgbClr val="FFFF00"/>
    <a:srgbClr val="000000"/>
    <a:srgbClr val="FBFCFC"/>
    <a:srgbClr val="FCFCFC"/>
    <a:srgbClr val="FCFCFD"/>
    <a:srgbClr val="FCFDFD"/>
    <a:srgbClr val="FDF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97"/>
    <p:restoredTop sz="94017"/>
  </p:normalViewPr>
  <p:slideViewPr>
    <p:cSldViewPr snapToObjects="1" showGuides="1">
      <p:cViewPr varScale="1">
        <p:scale>
          <a:sx n="158" d="100"/>
          <a:sy n="158" d="100"/>
        </p:scale>
        <p:origin x="1016" y="192"/>
      </p:cViewPr>
      <p:guideLst>
        <p:guide orient="horz" pos="781"/>
        <p:guide orient="horz" pos="3140"/>
        <p:guide orient="horz" pos="3026"/>
        <p:guide orient="horz" pos="667"/>
        <p:guide orient="horz" pos="1847"/>
        <p:guide orient="horz" pos="1960"/>
        <p:guide pos="113"/>
        <p:guide pos="226"/>
        <p:guide pos="4558"/>
        <p:guide pos="2450"/>
        <p:guide pos="3561"/>
        <p:guide pos="4672"/>
        <p:guide pos="2336"/>
        <p:guide pos="1225"/>
        <p:guide pos="3447"/>
        <p:guide pos="1339"/>
        <p:guide pos="5646"/>
        <p:guide pos="564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 showGuides="1">
      <p:cViewPr varScale="1">
        <p:scale>
          <a:sx n="63" d="100"/>
          <a:sy n="63" d="100"/>
        </p:scale>
        <p:origin x="-3115" y="-67"/>
      </p:cViewPr>
      <p:guideLst>
        <p:guide orient="horz" pos="2676"/>
        <p:guide orient="horz" pos="2540"/>
        <p:guide orient="horz" pos="2812"/>
        <p:guide orient="horz" pos="431"/>
        <p:guide orient="horz" pos="5284"/>
        <p:guide orient="horz" pos="567"/>
        <p:guide pos="550"/>
        <p:guide pos="406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10/15/25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2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3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 bwMode="gray"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15" name="Group 14"/>
            <p:cNvGrpSpPr/>
            <p:nvPr/>
          </p:nvGrpSpPr>
          <p:grpSpPr bwMode="gray"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29" name="Straight Connector 2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 bwMode="gray"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23" name="Straight Connector 22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 bwMode="gray"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21" name="Straight Connector 20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 bwMode="gray"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19" name="Straight Connector 18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615287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 rot="-120000">
            <a:off x="711348" y="773280"/>
            <a:ext cx="5828291" cy="3379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gray">
          <a:xfrm>
            <a:off x="875935" y="467544"/>
            <a:ext cx="5577000" cy="205494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gray">
          <a:xfrm>
            <a:off x="3465005" y="8372413"/>
            <a:ext cx="878396" cy="29201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fld id="{AA592FF2-A4BD-4E98-AC76-A10007E04C10}" type="datetimeFigureOut">
              <a:rPr lang="en-US" smtClean="0"/>
              <a:pPr/>
              <a:t>10/15/25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875936" y="885346"/>
            <a:ext cx="5577000" cy="3137062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873125" y="4448113"/>
            <a:ext cx="3470275" cy="3923741"/>
          </a:xfrm>
          <a:prstGeom prst="rect">
            <a:avLst/>
          </a:prstGeom>
        </p:spPr>
        <p:txBody>
          <a:bodyPr vert="horz" lIns="0" tIns="0" rIns="9144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gray">
          <a:xfrm>
            <a:off x="875935" y="8371854"/>
            <a:ext cx="2589069" cy="292569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gray">
          <a:xfrm>
            <a:off x="4509120" y="8371854"/>
            <a:ext cx="1944067" cy="28803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/>
            </a:lvl1pPr>
          </a:lstStyle>
          <a:p>
            <a:r>
              <a:rPr lang="en-US" dirty="0"/>
              <a:t>Chart </a:t>
            </a:r>
            <a:fld id="{4CBF50E3-ED67-46F2-ABFC-A36EE1082CF7}" type="slidenum">
              <a:rPr lang="en-US" b="1" smtClean="0"/>
              <a:pPr/>
              <a:t>‹#›</a:t>
            </a:fld>
            <a:endParaRPr lang="en-US" b="1" dirty="0"/>
          </a:p>
        </p:txBody>
      </p:sp>
      <p:cxnSp>
        <p:nvCxnSpPr>
          <p:cNvPr id="11" name="Straight Connector 10"/>
          <p:cNvCxnSpPr/>
          <p:nvPr/>
        </p:nvCxnSpPr>
        <p:spPr bwMode="gray">
          <a:xfrm>
            <a:off x="4509121" y="493858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gray">
          <a:xfrm>
            <a:off x="4509121" y="542904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gray">
          <a:xfrm>
            <a:off x="4509121" y="5919517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gray">
          <a:xfrm>
            <a:off x="4509121" y="6409985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gray">
          <a:xfrm>
            <a:off x="4509121" y="6900453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">
          <a:xfrm>
            <a:off x="4509121" y="7390921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">
          <a:xfrm>
            <a:off x="4509121" y="7881389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gray">
          <a:xfrm>
            <a:off x="4509121" y="8371854"/>
            <a:ext cx="1943816" cy="0"/>
          </a:xfrm>
          <a:prstGeom prst="line">
            <a:avLst/>
          </a:prstGeom>
          <a:ln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 bwMode="gray">
          <a:xfrm>
            <a:off x="0" y="885346"/>
            <a:ext cx="45719" cy="3146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 bwMode="gray">
          <a:xfrm>
            <a:off x="0" y="4032250"/>
            <a:ext cx="45719" cy="4356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" name="Group 71"/>
          <p:cNvGrpSpPr/>
          <p:nvPr/>
        </p:nvGrpSpPr>
        <p:grpSpPr>
          <a:xfrm>
            <a:off x="-118387" y="-84708"/>
            <a:ext cx="7075771" cy="9350590"/>
            <a:chOff x="-118387" y="-84708"/>
            <a:chExt cx="7075771" cy="9350590"/>
          </a:xfrm>
        </p:grpSpPr>
        <p:grpSp>
          <p:nvGrpSpPr>
            <p:cNvPr id="57" name="Group 56"/>
            <p:cNvGrpSpPr/>
            <p:nvPr/>
          </p:nvGrpSpPr>
          <p:grpSpPr>
            <a:xfrm>
              <a:off x="-118387" y="679134"/>
              <a:ext cx="72000" cy="7699656"/>
              <a:chOff x="-141537" y="679134"/>
              <a:chExt cx="108000" cy="7699656"/>
            </a:xfrm>
          </p:grpSpPr>
          <p:cxnSp>
            <p:nvCxnSpPr>
              <p:cNvPr id="50" name="Straight Connector 49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885384" y="679134"/>
              <a:ext cx="72000" cy="7699656"/>
              <a:chOff x="-141537" y="679134"/>
              <a:chExt cx="108000" cy="7699656"/>
            </a:xfrm>
          </p:grpSpPr>
          <p:cxnSp>
            <p:nvCxnSpPr>
              <p:cNvPr id="59" name="Straight Connector 58"/>
              <p:cNvCxnSpPr/>
              <p:nvPr/>
            </p:nvCxnSpPr>
            <p:spPr bwMode="gray">
              <a:xfrm>
                <a:off x="-141537" y="679134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 bwMode="gray">
              <a:xfrm>
                <a:off x="-141537" y="8985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 bwMode="gray">
              <a:xfrm>
                <a:off x="-141537" y="4025838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 bwMode="gray">
              <a:xfrm>
                <a:off x="-141537" y="42513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/>
              <p:cNvCxnSpPr/>
              <p:nvPr/>
            </p:nvCxnSpPr>
            <p:spPr bwMode="gray">
              <a:xfrm>
                <a:off x="-141537" y="4456687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 bwMode="gray">
              <a:xfrm>
                <a:off x="-141537" y="8378790"/>
                <a:ext cx="108000" cy="0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/>
            <p:cNvGrpSpPr/>
            <p:nvPr/>
          </p:nvGrpSpPr>
          <p:grpSpPr>
            <a:xfrm>
              <a:off x="867029" y="-84708"/>
              <a:ext cx="5583936" cy="72516"/>
              <a:chOff x="867029" y="-84708"/>
              <a:chExt cx="5583936" cy="72516"/>
            </a:xfrm>
          </p:grpSpPr>
          <p:cxnSp>
            <p:nvCxnSpPr>
              <p:cNvPr id="66" name="Straight Connector 65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867029" y="9193366"/>
              <a:ext cx="5583936" cy="72516"/>
              <a:chOff x="867029" y="-84708"/>
              <a:chExt cx="5583936" cy="72516"/>
            </a:xfrm>
          </p:grpSpPr>
          <p:cxnSp>
            <p:nvCxnSpPr>
              <p:cNvPr id="70" name="Straight Connector 69"/>
              <p:cNvCxnSpPr/>
              <p:nvPr/>
            </p:nvCxnSpPr>
            <p:spPr bwMode="gray">
              <a:xfrm>
                <a:off x="867029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 bwMode="gray">
              <a:xfrm>
                <a:off x="6450965" y="-84708"/>
                <a:ext cx="0" cy="72516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925471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rtl="0" eaLnBrk="1" latinLnBrk="0" hangingPunct="1">
      <a:spcBef>
        <a:spcPts val="200"/>
      </a:spcBef>
      <a:spcAft>
        <a:spcPts val="200"/>
      </a:spcAft>
      <a:defRPr sz="1050" kern="1200">
        <a:solidFill>
          <a:schemeClr val="tx1"/>
        </a:solidFill>
        <a:latin typeface="+mn-lt"/>
        <a:ea typeface="+mn-ea"/>
        <a:cs typeface="+mn-cs"/>
      </a:defRPr>
    </a:lvl1pPr>
    <a:lvl2pPr marL="171450" indent="-17145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■"/>
      <a:defRPr sz="1050" kern="1200">
        <a:solidFill>
          <a:schemeClr val="tx1"/>
        </a:solidFill>
        <a:latin typeface="+mn-lt"/>
        <a:ea typeface="+mn-ea"/>
        <a:cs typeface="+mn-cs"/>
      </a:defRPr>
    </a:lvl2pPr>
    <a:lvl3pPr marL="360363" indent="-17938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□"/>
      <a:defRPr sz="1050" kern="1200">
        <a:solidFill>
          <a:schemeClr val="tx1"/>
        </a:solidFill>
        <a:latin typeface="+mn-lt"/>
        <a:ea typeface="+mn-ea"/>
        <a:cs typeface="+mn-cs"/>
      </a:defRPr>
    </a:lvl3pPr>
    <a:lvl4pPr marL="541338" indent="-180975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Char char="–"/>
      <a:defRPr sz="1050" kern="1200">
        <a:solidFill>
          <a:schemeClr val="tx1"/>
        </a:solidFill>
        <a:latin typeface="+mn-lt"/>
        <a:ea typeface="+mn-ea"/>
        <a:cs typeface="+mn-cs"/>
      </a:defRPr>
    </a:lvl4pPr>
    <a:lvl5pPr marL="266700" indent="-26670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rabicPeriod"/>
      <a:defRPr sz="1050" kern="1200">
        <a:solidFill>
          <a:schemeClr val="tx1"/>
        </a:solidFill>
        <a:latin typeface="+mn-lt"/>
        <a:ea typeface="+mn-ea"/>
        <a:cs typeface="+mn-cs"/>
      </a:defRPr>
    </a:lvl5pPr>
    <a:lvl6pPr marL="449263" indent="-185738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+mj-lt"/>
      <a:buAutoNum type="alphaLcParenR"/>
      <a:defRPr sz="1050" kern="1200">
        <a:solidFill>
          <a:schemeClr val="tx1"/>
        </a:solidFill>
        <a:latin typeface="+mn-lt"/>
        <a:ea typeface="+mn-ea"/>
        <a:cs typeface="+mn-cs"/>
      </a:defRPr>
    </a:lvl6pPr>
    <a:lvl7pPr marL="0" indent="0" algn="l" defTabSz="914400" rtl="0" eaLnBrk="1" latinLnBrk="0" hangingPunct="1">
      <a:spcBef>
        <a:spcPts val="200"/>
      </a:spcBef>
      <a:spcAft>
        <a:spcPts val="200"/>
      </a:spcAft>
      <a:buClr>
        <a:schemeClr val="accent1"/>
      </a:buClr>
      <a:buSzPct val="80000"/>
      <a:buFont typeface="Arial" panose="020B0604020202020204" pitchFamily="34" charset="0"/>
      <a:buNone/>
      <a:defRPr sz="1400" kern="1200" cap="all" baseline="0">
        <a:solidFill>
          <a:schemeClr val="accent1"/>
        </a:solidFill>
        <a:latin typeface="+mn-lt"/>
        <a:ea typeface="+mn-ea"/>
        <a:cs typeface="+mn-cs"/>
      </a:defRPr>
    </a:lvl7pPr>
    <a:lvl8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8pPr>
    <a:lvl9pPr marL="0" indent="0" algn="l" defTabSz="914400" rtl="0" eaLnBrk="1" latinLnBrk="0" hangingPunct="1">
      <a:spcBef>
        <a:spcPts val="200"/>
      </a:spcBef>
      <a:spcAft>
        <a:spcPts val="200"/>
      </a:spcAft>
      <a:defRPr sz="1400" b="0" kern="1200" cap="all" baseline="0">
        <a:solidFill>
          <a:schemeClr val="accent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5456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4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3770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52009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8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30347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15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34976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25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122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30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31831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Image Placeholder 7"/>
          <p:cNvSpPr>
            <a:spLocks noGrp="1" noRot="1" noChangeAspect="1"/>
          </p:cNvSpPr>
          <p:nvPr>
            <p:ph type="sldImg"/>
          </p:nvPr>
        </p:nvSpPr>
        <p:spPr bwMode="gray">
          <a:xfrm>
            <a:off x="876300" y="885825"/>
            <a:ext cx="5576888" cy="3136900"/>
          </a:xfrm>
        </p:spPr>
      </p:sp>
      <p:sp>
        <p:nvSpPr>
          <p:cNvPr id="9" name="Notes Placeholder 8"/>
          <p:cNvSpPr>
            <a:spLocks noGrp="1"/>
          </p:cNvSpPr>
          <p:nvPr>
            <p:ph type="body" idx="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Chart </a:t>
            </a:r>
            <a:fld id="{4CBF50E3-ED67-46F2-ABFC-A36EE1082CF7}" type="slidenum">
              <a:rPr lang="en-US" b="1" smtClean="0"/>
              <a:pPr/>
              <a:t>32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8547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4E7ADB-7DF0-CA7D-D844-49687372DED4}"/>
              </a:ext>
            </a:extLst>
          </p:cNvPr>
          <p:cNvSpPr/>
          <p:nvPr userDrawn="1"/>
        </p:nvSpPr>
        <p:spPr bwMode="gray">
          <a:xfrm>
            <a:off x="1588595" y="3610713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3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3" y="2926794"/>
            <a:ext cx="8421689" cy="103163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3" y="3958431"/>
            <a:ext cx="8421689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1497928299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with Header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671649"/>
            <a:ext cx="1584325" cy="3132125"/>
          </a:xfrm>
          <a:prstGeom prst="rect">
            <a:avLst/>
          </a:prstGeom>
        </p:spPr>
        <p:txBody>
          <a:bodyPr tIns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671649"/>
            <a:ext cx="1585913" cy="3132125"/>
          </a:xfrm>
          <a:prstGeom prst="rect">
            <a:avLst/>
          </a:prstGeom>
        </p:spPr>
        <p:txBody>
          <a:bodyPr tIns="0"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58776" y="1239838"/>
            <a:ext cx="1584325" cy="287797"/>
          </a:xfrm>
          <a:prstGeom prst="rect">
            <a:avLst/>
          </a:prstGeo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124076" y="1239838"/>
            <a:ext cx="1584325" cy="287797"/>
          </a:xfrm>
          <a:prstGeom prst="rect">
            <a:avLst/>
          </a:prstGeo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888573" y="1239838"/>
            <a:ext cx="1584325" cy="287797"/>
          </a:xfrm>
          <a:prstGeom prst="rect">
            <a:avLst/>
          </a:prstGeo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5644193" y="1239838"/>
            <a:ext cx="1584325" cy="287797"/>
          </a:xfrm>
          <a:prstGeom prst="rect">
            <a:avLst/>
          </a:prstGeo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2pPr>
            <a:lvl3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3pPr>
            <a:lvl4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4pPr>
            <a:lvl5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5pPr>
            <a:lvl6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6pPr>
            <a:lvl7pPr marL="0" indent="0" algn="l">
              <a:spcBef>
                <a:spcPts val="300"/>
              </a:spcBef>
              <a:spcAft>
                <a:spcPts val="300"/>
              </a:spcAft>
              <a:buNone/>
              <a:defRPr sz="1200" b="1">
                <a:solidFill>
                  <a:schemeClr val="bg1"/>
                </a:solidFill>
              </a:defRPr>
            </a:lvl7pPr>
            <a:lvl8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8pPr>
            <a:lvl9pPr marL="0" indent="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2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noProof="0"/>
              <a:t>Topic 4</a:t>
            </a:r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684359825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2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124075" y="1239837"/>
            <a:ext cx="5111751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8" y="1239838"/>
            <a:ext cx="17637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75167196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50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887790" y="1239837"/>
            <a:ext cx="3348037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9" y="1239838"/>
            <a:ext cx="3529012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82335617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Picture 75%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651502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7" y="1239838"/>
            <a:ext cx="5292725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11981639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1239838"/>
            <a:ext cx="7056441" cy="3563937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7" name="Titel 6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102531602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A5AB30-E2C7-E7CF-C1E7-8CCE9089AB71}"/>
              </a:ext>
            </a:extLst>
          </p:cNvPr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179386" y="339502"/>
            <a:ext cx="7056441" cy="4464273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101575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gray">
          <a:xfrm>
            <a:off x="179389" y="2932113"/>
            <a:ext cx="8601075" cy="20526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4" y="1"/>
            <a:ext cx="7309295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3"/>
            <a:ext cx="8421685" cy="1871663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 2 lines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358776" y="2751932"/>
            <a:ext cx="8605836" cy="1801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Rectangle 11"/>
          <p:cNvSpPr/>
          <p:nvPr userDrawn="1"/>
        </p:nvSpPr>
        <p:spPr bwMode="gray">
          <a:xfrm>
            <a:off x="8780464" y="2934376"/>
            <a:ext cx="184149" cy="186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1182617"/>
      </p:ext>
    </p:extLst>
  </p:cSld>
  <p:clrMapOvr>
    <a:masterClrMapping/>
  </p:clrMapOvr>
  <p:transition spd="slow"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79B42E9-6004-B682-9BB2-B6781818F1BD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9" y="3604262"/>
            <a:ext cx="8601075" cy="13804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01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31430064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AC0A0F-D572-A6E0-387E-345D272423FA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2932113"/>
            <a:ext cx="8601075" cy="20526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2"/>
            <a:ext cx="8605838" cy="374491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 dirty="0"/>
              <a:t>Insert picture by </a:t>
            </a:r>
            <a:br>
              <a:rPr lang="en-US" noProof="0" dirty="0"/>
            </a:br>
            <a:r>
              <a:rPr lang="en-US" noProof="0" dirty="0"/>
              <a:t>clicking the icon</a:t>
            </a:r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2926794"/>
            <a:ext cx="8601073" cy="2057956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2932114"/>
            <a:ext cx="8421689" cy="1026317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358775" y="3958431"/>
            <a:ext cx="8421687" cy="840025"/>
          </a:xfrm>
          <a:prstGeom prst="rect">
            <a:avLst/>
          </a:prstGeom>
        </p:spPr>
        <p:txBody>
          <a:bodyPr rIns="108000"/>
          <a:lstStyle>
            <a:lvl1pPr marL="0" indent="0" algn="r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29236874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range (without speak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FFFF40-1830-662B-0DF7-6359FB3CF885}"/>
              </a:ext>
            </a:extLst>
          </p:cNvPr>
          <p:cNvSpPr/>
          <p:nvPr userDrawn="1"/>
        </p:nvSpPr>
        <p:spPr bwMode="gray">
          <a:xfrm>
            <a:off x="1489336" y="3661334"/>
            <a:ext cx="7380820" cy="11315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107505" y="1"/>
            <a:ext cx="7380820" cy="11675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179388" y="3604262"/>
            <a:ext cx="8601075" cy="13804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358775" y="1058863"/>
            <a:ext cx="8605838" cy="3744914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en-US" noProof="0"/>
              <a:t>Insert picture by </a:t>
            </a:r>
            <a:br>
              <a:rPr lang="en-US" noProof="0"/>
            </a:br>
            <a:r>
              <a:rPr lang="en-US" noProof="0"/>
              <a:t>clicking the icon</a:t>
            </a:r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  <a:p>
            <a:endParaRPr lang="en-US" noProof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79389" y="3604260"/>
            <a:ext cx="8601073" cy="1380489"/>
          </a:xfrm>
          <a:prstGeom prst="rect">
            <a:avLst/>
          </a:prstGeo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00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noProof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358775" y="3604261"/>
            <a:ext cx="8421689" cy="1199516"/>
          </a:xfrm>
          <a:noFill/>
        </p:spPr>
        <p:txBody>
          <a:bodyPr lIns="108000" tIns="0"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Presentation title</a:t>
            </a:r>
            <a:br>
              <a:rPr lang="en-US" noProof="0" dirty="0"/>
            </a:br>
            <a:r>
              <a:rPr lang="en-US" noProof="0" dirty="0"/>
              <a:t>up to maximum</a:t>
            </a:r>
            <a:br>
              <a:rPr lang="en-US" noProof="0" dirty="0"/>
            </a:br>
            <a:r>
              <a:rPr lang="en-US" noProof="0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75045730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 bwMode="gray">
          <a:xfrm>
            <a:off x="358775" y="1239838"/>
            <a:ext cx="6877050" cy="3563938"/>
          </a:xfrm>
          <a:prstGeom prst="rect">
            <a:avLst/>
          </a:prstGeom>
          <a:noFill/>
        </p:spPr>
        <p:txBody>
          <a:bodyPr lIns="0" tIns="72000" rIns="0" bIns="0"/>
          <a:lstStyle>
            <a:lvl1pPr marL="358775" indent="-358775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>
                <a:solidFill>
                  <a:schemeClr val="tx1"/>
                </a:solidFill>
              </a:defRPr>
            </a:lvl1pPr>
            <a:lvl2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2pPr>
            <a:lvl3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3pPr>
            <a:lvl4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4pPr>
            <a:lvl5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5pPr>
            <a:lvl6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6pPr>
            <a:lvl7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>
                <a:solidFill>
                  <a:schemeClr val="tx1"/>
                </a:solidFill>
              </a:defRPr>
            </a:lvl7pPr>
            <a:lvl8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8pPr>
            <a:lvl9pPr marL="630000" indent="-270000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400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GB" noProof="0" dirty="0"/>
              <a:t>Click to edit </a:t>
            </a:r>
            <a:r>
              <a:rPr lang="en-US" noProof="0" dirty="0"/>
              <a:t>Master</a:t>
            </a:r>
            <a:r>
              <a:rPr lang="en-GB" noProof="0" dirty="0"/>
              <a:t> text styles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FF3EC-409E-63A1-E030-5FEB5C32CFB4}"/>
              </a:ext>
            </a:extLst>
          </p:cNvPr>
          <p:cNvSpPr txBox="1"/>
          <p:nvPr userDrawn="1"/>
        </p:nvSpPr>
        <p:spPr bwMode="gray">
          <a:xfrm>
            <a:off x="8130746" y="42672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en-US" sz="1200" dirty="0" err="1"/>
          </a:p>
        </p:txBody>
      </p:sp>
    </p:spTree>
    <p:extLst>
      <p:ext uri="{BB962C8B-B14F-4D97-AF65-F5344CB8AC3E}">
        <p14:creationId xmlns:p14="http://schemas.microsoft.com/office/powerpoint/2010/main" val="3296948856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EA378-D654-6058-1100-7130BB18C70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58775" y="1239838"/>
            <a:ext cx="6877050" cy="3563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62754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Bullet Poi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6877051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</a:t>
            </a:r>
            <a:r>
              <a:rPr lang="en-US" noProof="0" dirty="0"/>
              <a:t>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  <a:endParaRPr lang="en-US" noProof="0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3481075343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C2384B77-A60D-2E26-15E3-207400B24A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 bwMode="gray">
          <a:xfrm>
            <a:off x="358777" y="1239837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078C676C-DB7C-A16F-DE7B-260DE2FD49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3886202" y="1232126"/>
            <a:ext cx="3349624" cy="3563938"/>
          </a:xfrm>
          <a:prstGeom prst="rect">
            <a:avLst/>
          </a:prstGeom>
        </p:spPr>
        <p:txBody>
          <a:bodyPr/>
          <a:lstStyle>
            <a:lvl1pPr marL="268288" indent="-268288"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baseline="0"/>
            </a:lvl1pPr>
            <a:lvl2pPr marL="536575" indent="-268288">
              <a:buSzPct val="80000"/>
              <a:buFont typeface="Arial" panose="020B0604020202020204" pitchFamily="34" charset="0"/>
              <a:buChar char="□"/>
              <a:defRPr/>
            </a:lvl2pPr>
            <a:lvl3pPr marL="806450" indent="-269875">
              <a:buFont typeface="Arial" panose="020B0604020202020204" pitchFamily="34" charset="0"/>
              <a:buChar char="–"/>
              <a:defRPr/>
            </a:lvl3pPr>
            <a:lvl4pPr marL="270000" indent="-270000">
              <a:buFont typeface="+mj-lt"/>
              <a:buAutoNum type="arabicPeriod"/>
              <a:defRPr/>
            </a:lvl4pPr>
            <a:lvl5pPr marL="540000" indent="-270000">
              <a:buFont typeface="+mj-lt"/>
              <a:buAutoNum type="alphaLcParenR"/>
              <a:defRPr/>
            </a:lvl5pPr>
            <a:lvl6pPr marL="0" indent="0">
              <a:spcBef>
                <a:spcPts val="400"/>
              </a:spcBef>
              <a:spcAft>
                <a:spcPts val="400"/>
              </a:spcAft>
              <a:buNone/>
              <a:defRPr sz="1600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618523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s (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358776" y="1239837"/>
            <a:ext cx="1584325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124076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3886985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5649913" y="1239837"/>
            <a:ext cx="1585913" cy="3563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/>
              <a:t>Write your title</a:t>
            </a:r>
            <a:br>
              <a:rPr lang="en-US" noProof="0"/>
            </a:br>
            <a:r>
              <a:rPr lang="en-US" noProof="0"/>
              <a:t>- maximum 2 lines</a:t>
            </a:r>
          </a:p>
        </p:txBody>
      </p:sp>
    </p:spTree>
    <p:extLst>
      <p:ext uri="{BB962C8B-B14F-4D97-AF65-F5344CB8AC3E}">
        <p14:creationId xmlns:p14="http://schemas.microsoft.com/office/powerpoint/2010/main" val="40536681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177170" y="1"/>
            <a:ext cx="7238834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358776" y="108001"/>
            <a:ext cx="6877051" cy="927588"/>
          </a:xfrm>
          <a:prstGeom prst="rect">
            <a:avLst/>
          </a:prstGeom>
        </p:spPr>
        <p:txBody>
          <a:bodyPr vert="horz" lIns="0" tIns="0" rIns="0" bIns="180000" rtlCol="0" anchor="b" anchorCtr="0">
            <a:noAutofit/>
          </a:bodyPr>
          <a:lstStyle/>
          <a:p>
            <a:r>
              <a:rPr lang="en-US" noProof="0" dirty="0"/>
              <a:t>Write your title</a:t>
            </a:r>
            <a:br>
              <a:rPr lang="en-US" noProof="0" dirty="0"/>
            </a:br>
            <a:r>
              <a:rPr lang="en-US" noProof="0" dirty="0"/>
              <a:t>- maximum 2 lines</a:t>
            </a:r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01695" y="1055849"/>
            <a:ext cx="99454" cy="3924294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9156605" y="1055849"/>
            <a:ext cx="99454" cy="3924294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4520765" y="-4456716"/>
            <a:ext cx="99454" cy="8786645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4520765" y="826438"/>
            <a:ext cx="99454" cy="8786645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7308304" y="2391730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177170" y="1031579"/>
            <a:ext cx="7238834" cy="2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64" name="Rectangle 2048"/>
          <p:cNvSpPr/>
          <p:nvPr/>
        </p:nvSpPr>
        <p:spPr bwMode="gray">
          <a:xfrm>
            <a:off x="7596336" y="866274"/>
            <a:ext cx="1440160" cy="1653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noProof="0" dirty="0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70937C7D-7970-2DD0-9416-2BD2CE9F7DD8}"/>
              </a:ext>
            </a:extLst>
          </p:cNvPr>
          <p:cNvSpPr txBox="1">
            <a:spLocks/>
          </p:cNvSpPr>
          <p:nvPr userDrawn="1"/>
        </p:nvSpPr>
        <p:spPr>
          <a:xfrm>
            <a:off x="7416675" y="3562452"/>
            <a:ext cx="1547813" cy="521465"/>
          </a:xfrm>
          <a:prstGeom prst="rect">
            <a:avLst/>
          </a:prstGeom>
        </p:spPr>
        <p:txBody>
          <a:bodyPr lIns="0" tIns="0" anchor="b" anchorCtr="0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noProof="0" dirty="0"/>
              <a:t>Advanced Probabilistic Machine Learning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E6D6BE21-07EB-2A7A-3514-3C5C9A0F9F57}"/>
              </a:ext>
            </a:extLst>
          </p:cNvPr>
          <p:cNvSpPr txBox="1">
            <a:spLocks/>
          </p:cNvSpPr>
          <p:nvPr userDrawn="1"/>
        </p:nvSpPr>
        <p:spPr>
          <a:xfrm>
            <a:off x="7416488" y="4155928"/>
            <a:ext cx="1548000" cy="476395"/>
          </a:xfrm>
          <a:prstGeom prst="rect">
            <a:avLst/>
          </a:prstGeom>
        </p:spPr>
        <p:txBody>
          <a:bodyPr lIns="108000" tIns="0" anchor="t" anchorCtr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00" b="0" i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noProof="0" dirty="0"/>
              <a:t>Julia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1263011-02B0-D99B-96F0-5F8F5F6662F7}"/>
              </a:ext>
            </a:extLst>
          </p:cNvPr>
          <p:cNvSpPr txBox="1">
            <a:spLocks/>
          </p:cNvSpPr>
          <p:nvPr userDrawn="1"/>
        </p:nvSpPr>
        <p:spPr>
          <a:xfrm>
            <a:off x="7416488" y="4623195"/>
            <a:ext cx="1548000" cy="179496"/>
          </a:xfrm>
          <a:prstGeom prst="rect">
            <a:avLst/>
          </a:prstGeom>
        </p:spPr>
        <p:txBody>
          <a:bodyPr lIns="108000" tIns="0" anchor="b" anchorCtr="0"/>
          <a:lstStyle>
            <a:lvl1pPr marL="0" indent="0" algn="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sz="1050" b="1" i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AE68F2E-2A8C-D34D-8DDE-B2849ECC962F}" type="slidenum">
              <a:rPr lang="de-DE" sz="700" noProof="0" smtClean="0"/>
              <a:pPr/>
              <a:t>‹#›</a:t>
            </a:fld>
            <a:r>
              <a:rPr lang="de-DE" sz="700" noProof="0" dirty="0"/>
              <a:t>/31</a:t>
            </a:r>
          </a:p>
        </p:txBody>
      </p:sp>
      <p:pic>
        <p:nvPicPr>
          <p:cNvPr id="6" name="Grafik 28">
            <a:extLst>
              <a:ext uri="{FF2B5EF4-FFF2-40B4-BE49-F238E27FC236}">
                <a16:creationId xmlns:a16="http://schemas.microsoft.com/office/drawing/2014/main" id="{0030E6E4-E302-1D7B-703C-E754385BD91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665" y="239817"/>
            <a:ext cx="1308999" cy="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9" r:id="rId4"/>
    <p:sldLayoutId id="2147483662" r:id="rId5"/>
    <p:sldLayoutId id="2147483650" r:id="rId6"/>
    <p:sldLayoutId id="2147483664" r:id="rId7"/>
    <p:sldLayoutId id="2147483652" r:id="rId8"/>
    <p:sldLayoutId id="2147483653" r:id="rId9"/>
    <p:sldLayoutId id="2147483660" r:id="rId10"/>
    <p:sldLayoutId id="2147483654" r:id="rId11"/>
    <p:sldLayoutId id="2147483655" r:id="rId12"/>
    <p:sldLayoutId id="2147483656" r:id="rId13"/>
    <p:sldLayoutId id="2147483657" r:id="rId14"/>
    <p:sldLayoutId id="2147483665" r:id="rId15"/>
    <p:sldLayoutId id="2147483663" r:id="rId16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2000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268288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6575" indent="-268288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80000"/>
        <a:buFont typeface="Arial" panose="020B0604020202020204" pitchFamily="34" charset="0"/>
        <a:buChar char="□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50" indent="-269875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7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rabicPeriod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270000" algn="l" defTabSz="914400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>
          <a:schemeClr val="accent1"/>
        </a:buClr>
        <a:buSzPct val="100000"/>
        <a:buFont typeface="+mj-lt"/>
        <a:buAutoNum type="alphaLcParenR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Clr>
          <a:schemeClr val="accent1"/>
        </a:buClr>
        <a:buSzPct val="90000"/>
        <a:buFont typeface="Arial" panose="020B0604020202020204" pitchFamily="34" charset="0"/>
        <a:buNone/>
        <a:defRPr sz="1600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600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ulialang.org/" TargetMode="External"/><Relationship Id="rId2" Type="http://schemas.openxmlformats.org/officeDocument/2006/relationships/hyperlink" Target="https://julialang.org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tatistical methodology and probability">
            <a:extLst>
              <a:ext uri="{FF2B5EF4-FFF2-40B4-BE49-F238E27FC236}">
                <a16:creationId xmlns:a16="http://schemas.microsoft.com/office/drawing/2014/main" id="{57ECBEC9-9B2D-29AF-0BE7-057B2B14C40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4" b="648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2499B4D-A6A4-7FB5-E40F-F91A99DDDB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B42D6-B7D1-151D-17E2-D12C352A3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Probabilistic Machine Learning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B102906-BAE2-00D0-F9F8-0F97B27605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Ralf Herbrich</a:t>
            </a:r>
          </a:p>
          <a:p>
            <a:pPr algn="l"/>
            <a:r>
              <a:rPr lang="en-US" dirty="0"/>
              <a:t>Julia</a:t>
            </a:r>
          </a:p>
        </p:txBody>
      </p:sp>
    </p:spTree>
    <p:extLst>
      <p:ext uri="{BB962C8B-B14F-4D97-AF65-F5344CB8AC3E}">
        <p14:creationId xmlns:p14="http://schemas.microsoft.com/office/powerpoint/2010/main" val="173470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9F065E-7AA9-BB07-4422-AF819F45CF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Functions</a:t>
            </a:r>
            <a:r>
              <a:rPr lang="en-DE" dirty="0"/>
              <a:t>: </a:t>
            </a:r>
            <a:r>
              <a:rPr lang="en-GB" dirty="0"/>
              <a:t>An object that maps a tuple of argument values to a return value</a:t>
            </a:r>
            <a:endParaRPr lang="en-DE" dirty="0"/>
          </a:p>
          <a:p>
            <a:pPr lvl="1"/>
            <a:r>
              <a:rPr lang="en-GB" sz="1200" dirty="0"/>
              <a:t>Julia functions are not pure mathematical functions: they can alter and be affected by the global state of the program</a:t>
            </a:r>
          </a:p>
          <a:p>
            <a:pPr marL="0" indent="0">
              <a:buNone/>
            </a:pPr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b="1" dirty="0"/>
              <a:t>Function call</a:t>
            </a:r>
            <a:r>
              <a:rPr lang="en-DE" dirty="0"/>
              <a:t>: A function is called using parantheses syntax</a:t>
            </a:r>
          </a:p>
          <a:p>
            <a:endParaRPr lang="en-DE" b="1" dirty="0"/>
          </a:p>
          <a:p>
            <a:endParaRPr lang="en-DE" b="1" dirty="0"/>
          </a:p>
          <a:p>
            <a:r>
              <a:rPr lang="en-DE" b="1" dirty="0"/>
              <a:t>Functions are objects</a:t>
            </a:r>
            <a:r>
              <a:rPr lang="en-DE" dirty="0"/>
              <a:t>: A function is an object that can be assigned </a:t>
            </a:r>
            <a:endParaRPr lang="en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7D08A-87E5-BCEF-A432-26CA86F1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3325B-8CD8-D8E1-839C-6722C67D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319714"/>
            <a:ext cx="1807716" cy="4622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706666-19F4-F25D-976D-9454BEE3F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325736"/>
            <a:ext cx="1800816" cy="2759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A1C11A-0D7E-1DE4-F7DE-C83942CA6706}"/>
              </a:ext>
            </a:extLst>
          </p:cNvPr>
          <p:cNvSpPr txBox="1"/>
          <p:nvPr/>
        </p:nvSpPr>
        <p:spPr bwMode="gray">
          <a:xfrm>
            <a:off x="1695081" y="2067694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Long syntax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838DE-CD00-7FEC-AF2C-533F8666E570}"/>
              </a:ext>
            </a:extLst>
          </p:cNvPr>
          <p:cNvSpPr txBox="1"/>
          <p:nvPr/>
        </p:nvSpPr>
        <p:spPr bwMode="gray">
          <a:xfrm>
            <a:off x="5292031" y="2067694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Short syntax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D68466-FED9-9326-2198-F30ECB444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3291830"/>
            <a:ext cx="792088" cy="275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325FFAB-10BE-F758-8AFB-88BE9EABA4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7664" y="4112845"/>
            <a:ext cx="1807716" cy="544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C25866-72A1-40DF-D7A6-D411FE305C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7748" y="2319713"/>
            <a:ext cx="1572644" cy="2837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02CB66-8674-0CB4-9DD8-50EE6581EC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8640" y="3291830"/>
            <a:ext cx="899344" cy="272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02767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9F065E-7AA9-BB07-4422-AF819F45CF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Arguments</a:t>
            </a:r>
            <a:r>
              <a:rPr lang="en-DE" dirty="0"/>
              <a:t>: </a:t>
            </a:r>
            <a:r>
              <a:rPr lang="en-GB" dirty="0"/>
              <a:t>Values are not copied when they are passed to functions</a:t>
            </a:r>
            <a:endParaRPr lang="en-DE" dirty="0"/>
          </a:p>
          <a:p>
            <a:pPr lvl="1"/>
            <a:r>
              <a:rPr lang="en-GB" sz="1200" dirty="0"/>
              <a:t>Function arguments themselves act as new variable bindings</a:t>
            </a:r>
          </a:p>
          <a:p>
            <a:pPr lvl="1"/>
            <a:r>
              <a:rPr lang="en-GB" sz="1200" dirty="0"/>
              <a:t>Modifications to mutable values made within a function will be visible to the caller</a:t>
            </a:r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A common convention is to put an explanation mark in the</a:t>
            </a:r>
            <a:br>
              <a:rPr lang="en-GB" sz="1200" dirty="0"/>
            </a:br>
            <a:r>
              <a:rPr lang="en-GB" sz="1200" dirty="0"/>
              <a:t>function name if the function mutates an argument</a:t>
            </a:r>
          </a:p>
          <a:p>
            <a:r>
              <a:rPr lang="en-DE" b="1" dirty="0"/>
              <a:t>Return</a:t>
            </a:r>
            <a:r>
              <a:rPr lang="en-DE" dirty="0"/>
              <a:t>: </a:t>
            </a:r>
            <a:r>
              <a:rPr lang="en-GB" dirty="0"/>
              <a:t>The value returned by a function is the value of </a:t>
            </a:r>
            <a:br>
              <a:rPr lang="en-GB" dirty="0"/>
            </a:br>
            <a:r>
              <a:rPr lang="en-GB" dirty="0"/>
              <a:t>the last expression evaluated</a:t>
            </a:r>
            <a:endParaRPr lang="en-DE" dirty="0"/>
          </a:p>
          <a:p>
            <a:pPr lvl="1"/>
            <a:r>
              <a:rPr lang="en-GB" sz="1200" dirty="0"/>
              <a:t>The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GB" sz="1200" dirty="0"/>
              <a:t> keyword causes a function to return immediately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7D08A-87E5-BCEF-A432-26CA86F1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Functions: Arguments and Returns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A1C11A-0D7E-1DE4-F7DE-C83942CA6706}"/>
              </a:ext>
            </a:extLst>
          </p:cNvPr>
          <p:cNvSpPr txBox="1"/>
          <p:nvPr/>
        </p:nvSpPr>
        <p:spPr bwMode="gray">
          <a:xfrm>
            <a:off x="1695081" y="2011603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Function definition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838DE-CD00-7FEC-AF2C-533F8666E570}"/>
              </a:ext>
            </a:extLst>
          </p:cNvPr>
          <p:cNvSpPr txBox="1"/>
          <p:nvPr/>
        </p:nvSpPr>
        <p:spPr bwMode="gray">
          <a:xfrm>
            <a:off x="5695566" y="2011603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Function application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BD8AF6-C869-176E-259C-716533F4E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373" y="2263623"/>
            <a:ext cx="2837528" cy="6636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E28FFD-A993-78BB-BC25-FC579E2D8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027" y="2245894"/>
            <a:ext cx="2051960" cy="1896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6D49C8-F595-A15A-82B3-6869E34ABC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372" y="4304785"/>
            <a:ext cx="1611925" cy="7510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248877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C2678-E553-8FCD-033A-DEC349376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Operators</a:t>
            </a:r>
            <a:r>
              <a:rPr lang="en-DE" dirty="0"/>
              <a:t>: </a:t>
            </a:r>
            <a:r>
              <a:rPr lang="en-GB" dirty="0"/>
              <a:t>Operators are just functions with support for special syntax</a:t>
            </a:r>
            <a:endParaRPr lang="en-DE" dirty="0"/>
          </a:p>
          <a:p>
            <a:pPr lvl="1"/>
            <a:r>
              <a:rPr lang="en-GB" sz="1200" dirty="0"/>
              <a:t>Can also be applied using parenthesized argument lists</a:t>
            </a:r>
          </a:p>
          <a:p>
            <a:pPr lvl="1"/>
            <a:r>
              <a:rPr lang="en-GB" sz="1200" dirty="0"/>
              <a:t>Can also be assigned to other variables</a:t>
            </a:r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r>
              <a:rPr lang="en-DE" b="1" dirty="0"/>
              <a:t>Operators with Special Names</a:t>
            </a:r>
            <a:r>
              <a:rPr lang="en-DE" dirty="0"/>
              <a:t>: </a:t>
            </a:r>
            <a:r>
              <a:rPr lang="en-US" dirty="0"/>
              <a:t>A few special expressions correspond to calls to functions with special names</a:t>
            </a:r>
          </a:p>
          <a:p>
            <a:pPr lvl="1"/>
            <a:r>
              <a:rPr lang="en-GB" sz="1200" dirty="0"/>
              <a:t>These operators can be made work for custom types by defining type-specific methods (see soon!)</a:t>
            </a:r>
          </a:p>
          <a:p>
            <a:r>
              <a:rPr lang="en-DE" b="1" dirty="0"/>
              <a:t>Anonymous Functions</a:t>
            </a:r>
            <a:r>
              <a:rPr lang="en-DE" dirty="0"/>
              <a:t>: </a:t>
            </a:r>
            <a:r>
              <a:rPr lang="en-GB" dirty="0"/>
              <a:t>A function object without a name</a:t>
            </a:r>
            <a:endParaRPr lang="en-DE" dirty="0"/>
          </a:p>
          <a:p>
            <a:pPr lvl="1"/>
            <a:r>
              <a:rPr lang="en-GB" sz="1200" dirty="0"/>
              <a:t>In other programming languages, they are called </a:t>
            </a:r>
            <a:r>
              <a:rPr lang="en-GB" sz="1200" i="1" dirty="0"/>
              <a:t>lambda</a:t>
            </a:r>
            <a:r>
              <a:rPr lang="en-GB" sz="1200" dirty="0"/>
              <a:t> functions</a:t>
            </a:r>
            <a:endParaRPr lang="en-DE" dirty="0"/>
          </a:p>
          <a:p>
            <a:pPr lvl="1"/>
            <a:endParaRPr lang="en-GB" sz="1200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2FA39-6306-7585-812E-7019883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Functions: Operators &amp; Anonymous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4B614A-AF44-8D3B-9059-495DABB28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671" y="2139702"/>
            <a:ext cx="841515" cy="2674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A15D1E-6195-0679-3F93-0749B15D4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891814"/>
            <a:ext cx="1872208" cy="51534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09EF5A-419F-ECCE-D653-E7735B06A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256" y="2415097"/>
            <a:ext cx="2074586" cy="2571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DB23E0-F301-0518-0EF3-27307546D7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434" y="4425287"/>
            <a:ext cx="1800200" cy="4733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63A02F-A473-9D3B-871D-AD93A8F84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5927" y="4445262"/>
            <a:ext cx="1880209" cy="300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5F71BA-75DC-F09E-EFFD-81B9D453FDB4}"/>
              </a:ext>
            </a:extLst>
          </p:cNvPr>
          <p:cNvSpPr txBox="1"/>
          <p:nvPr/>
        </p:nvSpPr>
        <p:spPr bwMode="gray">
          <a:xfrm>
            <a:off x="1259632" y="4148779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Long syntax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3D9D6-682F-F7C3-478F-18DFFE011C2D}"/>
              </a:ext>
            </a:extLst>
          </p:cNvPr>
          <p:cNvSpPr txBox="1"/>
          <p:nvPr/>
        </p:nvSpPr>
        <p:spPr bwMode="gray">
          <a:xfrm>
            <a:off x="4099590" y="4148779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Short syntax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3777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C2678-E553-8FCD-033A-DEC349376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813624" cy="3563938"/>
          </a:xfrm>
        </p:spPr>
        <p:txBody>
          <a:bodyPr/>
          <a:lstStyle/>
          <a:p>
            <a:r>
              <a:rPr lang="en-DE" b="1" dirty="0"/>
              <a:t>Compound expressions</a:t>
            </a:r>
            <a:r>
              <a:rPr lang="en-DE" dirty="0"/>
              <a:t>: </a:t>
            </a:r>
            <a:r>
              <a:rPr lang="en-GB" dirty="0"/>
              <a:t>Several sub-expressions that evaluate to the final expression</a:t>
            </a:r>
            <a:endParaRPr lang="en-DE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endParaRPr lang="en-DE" b="1" dirty="0"/>
          </a:p>
          <a:p>
            <a:r>
              <a:rPr lang="en-DE" b="1" dirty="0"/>
              <a:t>Conditional evaluation</a:t>
            </a:r>
            <a:r>
              <a:rPr lang="en-DE" dirty="0"/>
              <a:t>: </a:t>
            </a:r>
            <a:r>
              <a:rPr lang="en-US" dirty="0"/>
              <a:t>Allows portions of code to be evaluated or not evaluated depending on the value of a </a:t>
            </a:r>
            <a:r>
              <a:rPr lang="en-US" i="1" dirty="0"/>
              <a:t>Boolean</a:t>
            </a:r>
            <a:r>
              <a:rPr lang="en-US" dirty="0"/>
              <a:t> expression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Ternary Operator</a:t>
            </a:r>
            <a:r>
              <a:rPr lang="en-US" dirty="0"/>
              <a:t>: Shorthand for an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if-then-else-end</a:t>
            </a:r>
            <a:r>
              <a:rPr lang="en-US" dirty="0"/>
              <a:t> expression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2FA39-6306-7585-812E-7019883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Functions: Control Flow (Conditionals)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5F71BA-75DC-F09E-EFFD-81B9D453FDB4}"/>
              </a:ext>
            </a:extLst>
          </p:cNvPr>
          <p:cNvSpPr txBox="1"/>
          <p:nvPr/>
        </p:nvSpPr>
        <p:spPr bwMode="gray">
          <a:xfrm>
            <a:off x="1619672" y="1491630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Long syntax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13D9D6-682F-F7C3-478F-18DFFE011C2D}"/>
              </a:ext>
            </a:extLst>
          </p:cNvPr>
          <p:cNvSpPr txBox="1"/>
          <p:nvPr/>
        </p:nvSpPr>
        <p:spPr bwMode="gray">
          <a:xfrm>
            <a:off x="4459630" y="1491630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Short syntax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31A7CA3-0427-A576-5D73-5583873C0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680" y="1753168"/>
            <a:ext cx="926865" cy="52024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91435F-F6C1-1A53-6FBF-EF0A4E882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566" y="1743650"/>
            <a:ext cx="1512882" cy="269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743F4C-4C75-E9EA-670C-D5645B671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304" y="3014661"/>
            <a:ext cx="2117615" cy="9972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52874A4-445C-DCBA-9ECC-B801BC58DD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151" y="3014661"/>
            <a:ext cx="1009561" cy="79410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87978F-0FB5-E316-DAF1-8481B6795504}"/>
              </a:ext>
            </a:extLst>
          </p:cNvPr>
          <p:cNvSpPr txBox="1"/>
          <p:nvPr/>
        </p:nvSpPr>
        <p:spPr bwMode="gray">
          <a:xfrm>
            <a:off x="1619672" y="274557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Function definition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A5F5A6-FA31-8DF3-B228-9C28F21B7F35}"/>
              </a:ext>
            </a:extLst>
          </p:cNvPr>
          <p:cNvSpPr txBox="1"/>
          <p:nvPr/>
        </p:nvSpPr>
        <p:spPr bwMode="gray">
          <a:xfrm>
            <a:off x="4459630" y="274557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Function application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B64A51E-3CB8-A41D-C88B-8511D3DC0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2785" y="4458182"/>
            <a:ext cx="3645389" cy="362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029EAE-07EB-2D8A-6C19-6A5DBFBB92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1656" y="4288341"/>
            <a:ext cx="1006701" cy="7941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13605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7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C2678-E553-8FCD-033A-DEC349376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237560" cy="3563938"/>
          </a:xfrm>
        </p:spPr>
        <p:txBody>
          <a:bodyPr/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DE" b="1" dirty="0">
                <a:latin typeface="Courier New" panose="02070309020205020404" pitchFamily="49" charset="0"/>
                <a:cs typeface="Courier New" panose="02070309020205020404" pitchFamily="49" charset="0"/>
              </a:rPr>
              <a:t>hile</a:t>
            </a:r>
            <a:r>
              <a:rPr lang="en-DE" b="1" dirty="0"/>
              <a:t>-loop</a:t>
            </a:r>
            <a:r>
              <a:rPr lang="en-DE" dirty="0"/>
              <a:t>: </a:t>
            </a:r>
            <a:r>
              <a:rPr lang="en-GB" dirty="0"/>
              <a:t>Evaluates the condition expression and as long it remains true, keeps also evaluating the body of the loop</a:t>
            </a:r>
            <a:endParaRPr lang="en-DE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DE" b="1" dirty="0"/>
              <a:t>-loop</a:t>
            </a:r>
            <a:r>
              <a:rPr lang="en-DE" dirty="0"/>
              <a:t>: </a:t>
            </a:r>
            <a:r>
              <a:rPr lang="en-GB" dirty="0"/>
              <a:t>Iterates through the container provided</a:t>
            </a:r>
          </a:p>
          <a:p>
            <a:pPr lvl="1"/>
            <a:r>
              <a:rPr lang="en-GB" sz="1200" dirty="0"/>
              <a:t>A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DE" sz="1200" dirty="0"/>
              <a:t>-loop</a:t>
            </a:r>
            <a:r>
              <a:rPr lang="en-GB" sz="1200" dirty="0"/>
              <a:t> always introduces a new iteration variable in its body, regardless of whether a variable of the same name exists in the enclosing scope (a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DE" sz="1200" dirty="0"/>
              <a:t>-loop does not do that)</a:t>
            </a:r>
          </a:p>
          <a:p>
            <a:pPr lvl="1"/>
            <a:endParaRPr lang="en-DE" sz="1200" dirty="0"/>
          </a:p>
          <a:p>
            <a:pPr lvl="1"/>
            <a:endParaRPr lang="en-DE" sz="1200" dirty="0"/>
          </a:p>
          <a:p>
            <a:pPr marL="268287" lvl="1" indent="0">
              <a:buNone/>
            </a:pPr>
            <a:endParaRPr lang="en-DE" sz="1200" dirty="0"/>
          </a:p>
          <a:p>
            <a:r>
              <a:rPr lang="en-DE" b="1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DE" dirty="0"/>
              <a:t>: </a:t>
            </a:r>
            <a:r>
              <a:rPr lang="en-GB" dirty="0"/>
              <a:t>Terminate the repetition of a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/>
              <a:t>–loop before the test condition is false or stop iterating in a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/>
              <a:t>-loop before the end of the </a:t>
            </a:r>
            <a:r>
              <a:rPr lang="en-GB" dirty="0" err="1"/>
              <a:t>iterable</a:t>
            </a:r>
            <a:r>
              <a:rPr lang="en-GB" dirty="0"/>
              <a:t> object is reached</a:t>
            </a: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2FA39-6306-7585-812E-7019883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Functions: Control Flow (Loops)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9F2685-3F11-4C42-BA5D-D4A438884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95" y="2499742"/>
            <a:ext cx="1139036" cy="654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56D71D6-0061-0BDB-DDCB-8178CB09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3531" y="2499742"/>
            <a:ext cx="1224136" cy="6546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84B7BE-AFD7-1A30-7E0D-AD4448AAA1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872" y="3775564"/>
            <a:ext cx="1165887" cy="12427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90CF08-A4B4-1091-BA73-9D6EBC173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3885481"/>
            <a:ext cx="1178699" cy="858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311DDD-2703-1849-5809-1ACD0947B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872" y="2428249"/>
            <a:ext cx="1043429" cy="85629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912766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Installation</a:t>
            </a:r>
          </a:p>
          <a:p>
            <a:pPr marL="342900" indent="-342900"/>
            <a:r>
              <a:rPr lang="en-US" altLang="en-DE" dirty="0"/>
              <a:t>Variables and Functions</a:t>
            </a:r>
          </a:p>
          <a:p>
            <a:pPr marL="342900" indent="-342900"/>
            <a:r>
              <a:rPr lang="en-US" altLang="en-DE" b="1" dirty="0"/>
              <a:t>Types</a:t>
            </a:r>
          </a:p>
          <a:p>
            <a:pPr marL="342900" indent="-342900"/>
            <a:r>
              <a:rPr lang="en-US" altLang="en-DE" dirty="0"/>
              <a:t>Methods &amp; Interfaces</a:t>
            </a:r>
          </a:p>
          <a:p>
            <a:pPr marL="342900" indent="-342900"/>
            <a:r>
              <a:rPr lang="en-US" altLang="en-DE" dirty="0"/>
              <a:t>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1440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9BAEFA-401A-FFEB-E0F1-14DFFC4C85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Julia's type system is </a:t>
            </a:r>
            <a:r>
              <a:rPr lang="en-GB" b="1" dirty="0"/>
              <a:t>dynamic</a:t>
            </a:r>
            <a:r>
              <a:rPr lang="en-GB" dirty="0"/>
              <a:t> (i.e. types are not known until run time)</a:t>
            </a:r>
          </a:p>
          <a:p>
            <a:pPr lvl="1"/>
            <a:r>
              <a:rPr lang="en-GB" sz="1200" dirty="0"/>
              <a:t>There is no meaningful concept of a "compile-time type”!</a:t>
            </a:r>
          </a:p>
          <a:p>
            <a:pPr lvl="1"/>
            <a:r>
              <a:rPr lang="en-GB" sz="1200" dirty="0"/>
              <a:t>It is possible to indicate that certain values are of specific types</a:t>
            </a:r>
          </a:p>
          <a:p>
            <a:pPr lvl="1"/>
            <a:r>
              <a:rPr lang="en-GB" sz="1200" dirty="0"/>
              <a:t>Explicit types are used for method dispatching (see soon!)</a:t>
            </a:r>
          </a:p>
          <a:p>
            <a:r>
              <a:rPr lang="en-GB" dirty="0"/>
              <a:t>Julia's type system is also </a:t>
            </a:r>
            <a:r>
              <a:rPr lang="en-GB" b="1" dirty="0"/>
              <a:t>nominative</a:t>
            </a:r>
            <a:r>
              <a:rPr lang="en-GB" dirty="0"/>
              <a:t> (i.e., hierarchical relationships between types are explicitly declared)</a:t>
            </a:r>
          </a:p>
          <a:p>
            <a:pPr lvl="1"/>
            <a:r>
              <a:rPr lang="en-GB" sz="1200" dirty="0"/>
              <a:t>Concrete types cannot subtype each other: all concrete types are final </a:t>
            </a:r>
          </a:p>
          <a:p>
            <a:pPr lvl="1"/>
            <a:r>
              <a:rPr lang="en-GB" sz="1200" dirty="0"/>
              <a:t>Only abstract types can be supertypes</a:t>
            </a:r>
          </a:p>
          <a:p>
            <a:r>
              <a:rPr lang="en-GB" dirty="0"/>
              <a:t>Julia's type system is also </a:t>
            </a:r>
            <a:r>
              <a:rPr lang="en-GB" b="1" dirty="0"/>
              <a:t>parametric</a:t>
            </a:r>
          </a:p>
          <a:p>
            <a:pPr lvl="1"/>
            <a:r>
              <a:rPr lang="en-GB" sz="1200" dirty="0"/>
              <a:t>Types can be parameterized by other types or by symbols (e.g. numbers)</a:t>
            </a:r>
          </a:p>
          <a:p>
            <a:pPr lvl="1"/>
            <a:r>
              <a:rPr lang="en-GB" sz="1200" dirty="0"/>
              <a:t>Powerful for container types (e.g., lists)</a:t>
            </a:r>
          </a:p>
          <a:p>
            <a:r>
              <a:rPr lang="en-GB" b="1" dirty="0"/>
              <a:t>Note</a:t>
            </a:r>
            <a:r>
              <a:rPr lang="en-GB" dirty="0"/>
              <a:t>: Only values, not variables, have types! </a:t>
            </a:r>
          </a:p>
          <a:p>
            <a:pPr lvl="1"/>
            <a:r>
              <a:rPr lang="en-GB" sz="1200" dirty="0"/>
              <a:t>Variables are simply names bound to values</a:t>
            </a:r>
          </a:p>
          <a:p>
            <a:pPr lvl="1"/>
            <a:r>
              <a:rPr lang="en-GB" sz="1200" dirty="0"/>
              <a:t>"type of a variable" is shorthand for "type of the value to which a variable refers".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D25047-F117-7D0A-2B73-8F2FD9AE7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Julia’s Type System</a:t>
            </a:r>
          </a:p>
        </p:txBody>
      </p:sp>
    </p:spTree>
    <p:extLst>
      <p:ext uri="{BB962C8B-B14F-4D97-AF65-F5344CB8AC3E}">
        <p14:creationId xmlns:p14="http://schemas.microsoft.com/office/powerpoint/2010/main" val="11127514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C2678-E553-8FCD-033A-DEC349376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237560" cy="3563938"/>
          </a:xfrm>
        </p:spPr>
        <p:txBody>
          <a:bodyPr/>
          <a:lstStyle/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DE" b="1" dirty="0"/>
              <a:t> operator</a:t>
            </a:r>
            <a:r>
              <a:rPr lang="en-DE" dirty="0"/>
              <a:t>: </a:t>
            </a:r>
            <a:r>
              <a:rPr lang="en-GB" dirty="0"/>
              <a:t>Can be used to attach type annotations to expressions and variables in programs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dirty="0"/>
              <a:t> function: Returns the type of the value that is passed to it</a:t>
            </a:r>
          </a:p>
          <a:p>
            <a:r>
              <a:rPr lang="en-GB" b="1" dirty="0"/>
              <a:t>Function return types</a:t>
            </a:r>
            <a:r>
              <a:rPr lang="en-GB" dirty="0"/>
              <a:t>: Can be specified at function definition</a:t>
            </a: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2FA39-6306-7585-812E-7019883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Type Declarations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352186-9BC2-9FAF-075F-56ADDB5C9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791103"/>
            <a:ext cx="3665984" cy="7698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AED1FE-B392-EF2A-BB37-5026285F9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3471161"/>
            <a:ext cx="1723012" cy="1044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047E62-F521-3A07-5117-79BFB368BC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944" y="3467589"/>
            <a:ext cx="1558043" cy="5804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AA184E-F4EB-6937-C211-B16E9FFB74EA}"/>
              </a:ext>
            </a:extLst>
          </p:cNvPr>
          <p:cNvSpPr txBox="1"/>
          <p:nvPr/>
        </p:nvSpPr>
        <p:spPr bwMode="gray">
          <a:xfrm>
            <a:off x="1796745" y="320789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US" sz="1000" dirty="0">
                <a:solidFill>
                  <a:srgbClr val="C00000"/>
                </a:solidFill>
              </a:rPr>
              <a:t> function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15CD93-11EF-3171-F345-584CD748C107}"/>
              </a:ext>
            </a:extLst>
          </p:cNvPr>
          <p:cNvSpPr txBox="1"/>
          <p:nvPr/>
        </p:nvSpPr>
        <p:spPr bwMode="gray">
          <a:xfrm>
            <a:off x="4093592" y="320789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Function return type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35133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C2678-E553-8FCD-033A-DEC349376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381576" cy="3563938"/>
          </a:xfrm>
        </p:spPr>
        <p:txBody>
          <a:bodyPr/>
          <a:lstStyle/>
          <a:p>
            <a:r>
              <a:rPr lang="en-DE" b="1" dirty="0"/>
              <a:t>Abstract Types</a:t>
            </a:r>
            <a:r>
              <a:rPr lang="en-DE" dirty="0"/>
              <a:t>: </a:t>
            </a:r>
            <a:r>
              <a:rPr lang="en-GB" dirty="0"/>
              <a:t>Cannot be instantiated, and serve only as nodes in the type graph</a:t>
            </a:r>
          </a:p>
          <a:p>
            <a:pPr lvl="1"/>
            <a:r>
              <a:rPr lang="en-GB" sz="1200" dirty="0"/>
              <a:t>Abstract types are declared using the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abstract type</a:t>
            </a:r>
            <a:r>
              <a:rPr lang="en-GB" sz="1200" dirty="0"/>
              <a:t> keyword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:&lt;</a:t>
            </a:r>
            <a:r>
              <a:rPr lang="en-GB" dirty="0"/>
              <a:t> function: Allows to specify a supertype relationship or test for it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b="1" dirty="0"/>
          </a:p>
          <a:p>
            <a:endParaRPr lang="en-GB" dirty="0"/>
          </a:p>
          <a:p>
            <a:r>
              <a:rPr lang="en-GB" dirty="0"/>
              <a:t>No loss in performance when using function whose arguments are abstract types</a:t>
            </a:r>
          </a:p>
          <a:p>
            <a:pPr lvl="1"/>
            <a:r>
              <a:rPr lang="en-GB" sz="1200" dirty="0"/>
              <a:t>They are recompiled for each tuple of concrete argument types with which it is invoked!</a:t>
            </a:r>
            <a:endParaRPr 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2FA39-6306-7585-812E-7019883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Abstract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AA184E-F4EB-6937-C211-B16E9FFB74EA}"/>
              </a:ext>
            </a:extLst>
          </p:cNvPr>
          <p:cNvSpPr txBox="1"/>
          <p:nvPr/>
        </p:nvSpPr>
        <p:spPr bwMode="gray">
          <a:xfrm>
            <a:off x="1771097" y="263898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Type declarations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15CD93-11EF-3171-F345-584CD748C107}"/>
              </a:ext>
            </a:extLst>
          </p:cNvPr>
          <p:cNvSpPr txBox="1"/>
          <p:nvPr/>
        </p:nvSpPr>
        <p:spPr bwMode="gray">
          <a:xfrm>
            <a:off x="4996564" y="263898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Supertype check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CAC9DD-5710-B0FE-462E-46CFA1895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806251"/>
            <a:ext cx="2739008" cy="4462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E3F8F0-8633-8BE0-C7D6-9A151C877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29" y="2905634"/>
            <a:ext cx="2676034" cy="1245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6BDF09D-4F42-66B3-8C90-88DA3365A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6205" y="2901205"/>
            <a:ext cx="1846035" cy="6153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147959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C2678-E553-8FCD-033A-DEC349376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381576" cy="3563938"/>
          </a:xfrm>
        </p:spPr>
        <p:txBody>
          <a:bodyPr/>
          <a:lstStyle/>
          <a:p>
            <a:r>
              <a:rPr lang="en-DE" b="1" dirty="0"/>
              <a:t>Primitive Types</a:t>
            </a:r>
            <a:r>
              <a:rPr lang="en-DE" dirty="0"/>
              <a:t>: </a:t>
            </a:r>
            <a:r>
              <a:rPr lang="en-GB" dirty="0"/>
              <a:t>Concrete type whose data consists of plain old bits</a:t>
            </a:r>
          </a:p>
          <a:p>
            <a:pPr lvl="1"/>
            <a:r>
              <a:rPr lang="en-GB" sz="1200" dirty="0"/>
              <a:t>Primitive types are declared using the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primitive type</a:t>
            </a:r>
            <a:r>
              <a:rPr lang="en-GB" sz="1200" dirty="0"/>
              <a:t> keyword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number of bits indicates how much storage the type requires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b="1" dirty="0"/>
          </a:p>
          <a:p>
            <a:endParaRPr lang="en-GB" dirty="0"/>
          </a:p>
          <a:p>
            <a:r>
              <a:rPr lang="en-GB" dirty="0"/>
              <a:t>Unusual to redefine primitive types as Julia’s primitive types are highly performant</a:t>
            </a:r>
            <a:endParaRPr lang="en-DE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2FA39-6306-7585-812E-7019883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Primitive Types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AA184E-F4EB-6937-C211-B16E9FFB74EA}"/>
              </a:ext>
            </a:extLst>
          </p:cNvPr>
          <p:cNvSpPr txBox="1"/>
          <p:nvPr/>
        </p:nvSpPr>
        <p:spPr bwMode="gray">
          <a:xfrm>
            <a:off x="1771097" y="263898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Type declarations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15CD93-11EF-3171-F345-584CD748C107}"/>
              </a:ext>
            </a:extLst>
          </p:cNvPr>
          <p:cNvSpPr txBox="1"/>
          <p:nvPr/>
        </p:nvSpPr>
        <p:spPr bwMode="gray">
          <a:xfrm>
            <a:off x="5453983" y="2638987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Supertype check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9E5A6-7FA2-0E9C-AEBE-70AE1D1D1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833362"/>
            <a:ext cx="3314385" cy="4202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003A3E-A41A-D116-9AF0-13E613796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916571"/>
            <a:ext cx="3886132" cy="13161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12170C-B64D-BC81-93BC-2D3FC4AF1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564" y="2916571"/>
            <a:ext cx="2427721" cy="10760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7400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9A1820-1200-4B9F-575F-753E0760A3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436243" cy="3563938"/>
          </a:xfrm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2012 developed by Jeff </a:t>
            </a:r>
            <a:r>
              <a:rPr lang="en-US" altLang="en-US" dirty="0" err="1">
                <a:ea typeface="ＭＳ Ｐゴシック" panose="020B0600070205080204" pitchFamily="34" charset="-128"/>
              </a:rPr>
              <a:t>Bezanson</a:t>
            </a:r>
            <a:r>
              <a:rPr lang="en-US" altLang="en-US" dirty="0">
                <a:ea typeface="ＭＳ Ｐゴシック" panose="020B0600070205080204" pitchFamily="34" charset="-128"/>
              </a:rPr>
              <a:t>, Alan Edelman, Stefan Karpinski and Viral B. Shah at MIT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Used for numerical and scientific computing with high performance</a:t>
            </a:r>
          </a:p>
          <a:p>
            <a:pPr lvl="1"/>
            <a:r>
              <a:rPr lang="en-US" altLang="en-US" sz="1200" dirty="0">
                <a:ea typeface="ＭＳ Ｐゴシック" panose="020B0600070205080204" pitchFamily="34" charset="-128"/>
              </a:rPr>
              <a:t>Execution speed is similar to C and FORTRAN</a:t>
            </a:r>
          </a:p>
          <a:p>
            <a:pPr lvl="1"/>
            <a:r>
              <a:rPr lang="en-US" altLang="en-US" sz="1200" dirty="0">
                <a:ea typeface="ＭＳ Ｐゴシック" panose="020B0600070205080204" pitchFamily="34" charset="-128"/>
              </a:rPr>
              <a:t>Hierarchical and parameterized type system as well as method overloading („multiple dispatching“) as central concepts</a:t>
            </a:r>
          </a:p>
          <a:p>
            <a:pPr lvl="1"/>
            <a:r>
              <a:rPr lang="en-US" sz="1200" dirty="0"/>
              <a:t>Native calls from C-(compiled) code  possible (without wrappers)</a:t>
            </a:r>
          </a:p>
          <a:p>
            <a:r>
              <a:rPr lang="en-US" dirty="0"/>
              <a:t>Unicode is efficiently supported (e.g., UTF-8)</a:t>
            </a:r>
          </a:p>
          <a:p>
            <a:r>
              <a:rPr lang="en-US" dirty="0"/>
              <a:t>Alongside C, C++ and FORTRAN, the only programming language that has entered the “</a:t>
            </a:r>
            <a:r>
              <a:rPr lang="en-US" dirty="0" err="1"/>
              <a:t>PetaFlop</a:t>
            </a:r>
            <a:r>
              <a:rPr lang="en-US" dirty="0"/>
              <a:t> Club“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51DE7C-1371-D47B-EC2D-3DC3E6CF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Julia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9AB80-2259-B455-0C37-F5D803743CFF}"/>
              </a:ext>
            </a:extLst>
          </p:cNvPr>
          <p:cNvSpPr txBox="1"/>
          <p:nvPr/>
        </p:nvSpPr>
        <p:spPr bwMode="gray">
          <a:xfrm>
            <a:off x="6850824" y="2155573"/>
            <a:ext cx="9101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Jeff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Bezanson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(1981– )</a:t>
            </a:r>
            <a:endParaRPr 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C438CA-D712-EA33-444C-74525E8AB498}"/>
              </a:ext>
            </a:extLst>
          </p:cNvPr>
          <p:cNvSpPr txBox="1"/>
          <p:nvPr/>
        </p:nvSpPr>
        <p:spPr bwMode="gray">
          <a:xfrm>
            <a:off x="7830162" y="2155573"/>
            <a:ext cx="1114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Alan Edelman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(1963 – )</a:t>
            </a:r>
            <a:endParaRPr lang="en-US" sz="800" dirty="0"/>
          </a:p>
        </p:txBody>
      </p:sp>
      <p:pic>
        <p:nvPicPr>
          <p:cNvPr id="1026" name="Picture 2" descr="Jeff Bezanson - SPLASH 2018">
            <a:extLst>
              <a:ext uri="{FF2B5EF4-FFF2-40B4-BE49-F238E27FC236}">
                <a16:creationId xmlns:a16="http://schemas.microsoft.com/office/drawing/2014/main" id="{E99291DD-001B-06A0-7677-19937875B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1186685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25F46E4-7EA8-D6A0-F0C0-C21C6B210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1184716"/>
            <a:ext cx="806489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7F685F-5605-FEDE-C61C-9C6A43C57F87}"/>
              </a:ext>
            </a:extLst>
          </p:cNvPr>
          <p:cNvSpPr txBox="1"/>
          <p:nvPr/>
        </p:nvSpPr>
        <p:spPr bwMode="gray">
          <a:xfrm>
            <a:off x="6752896" y="3484722"/>
            <a:ext cx="1114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  <a:t>Stefan </a:t>
            </a:r>
            <a:r>
              <a:rPr lang="en-US" sz="800" b="1" dirty="0" err="1">
                <a:solidFill>
                  <a:srgbClr val="202122"/>
                </a:solidFill>
                <a:latin typeface="Arial" panose="020B0604020202020204" pitchFamily="34" charset="0"/>
              </a:rPr>
              <a:t>Karpsinski</a:t>
            </a:r>
            <a:br>
              <a:rPr lang="en-US" sz="800" b="1" dirty="0">
                <a:solidFill>
                  <a:srgbClr val="202122"/>
                </a:solidFill>
                <a:latin typeface="Arial" panose="020B0604020202020204" pitchFamily="34" charset="0"/>
              </a:rPr>
            </a:br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(1981– )</a:t>
            </a:r>
            <a:endParaRPr 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EA6D4-7B5D-60AF-4ADE-4CC0DEBBF701}"/>
              </a:ext>
            </a:extLst>
          </p:cNvPr>
          <p:cNvSpPr txBox="1"/>
          <p:nvPr/>
        </p:nvSpPr>
        <p:spPr bwMode="gray">
          <a:xfrm>
            <a:off x="7830162" y="3484722"/>
            <a:ext cx="11140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Viral Shah</a:t>
            </a:r>
            <a:br>
              <a:rPr lang="en-US" sz="8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US" sz="800" dirty="0"/>
          </a:p>
        </p:txBody>
      </p:sp>
      <p:pic>
        <p:nvPicPr>
          <p:cNvPr id="1030" name="Picture 6" descr="headshot">
            <a:extLst>
              <a:ext uri="{FF2B5EF4-FFF2-40B4-BE49-F238E27FC236}">
                <a16:creationId xmlns:a16="http://schemas.microsoft.com/office/drawing/2014/main" id="{F0E520D9-AA3C-9826-AEE4-DAC3DF8600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4" r="24965" b="9401"/>
          <a:stretch/>
        </p:blipFill>
        <p:spPr bwMode="auto">
          <a:xfrm>
            <a:off x="6904386" y="2505323"/>
            <a:ext cx="792088" cy="102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5ABBFA7-3531-554E-482A-E7ECC47E4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27" t="2220" r="26805" b="24517"/>
          <a:stretch/>
        </p:blipFill>
        <p:spPr bwMode="auto">
          <a:xfrm>
            <a:off x="8028384" y="2505323"/>
            <a:ext cx="806489" cy="97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034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1" grpId="0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64C2678-E553-8FCD-033A-DEC3493763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381576" cy="3563938"/>
          </a:xfrm>
        </p:spPr>
        <p:txBody>
          <a:bodyPr/>
          <a:lstStyle/>
          <a:p>
            <a:r>
              <a:rPr lang="en-DE" b="1" dirty="0"/>
              <a:t>Composite Types</a:t>
            </a:r>
            <a:r>
              <a:rPr lang="en-DE" dirty="0"/>
              <a:t>: </a:t>
            </a:r>
            <a:r>
              <a:rPr lang="en-GB" dirty="0"/>
              <a:t>A collection of named fields</a:t>
            </a:r>
          </a:p>
          <a:p>
            <a:pPr lvl="1"/>
            <a:r>
              <a:rPr lang="en-GB" sz="1200" dirty="0"/>
              <a:t>Composite types are declared using the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sz="1200" dirty="0"/>
              <a:t> keyword</a:t>
            </a:r>
          </a:p>
          <a:p>
            <a:pPr lvl="1"/>
            <a:r>
              <a:rPr lang="en-GB" sz="1200" dirty="0"/>
              <a:t>New objects are created by applying the type name as a function </a:t>
            </a:r>
            <a:r>
              <a:rPr lang="en-GB" sz="1200" i="1" dirty="0"/>
              <a:t>(default constructor)</a:t>
            </a:r>
          </a:p>
          <a:p>
            <a:pPr lvl="1"/>
            <a:r>
              <a:rPr lang="en-GB" sz="1200" dirty="0"/>
              <a:t>Fields can be accessed with the property notation &lt;variable&gt;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GB" sz="1200" dirty="0"/>
              <a:t>&lt;fieldname&gt;</a:t>
            </a:r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endParaRPr lang="en-GB" dirty="0"/>
          </a:p>
          <a:p>
            <a:r>
              <a:rPr lang="en-GB" dirty="0"/>
              <a:t>Composite objects declared with 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GB" dirty="0"/>
              <a:t> are immutable!</a:t>
            </a:r>
          </a:p>
          <a:p>
            <a:pPr lvl="1"/>
            <a:r>
              <a:rPr lang="en-GB" sz="1200" dirty="0"/>
              <a:t>Efficient and easier to reason about for the (just-in-time) compiler (can use registers!)</a:t>
            </a:r>
          </a:p>
          <a:p>
            <a:r>
              <a:rPr lang="en-GB" dirty="0"/>
              <a:t>Composite objects declared with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mutable s</a:t>
            </a: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truct</a:t>
            </a:r>
            <a:r>
              <a:rPr lang="en-GB" dirty="0"/>
              <a:t> are mutable!</a:t>
            </a:r>
          </a:p>
          <a:p>
            <a:pPr lvl="1"/>
            <a:r>
              <a:rPr lang="en-GB" sz="1200" dirty="0"/>
              <a:t>Such objects are generally allocated on the heap and have stable memory addresses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72FA39-6306-7585-812E-70198830A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Composite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0EC63-9A6C-3A65-E77C-CD631E6DB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420342"/>
            <a:ext cx="1366242" cy="6277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76D092-4BDC-CC0C-73DB-9D2CF7D5B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420342"/>
            <a:ext cx="2370613" cy="5834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678293-3B8A-9487-1BEF-46E630EE8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420342"/>
            <a:ext cx="1048683" cy="9009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09F140-ED73-FFB6-17EC-AF3654F333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624" y="4223140"/>
            <a:ext cx="1742879" cy="8123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6C0FEA-CE33-6161-566F-22250D542B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5896" y="4266972"/>
            <a:ext cx="1329314" cy="583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24938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14B70E-4B5E-0229-A141-D67EF160E9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Parametric Types</a:t>
            </a:r>
            <a:r>
              <a:rPr lang="en-DE" dirty="0"/>
              <a:t>: </a:t>
            </a:r>
            <a:r>
              <a:rPr lang="en-GB" dirty="0"/>
              <a:t>Types that have parameters that introduce a whole family of new types – one for each possible combination of parameter values</a:t>
            </a:r>
          </a:p>
          <a:p>
            <a:pPr lvl="1"/>
            <a:r>
              <a:rPr lang="en-GB" sz="1200" dirty="0"/>
              <a:t>Type parameters are introduced after the type name, surrounded by curly braces</a:t>
            </a:r>
          </a:p>
          <a:p>
            <a:pPr lvl="1"/>
            <a:r>
              <a:rPr lang="en-GB" sz="1200" dirty="0"/>
              <a:t>The type parameter can be any type at all (or a value of any primitive type!)</a:t>
            </a:r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endParaRPr lang="en-DE" b="1" dirty="0"/>
          </a:p>
          <a:p>
            <a:endParaRPr lang="en-DE" b="1" dirty="0"/>
          </a:p>
          <a:p>
            <a:r>
              <a:rPr lang="en-GB" sz="1400" dirty="0"/>
              <a:t>The non-parametric type is a super-type of any specialized parametric type!</a:t>
            </a:r>
            <a:endParaRPr lang="en-DE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39ADB9-A4E4-FCD7-C5CA-13E7D620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Parametric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C0E84C-C315-DE68-84FF-6C89AB4E0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196" y="2355726"/>
            <a:ext cx="1347419" cy="5539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D64899-E5E9-31EA-68D5-F13811242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896" y="2355726"/>
            <a:ext cx="2088499" cy="12051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BFEFAB-69A1-10D9-20F0-AC2D8B5FA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3999185"/>
            <a:ext cx="2178327" cy="9506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3C9348B-8927-FD95-B278-38C705E89994}"/>
              </a:ext>
            </a:extLst>
          </p:cNvPr>
          <p:cNvSpPr/>
          <p:nvPr/>
        </p:nvSpPr>
        <p:spPr bwMode="gray">
          <a:xfrm>
            <a:off x="7328215" y="1610191"/>
            <a:ext cx="448050" cy="179041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ADAAC88-92A4-64E4-70C7-9935BE7ED6E8}"/>
              </a:ext>
            </a:extLst>
          </p:cNvPr>
          <p:cNvSpPr/>
          <p:nvPr/>
        </p:nvSpPr>
        <p:spPr bwMode="gray">
          <a:xfrm>
            <a:off x="6624345" y="2034627"/>
            <a:ext cx="703870" cy="179041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3F92CE8-5446-9920-3786-30BAD79C06D3}"/>
              </a:ext>
            </a:extLst>
          </p:cNvPr>
          <p:cNvSpPr/>
          <p:nvPr/>
        </p:nvSpPr>
        <p:spPr bwMode="gray">
          <a:xfrm>
            <a:off x="6238661" y="2429692"/>
            <a:ext cx="703870" cy="179041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5643851-2AB8-0F1D-76EE-C2AFC64B2456}"/>
              </a:ext>
            </a:extLst>
          </p:cNvPr>
          <p:cNvSpPr/>
          <p:nvPr/>
        </p:nvSpPr>
        <p:spPr bwMode="gray">
          <a:xfrm>
            <a:off x="6084168" y="2824757"/>
            <a:ext cx="1008112" cy="179041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AbstractFloat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E2B74EC-68A7-F07C-4266-2A78EF441860}"/>
              </a:ext>
            </a:extLst>
          </p:cNvPr>
          <p:cNvSpPr/>
          <p:nvPr/>
        </p:nvSpPr>
        <p:spPr bwMode="gray">
          <a:xfrm>
            <a:off x="7693732" y="2034627"/>
            <a:ext cx="703870" cy="179041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FABC7C-A466-B74E-5335-2EDB001F4BC8}"/>
              </a:ext>
            </a:extLst>
          </p:cNvPr>
          <p:cNvCxnSpPr>
            <a:stCxn id="7" idx="2"/>
            <a:endCxn id="9" idx="0"/>
          </p:cNvCxnSpPr>
          <p:nvPr/>
        </p:nvCxnSpPr>
        <p:spPr bwMode="gray">
          <a:xfrm flipH="1">
            <a:off x="6976280" y="1789232"/>
            <a:ext cx="575960" cy="24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8CEDFEE-83A4-EA96-9174-D5F3B843A643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 bwMode="gray">
          <a:xfrm>
            <a:off x="7552240" y="1789232"/>
            <a:ext cx="493427" cy="245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EAB790-5B55-C718-3151-99C8BC8D68C3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 bwMode="gray">
          <a:xfrm flipH="1">
            <a:off x="6590596" y="2213668"/>
            <a:ext cx="385684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72284C-A949-686A-5543-5B4E110E55AB}"/>
              </a:ext>
            </a:extLst>
          </p:cNvPr>
          <p:cNvCxnSpPr>
            <a:cxnSpLocks/>
            <a:endCxn id="11" idx="0"/>
          </p:cNvCxnSpPr>
          <p:nvPr/>
        </p:nvCxnSpPr>
        <p:spPr bwMode="gray">
          <a:xfrm>
            <a:off x="6588224" y="2608733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001A44-3CB6-D4B6-0E5F-ACACAA363576}"/>
              </a:ext>
            </a:extLst>
          </p:cNvPr>
          <p:cNvCxnSpPr>
            <a:cxnSpLocks/>
            <a:stCxn id="11" idx="2"/>
          </p:cNvCxnSpPr>
          <p:nvPr/>
        </p:nvCxnSpPr>
        <p:spPr bwMode="gray">
          <a:xfrm>
            <a:off x="6588224" y="3003798"/>
            <a:ext cx="0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0E4D320-EE0A-566C-ADFA-B8FB3B2BB890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 bwMode="gray">
          <a:xfrm flipH="1">
            <a:off x="7575769" y="2213668"/>
            <a:ext cx="469898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23CFEE8-3C9E-082F-B1B8-4C322411BDEF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 bwMode="gray">
          <a:xfrm>
            <a:off x="8045667" y="2213668"/>
            <a:ext cx="598548" cy="209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1FB859-35B2-9850-6EF3-82A27FBB31A9}"/>
              </a:ext>
            </a:extLst>
          </p:cNvPr>
          <p:cNvCxnSpPr>
            <a:cxnSpLocks/>
          </p:cNvCxnSpPr>
          <p:nvPr/>
        </p:nvCxnSpPr>
        <p:spPr bwMode="gray">
          <a:xfrm flipH="1" flipV="1">
            <a:off x="3995936" y="4803775"/>
            <a:ext cx="864096" cy="1460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1774E9D-D0B5-AC50-7728-93233E471B68}"/>
              </a:ext>
            </a:extLst>
          </p:cNvPr>
          <p:cNvSpPr txBox="1"/>
          <p:nvPr/>
        </p:nvSpPr>
        <p:spPr bwMode="gray">
          <a:xfrm>
            <a:off x="4860032" y="4841963"/>
            <a:ext cx="2116248" cy="2158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DE" sz="1000" dirty="0">
                <a:solidFill>
                  <a:srgbClr val="C00000"/>
                </a:solidFill>
              </a:rPr>
              <a:t>Any type that is a subtype of </a:t>
            </a:r>
            <a:r>
              <a:rPr lang="en-DE" sz="1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0C9AFF-87AE-1F25-7A43-EC77922198EE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 bwMode="gray">
          <a:xfrm>
            <a:off x="6590596" y="2608733"/>
            <a:ext cx="1135208" cy="209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A660CF4-98CF-B92D-9091-F6CEB28B4C03}"/>
              </a:ext>
            </a:extLst>
          </p:cNvPr>
          <p:cNvSpPr/>
          <p:nvPr/>
        </p:nvSpPr>
        <p:spPr bwMode="gray">
          <a:xfrm>
            <a:off x="7221748" y="2818407"/>
            <a:ext cx="1008112" cy="179041"/>
          </a:xfrm>
          <a:prstGeom prst="roundRect">
            <a:avLst/>
          </a:prstGeom>
          <a:solidFill>
            <a:schemeClr val="accent5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3FB2DA9-A0AE-2EE3-D3BB-6464C9FDDD96}"/>
              </a:ext>
            </a:extLst>
          </p:cNvPr>
          <p:cNvSpPr/>
          <p:nvPr/>
        </p:nvSpPr>
        <p:spPr bwMode="gray">
          <a:xfrm>
            <a:off x="6238661" y="3219822"/>
            <a:ext cx="703870" cy="17904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Float64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5A89938-623D-EE09-CC25-AD6E75ACFBBB}"/>
              </a:ext>
            </a:extLst>
          </p:cNvPr>
          <p:cNvSpPr/>
          <p:nvPr/>
        </p:nvSpPr>
        <p:spPr bwMode="gray">
          <a:xfrm>
            <a:off x="7123153" y="2423218"/>
            <a:ext cx="905231" cy="17904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Point{Real}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6088BDD-7672-248F-C5F2-093E5C7C0F99}"/>
              </a:ext>
            </a:extLst>
          </p:cNvPr>
          <p:cNvSpPr/>
          <p:nvPr/>
        </p:nvSpPr>
        <p:spPr bwMode="gray">
          <a:xfrm>
            <a:off x="8144429" y="2423218"/>
            <a:ext cx="999571" cy="179041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r>
              <a:rPr lang="en-DE" sz="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Point{Float64}</a:t>
            </a:r>
          </a:p>
        </p:txBody>
      </p:sp>
    </p:spTree>
    <p:extLst>
      <p:ext uri="{BB962C8B-B14F-4D97-AF65-F5344CB8AC3E}">
        <p14:creationId xmlns:p14="http://schemas.microsoft.com/office/powerpoint/2010/main" val="1239290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3" grpId="0" animBg="1"/>
      <p:bldP spid="39" grpId="0"/>
      <p:bldP spid="41" grpId="0" animBg="1"/>
      <p:bldP spid="12" grpId="0" animBg="1"/>
      <p:bldP spid="14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7E0813-CF6D-0B76-870E-CDD71C14F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Tuple Types</a:t>
            </a:r>
            <a:r>
              <a:rPr lang="en-DE" dirty="0"/>
              <a:t>: </a:t>
            </a:r>
            <a:r>
              <a:rPr lang="en-GB" dirty="0"/>
              <a:t>Parameterized immutable type where each parameter is the type of one field</a:t>
            </a:r>
          </a:p>
          <a:p>
            <a:pPr lvl="1"/>
            <a:r>
              <a:rPr lang="en-GB" sz="1200" dirty="0"/>
              <a:t>Tuple types may have any number of type parameters</a:t>
            </a:r>
          </a:p>
          <a:p>
            <a:pPr lvl="1"/>
            <a:r>
              <a:rPr lang="en-GB" sz="1200" dirty="0"/>
              <a:t>Tuples do not have field names; fields are only accessed by index</a:t>
            </a:r>
          </a:p>
          <a:p>
            <a:pPr lvl="1"/>
            <a:r>
              <a:rPr lang="en-GB" sz="1200" dirty="0"/>
              <a:t>Tuple types are </a:t>
            </a:r>
            <a:r>
              <a:rPr lang="en-GB" sz="1200" i="1" dirty="0"/>
              <a:t>covariant</a:t>
            </a:r>
            <a:r>
              <a:rPr lang="en-GB" sz="1200" dirty="0"/>
              <a:t> in their parameters</a:t>
            </a:r>
          </a:p>
          <a:p>
            <a:pPr lvl="1"/>
            <a:endParaRPr lang="en-GB" sz="1200" dirty="0"/>
          </a:p>
          <a:p>
            <a:endParaRPr lang="en-GB" dirty="0"/>
          </a:p>
          <a:p>
            <a:r>
              <a:rPr lang="en-DE" b="1" dirty="0"/>
              <a:t>Named Tuple Types</a:t>
            </a:r>
            <a:r>
              <a:rPr lang="en-DE" dirty="0"/>
              <a:t>: </a:t>
            </a:r>
            <a:r>
              <a:rPr lang="en-GB" dirty="0"/>
              <a:t>Tuple types with field names</a:t>
            </a:r>
          </a:p>
          <a:p>
            <a:pPr lvl="1"/>
            <a:r>
              <a:rPr lang="en-GB" sz="1200" dirty="0"/>
              <a:t>Field names can be used to access elements</a:t>
            </a:r>
          </a:p>
          <a:p>
            <a:endParaRPr lang="en-GB" sz="1200" dirty="0"/>
          </a:p>
          <a:p>
            <a:pPr marL="0" indent="0">
              <a:buNone/>
            </a:pPr>
            <a:endParaRPr lang="en-GB" sz="1200" dirty="0"/>
          </a:p>
          <a:p>
            <a:endParaRPr lang="en-GB" sz="1200" dirty="0"/>
          </a:p>
          <a:p>
            <a:r>
              <a:rPr lang="en-GB" dirty="0"/>
              <a:t>Tuple types are an abstraction of the arguments of a function</a:t>
            </a:r>
          </a:p>
          <a:p>
            <a:endParaRPr lang="en-GB" dirty="0"/>
          </a:p>
          <a:p>
            <a:endParaRPr lang="en-GB" dirty="0"/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1FB052-2A3A-7BD0-DCAA-28E800CE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Tuple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B1F383-FD95-A536-1EF9-28C439F41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35" y="2555875"/>
            <a:ext cx="1276350" cy="4381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003177-E4F1-F629-E58D-2BDA071F3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697" y="2555875"/>
            <a:ext cx="1308100" cy="30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3B3AD3-0BAF-0385-22EF-7453CB817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1027" y="2555875"/>
            <a:ext cx="1466850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B11D1-8D60-EDF3-A47A-24CCC4E47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8098" y="2555875"/>
            <a:ext cx="2482850" cy="5270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407BD0-C616-583C-E417-98E75F7ADE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2947" y="3768204"/>
            <a:ext cx="1955800" cy="552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F11C26-0757-9DAD-8E29-E5484CEB2A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24299" y="3768204"/>
            <a:ext cx="1644650" cy="520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4D5FD88-A858-C67F-F48C-BE9267C22C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8098" y="3768204"/>
            <a:ext cx="654050" cy="4953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312591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5724C9-4213-7AA1-A76F-E58F5B80E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Julia provides a broad range of primitive numeric types</a:t>
            </a:r>
          </a:p>
          <a:p>
            <a:pPr lvl="1"/>
            <a:r>
              <a:rPr lang="en-GB" sz="1200" b="1" dirty="0"/>
              <a:t>Integers</a:t>
            </a:r>
            <a:r>
              <a:rPr lang="en-GB" sz="1200" dirty="0"/>
              <a:t>: Hexadecimal, octal and binary literals are input via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</a:t>
            </a:r>
            <a:r>
              <a:rPr lang="en-GB" sz="1200" dirty="0"/>
              <a:t>,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0o</a:t>
            </a:r>
            <a:r>
              <a:rPr lang="en-GB" sz="1200" dirty="0"/>
              <a:t> and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0b</a:t>
            </a:r>
          </a:p>
          <a:p>
            <a:pPr marL="268287" lvl="1" indent="0">
              <a:buNone/>
            </a:pPr>
            <a:br>
              <a:rPr lang="en-GB" sz="1200" dirty="0"/>
            </a:br>
            <a:endParaRPr lang="en-GB" sz="1200" dirty="0"/>
          </a:p>
          <a:p>
            <a:pPr lvl="1"/>
            <a:r>
              <a:rPr lang="en-DE" sz="1200" b="1" dirty="0"/>
              <a:t>Floating Point Numbers</a:t>
            </a:r>
            <a:r>
              <a:rPr lang="en-DE" sz="1200" dirty="0"/>
              <a:t>: 64-bit and 32-bit literals are input via &lt;leading digits&gt;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DE" sz="1200" dirty="0"/>
              <a:t>&lt;exponent&gt; or &lt;leading digits&gt;</a:t>
            </a:r>
            <a:r>
              <a:rPr lang="en-DE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DE" sz="1200" dirty="0"/>
              <a:t>&lt;exponent&gt;</a:t>
            </a:r>
          </a:p>
          <a:p>
            <a:pPr lvl="1"/>
            <a:endParaRPr lang="en-DE" sz="1200" dirty="0"/>
          </a:p>
          <a:p>
            <a:endParaRPr lang="en-GB" b="1" dirty="0"/>
          </a:p>
          <a:p>
            <a:r>
              <a:rPr lang="en-GB" b="1" dirty="0"/>
              <a:t>Machine epsilon</a:t>
            </a:r>
            <a:r>
              <a:rPr lang="en-GB" dirty="0"/>
              <a:t>: Distance between two adjacent floating-point numbers</a:t>
            </a:r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Arbitrary Precision Arithmetic</a:t>
            </a:r>
            <a:r>
              <a:rPr lang="en-GB" dirty="0"/>
              <a:t>: Julia wraps the GMP and GMPFR library</a:t>
            </a:r>
          </a:p>
          <a:p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F588DA-5FAD-8C26-54BB-C5D7E979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D28EC7-2FC8-FD67-CDEF-9DE213D0A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2167" y="1267191"/>
            <a:ext cx="2178270" cy="19402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53D38F8-5F0E-7670-62B3-7AC3D3E31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827" y="3544661"/>
            <a:ext cx="1639923" cy="8954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29BACB-A010-58B6-4E49-8BD034791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9050" y="2674363"/>
            <a:ext cx="862384" cy="561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5E479A-FAC6-7EE6-0375-5A736861DB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9239" y="2689553"/>
            <a:ext cx="1390510" cy="5615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C130855-0BC2-7F30-8811-79E55FA2153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2800"/>
          <a:stretch/>
        </p:blipFill>
        <p:spPr>
          <a:xfrm>
            <a:off x="1359050" y="3544661"/>
            <a:ext cx="1243437" cy="561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E4E414-0729-F3FE-2A3C-81658B5224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9050" y="4440111"/>
            <a:ext cx="3977664" cy="5615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EC6F7D-7279-7D47-14B7-79D27B07E8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59050" y="1840399"/>
            <a:ext cx="895811" cy="2674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929201B-1B64-7544-A63F-435B8EEFC0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75060" y="1840399"/>
            <a:ext cx="989403" cy="27409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FDF90C-8EB6-6F92-BF27-9268FA8B0ED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53547" y="1840399"/>
            <a:ext cx="1022827" cy="31420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0328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5724C9-4213-7AA1-A76F-E58F5B80E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Strings are finite sequences of characters</a:t>
            </a:r>
          </a:p>
          <a:p>
            <a:pPr lvl="1"/>
            <a:r>
              <a:rPr lang="en-GB" sz="1200" dirty="0"/>
              <a:t>The built-in concrete type used for strings (and string literals) in Julia is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  <a:p>
            <a:pPr lvl="1"/>
            <a:r>
              <a:rPr lang="en-GB" sz="1200" dirty="0"/>
              <a:t>It supports the full range of Unicode characters via the UTF-8 encoding</a:t>
            </a:r>
          </a:p>
          <a:p>
            <a:pPr lvl="1"/>
            <a:r>
              <a:rPr lang="en-GB" sz="1200" dirty="0"/>
              <a:t>String literals are delimited by double quotes or triple double quotes</a:t>
            </a:r>
          </a:p>
          <a:p>
            <a:pPr lvl="1"/>
            <a:r>
              <a:rPr lang="en-GB" sz="1200" dirty="0"/>
              <a:t>Strings are arrays of characters with the special indexers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GB" sz="1200" dirty="0"/>
              <a:t> and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pPr marL="268287" lvl="1" indent="0">
              <a:buNone/>
            </a:pPr>
            <a:endParaRPr lang="en-GB" sz="1200" dirty="0"/>
          </a:p>
          <a:p>
            <a:pPr marL="268287" lvl="1" indent="0">
              <a:buNone/>
            </a:pPr>
            <a:endParaRPr lang="en-GB" sz="1200" dirty="0"/>
          </a:p>
          <a:p>
            <a:r>
              <a:rPr lang="en-GB" dirty="0"/>
              <a:t>Strings are concatenated with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/>
              <a:t> and interpolated with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pPr lvl="1"/>
            <a:r>
              <a:rPr lang="en-GB" sz="1200" dirty="0"/>
              <a:t>The shortest complete expression after the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200" dirty="0"/>
              <a:t> is taken as the expression whose value is to be interpolated into the string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Julia supports regular expression with the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GB" dirty="0"/>
              <a:t> string prefix for the regex: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F588DA-5FAD-8C26-54BB-C5D7E979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Types: Strings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473925-7B3A-1514-BC8C-992C01279A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853" b="38454"/>
          <a:stretch/>
        </p:blipFill>
        <p:spPr>
          <a:xfrm>
            <a:off x="3635896" y="2575976"/>
            <a:ext cx="2214897" cy="50405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2057944-F91C-F806-FDDE-DD868E6AF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564" y="1876901"/>
            <a:ext cx="2853308" cy="11009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279029E-D25C-B9C9-E5E5-4F0444EFA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872" y="3813812"/>
            <a:ext cx="1185621" cy="5146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097CE28-7496-D337-7E2E-E993E3BE4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5616" y="3813812"/>
            <a:ext cx="1771917" cy="5797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BEA94C-FA28-82C7-7336-86D997ABF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616" y="4709202"/>
            <a:ext cx="2964053" cy="2996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B271EC-E2A9-047B-0BA9-FC682C25C3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903"/>
          <a:stretch/>
        </p:blipFill>
        <p:spPr>
          <a:xfrm>
            <a:off x="1043608" y="2678172"/>
            <a:ext cx="2214897" cy="2996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13863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Installation</a:t>
            </a:r>
          </a:p>
          <a:p>
            <a:pPr marL="342900" indent="-342900"/>
            <a:r>
              <a:rPr lang="en-US" altLang="en-DE" dirty="0"/>
              <a:t>Variables and Functions</a:t>
            </a:r>
          </a:p>
          <a:p>
            <a:pPr marL="342900" indent="-342900"/>
            <a:r>
              <a:rPr lang="en-US" altLang="en-DE" dirty="0"/>
              <a:t>Types</a:t>
            </a:r>
          </a:p>
          <a:p>
            <a:pPr marL="342900" indent="-342900"/>
            <a:r>
              <a:rPr lang="en-US" altLang="en-DE" b="1" dirty="0"/>
              <a:t>Methods &amp; Interfaces</a:t>
            </a:r>
          </a:p>
          <a:p>
            <a:pPr marL="342900" indent="-342900"/>
            <a:r>
              <a:rPr lang="en-US" altLang="en-DE" dirty="0"/>
              <a:t>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09015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25C2CEE-554E-0DA0-D6D7-38523DB920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function is an object that maps a tuple of arguments to a return value</a:t>
            </a:r>
          </a:p>
          <a:p>
            <a:pPr lvl="1"/>
            <a:r>
              <a:rPr lang="en-US" sz="1200" dirty="0"/>
              <a:t>It is common for the same conceptual function or operation to be implemented quite differently for different types of arguments</a:t>
            </a:r>
          </a:p>
          <a:p>
            <a:r>
              <a:rPr lang="en-US" b="1" dirty="0"/>
              <a:t>Method</a:t>
            </a:r>
            <a:r>
              <a:rPr lang="en-US" dirty="0"/>
              <a:t>: A definition of one possible behavior for a function</a:t>
            </a:r>
          </a:p>
          <a:p>
            <a:pPr marL="0" indent="0">
              <a:buNone/>
            </a:pPr>
            <a:endParaRPr lang="en-US" b="1" dirty="0"/>
          </a:p>
          <a:p>
            <a:endParaRPr lang="en-US" b="1" dirty="0"/>
          </a:p>
          <a:p>
            <a:r>
              <a:rPr lang="en-US" b="1" dirty="0"/>
              <a:t>Method dispatch</a:t>
            </a:r>
            <a:r>
              <a:rPr lang="en-US" dirty="0"/>
              <a:t>: Choice of method to execute when a function is applied</a:t>
            </a:r>
          </a:p>
          <a:p>
            <a:pPr lvl="1"/>
            <a:r>
              <a:rPr lang="en-US" sz="1200" dirty="0"/>
              <a:t>Multiple dispatch:  Using all of a function's arguments to choose which method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1243F0-BD49-0385-D030-DEDA96223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306BA-1E1C-2E32-C1C8-D9243581B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62" y="2406612"/>
            <a:ext cx="2130477" cy="3091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5E48EA-D13D-5A98-410C-3EE914C1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571" y="2413332"/>
            <a:ext cx="2016224" cy="2957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54ABB5-5F95-B2DA-0656-5FE9A46B9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897" y="3499887"/>
            <a:ext cx="1061878" cy="5511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443159-D33C-E5A9-A5F6-53367C4118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4199131"/>
            <a:ext cx="2977291" cy="604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D5601B-8D7F-C4EF-634C-4AE9D096CC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162" y="2247081"/>
            <a:ext cx="2379144" cy="6451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20E708-009F-1549-7A62-B22BD4EF75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936" y="4243133"/>
            <a:ext cx="2251450" cy="53093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C0963D-B47F-B5D5-5887-C058BCF71767}"/>
              </a:ext>
            </a:extLst>
          </p:cNvPr>
          <p:cNvCxnSpPr>
            <a:cxnSpLocks/>
            <a:endCxn id="4" idx="2"/>
          </p:cNvCxnSpPr>
          <p:nvPr/>
        </p:nvCxnSpPr>
        <p:spPr bwMode="gray">
          <a:xfrm flipH="1" flipV="1">
            <a:off x="2354301" y="2715766"/>
            <a:ext cx="1193590" cy="8640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AFE28E2-BA4D-1C91-1441-38D1E618FC7E}"/>
              </a:ext>
            </a:extLst>
          </p:cNvPr>
          <p:cNvCxnSpPr>
            <a:cxnSpLocks/>
            <a:endCxn id="5" idx="2"/>
          </p:cNvCxnSpPr>
          <p:nvPr/>
        </p:nvCxnSpPr>
        <p:spPr bwMode="gray">
          <a:xfrm flipV="1">
            <a:off x="3876883" y="2709045"/>
            <a:ext cx="979800" cy="112438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49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9606A8-FB5A-5A6D-200B-1DA54F5ED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7093544" cy="3563938"/>
          </a:xfrm>
        </p:spPr>
        <p:txBody>
          <a:bodyPr/>
          <a:lstStyle/>
          <a:p>
            <a:r>
              <a:rPr lang="en-GB" dirty="0"/>
              <a:t>Method definitions can have type parameters qualifying the signature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Similar to subtype constraints on type parameters in type declarations one can also constrain type parameters of methods using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b="1" dirty="0"/>
          </a:p>
          <a:p>
            <a:r>
              <a:rPr lang="en-GB" b="1" dirty="0"/>
              <a:t>Constructor methods</a:t>
            </a:r>
            <a:r>
              <a:rPr lang="en-GB" dirty="0"/>
              <a:t>: Constructor is just like any other function in Julia</a:t>
            </a:r>
          </a:p>
          <a:p>
            <a:pPr lvl="1"/>
            <a:r>
              <a:rPr lang="en-GB" sz="1200" dirty="0"/>
              <a:t>Defining a method with the same name as composite type is called an </a:t>
            </a:r>
            <a:r>
              <a:rPr lang="en-GB" sz="1200" i="1" dirty="0"/>
              <a:t>outer constructor</a:t>
            </a:r>
            <a:endParaRPr lang="en-GB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BB8F86-A94F-A123-FCA7-AF7D5854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Parametric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759F3-949A-B964-D5BB-599321229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392" y="1687673"/>
            <a:ext cx="2255999" cy="5960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72A5E1-4DF8-AEE1-701A-0BD6F1F3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680" y="1687673"/>
            <a:ext cx="1365136" cy="5063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0C963F-2F55-3CC3-3A20-EFFF2D7EC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140" y="1687673"/>
            <a:ext cx="1807363" cy="5255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43371A-F551-11FB-9D57-C1043D496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469" y="3009453"/>
            <a:ext cx="2967408" cy="5511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F513FA-1A18-2BE2-095F-532E90F63C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4114" y="3009453"/>
            <a:ext cx="1743272" cy="4999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DAD2DBA-7384-30C4-226B-DCB0093065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9623" y="3009453"/>
            <a:ext cx="3672408" cy="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660388-78B7-2709-0311-A0BD5144A7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4223" y="4395324"/>
            <a:ext cx="3332726" cy="4806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664485-5516-CD9E-D3EE-CC881D7009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5885" y="4395324"/>
            <a:ext cx="1948363" cy="47427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90541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79FA63-3399-0FD0-930D-59C27ACA91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1043881"/>
          </a:xfrm>
        </p:spPr>
        <p:txBody>
          <a:bodyPr/>
          <a:lstStyle/>
          <a:p>
            <a:r>
              <a:rPr lang="en-GB" b="1" dirty="0"/>
              <a:t>Interface</a:t>
            </a:r>
            <a:r>
              <a:rPr lang="en-GB" dirty="0"/>
              <a:t>: By extending a few specific methods to work for a custom type, objects of that type can be used in other methods that are written to generically build upon those </a:t>
            </a:r>
            <a:r>
              <a:rPr lang="en-GB" dirty="0" err="1"/>
              <a:t>behaviors</a:t>
            </a:r>
            <a:r>
              <a:rPr lang="en-GB" dirty="0"/>
              <a:t>.</a:t>
            </a:r>
          </a:p>
          <a:p>
            <a:r>
              <a:rPr lang="en-GB" b="1" dirty="0"/>
              <a:t>Example</a:t>
            </a:r>
            <a:r>
              <a:rPr lang="en-GB" dirty="0"/>
              <a:t>: Iterator interface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5FAD86-C24B-19A4-080D-03223C3F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Interfaces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A4840-CA87-7BE1-F863-A0DB8D6BD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155" y="2353202"/>
            <a:ext cx="2526593" cy="46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535075-163F-1DF3-07F2-7C497C553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2176358"/>
            <a:ext cx="1808507" cy="8710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D78E37-BAAE-CB2C-1A6C-D0B759FD8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3315395"/>
            <a:ext cx="1176860" cy="3656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9B8A85-5382-F8FD-2994-6412E384C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1828" y="3323853"/>
            <a:ext cx="4069153" cy="1504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4235E8-0351-5449-5239-7EFA5C3323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3991618"/>
            <a:ext cx="1562497" cy="1043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B0454F-7CBC-0605-921D-A5E5040CD3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3808" y="3985591"/>
            <a:ext cx="1283242" cy="511967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3202CCAA-C96B-C30E-A631-20F07EF03D35}"/>
              </a:ext>
            </a:extLst>
          </p:cNvPr>
          <p:cNvSpPr/>
          <p:nvPr/>
        </p:nvSpPr>
        <p:spPr bwMode="gray">
          <a:xfrm>
            <a:off x="3563888" y="2283718"/>
            <a:ext cx="864096" cy="53490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DE" sz="1200" b="1" dirty="0" err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917033-C233-250A-0901-D5F2C99E2486}"/>
              </a:ext>
            </a:extLst>
          </p:cNvPr>
          <p:cNvSpPr txBox="1"/>
          <p:nvPr/>
        </p:nvSpPr>
        <p:spPr bwMode="gray">
          <a:xfrm>
            <a:off x="2468866" y="3063375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Interface definition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EA5EC9-9C50-CCAE-9813-BABBEA818B7A}"/>
              </a:ext>
            </a:extLst>
          </p:cNvPr>
          <p:cNvSpPr txBox="1"/>
          <p:nvPr/>
        </p:nvSpPr>
        <p:spPr bwMode="gray">
          <a:xfrm>
            <a:off x="813155" y="3047471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Custom type</a:t>
            </a:r>
            <a:endParaRPr lang="en-DE" sz="1000" dirty="0" err="1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7CF517-55CB-3807-38B4-7BE163254F77}"/>
              </a:ext>
            </a:extLst>
          </p:cNvPr>
          <p:cNvSpPr txBox="1"/>
          <p:nvPr/>
        </p:nvSpPr>
        <p:spPr bwMode="gray">
          <a:xfrm>
            <a:off x="902112" y="3739598"/>
            <a:ext cx="1512882" cy="25202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000" dirty="0">
                <a:solidFill>
                  <a:srgbClr val="C00000"/>
                </a:solidFill>
              </a:rPr>
              <a:t>Interface usage</a:t>
            </a:r>
            <a:endParaRPr lang="en-DE" sz="1000" dirty="0" err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5484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1"/>
      <p:bldP spid="12" grpId="1"/>
      <p:bldP spid="13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71C199-7C4B-F8EA-94C0-BC351CADC8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Indexing</a:t>
            </a:r>
            <a:r>
              <a:rPr lang="en-DE" dirty="0"/>
              <a:t> interface allows any composite type to behave</a:t>
            </a:r>
            <a:br>
              <a:rPr lang="en-DE" dirty="0"/>
            </a:br>
            <a:r>
              <a:rPr lang="en-DE" dirty="0"/>
              <a:t>like an array</a:t>
            </a:r>
          </a:p>
          <a:p>
            <a:pPr lvl="1"/>
            <a:r>
              <a:rPr lang="en-DE" sz="1200" dirty="0"/>
              <a:t>This is true even if the type never explicitly stores an array!</a:t>
            </a:r>
          </a:p>
          <a:p>
            <a:r>
              <a:rPr lang="en-DE" b="1" dirty="0"/>
              <a:t>Example</a:t>
            </a:r>
            <a:r>
              <a:rPr lang="en-DE" dirty="0"/>
              <a:t>: Array of square numbers</a:t>
            </a:r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endParaRPr lang="en-DE" b="1" dirty="0"/>
          </a:p>
          <a:p>
            <a:r>
              <a:rPr lang="en-DE" dirty="0"/>
              <a:t>The interface even allows to support new indexing modes!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D435A7-6AC0-EF75-B77B-64DB0018F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Interfaces (ctd)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A72363-7AA0-DB34-E1BA-55E474F8B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015" y="1239589"/>
            <a:ext cx="3269623" cy="157346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6B3B4E-E7B4-3532-3E60-08E121901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364523"/>
            <a:ext cx="2723212" cy="9950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542A51-C0A7-D898-69D3-2F76B2EB9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105" y="2364523"/>
            <a:ext cx="1224136" cy="5367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FEEFA3-CD2A-BD01-8C32-7B213E764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926" y="3839430"/>
            <a:ext cx="3096344" cy="3731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2E3474-D075-C91D-C846-3E86DCEFA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4203" y="3839430"/>
            <a:ext cx="1466345" cy="4975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30862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74284A-65B1-D4AB-663A-1BB289951B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b="1" dirty="0"/>
              <a:t>Just-in-time (JIT) compilation implemented using LLVM</a:t>
            </a:r>
          </a:p>
          <a:p>
            <a:pPr lvl="1"/>
            <a:r>
              <a:rPr lang="en-GB" sz="1200" dirty="0"/>
              <a:t>Approaching static compilation such as C!</a:t>
            </a:r>
          </a:p>
          <a:p>
            <a:r>
              <a:rPr lang="en-GB" b="1" dirty="0"/>
              <a:t>Optional typing and type inference</a:t>
            </a:r>
          </a:p>
          <a:p>
            <a:pPr lvl="1"/>
            <a:r>
              <a:rPr lang="en-GB" sz="1200" dirty="0"/>
              <a:t>Every object has a type; type declaration </a:t>
            </a:r>
            <a:r>
              <a:rPr lang="en-GB" sz="1200" i="1" dirty="0"/>
              <a:t>can </a:t>
            </a:r>
            <a:r>
              <a:rPr lang="en-GB" sz="1200" dirty="0"/>
              <a:t>be made </a:t>
            </a:r>
          </a:p>
          <a:p>
            <a:pPr lvl="1"/>
            <a:r>
              <a:rPr lang="en-GB" sz="1200" dirty="0"/>
              <a:t>Types are run-time objects </a:t>
            </a:r>
          </a:p>
          <a:p>
            <a:pPr lvl="1"/>
            <a:r>
              <a:rPr lang="en-GB" sz="1200" dirty="0"/>
              <a:t>A rich language of types for constructing and describing objects</a:t>
            </a:r>
          </a:p>
          <a:p>
            <a:r>
              <a:rPr lang="en-GB" b="1" dirty="0"/>
              <a:t>Multiple dispatch</a:t>
            </a:r>
          </a:p>
          <a:p>
            <a:pPr lvl="1"/>
            <a:r>
              <a:rPr lang="en-GB" sz="1200" dirty="0"/>
              <a:t>Functions are uniquely defined by their argument types</a:t>
            </a:r>
          </a:p>
          <a:p>
            <a:pPr lvl="1"/>
            <a:r>
              <a:rPr lang="en-GB" sz="1200" dirty="0"/>
              <a:t>Alternative to classes in object-oriented programming</a:t>
            </a:r>
          </a:p>
          <a:p>
            <a:r>
              <a:rPr lang="en-GB" b="1" dirty="0"/>
              <a:t>Very simple core language that imposes very little</a:t>
            </a:r>
          </a:p>
          <a:p>
            <a:pPr lvl="1"/>
            <a:r>
              <a:rPr lang="en-GB" sz="1200" dirty="0"/>
              <a:t>Julia Base and the standard library are written in Julia itself, including primitive operations like integer arithmetic</a:t>
            </a:r>
          </a:p>
          <a:p>
            <a:r>
              <a:rPr lang="en-GB" b="1" dirty="0"/>
              <a:t>Language support for meta-programming</a:t>
            </a:r>
          </a:p>
          <a:p>
            <a:pPr lvl="1"/>
            <a:r>
              <a:rPr lang="en-GB" sz="1200" dirty="0"/>
              <a:t>Macros are a typed extensions to pre-processors that modify expression trees</a:t>
            </a:r>
          </a:p>
          <a:p>
            <a:endParaRPr lang="en-GB" sz="1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6F3E71-FCCA-C690-75F7-A79EEE79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Features of Julia</a:t>
            </a:r>
          </a:p>
        </p:txBody>
      </p:sp>
    </p:spTree>
    <p:extLst>
      <p:ext uri="{BB962C8B-B14F-4D97-AF65-F5344CB8AC3E}">
        <p14:creationId xmlns:p14="http://schemas.microsoft.com/office/powerpoint/2010/main" val="28732369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Installation</a:t>
            </a:r>
          </a:p>
          <a:p>
            <a:pPr marL="342900" indent="-342900"/>
            <a:r>
              <a:rPr lang="en-US" altLang="en-DE" dirty="0"/>
              <a:t>Variables and Functions</a:t>
            </a:r>
          </a:p>
          <a:p>
            <a:pPr marL="342900" indent="-342900"/>
            <a:r>
              <a:rPr lang="en-US" altLang="en-DE" dirty="0"/>
              <a:t>Types</a:t>
            </a:r>
          </a:p>
          <a:p>
            <a:pPr marL="342900" indent="-342900"/>
            <a:r>
              <a:rPr lang="en-US" altLang="en-DE" dirty="0"/>
              <a:t>Methods &amp; Interfaces</a:t>
            </a:r>
          </a:p>
          <a:p>
            <a:pPr marL="342900" indent="-342900"/>
            <a:r>
              <a:rPr lang="en-US" altLang="en-DE" b="1" dirty="0"/>
              <a:t>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180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854F77-8B26-6433-B18B-4A4870CBEF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Modules</a:t>
            </a:r>
            <a:r>
              <a:rPr lang="en-US" dirty="0"/>
              <a:t>: Help organize code into coherent units</a:t>
            </a:r>
          </a:p>
          <a:p>
            <a:pPr lvl="1"/>
            <a:r>
              <a:rPr lang="en-US" sz="1200" dirty="0"/>
              <a:t>Modules are separate namespaces, each introducing a new global scope</a:t>
            </a:r>
          </a:p>
          <a:p>
            <a:pPr lvl="1"/>
            <a:r>
              <a:rPr lang="en-US" sz="1200" dirty="0"/>
              <a:t>Same name can be used for different functions or global variables without conflict</a:t>
            </a:r>
          </a:p>
          <a:p>
            <a:pPr lvl="1"/>
            <a:r>
              <a:rPr lang="en-US" sz="1200" dirty="0"/>
              <a:t>Can be precompiled for faster loading, and may contain code for runtime initialization</a:t>
            </a:r>
          </a:p>
          <a:p>
            <a:r>
              <a:rPr lang="en-US" b="1" dirty="0"/>
              <a:t>Module Definition</a:t>
            </a:r>
            <a:r>
              <a:rPr lang="en-US" dirty="0"/>
              <a:t>: Using the keywords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module … end</a:t>
            </a:r>
          </a:p>
          <a:p>
            <a:pPr lvl="1"/>
            <a:r>
              <a:rPr lang="en-US" sz="1200" dirty="0"/>
              <a:t>Explicit exports of symbols are done with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</a:p>
          <a:p>
            <a:pPr lvl="1"/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Module Usage</a:t>
            </a:r>
            <a:r>
              <a:rPr lang="en-US" dirty="0"/>
              <a:t>: Using the keywords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</a:p>
          <a:p>
            <a:pPr lvl="1"/>
            <a:r>
              <a:rPr lang="en-US" sz="1200" dirty="0"/>
              <a:t>Local defined modules start with a dot</a:t>
            </a:r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E18851-C695-14D1-D8E5-6411CDB58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Modules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B841C-6112-671C-0EE0-207105F1B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623" y="2859782"/>
            <a:ext cx="2470150" cy="7747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D9D87A-28FE-24E2-7229-E8490DDB8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23" y="4272555"/>
            <a:ext cx="1181100" cy="419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47512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Julia Concepts</a:t>
            </a:r>
          </a:p>
          <a:p>
            <a:pPr marL="611187" lvl="1" indent="-342900"/>
            <a:r>
              <a:rPr lang="en-US" altLang="en-DE" sz="1200" dirty="0"/>
              <a:t>Runs programs via JIT compilation implemented using LLVM (nearly as fast as C!)</a:t>
            </a:r>
          </a:p>
          <a:p>
            <a:pPr marL="611187" lvl="1" indent="-342900"/>
            <a:r>
              <a:rPr lang="en-US" altLang="en-DE" sz="1200" dirty="0"/>
              <a:t>Julia </a:t>
            </a:r>
            <a:r>
              <a:rPr lang="en-US" altLang="en-DE" sz="1200"/>
              <a:t>is 13 </a:t>
            </a:r>
            <a:r>
              <a:rPr lang="en-US" altLang="en-DE" sz="1200" dirty="0"/>
              <a:t>years old and has reached wide-spread adoption in scientific computing</a:t>
            </a:r>
          </a:p>
          <a:p>
            <a:pPr marL="611187" lvl="1" indent="-342900"/>
            <a:r>
              <a:rPr lang="en-US" altLang="en-DE" sz="1200" dirty="0"/>
              <a:t>Extensibility comes from using </a:t>
            </a:r>
            <a:r>
              <a:rPr lang="en-US" altLang="en-DE" sz="1200" i="1" dirty="0"/>
              <a:t>method dispatch</a:t>
            </a:r>
            <a:r>
              <a:rPr lang="en-US" altLang="en-DE" sz="1200" dirty="0"/>
              <a:t> and unbundling functions and data</a:t>
            </a:r>
          </a:p>
          <a:p>
            <a:pPr marL="611187" lvl="1" indent="-342900"/>
            <a:r>
              <a:rPr lang="en-US" altLang="en-DE" sz="1200" dirty="0"/>
              <a:t>Julia provides garbage collection and requires no explicit memory management</a:t>
            </a:r>
          </a:p>
          <a:p>
            <a:pPr marL="342900" indent="-342900"/>
            <a:r>
              <a:rPr lang="en-US" altLang="en-DE" b="1" dirty="0"/>
              <a:t>Julia Type System</a:t>
            </a:r>
          </a:p>
          <a:p>
            <a:pPr marL="611187" lvl="1" indent="-342900"/>
            <a:r>
              <a:rPr lang="en-US" altLang="en-DE" sz="1200" dirty="0"/>
              <a:t>Julia's type system is dynamic, nominative and parametric</a:t>
            </a:r>
          </a:p>
          <a:p>
            <a:pPr marL="611187" lvl="1" indent="-342900"/>
            <a:r>
              <a:rPr lang="en-US" altLang="en-DE" sz="1200" dirty="0"/>
              <a:t>It only has abstract, primitive and composite types (and the latter ones are all final)</a:t>
            </a:r>
          </a:p>
          <a:p>
            <a:pPr marL="611187" lvl="1" indent="-342900"/>
            <a:r>
              <a:rPr lang="en-US" altLang="en-DE" sz="1200" dirty="0"/>
              <a:t>Every object has a type; type declaration can be made </a:t>
            </a:r>
          </a:p>
          <a:p>
            <a:pPr marL="342900" indent="-342900"/>
            <a:r>
              <a:rPr lang="en-US" altLang="en-DE" b="1" dirty="0"/>
              <a:t>Julia Methods</a:t>
            </a:r>
          </a:p>
          <a:p>
            <a:pPr marL="611187" lvl="1" indent="-342900"/>
            <a:r>
              <a:rPr lang="en-US" altLang="en-DE" sz="1200" dirty="0"/>
              <a:t>A method is the concrete definition of a function’s behavior</a:t>
            </a:r>
          </a:p>
          <a:p>
            <a:pPr marL="611187" lvl="1" indent="-342900"/>
            <a:r>
              <a:rPr lang="en-US" altLang="en-DE" sz="1200" dirty="0"/>
              <a:t>Every function can have many methods; Julia run-time picks the right method based on the types of the arguments </a:t>
            </a:r>
            <a:r>
              <a:rPr lang="en-US" altLang="en-DE" sz="1200" i="1" dirty="0"/>
              <a:t>(method dispatch)</a:t>
            </a:r>
          </a:p>
          <a:p>
            <a:pPr marL="342900" indent="-342900"/>
            <a:r>
              <a:rPr lang="en-US" altLang="en-DE" dirty="0"/>
              <a:t>We only scratched the surface; keep using the language to get confident!</a:t>
            </a:r>
          </a:p>
          <a:p>
            <a:pPr marL="342900" indent="-342900"/>
            <a:endParaRPr lang="en-US" altLang="en-DE" sz="1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59613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95A78-AF1F-9919-6BD3-B514AC01C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See you next week!</a:t>
            </a:r>
          </a:p>
        </p:txBody>
      </p:sp>
    </p:spTree>
    <p:extLst>
      <p:ext uri="{BB962C8B-B14F-4D97-AF65-F5344CB8AC3E}">
        <p14:creationId xmlns:p14="http://schemas.microsoft.com/office/powerpoint/2010/main" val="2254199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Installation</a:t>
            </a:r>
          </a:p>
          <a:p>
            <a:pPr marL="342900" indent="-342900"/>
            <a:r>
              <a:rPr lang="en-US" altLang="en-DE" dirty="0"/>
              <a:t>Variables and Functions</a:t>
            </a:r>
          </a:p>
          <a:p>
            <a:pPr marL="342900" indent="-342900"/>
            <a:r>
              <a:rPr lang="en-US" altLang="en-DE" dirty="0"/>
              <a:t>Types</a:t>
            </a:r>
          </a:p>
          <a:p>
            <a:pPr marL="342900" indent="-342900"/>
            <a:r>
              <a:rPr lang="en-US" altLang="en-DE" dirty="0"/>
              <a:t>Methods &amp; Interfaces</a:t>
            </a:r>
          </a:p>
          <a:p>
            <a:pPr marL="342900" indent="-342900"/>
            <a:r>
              <a:rPr lang="en-US" altLang="en-DE" dirty="0"/>
              <a:t>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770105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b="1" dirty="0"/>
              <a:t>Installation</a:t>
            </a:r>
          </a:p>
          <a:p>
            <a:pPr marL="342900" indent="-342900"/>
            <a:r>
              <a:rPr lang="en-US" altLang="en-DE" dirty="0"/>
              <a:t>Variables and Functions</a:t>
            </a:r>
          </a:p>
          <a:p>
            <a:pPr marL="342900" indent="-342900"/>
            <a:r>
              <a:rPr lang="en-US" altLang="en-DE" dirty="0"/>
              <a:t>Types</a:t>
            </a:r>
          </a:p>
          <a:p>
            <a:pPr marL="342900" indent="-342900"/>
            <a:r>
              <a:rPr lang="en-US" altLang="en-DE" dirty="0"/>
              <a:t>Methods &amp; Interfaces</a:t>
            </a:r>
          </a:p>
          <a:p>
            <a:pPr marL="342900" indent="-342900"/>
            <a:r>
              <a:rPr lang="en-US" altLang="en-DE" dirty="0"/>
              <a:t>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4434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58242E-3A3C-CDE1-3A8A-A8E3F7E4A8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dirty="0"/>
              <a:t>All resources can be found on </a:t>
            </a:r>
            <a:r>
              <a:rPr lang="en-GB" dirty="0">
                <a:hlinkClick r:id="rId2"/>
              </a:rPr>
              <a:t>https://julialang.org/</a:t>
            </a:r>
            <a:endParaRPr lang="en-GB" dirty="0"/>
          </a:p>
          <a:p>
            <a:r>
              <a:rPr lang="en-DE" dirty="0"/>
              <a:t>On command line, execute</a:t>
            </a:r>
          </a:p>
          <a:p>
            <a:pPr marL="0" indent="0" algn="ctr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curl -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fsSL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https://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install.julialang.org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DE" dirty="0"/>
              <a:t>This will install the command line interface that can be launched with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julia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_       _ _(_)_     |  Documentation: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https://docs.julialang.org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(_)     | (_) (_)    |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_ _   _| |_  __ _   |  Type "?" for help, "]?" for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Pkg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help.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| | | | | |/ _` |  |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| | |_| | | | (_| |  |  Version 1.10.2 (2024-03-01)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_/ |\__'_|_|_|\__'_|  |  Official https://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julialang.org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 release</a:t>
            </a:r>
            <a:b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|__/                   |</a:t>
            </a:r>
          </a:p>
          <a:p>
            <a:r>
              <a:rPr lang="en-DE" dirty="0">
                <a:cs typeface="Courier New" panose="02070309020205020404" pitchFamily="49" charset="0"/>
              </a:rPr>
              <a:t>The installation manager is called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juliaup</a:t>
            </a:r>
            <a:r>
              <a:rPr lang="en-DE" dirty="0">
                <a:cs typeface="Courier New" panose="02070309020205020404" pitchFamily="49" charset="0"/>
              </a:rPr>
              <a:t> and you shou</a:t>
            </a:r>
            <a:r>
              <a:rPr lang="en-GB" dirty="0" err="1">
                <a:cs typeface="Courier New" panose="02070309020205020404" pitchFamily="49" charset="0"/>
              </a:rPr>
              <a:t>ld</a:t>
            </a:r>
            <a:r>
              <a:rPr lang="en-DE" dirty="0">
                <a:cs typeface="Courier New" panose="02070309020205020404" pitchFamily="49" charset="0"/>
              </a:rPr>
              <a:t> regularly run</a:t>
            </a:r>
          </a:p>
          <a:p>
            <a:pPr marL="0" indent="0" algn="ctr">
              <a:buNone/>
            </a:pP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juliaup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update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uliaup</a:t>
            </a:r>
            <a:r>
              <a:rPr lang="en-DE" dirty="0">
                <a:cs typeface="Courier New" panose="02070309020205020404" pitchFamily="49" charset="0"/>
              </a:rPr>
              <a:t> can also be used to install several (older) versions of Julia in parallel!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CF9ABF-96AA-FBC0-AC46-19470421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Command Line Installation</a:t>
            </a:r>
          </a:p>
        </p:txBody>
      </p:sp>
    </p:spTree>
    <p:extLst>
      <p:ext uri="{BB962C8B-B14F-4D97-AF65-F5344CB8AC3E}">
        <p14:creationId xmlns:p14="http://schemas.microsoft.com/office/powerpoint/2010/main" val="29085943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2CA8CC-B511-DE90-4685-6EBA52B80A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8776" y="1239837"/>
            <a:ext cx="6877051" cy="467817"/>
          </a:xfrm>
        </p:spPr>
        <p:txBody>
          <a:bodyPr/>
          <a:lstStyle/>
          <a:p>
            <a:r>
              <a:rPr lang="en-DE" dirty="0"/>
              <a:t>VS Code has excellent support for Julia but you should install two packages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1F725F-C170-1CCA-459E-352846CB1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Visual Studio Code Installation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70F62-6379-EC1B-B107-451CFD0F7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851670"/>
            <a:ext cx="3867150" cy="1181100"/>
          </a:xfrm>
          <a:prstGeom prst="rect">
            <a:avLst/>
          </a:prstGeom>
        </p:spPr>
      </p:pic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5531C3F-14EC-65DB-9556-139522513264}"/>
              </a:ext>
            </a:extLst>
          </p:cNvPr>
          <p:cNvSpPr txBox="1">
            <a:spLocks/>
          </p:cNvSpPr>
          <p:nvPr/>
        </p:nvSpPr>
        <p:spPr bwMode="gray">
          <a:xfrm>
            <a:off x="539553" y="3201937"/>
            <a:ext cx="3795142" cy="1833561"/>
          </a:xfrm>
          <a:prstGeom prst="rect">
            <a:avLst/>
          </a:prstGeom>
        </p:spPr>
        <p:txBody>
          <a:bodyPr/>
          <a:lstStyle>
            <a:lvl1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Syntax highlighting</a:t>
            </a:r>
          </a:p>
          <a:p>
            <a:r>
              <a:rPr lang="en-GB" sz="1200" dirty="0"/>
              <a:t>Integrated Julia REPL</a:t>
            </a:r>
          </a:p>
          <a:p>
            <a:r>
              <a:rPr lang="en-GB" sz="1200" dirty="0"/>
              <a:t>Code completion</a:t>
            </a:r>
          </a:p>
          <a:p>
            <a:r>
              <a:rPr lang="en-GB" sz="1200" dirty="0"/>
              <a:t>Linter</a:t>
            </a:r>
          </a:p>
          <a:p>
            <a:r>
              <a:rPr lang="en-GB" sz="1200" dirty="0"/>
              <a:t>Debugger</a:t>
            </a:r>
          </a:p>
          <a:p>
            <a:r>
              <a:rPr lang="en-GB" sz="1200" dirty="0"/>
              <a:t>Plot gallery</a:t>
            </a:r>
          </a:p>
          <a:p>
            <a:r>
              <a:rPr lang="en-GB" sz="1200" dirty="0"/>
              <a:t>Grid viewer for tabular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B1D39D-7CCB-A2BA-AE12-BEEE5CEB6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7560" y="1851670"/>
            <a:ext cx="3194051" cy="1181100"/>
          </a:xfrm>
          <a:prstGeom prst="rect">
            <a:avLst/>
          </a:prstGeom>
        </p:spPr>
      </p:pic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059DBA11-FD6B-04B7-782F-FA4B3C612B5E}"/>
              </a:ext>
            </a:extLst>
          </p:cNvPr>
          <p:cNvSpPr txBox="1">
            <a:spLocks/>
          </p:cNvSpPr>
          <p:nvPr/>
        </p:nvSpPr>
        <p:spPr bwMode="gray">
          <a:xfrm>
            <a:off x="4567560" y="3197373"/>
            <a:ext cx="2812752" cy="454497"/>
          </a:xfrm>
          <a:prstGeom prst="rect">
            <a:avLst/>
          </a:prstGeom>
        </p:spPr>
        <p:txBody>
          <a:bodyPr/>
          <a:lstStyle>
            <a:lvl1pPr marL="268288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■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575" indent="-2682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□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6450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80000"/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2700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100000"/>
              <a:buFont typeface="+mj-lt"/>
              <a:buAutoNum type="alphaLcParenR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dirty="0"/>
              <a:t>Automatic Julia code formatting</a:t>
            </a:r>
          </a:p>
        </p:txBody>
      </p:sp>
    </p:spTree>
    <p:extLst>
      <p:ext uri="{BB962C8B-B14F-4D97-AF65-F5344CB8AC3E}">
        <p14:creationId xmlns:p14="http://schemas.microsoft.com/office/powerpoint/2010/main" val="38630542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 marL="342900" indent="-342900"/>
            <a:r>
              <a:rPr lang="en-US" altLang="en-DE" dirty="0"/>
              <a:t>Installation</a:t>
            </a:r>
          </a:p>
          <a:p>
            <a:pPr marL="342900" indent="-342900"/>
            <a:r>
              <a:rPr lang="en-US" altLang="en-DE" b="1" dirty="0"/>
              <a:t>Variables and Functions</a:t>
            </a:r>
          </a:p>
          <a:p>
            <a:pPr marL="342900" indent="-342900"/>
            <a:r>
              <a:rPr lang="en-US" altLang="en-DE" dirty="0"/>
              <a:t>Types</a:t>
            </a:r>
          </a:p>
          <a:p>
            <a:pPr marL="342900" indent="-342900"/>
            <a:r>
              <a:rPr lang="en-US" altLang="en-DE" dirty="0"/>
              <a:t>Methods &amp; Interfaces</a:t>
            </a:r>
          </a:p>
          <a:p>
            <a:pPr marL="342900" indent="-342900"/>
            <a:r>
              <a:rPr lang="en-US" altLang="en-DE" dirty="0"/>
              <a:t>Modules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5401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9F065E-7AA9-BB07-4422-AF819F45CF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DE" b="1" dirty="0"/>
              <a:t>Variables</a:t>
            </a:r>
            <a:r>
              <a:rPr lang="en-DE" dirty="0"/>
              <a:t>: A name associated (or bound) to a value</a:t>
            </a:r>
          </a:p>
          <a:p>
            <a:pPr lvl="1"/>
            <a:r>
              <a:rPr lang="en-DE" sz="1200" dirty="0"/>
              <a:t>Variables names can contain any Unicode character (best typed by \&lt;LaTeX name&gt;-</a:t>
            </a:r>
            <a:r>
              <a:rPr lang="en-DE" sz="1200" i="1" dirty="0"/>
              <a:t>tab</a:t>
            </a:r>
          </a:p>
          <a:p>
            <a:endParaRPr lang="en-DE" dirty="0"/>
          </a:p>
          <a:p>
            <a:endParaRPr lang="en-DE" dirty="0"/>
          </a:p>
          <a:p>
            <a:endParaRPr lang="en-DE" dirty="0"/>
          </a:p>
          <a:p>
            <a:r>
              <a:rPr lang="en-DE" dirty="0"/>
              <a:t>A variable assignment with </a:t>
            </a:r>
            <a:r>
              <a:rPr lang="en-D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DE" dirty="0"/>
              <a:t> </a:t>
            </a:r>
            <a:r>
              <a:rPr lang="en-DE" i="1" dirty="0"/>
              <a:t>binds</a:t>
            </a:r>
            <a:r>
              <a:rPr lang="en-DE" dirty="0"/>
              <a:t> the value but does not change it</a:t>
            </a:r>
          </a:p>
          <a:p>
            <a:endParaRPr lang="en-DE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7D08A-87E5-BCEF-A432-26CA86F1B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Julia 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7F788D-3723-1F30-296B-75FED463A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853" y="3021806"/>
            <a:ext cx="3248895" cy="18728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6DF65-A88C-ADC4-2495-87D604900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853" y="1923678"/>
            <a:ext cx="1679067" cy="5185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894251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97527d9a80d1c254cf63ecdbcf5c3445e7cf98d"/>
  <p:tag name="ISPRING_RESOURCE_PATHS_HASH_PRESENTER" val="4e1bfdeb97ccc69d6713ba8104020d1f1a3d866"/>
</p:tagLst>
</file>

<file path=ppt/theme/theme1.xml><?xml version="1.0" encoding="utf-8"?>
<a:theme xmlns:a="http://schemas.openxmlformats.org/drawingml/2006/main" name="TEMPLATE DEF Faculty v2022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Test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6FB9D42F-8EB8-CB48-9592-79FD87A1DA1C}" vid="{A31A4D81-7FD5-5F41-984E-52906FC1C983}"/>
    </a:ext>
  </a:extLst>
</a:theme>
</file>

<file path=ppt/theme/theme2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200"/>
          </a:spcBef>
          <a:spcAft>
            <a:spcPts val="2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050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DEF Faculty v2022</Template>
  <TotalTime>14256</TotalTime>
  <Words>2206</Words>
  <Application>Microsoft Macintosh PowerPoint</Application>
  <PresentationFormat>On-screen Show (16:9)</PresentationFormat>
  <Paragraphs>345</Paragraphs>
  <Slides>33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ＭＳ Ｐゴシック</vt:lpstr>
      <vt:lpstr>Arial</vt:lpstr>
      <vt:lpstr>Courier New</vt:lpstr>
      <vt:lpstr>Open Sans</vt:lpstr>
      <vt:lpstr>Verdana</vt:lpstr>
      <vt:lpstr>TEMPLATE DEF Faculty v2022</vt:lpstr>
      <vt:lpstr>Advanced Probabilistic Machine Learning</vt:lpstr>
      <vt:lpstr>Julia</vt:lpstr>
      <vt:lpstr>Features of Julia</vt:lpstr>
      <vt:lpstr>Overview</vt:lpstr>
      <vt:lpstr>Overview</vt:lpstr>
      <vt:lpstr>Command Line Installation</vt:lpstr>
      <vt:lpstr>Visual Studio Code Installation</vt:lpstr>
      <vt:lpstr>Overview</vt:lpstr>
      <vt:lpstr>Julia Variables</vt:lpstr>
      <vt:lpstr>Julia Functions</vt:lpstr>
      <vt:lpstr>Julia Functions: Arguments and Returns</vt:lpstr>
      <vt:lpstr>Julia Functions: Operators &amp; Anonymous Functions</vt:lpstr>
      <vt:lpstr>Julia Functions: Control Flow (Conditionals)</vt:lpstr>
      <vt:lpstr>Julia Functions: Control Flow (Loops)</vt:lpstr>
      <vt:lpstr>Overview</vt:lpstr>
      <vt:lpstr>Julia’s Type System</vt:lpstr>
      <vt:lpstr>Julia Types: Type Declarations</vt:lpstr>
      <vt:lpstr>Julia Types: Abstract Types</vt:lpstr>
      <vt:lpstr>Julia Types: Primitive Types</vt:lpstr>
      <vt:lpstr>Julia Types: Composite Types</vt:lpstr>
      <vt:lpstr>Julia Types: Parametric Types</vt:lpstr>
      <vt:lpstr>Julia Types: Tuple Types</vt:lpstr>
      <vt:lpstr>Julia Types: Numbers</vt:lpstr>
      <vt:lpstr>Julia Types: Strings</vt:lpstr>
      <vt:lpstr>Overview</vt:lpstr>
      <vt:lpstr>Julia Methods</vt:lpstr>
      <vt:lpstr>Julia Parametric Methods</vt:lpstr>
      <vt:lpstr>Julia Interfaces</vt:lpstr>
      <vt:lpstr>Julia Interfaces (ctd)</vt:lpstr>
      <vt:lpstr>Overview</vt:lpstr>
      <vt:lpstr>Julia Modules</vt:lpstr>
      <vt:lpstr>Summary</vt:lpstr>
      <vt:lpstr>See you next week!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Programmiertechnik I</dc:title>
  <dc:creator>Ralf Herbrich</dc:creator>
  <cp:lastModifiedBy>Herbrich, Ralf</cp:lastModifiedBy>
  <cp:revision>151</cp:revision>
  <cp:lastPrinted>2014-05-07T12:19:03Z</cp:lastPrinted>
  <dcterms:created xsi:type="dcterms:W3CDTF">2022-08-10T08:10:37Z</dcterms:created>
  <dcterms:modified xsi:type="dcterms:W3CDTF">2025-10-15T11:15:59Z</dcterms:modified>
</cp:coreProperties>
</file>