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77" r:id="rId3"/>
    <p:sldId id="279" r:id="rId4"/>
    <p:sldId id="278" r:id="rId5"/>
    <p:sldId id="280" r:id="rId6"/>
    <p:sldId id="281" r:id="rId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Osaka" charset="0"/>
        <a:cs typeface="Osaka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Osaka" charset="0"/>
        <a:cs typeface="Osaka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Osaka" charset="0"/>
        <a:cs typeface="Osaka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Osaka" charset="0"/>
        <a:cs typeface="Osaka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Osaka" charset="0"/>
        <a:cs typeface="Osaka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Osaka" charset="0"/>
        <a:cs typeface="Osaka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Osaka" charset="0"/>
        <a:cs typeface="Osaka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Osaka" charset="0"/>
        <a:cs typeface="Osaka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Osaka" charset="0"/>
        <a:cs typeface="Osaka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33"/>
    <a:srgbClr val="008040"/>
    <a:srgbClr val="CCFF66"/>
    <a:srgbClr val="FFFFFF"/>
    <a:srgbClr val="004080"/>
    <a:srgbClr val="000000"/>
    <a:srgbClr val="FF6FCF"/>
    <a:srgbClr val="CC66FF"/>
    <a:srgbClr val="66CCFF"/>
    <a:srgbClr val="66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18603FDC-E32A-4AB5-989C-0864C3EAD2B8}" styleName="Designformatvorlage 2 - Akz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Designformatvorlage 2 - Akz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79438" autoAdjust="0"/>
  </p:normalViewPr>
  <p:slideViewPr>
    <p:cSldViewPr>
      <p:cViewPr varScale="1">
        <p:scale>
          <a:sx n="54" d="100"/>
          <a:sy n="54" d="100"/>
        </p:scale>
        <p:origin x="1588" y="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" charset="0"/>
                <a:ea typeface="Osaka" charset="-128"/>
                <a:cs typeface="Osaka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" charset="0"/>
                <a:ea typeface="Osaka" charset="-128"/>
                <a:cs typeface="Osaka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" charset="0"/>
                <a:ea typeface="Osaka" charset="-128"/>
                <a:cs typeface="Osaka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" charset="0"/>
              </a:defRPr>
            </a:lvl1pPr>
          </a:lstStyle>
          <a:p>
            <a:fld id="{FB640B37-04A3-EB49-A62F-CE89F49789B6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9127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Osaka" charset="-128"/>
        <a:cs typeface="Osaka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Osaka" charset="-128"/>
        <a:cs typeface="Osaka" charset="-128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Osaka" charset="-128"/>
        <a:cs typeface="Osaka" charset="-128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Osaka" charset="-128"/>
        <a:cs typeface="Osaka" charset="-128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Osaka" charset="-128"/>
        <a:cs typeface="Osaka" charset="-128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640B37-04A3-EB49-A62F-CE89F49789B6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1998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de-DE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640B37-04A3-EB49-A62F-CE89F49789B6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2108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de-DE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640B37-04A3-EB49-A62F-CE89F49789B6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0227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de-DE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640B37-04A3-EB49-A62F-CE89F49789B6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2836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de-DE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640B37-04A3-EB49-A62F-CE89F49789B6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5139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de-DE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640B37-04A3-EB49-A62F-CE89F49789B6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5773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 userDrawn="1"/>
        </p:nvGraphicFramePr>
        <p:xfrm>
          <a:off x="8534400" y="52388"/>
          <a:ext cx="530225" cy="55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709" name="Image" r:id="rId3" imgW="3221337" imgH="1845301" progId="Photoshop.Image.9">
                  <p:embed/>
                </p:oleObj>
              </mc:Choice>
              <mc:Fallback>
                <p:oleObj name="Image" r:id="rId3" imgW="3221337" imgH="1845301" progId="Photoshop.Image.9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52513" b="12883"/>
                      <a:stretch>
                        <a:fillRect/>
                      </a:stretch>
                    </p:blipFill>
                    <p:spPr bwMode="auto">
                      <a:xfrm>
                        <a:off x="8534400" y="52388"/>
                        <a:ext cx="530225" cy="557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 sz="2000"/>
            </a:lvl1pPr>
          </a:lstStyle>
          <a:p>
            <a:r>
              <a:rPr lang="de-DE"/>
              <a:t>Formatvorlage des Untertitelmasters durch Klicken bearbeiten</a:t>
            </a:r>
            <a:endParaRPr lang="en-US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333333"/>
                </a:solidFill>
                <a:ea typeface="Osaka" charset="-128"/>
                <a:cs typeface="Osaka" charset="-128"/>
              </a:defRPr>
            </a:lvl1pPr>
          </a:lstStyle>
          <a:p>
            <a:pPr>
              <a:defRPr/>
            </a:pPr>
            <a:r>
              <a:rPr lang="en-US"/>
              <a:t>Talk Title</a:t>
            </a:r>
            <a:endParaRPr lang="en-US" dirty="0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333333"/>
                </a:solidFill>
                <a:ea typeface="Osaka" charset="-128"/>
                <a:cs typeface="Osaka" charset="-128"/>
              </a:defRPr>
            </a:lvl1pPr>
          </a:lstStyle>
          <a:p>
            <a:pPr>
              <a:defRPr/>
            </a:pPr>
            <a:r>
              <a:rPr lang="en-US"/>
              <a:t>Seminar Title, Speaker Name, Date, ...</a:t>
            </a: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307975"/>
          </a:xfrm>
        </p:spPr>
        <p:txBody>
          <a:bodyPr/>
          <a:lstStyle>
            <a:lvl1pPr>
              <a:spcBef>
                <a:spcPct val="0"/>
              </a:spcBef>
              <a:defRPr sz="1400">
                <a:solidFill>
                  <a:srgbClr val="333333"/>
                </a:solidFill>
                <a:ea typeface="Osaka" charset="0"/>
                <a:cs typeface="Osaka" charset="0"/>
              </a:defRPr>
            </a:lvl1pPr>
          </a:lstStyle>
          <a:p>
            <a:fld id="{8101D41E-40D9-A340-A2F7-1E3476B79FBA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942827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250A63D-4A51-124D-AE04-51FC091C67D5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5" name="Datumsplatzhalter 1"/>
          <p:cNvSpPr>
            <a:spLocks noGrp="1"/>
          </p:cNvSpPr>
          <p:nvPr>
            <p:ph type="dt" sz="half" idx="2"/>
          </p:nvPr>
        </p:nvSpPr>
        <p:spPr>
          <a:xfrm>
            <a:off x="0" y="13342"/>
            <a:ext cx="7524328" cy="29347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US"/>
              <a:t>Talk Title</a:t>
            </a:r>
            <a:endParaRPr lang="en-US" dirty="0"/>
          </a:p>
        </p:txBody>
      </p:sp>
      <p:sp>
        <p:nvSpPr>
          <p:cNvPr id="6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0" y="6607968"/>
            <a:ext cx="7092280" cy="2270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/>
              <a:t>Seminar Title, Speaker Name, Date, ...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978891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CAFA575-1CAD-AB42-8CC7-10290F3E3551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4" name="Datumsplatzhalter 1"/>
          <p:cNvSpPr>
            <a:spLocks noGrp="1"/>
          </p:cNvSpPr>
          <p:nvPr>
            <p:ph type="dt" sz="half" idx="2"/>
          </p:nvPr>
        </p:nvSpPr>
        <p:spPr>
          <a:xfrm>
            <a:off x="0" y="13342"/>
            <a:ext cx="7524328" cy="29347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/>
              <a:t>Talk Title</a:t>
            </a:r>
            <a:endParaRPr lang="en-US" dirty="0"/>
          </a:p>
        </p:txBody>
      </p:sp>
      <p:sp>
        <p:nvSpPr>
          <p:cNvPr id="5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0" y="6607968"/>
            <a:ext cx="7092280" cy="2270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/>
              <a:t>Seminar Title, Speaker Name, Date, ...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78650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001AFE4-E303-B242-8365-9D52FA332987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3" name="Datumsplatzhalter 1"/>
          <p:cNvSpPr>
            <a:spLocks noGrp="1"/>
          </p:cNvSpPr>
          <p:nvPr>
            <p:ph type="dt" sz="half" idx="2"/>
          </p:nvPr>
        </p:nvSpPr>
        <p:spPr>
          <a:xfrm>
            <a:off x="0" y="13342"/>
            <a:ext cx="7524328" cy="29347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/>
              <a:t>Talk Title</a:t>
            </a:r>
            <a:endParaRPr lang="en-US" dirty="0"/>
          </a:p>
        </p:txBody>
      </p:sp>
      <p:sp>
        <p:nvSpPr>
          <p:cNvPr id="4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0" y="6607968"/>
            <a:ext cx="7092280" cy="2270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/>
              <a:t>Seminar Title, Speaker Name, Date, ...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584100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vmlDrawing" Target="../drawings/vmlDrawing1.v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436563"/>
            <a:ext cx="7772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102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74763"/>
            <a:ext cx="77724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583363"/>
            <a:ext cx="19050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spcBef>
                <a:spcPct val="50000"/>
              </a:spcBef>
              <a:defRPr sz="1200">
                <a:solidFill>
                  <a:srgbClr val="666666"/>
                </a:solidFill>
                <a:ea typeface="ＭＳ Ｐゴシック" charset="0"/>
                <a:cs typeface="ＭＳ Ｐゴシック" charset="0"/>
              </a:defRPr>
            </a:lvl1pPr>
          </a:lstStyle>
          <a:p>
            <a:fld id="{6F8BAF14-812A-0D44-BC27-78FA9E4E4006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9012238" y="0"/>
            <a:ext cx="1841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endParaRPr lang="en-GB">
              <a:ea typeface="ＭＳ Ｐゴシック" charset="-128"/>
              <a:cs typeface="ＭＳ Ｐゴシック" charset="-128"/>
            </a:endParaRPr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8534400" y="52388"/>
          <a:ext cx="530225" cy="55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3" name="Image" r:id="rId7" imgW="3221337" imgH="1845301" progId="Photoshop.Image.9">
                  <p:embed/>
                </p:oleObj>
              </mc:Choice>
              <mc:Fallback>
                <p:oleObj name="Image" r:id="rId7" imgW="3221337" imgH="1845301" progId="Photoshop.Image.9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52513" b="12883"/>
                      <a:stretch>
                        <a:fillRect/>
                      </a:stretch>
                    </p:blipFill>
                    <p:spPr bwMode="auto">
                      <a:xfrm>
                        <a:off x="8534400" y="52388"/>
                        <a:ext cx="530225" cy="557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Datumsplatzhalter 1"/>
          <p:cNvSpPr>
            <a:spLocks noGrp="1"/>
          </p:cNvSpPr>
          <p:nvPr>
            <p:ph type="dt" sz="half" idx="2"/>
          </p:nvPr>
        </p:nvSpPr>
        <p:spPr>
          <a:xfrm>
            <a:off x="0" y="13342"/>
            <a:ext cx="7524328" cy="29347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US"/>
              <a:t>Talk Title</a:t>
            </a:r>
            <a:endParaRPr lang="en-US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0" y="6607968"/>
            <a:ext cx="7092280" cy="2270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/>
              <a:t>Seminar Title, Speaker Name, Date, ...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2" r:id="rId1"/>
    <p:sldLayoutId id="2147483831" r:id="rId2"/>
    <p:sldLayoutId id="2147483835" r:id="rId3"/>
    <p:sldLayoutId id="2147483836" r:id="rId4"/>
  </p:sldLayoutIdLst>
  <p:transition/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004080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004080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004080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004080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004080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004080"/>
          </a:solidFill>
          <a:latin typeface="Arial" charset="0"/>
          <a:ea typeface="ＭＳ Ｐゴシック" charset="-128"/>
          <a:cs typeface="ＭＳ Ｐゴシック" charset="-128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004080"/>
          </a:solidFill>
          <a:latin typeface="Arial" charset="0"/>
          <a:ea typeface="ＭＳ Ｐゴシック" charset="-128"/>
          <a:cs typeface="ＭＳ Ｐゴシック" charset="-128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004080"/>
          </a:solidFill>
          <a:latin typeface="Arial" charset="0"/>
          <a:ea typeface="ＭＳ Ｐゴシック" charset="-128"/>
          <a:cs typeface="ＭＳ Ｐゴシック" charset="-128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004080"/>
          </a:solidFill>
          <a:latin typeface="Arial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rgbClr val="333333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rgbClr val="333333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rgbClr val="333333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rgbClr val="333333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333333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333333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333333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333333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333333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Community Code Project </a:t>
            </a:r>
            <a:br>
              <a:rPr lang="de-DE" dirty="0"/>
            </a:br>
            <a:br>
              <a:rPr lang="de-DE" dirty="0"/>
            </a:br>
            <a:r>
              <a:rPr lang="de-DE" dirty="0"/>
              <a:t>aka </a:t>
            </a:r>
            <a:r>
              <a:rPr lang="de-DE" dirty="0" err="1"/>
              <a:t>Continuous</a:t>
            </a:r>
            <a:r>
              <a:rPr lang="de-DE" dirty="0"/>
              <a:t> Code Reviews </a:t>
            </a:r>
          </a:p>
        </p:txBody>
      </p:sp>
    </p:spTree>
    <p:extLst>
      <p:ext uri="{BB962C8B-B14F-4D97-AF65-F5344CB8AC3E}">
        <p14:creationId xmlns:p14="http://schemas.microsoft.com/office/powerpoint/2010/main" val="3846839349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49796" y="498763"/>
            <a:ext cx="7772400" cy="685800"/>
          </a:xfrm>
        </p:spPr>
        <p:txBody>
          <a:bodyPr/>
          <a:lstStyle/>
          <a:p>
            <a:r>
              <a:rPr lang="de-DE" dirty="0"/>
              <a:t>Motivation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project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50A63D-4A51-124D-AE04-51FC091C67D5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>
          <a:xfrm>
            <a:off x="0" y="6559003"/>
            <a:ext cx="7524328" cy="293477"/>
          </a:xfrm>
        </p:spPr>
        <p:txBody>
          <a:bodyPr/>
          <a:lstStyle/>
          <a:p>
            <a:r>
              <a:rPr lang="de-DE" dirty="0" err="1"/>
              <a:t>Continuous</a:t>
            </a:r>
            <a:r>
              <a:rPr lang="de-DE" dirty="0"/>
              <a:t> Code Reviews </a:t>
            </a:r>
            <a:endParaRPr lang="en-US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>
          <a:xfrm>
            <a:off x="685800" y="1274763"/>
            <a:ext cx="7772400" cy="5257800"/>
          </a:xfrm>
        </p:spPr>
        <p:txBody>
          <a:bodyPr/>
          <a:lstStyle/>
          <a:p>
            <a:pPr>
              <a:buFontTx/>
              <a:buChar char="-"/>
            </a:pPr>
            <a:r>
              <a:rPr lang="en-US" dirty="0"/>
              <a:t>Give </a:t>
            </a:r>
            <a:r>
              <a:rPr lang="en-US" b="1" dirty="0"/>
              <a:t>feedback</a:t>
            </a:r>
            <a:r>
              <a:rPr lang="en-US" dirty="0"/>
              <a:t> on code quality to the Squeak community</a:t>
            </a:r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r>
              <a:rPr lang="en-US" dirty="0"/>
              <a:t>Identify clean code as </a:t>
            </a:r>
            <a:r>
              <a:rPr lang="en-US" b="1" dirty="0"/>
              <a:t>good examples for students</a:t>
            </a:r>
          </a:p>
        </p:txBody>
      </p:sp>
    </p:spTree>
    <p:extLst>
      <p:ext uri="{BB962C8B-B14F-4D97-AF65-F5344CB8AC3E}">
        <p14:creationId xmlns:p14="http://schemas.microsoft.com/office/powerpoint/2010/main" val="1233588680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49796" y="498763"/>
            <a:ext cx="7772400" cy="685800"/>
          </a:xfrm>
        </p:spPr>
        <p:txBody>
          <a:bodyPr/>
          <a:lstStyle/>
          <a:p>
            <a:r>
              <a:rPr lang="de-DE" dirty="0"/>
              <a:t>Research Problem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50A63D-4A51-124D-AE04-51FC091C67D5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>
          <a:xfrm>
            <a:off x="0" y="6559003"/>
            <a:ext cx="7524328" cy="293477"/>
          </a:xfrm>
        </p:spPr>
        <p:txBody>
          <a:bodyPr/>
          <a:lstStyle/>
          <a:p>
            <a:r>
              <a:rPr lang="de-DE" dirty="0" err="1"/>
              <a:t>Continuous</a:t>
            </a:r>
            <a:r>
              <a:rPr lang="de-DE" dirty="0"/>
              <a:t> Code Reviews </a:t>
            </a:r>
            <a:endParaRPr lang="en-US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>
          <a:xfrm>
            <a:off x="685800" y="1274763"/>
            <a:ext cx="7772400" cy="5257800"/>
          </a:xfrm>
        </p:spPr>
        <p:txBody>
          <a:bodyPr/>
          <a:lstStyle/>
          <a:p>
            <a:pPr>
              <a:buFontTx/>
              <a:buChar char="-"/>
            </a:pPr>
            <a:r>
              <a:rPr lang="en-US" dirty="0"/>
              <a:t>Contemporary code reviews are done only once before a pull request is merged</a:t>
            </a:r>
          </a:p>
          <a:p>
            <a:pPr lvl="1">
              <a:buFontTx/>
              <a:buChar char="-"/>
            </a:pPr>
            <a:r>
              <a:rPr lang="en-US" dirty="0"/>
              <a:t>No continuous feedback on code quality </a:t>
            </a:r>
            <a:r>
              <a:rPr lang="de-DE" dirty="0"/>
              <a:t>(</a:t>
            </a:r>
            <a:r>
              <a:rPr lang="de-DE" dirty="0" err="1"/>
              <a:t>especially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legacy</a:t>
            </a:r>
            <a:r>
              <a:rPr lang="de-DE" dirty="0"/>
              <a:t> </a:t>
            </a:r>
            <a:r>
              <a:rPr lang="de-DE" dirty="0" err="1"/>
              <a:t>code</a:t>
            </a:r>
            <a:r>
              <a:rPr lang="de-DE" dirty="0"/>
              <a:t>)</a:t>
            </a:r>
          </a:p>
          <a:p>
            <a:pPr lvl="1">
              <a:buFontTx/>
              <a:buChar char="-"/>
            </a:pPr>
            <a:r>
              <a:rPr lang="en-US" dirty="0"/>
              <a:t>No support for questions of new developers concerning existing code </a:t>
            </a:r>
          </a:p>
          <a:p>
            <a:pPr lvl="1">
              <a:buFontTx/>
              <a:buChar char="-"/>
            </a:pPr>
            <a:r>
              <a:rPr lang="en-US" dirty="0"/>
              <a:t>Forces the developers to leave their IDE for commenting </a:t>
            </a:r>
            <a:br>
              <a:rPr lang="en-US" dirty="0"/>
            </a:br>
            <a:r>
              <a:rPr lang="en-US" dirty="0"/>
              <a:t>on code -&gt; Context Switch </a:t>
            </a:r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r>
              <a:rPr lang="en-US" dirty="0"/>
              <a:t>How to give </a:t>
            </a:r>
            <a:r>
              <a:rPr lang="en-US" b="1" dirty="0"/>
              <a:t>continuous feedback </a:t>
            </a:r>
            <a:r>
              <a:rPr lang="en-US" dirty="0"/>
              <a:t>on code quality?</a:t>
            </a:r>
            <a:br>
              <a:rPr lang="en-US" dirty="0"/>
            </a:br>
            <a:br>
              <a:rPr lang="en-US" dirty="0"/>
            </a:br>
            <a:br>
              <a:rPr lang="de-DE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623175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49796" y="498763"/>
            <a:ext cx="7772400" cy="685800"/>
          </a:xfrm>
        </p:spPr>
        <p:txBody>
          <a:bodyPr/>
          <a:lstStyle/>
          <a:p>
            <a:r>
              <a:rPr lang="de-DE" dirty="0" err="1"/>
              <a:t>Walkthrough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approach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50A63D-4A51-124D-AE04-51FC091C67D5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>
          <a:xfrm>
            <a:off x="0" y="6559003"/>
            <a:ext cx="7524328" cy="293477"/>
          </a:xfrm>
        </p:spPr>
        <p:txBody>
          <a:bodyPr/>
          <a:lstStyle/>
          <a:p>
            <a:r>
              <a:rPr lang="de-DE" dirty="0" err="1"/>
              <a:t>Continuous</a:t>
            </a:r>
            <a:r>
              <a:rPr lang="de-DE" dirty="0"/>
              <a:t> Code Reviews </a:t>
            </a:r>
            <a:endParaRPr lang="en-US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>
          <a:xfrm>
            <a:off x="685800" y="1274763"/>
            <a:ext cx="7772400" cy="52578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developer Alice reads a piece of code relevant to her current issue. She does not understand, why this is done like it is and </a:t>
            </a:r>
            <a:r>
              <a:rPr lang="en-US" b="1" dirty="0"/>
              <a:t>adds a comment </a:t>
            </a:r>
            <a:r>
              <a:rPr lang="en-US" dirty="0"/>
              <a:t>on this piece of code. Because Bob did the last change to this code, he gets </a:t>
            </a:r>
            <a:r>
              <a:rPr lang="en-US" b="1" dirty="0"/>
              <a:t>informed about the new comment </a:t>
            </a:r>
            <a:r>
              <a:rPr lang="en-US" dirty="0"/>
              <a:t>by a notification in the IDE. He opens the concerned method and answers the questions. Alice recommends Bob to refactor the code to directly reveal this intention. He does so and </a:t>
            </a:r>
            <a:r>
              <a:rPr lang="en-US" b="1" dirty="0"/>
              <a:t>pushes the done button </a:t>
            </a:r>
            <a:r>
              <a:rPr lang="en-US" dirty="0"/>
              <a:t>of the comment in order to hide the comment of the discussion. After Alice has finished her issue, Bob enjoys reading her code and therefore pushes the </a:t>
            </a:r>
            <a:r>
              <a:rPr lang="en-US" b="1" dirty="0"/>
              <a:t>”I like” button </a:t>
            </a:r>
            <a:r>
              <a:rPr lang="en-US" dirty="0"/>
              <a:t>of the new method in order to help new developer getting to know the coding styles of the project.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3135547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49796" y="498763"/>
            <a:ext cx="7772400" cy="685800"/>
          </a:xfrm>
        </p:spPr>
        <p:txBody>
          <a:bodyPr/>
          <a:lstStyle/>
          <a:p>
            <a:r>
              <a:rPr lang="de-DE" dirty="0"/>
              <a:t>Implementation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50A63D-4A51-124D-AE04-51FC091C67D5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>
          <a:xfrm>
            <a:off x="0" y="6559003"/>
            <a:ext cx="7524328" cy="293477"/>
          </a:xfrm>
        </p:spPr>
        <p:txBody>
          <a:bodyPr/>
          <a:lstStyle/>
          <a:p>
            <a:r>
              <a:rPr lang="de-DE" dirty="0" err="1"/>
              <a:t>Continuous</a:t>
            </a:r>
            <a:r>
              <a:rPr lang="de-DE" dirty="0"/>
              <a:t> Code Reviews </a:t>
            </a:r>
            <a:endParaRPr lang="en-US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>
          <a:xfrm>
            <a:off x="685800" y="1274763"/>
            <a:ext cx="7772400" cy="5257800"/>
          </a:xfrm>
        </p:spPr>
        <p:txBody>
          <a:bodyPr/>
          <a:lstStyle/>
          <a:p>
            <a:pPr>
              <a:buFontTx/>
              <a:buChar char="-"/>
            </a:pPr>
            <a:r>
              <a:rPr lang="en-US" dirty="0"/>
              <a:t>In order to identify the </a:t>
            </a:r>
            <a:r>
              <a:rPr lang="en-US" b="1" dirty="0"/>
              <a:t>identity of a meta object</a:t>
            </a:r>
            <a:r>
              <a:rPr lang="en-US" dirty="0"/>
              <a:t>, we use a textual hash</a:t>
            </a:r>
          </a:p>
          <a:p>
            <a:pPr lvl="1">
              <a:buFontTx/>
              <a:buChar char="-"/>
            </a:pPr>
            <a:r>
              <a:rPr lang="en-US" dirty="0"/>
              <a:t>Package: package name</a:t>
            </a:r>
          </a:p>
          <a:p>
            <a:pPr lvl="1">
              <a:buFontTx/>
              <a:buChar char="-"/>
            </a:pPr>
            <a:r>
              <a:rPr lang="en-US" dirty="0"/>
              <a:t>Class: class name</a:t>
            </a:r>
          </a:p>
          <a:p>
            <a:pPr lvl="1">
              <a:buFontTx/>
              <a:buChar char="-"/>
            </a:pPr>
            <a:r>
              <a:rPr lang="en-US" dirty="0"/>
              <a:t>Method: class name + selector</a:t>
            </a:r>
          </a:p>
          <a:p>
            <a:pPr lvl="1">
              <a:buFontTx/>
              <a:buChar char="-"/>
            </a:pPr>
            <a:r>
              <a:rPr lang="en-US" dirty="0"/>
              <a:t>Method snippet: class name + selector + snippet text</a:t>
            </a:r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r>
              <a:rPr lang="en-US" dirty="0"/>
              <a:t>Comments are migrated when the meta object is moved to another class / package</a:t>
            </a:r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r>
              <a:rPr lang="en-US" dirty="0"/>
              <a:t>Reset of comments is performed </a:t>
            </a:r>
            <a:r>
              <a:rPr lang="en-US" dirty="0"/>
              <a:t>explicitly </a:t>
            </a:r>
            <a:r>
              <a:rPr lang="en-US" dirty="0"/>
              <a:t>by user only</a:t>
            </a:r>
          </a:p>
        </p:txBody>
      </p:sp>
    </p:spTree>
    <p:extLst>
      <p:ext uri="{BB962C8B-B14F-4D97-AF65-F5344CB8AC3E}">
        <p14:creationId xmlns:p14="http://schemas.microsoft.com/office/powerpoint/2010/main" val="3454441929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49796" y="498763"/>
            <a:ext cx="7772400" cy="685800"/>
          </a:xfrm>
        </p:spPr>
        <p:txBody>
          <a:bodyPr/>
          <a:lstStyle/>
          <a:p>
            <a:r>
              <a:rPr lang="de-DE" dirty="0"/>
              <a:t>Open </a:t>
            </a:r>
            <a:r>
              <a:rPr lang="de-DE" dirty="0" err="1"/>
              <a:t>Questions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50A63D-4A51-124D-AE04-51FC091C67D5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>
          <a:xfrm>
            <a:off x="0" y="6559003"/>
            <a:ext cx="7524328" cy="293477"/>
          </a:xfrm>
        </p:spPr>
        <p:txBody>
          <a:bodyPr/>
          <a:lstStyle/>
          <a:p>
            <a:r>
              <a:rPr lang="de-DE" dirty="0" err="1"/>
              <a:t>Continuous</a:t>
            </a:r>
            <a:r>
              <a:rPr lang="de-DE" dirty="0"/>
              <a:t> Code Reviews </a:t>
            </a:r>
            <a:endParaRPr lang="en-US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>
          <a:xfrm>
            <a:off x="685800" y="1274763"/>
            <a:ext cx="7772400" cy="5257800"/>
          </a:xfrm>
        </p:spPr>
        <p:txBody>
          <a:bodyPr/>
          <a:lstStyle/>
          <a:p>
            <a:pPr>
              <a:buFontTx/>
              <a:buChar char="-"/>
            </a:pPr>
            <a:r>
              <a:rPr lang="en-US" dirty="0"/>
              <a:t>Who should be notified?</a:t>
            </a:r>
          </a:p>
          <a:p>
            <a:pPr lvl="1">
              <a:buFontTx/>
              <a:buChar char="-"/>
            </a:pPr>
            <a:r>
              <a:rPr lang="en-US" dirty="0"/>
              <a:t>All developers that performed a change to the code</a:t>
            </a:r>
          </a:p>
          <a:p>
            <a:pPr lvl="1">
              <a:buFontTx/>
              <a:buChar char="-"/>
            </a:pPr>
            <a:r>
              <a:rPr lang="en-US" dirty="0"/>
              <a:t>The last developer who performed a change</a:t>
            </a:r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r>
              <a:rPr lang="en-US" dirty="0"/>
              <a:t>How to annotate the existing comments? </a:t>
            </a:r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r>
              <a:rPr lang="en-US" dirty="0"/>
              <a:t>How to scale the system?</a:t>
            </a:r>
          </a:p>
          <a:p>
            <a:pPr lvl="1">
              <a:buFontTx/>
              <a:buChar char="-"/>
            </a:pPr>
            <a:r>
              <a:rPr lang="en-US" dirty="0"/>
              <a:t>Download all comments for all classes </a:t>
            </a:r>
          </a:p>
          <a:p>
            <a:pPr lvl="1">
              <a:buFontTx/>
              <a:buChar char="-"/>
            </a:pPr>
            <a:r>
              <a:rPr lang="en-US" dirty="0"/>
              <a:t>Request comments for classes names contained in the image</a:t>
            </a:r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61894264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swa-muster">
  <a:themeElements>
    <a:clrScheme name="SWA">
      <a:dk1>
        <a:srgbClr val="333333"/>
      </a:dk1>
      <a:lt1>
        <a:srgbClr val="FFFFFF"/>
      </a:lt1>
      <a:dk2>
        <a:srgbClr val="666666"/>
      </a:dk2>
      <a:lt2>
        <a:srgbClr val="7F7F7F"/>
      </a:lt2>
      <a:accent1>
        <a:srgbClr val="800000"/>
      </a:accent1>
      <a:accent2>
        <a:srgbClr val="FF0000"/>
      </a:accent2>
      <a:accent3>
        <a:srgbClr val="FF8000"/>
      </a:accent3>
      <a:accent4>
        <a:srgbClr val="FFCC66"/>
      </a:accent4>
      <a:accent5>
        <a:srgbClr val="008040"/>
      </a:accent5>
      <a:accent6>
        <a:srgbClr val="004080"/>
      </a:accent6>
      <a:hlink>
        <a:srgbClr val="FF8000"/>
      </a:hlink>
      <a:folHlink>
        <a:srgbClr val="FF8000"/>
      </a:folHlink>
    </a:clrScheme>
    <a:fontScheme name="Blank Presentation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3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400" b="0" i="0" u="none" strike="noStrike" cap="none" normalizeH="0" baseline="0" dirty="0" err="1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Osaka" charset="-128"/>
            <a:cs typeface="Osaka" charset="-128"/>
          </a:defRPr>
        </a:defPPr>
      </a:lstStyle>
    </a:spDef>
    <a:lnDef>
      <a:spPr bwMode="auto"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/>
        </a:ln>
        <a:effectLst/>
      </a:spPr>
      <a:bodyPr/>
      <a:lstStyle/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swa.potx" id="{88A141D1-EC46-4839-AC43-9A1B72FD4D87}" vid="{E3B3F1CD-845C-4A11-B1F2-F1892F31AF2E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swa</Template>
  <TotalTime>0</TotalTime>
  <Words>360</Words>
  <Application>Microsoft Office PowerPoint</Application>
  <PresentationFormat>Bildschirmpräsentation (4:3)</PresentationFormat>
  <Paragraphs>50</Paragraphs>
  <Slides>6</Slides>
  <Notes>6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2" baseType="lpstr">
      <vt:lpstr>ＭＳ Ｐゴシック</vt:lpstr>
      <vt:lpstr>Arial</vt:lpstr>
      <vt:lpstr>Osaka</vt:lpstr>
      <vt:lpstr>Times</vt:lpstr>
      <vt:lpstr>swa-muster</vt:lpstr>
      <vt:lpstr>Image</vt:lpstr>
      <vt:lpstr>Community Code Project   aka Continuous Code Reviews </vt:lpstr>
      <vt:lpstr>Motivation of the project</vt:lpstr>
      <vt:lpstr>Research Problem</vt:lpstr>
      <vt:lpstr>Walkthrough of the approach</vt:lpstr>
      <vt:lpstr>Implementation</vt:lpstr>
      <vt:lpstr>Open Questions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AOP Design Patterns &amp; Idioms</dc:title>
  <dc:subject>Requirements</dc:subject>
  <dc:creator>Tobias Dürschmid</dc:creator>
  <cp:lastModifiedBy>Tobias Dürschmid</cp:lastModifiedBy>
  <cp:revision>74</cp:revision>
  <cp:lastPrinted>2011-04-19T12:55:19Z</cp:lastPrinted>
  <dcterms:created xsi:type="dcterms:W3CDTF">2015-06-29T07:25:05Z</dcterms:created>
  <dcterms:modified xsi:type="dcterms:W3CDTF">2017-03-24T07:00:44Z</dcterms:modified>
</cp:coreProperties>
</file>