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9" r:id="rId3"/>
    <p:sldId id="285" r:id="rId4"/>
    <p:sldId id="283" r:id="rId5"/>
    <p:sldId id="278" r:id="rId6"/>
    <p:sldId id="280" r:id="rId7"/>
    <p:sldId id="287" r:id="rId8"/>
    <p:sldId id="282" r:id="rId9"/>
    <p:sldId id="281" r:id="rId10"/>
    <p:sldId id="284" r:id="rId11"/>
    <p:sldId id="28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as Dürschmid" initials="TD" lastIdx="2" clrIdx="0">
    <p:extLst>
      <p:ext uri="{19B8F6BF-5375-455C-9EA6-DF929625EA0E}">
        <p15:presenceInfo xmlns:p15="http://schemas.microsoft.com/office/powerpoint/2012/main" userId="e97234b2386ce7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40C"/>
    <a:srgbClr val="000000"/>
    <a:srgbClr val="333333"/>
    <a:srgbClr val="008040"/>
    <a:srgbClr val="CCFF66"/>
    <a:srgbClr val="FFFFFF"/>
    <a:srgbClr val="004080"/>
    <a:srgbClr val="FF6FCF"/>
    <a:srgbClr val="CC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438" autoAdjust="0"/>
  </p:normalViewPr>
  <p:slideViewPr>
    <p:cSldViewPr>
      <p:cViewPr>
        <p:scale>
          <a:sx n="50" d="100"/>
          <a:sy n="50" d="100"/>
        </p:scale>
        <p:origin x="168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FB640B37-04A3-EB49-A62F-CE89F49789B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12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9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7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Post </a:t>
            </a:r>
            <a:r>
              <a:rPr lang="de-DE" dirty="0" err="1"/>
              <a:t>by</a:t>
            </a:r>
            <a:r>
              <a:rPr lang="de-DE" dirty="0"/>
              <a:t> &lt;</a:t>
            </a:r>
            <a:r>
              <a:rPr lang="de-DE" dirty="0" err="1"/>
              <a:t>Programming</a:t>
            </a:r>
            <a:r>
              <a:rPr lang="de-DE" dirty="0"/>
              <a:t>&gt;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developer Alice reads a piece of code relevant to her current issue. She does not understand, why this is done like it is and </a:t>
            </a:r>
            <a:r>
              <a:rPr lang="en-US" b="1" dirty="0"/>
              <a:t>adds a comment </a:t>
            </a:r>
            <a:r>
              <a:rPr lang="en-US" dirty="0"/>
              <a:t>on this piece of code. Because Bob did the last change to this code, he gets </a:t>
            </a:r>
            <a:r>
              <a:rPr lang="en-US" b="1" dirty="0"/>
              <a:t>informed about the new comment </a:t>
            </a:r>
            <a:r>
              <a:rPr lang="en-US" dirty="0"/>
              <a:t>by a notification in the IDE. He opens the concerned method and answers the questions. Alice recommends Bob to refactor the code to directly reveal this intention. He does so and </a:t>
            </a:r>
            <a:r>
              <a:rPr lang="en-US" b="1" dirty="0"/>
              <a:t>pushes the done button </a:t>
            </a:r>
            <a:r>
              <a:rPr lang="en-US" dirty="0"/>
              <a:t>of the comment in order to hide the comment of the discussion. After Alice has finished her issue, Bob enjoys reading her code and therefore pushes the </a:t>
            </a:r>
            <a:r>
              <a:rPr lang="en-US" b="1" dirty="0"/>
              <a:t>”I like” button </a:t>
            </a:r>
            <a:r>
              <a:rPr lang="en-US" dirty="0"/>
              <a:t>of the new method in order to help new developer getting to know the coding styles of the project.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3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1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1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3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 userDrawn="1"/>
        </p:nvGraphicFramePr>
        <p:xfrm>
          <a:off x="8534400" y="52388"/>
          <a:ext cx="5302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57" name="Image" r:id="rId3" imgW="3221337" imgH="1845301" progId="Photoshop.Image.9">
                  <p:embed/>
                </p:oleObj>
              </mc:Choice>
              <mc:Fallback>
                <p:oleObj name="Image" r:id="rId3" imgW="3221337" imgH="1845301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2513" b="12883"/>
                      <a:stretch>
                        <a:fillRect/>
                      </a:stretch>
                    </p:blipFill>
                    <p:spPr bwMode="auto">
                      <a:xfrm>
                        <a:off x="8534400" y="52388"/>
                        <a:ext cx="5302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333333"/>
                </a:solidFill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r>
              <a:rPr lang="en-US"/>
              <a:t>Talk Title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333333"/>
                </a:solidFill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307975"/>
          </a:xfrm>
        </p:spPr>
        <p:txBody>
          <a:bodyPr/>
          <a:lstStyle>
            <a:lvl1pPr>
              <a:spcBef>
                <a:spcPct val="0"/>
              </a:spcBef>
              <a:defRPr sz="1400">
                <a:solidFill>
                  <a:srgbClr val="333333"/>
                </a:solidFill>
                <a:ea typeface="Osaka" charset="0"/>
                <a:cs typeface="Osaka" charset="0"/>
              </a:defRPr>
            </a:lvl1pPr>
          </a:lstStyle>
          <a:p>
            <a:fld id="{8101D41E-40D9-A340-A2F7-1E3476B79F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28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0A63D-4A51-124D-AE04-51FC091C67D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Datumsplatzhalter 1"/>
          <p:cNvSpPr>
            <a:spLocks noGrp="1"/>
          </p:cNvSpPr>
          <p:nvPr>
            <p:ph type="dt" sz="half" idx="2"/>
          </p:nvPr>
        </p:nvSpPr>
        <p:spPr>
          <a:xfrm>
            <a:off x="0" y="13342"/>
            <a:ext cx="7524328" cy="293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Talk Title</a:t>
            </a:r>
            <a:endParaRPr lang="en-US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0" y="6607968"/>
            <a:ext cx="7092280" cy="22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788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FA575-1CAD-AB42-8CC7-10290F3E355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Datumsplatzhalter 1"/>
          <p:cNvSpPr>
            <a:spLocks noGrp="1"/>
          </p:cNvSpPr>
          <p:nvPr>
            <p:ph type="dt" sz="half" idx="2"/>
          </p:nvPr>
        </p:nvSpPr>
        <p:spPr>
          <a:xfrm>
            <a:off x="0" y="13342"/>
            <a:ext cx="7524328" cy="293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Talk Title</a:t>
            </a:r>
            <a:endParaRPr lang="en-US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0" y="6607968"/>
            <a:ext cx="7092280" cy="22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865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01AFE4-E303-B242-8365-9D52FA33298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3" name="Datumsplatzhalter 1"/>
          <p:cNvSpPr>
            <a:spLocks noGrp="1"/>
          </p:cNvSpPr>
          <p:nvPr>
            <p:ph type="dt" sz="half" idx="2"/>
          </p:nvPr>
        </p:nvSpPr>
        <p:spPr>
          <a:xfrm>
            <a:off x="0" y="13342"/>
            <a:ext cx="7524328" cy="293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Talk Title</a:t>
            </a:r>
            <a:endParaRPr lang="en-US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0" y="6607968"/>
            <a:ext cx="7092280" cy="22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841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36563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74763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83363"/>
            <a:ext cx="190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1200">
                <a:solidFill>
                  <a:srgbClr val="666666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fld id="{6F8BAF14-812A-0D44-BC27-78FA9E4E400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9012238" y="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534400" y="52388"/>
          <a:ext cx="5302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" name="Image" r:id="rId7" imgW="3221337" imgH="1845301" progId="Photoshop.Image.9">
                  <p:embed/>
                </p:oleObj>
              </mc:Choice>
              <mc:Fallback>
                <p:oleObj name="Image" r:id="rId7" imgW="3221337" imgH="1845301" progId="Photoshop.Image.9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2513" b="12883"/>
                      <a:stretch>
                        <a:fillRect/>
                      </a:stretch>
                    </p:blipFill>
                    <p:spPr bwMode="auto">
                      <a:xfrm>
                        <a:off x="8534400" y="52388"/>
                        <a:ext cx="5302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0" y="13342"/>
            <a:ext cx="7524328" cy="293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Talk Title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0" y="6607968"/>
            <a:ext cx="7092280" cy="22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1" r:id="rId2"/>
    <p:sldLayoutId id="2147483835" r:id="rId3"/>
    <p:sldLayoutId id="2147483836" r:id="rId4"/>
  </p:sldLayoutIdLst>
  <p:transition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333333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2232248"/>
          </a:xfrm>
        </p:spPr>
        <p:txBody>
          <a:bodyPr/>
          <a:lstStyle/>
          <a:p>
            <a:r>
              <a:rPr lang="en-US" dirty="0"/>
              <a:t>Continuous</a:t>
            </a:r>
            <a:r>
              <a:rPr lang="de-DE" dirty="0"/>
              <a:t> Code Reviews </a:t>
            </a:r>
            <a:br>
              <a:rPr lang="de-DE" dirty="0"/>
            </a:br>
            <a:br>
              <a:rPr lang="de-DE" dirty="0"/>
            </a:br>
            <a:r>
              <a:rPr lang="en-US" dirty="0"/>
              <a:t>A Social Coding tool for </a:t>
            </a:r>
            <a:br>
              <a:rPr lang="en-US" dirty="0"/>
            </a:br>
            <a:r>
              <a:rPr lang="en-US" dirty="0"/>
              <a:t>Code Reviews inside the IDE </a:t>
            </a:r>
            <a:br>
              <a:rPr lang="en-US" dirty="0"/>
            </a:b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0" y="450912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solidFill>
                  <a:srgbClr val="DD640C"/>
                </a:solidFill>
              </a:rPr>
              <a:t>Tobias Dürschmid</a:t>
            </a:r>
          </a:p>
          <a:p>
            <a:pPr algn="ctr">
              <a:lnSpc>
                <a:spcPct val="150000"/>
              </a:lnSpc>
            </a:pPr>
            <a:r>
              <a:rPr lang="de-DE" dirty="0"/>
              <a:t>Hasso Plattner Institute, University </a:t>
            </a:r>
            <a:r>
              <a:rPr lang="de-DE" dirty="0" err="1"/>
              <a:t>of</a:t>
            </a:r>
            <a:r>
              <a:rPr lang="de-DE" dirty="0"/>
              <a:t> Potsdam, Germany</a:t>
            </a:r>
          </a:p>
          <a:p>
            <a:pPr algn="ctr">
              <a:lnSpc>
                <a:spcPct val="150000"/>
              </a:lnSpc>
            </a:pPr>
            <a:r>
              <a:rPr lang="de-DE" dirty="0"/>
              <a:t>tobias.duerschmid@student.hpi.de</a:t>
            </a:r>
          </a:p>
        </p:txBody>
      </p:sp>
    </p:spTree>
    <p:extLst>
      <p:ext uri="{BB962C8B-B14F-4D97-AF65-F5344CB8AC3E}">
        <p14:creationId xmlns:p14="http://schemas.microsoft.com/office/powerpoint/2010/main" val="384683934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de-DE" dirty="0"/>
              <a:t>New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 err="1">
                <a:solidFill>
                  <a:srgbClr val="DD640C"/>
                </a:solidFill>
              </a:rPr>
              <a:t>merging</a:t>
            </a:r>
            <a:r>
              <a:rPr lang="de-DE" b="1" dirty="0">
                <a:solidFill>
                  <a:srgbClr val="DD640C"/>
                </a:solidFill>
              </a:rPr>
              <a:t> </a:t>
            </a:r>
            <a:r>
              <a:rPr lang="de-DE" b="1" dirty="0" err="1">
                <a:solidFill>
                  <a:srgbClr val="DD640C"/>
                </a:solidFill>
              </a:rPr>
              <a:t>reading</a:t>
            </a:r>
            <a:r>
              <a:rPr lang="de-DE" b="1" dirty="0">
                <a:solidFill>
                  <a:srgbClr val="DD640C"/>
                </a:solidFill>
              </a:rPr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>
                <a:solidFill>
                  <a:srgbClr val="DD640C"/>
                </a:solidFill>
              </a:rPr>
              <a:t>adding</a:t>
            </a:r>
            <a:r>
              <a:rPr lang="de-DE" b="1" dirty="0">
                <a:solidFill>
                  <a:srgbClr val="DD640C"/>
                </a:solidFill>
              </a:rPr>
              <a:t> </a:t>
            </a:r>
            <a:r>
              <a:rPr lang="de-DE" b="1" dirty="0" err="1">
                <a:solidFill>
                  <a:srgbClr val="DD640C"/>
                </a:solidFill>
              </a:rPr>
              <a:t>reviews</a:t>
            </a:r>
            <a:endParaRPr lang="de-DE" b="1" dirty="0">
              <a:solidFill>
                <a:srgbClr val="DD640C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de-DE" b="1" dirty="0">
              <a:solidFill>
                <a:srgbClr val="DD640C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 err="1"/>
              <a:t>Depict</a:t>
            </a:r>
            <a:r>
              <a:rPr lang="de-DE" dirty="0"/>
              <a:t> programmging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b="1" dirty="0" err="1">
                <a:solidFill>
                  <a:srgbClr val="DD640C"/>
                </a:solidFill>
              </a:rPr>
              <a:t>social</a:t>
            </a:r>
            <a:r>
              <a:rPr lang="de-DE" b="1" dirty="0">
                <a:solidFill>
                  <a:srgbClr val="DD640C"/>
                </a:solidFill>
              </a:rPr>
              <a:t> </a:t>
            </a:r>
            <a:r>
              <a:rPr lang="de-DE" b="1" dirty="0" err="1">
                <a:solidFill>
                  <a:srgbClr val="DD640C"/>
                </a:solidFill>
              </a:rPr>
              <a:t>activity</a:t>
            </a:r>
            <a:r>
              <a:rPr lang="de-DE" b="1" dirty="0">
                <a:solidFill>
                  <a:srgbClr val="DD640C"/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de-DE" b="1" dirty="0">
              <a:solidFill>
                <a:srgbClr val="DD640C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b="1" dirty="0" err="1">
                <a:solidFill>
                  <a:srgbClr val="DD640C"/>
                </a:solidFill>
              </a:rPr>
              <a:t>orthogonally</a:t>
            </a:r>
            <a:r>
              <a:rPr lang="de-DE" b="1" dirty="0">
                <a:solidFill>
                  <a:srgbClr val="DD640C"/>
                </a:solidFill>
              </a:rPr>
              <a:t> </a:t>
            </a:r>
            <a:r>
              <a:rPr lang="de-DE" b="1" dirty="0" err="1">
                <a:solidFill>
                  <a:srgbClr val="DD640C"/>
                </a:solidFill>
              </a:rPr>
              <a:t>to</a:t>
            </a:r>
            <a:r>
              <a:rPr lang="de-DE" b="1" dirty="0">
                <a:solidFill>
                  <a:srgbClr val="DD640C"/>
                </a:solidFill>
              </a:rPr>
              <a:t> pull </a:t>
            </a:r>
            <a:r>
              <a:rPr lang="de-DE" b="1" dirty="0" err="1">
                <a:solidFill>
                  <a:srgbClr val="DD640C"/>
                </a:solidFill>
              </a:rPr>
              <a:t>requests</a:t>
            </a:r>
            <a:endParaRPr lang="de-DE" b="1" dirty="0">
              <a:solidFill>
                <a:srgbClr val="DD64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006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(Rigby and Bird 2013) Peter C. Rigby and Christian Bird. 2013. Convergent Contemporary Software Peer Review Practices. In </a:t>
            </a:r>
            <a:r>
              <a:rPr lang="en-US" i="1" dirty="0"/>
              <a:t>Proceedings of the ’13 9th Joint Meeting on Foundations of Software Engineering (ESEC/FSE ’13)</a:t>
            </a:r>
            <a:r>
              <a:rPr lang="en-US" dirty="0"/>
              <a:t>. ACM, New York, NY, USA, 202–212. 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7617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Performing</a:t>
            </a:r>
            <a:r>
              <a:rPr lang="de-DE" dirty="0"/>
              <a:t> Code Reviews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Finding </a:t>
            </a:r>
            <a:r>
              <a:rPr lang="en-US" b="1" dirty="0">
                <a:solidFill>
                  <a:srgbClr val="DD640C"/>
                </a:solidFill>
              </a:rPr>
              <a:t>defects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Improving </a:t>
            </a:r>
            <a:r>
              <a:rPr lang="en-US" b="1" dirty="0">
                <a:solidFill>
                  <a:srgbClr val="DD640C"/>
                </a:solidFill>
              </a:rPr>
              <a:t>code quality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Discussing </a:t>
            </a:r>
            <a:r>
              <a:rPr lang="en-US" b="1" dirty="0">
                <a:solidFill>
                  <a:srgbClr val="DD640C"/>
                </a:solidFill>
              </a:rPr>
              <a:t>alternative </a:t>
            </a:r>
            <a:r>
              <a:rPr lang="en-US" dirty="0"/>
              <a:t>solutions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Transferring </a:t>
            </a:r>
            <a:r>
              <a:rPr lang="en-US" b="1" dirty="0">
                <a:solidFill>
                  <a:srgbClr val="DD640C"/>
                </a:solidFill>
              </a:rPr>
              <a:t>knowledge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/>
              <a:t>Improving </a:t>
            </a:r>
            <a:r>
              <a:rPr lang="en-US" b="1" dirty="0">
                <a:solidFill>
                  <a:srgbClr val="DD640C"/>
                </a:solidFill>
              </a:rPr>
              <a:t>team awareness 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5647859" y="5949280"/>
            <a:ext cx="3182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(Rigby and Bird 2013)</a:t>
            </a:r>
            <a:endParaRPr lang="de-DE" dirty="0"/>
          </a:p>
        </p:txBody>
      </p:sp>
      <p:pic>
        <p:nvPicPr>
          <p:cNvPr id="7" name="Grafik 6" descr="Besprechu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1941" y="4505130"/>
            <a:ext cx="914400" cy="914400"/>
          </a:xfrm>
          <a:prstGeom prst="rect">
            <a:avLst/>
          </a:prstGeom>
        </p:spPr>
      </p:pic>
      <p:pic>
        <p:nvPicPr>
          <p:cNvPr id="14" name="Grafik 13" descr="Aufwärtstren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5712" y="2089168"/>
            <a:ext cx="914400" cy="914400"/>
          </a:xfrm>
          <a:prstGeom prst="rect">
            <a:avLst/>
          </a:prstGeom>
        </p:spPr>
      </p:pic>
      <p:pic>
        <p:nvPicPr>
          <p:cNvPr id="18" name="Grafik 17" descr="Gehirn im Kopf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45447" y="3665015"/>
            <a:ext cx="914400" cy="914400"/>
          </a:xfrm>
          <a:prstGeom prst="rect">
            <a:avLst/>
          </a:prstGeom>
        </p:spPr>
      </p:pic>
      <p:pic>
        <p:nvPicPr>
          <p:cNvPr id="20" name="Grafik 19" descr="Blitz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19872" y="1291082"/>
            <a:ext cx="914400" cy="914400"/>
          </a:xfrm>
          <a:prstGeom prst="rect">
            <a:avLst/>
          </a:prstGeom>
        </p:spPr>
      </p:pic>
      <p:pic>
        <p:nvPicPr>
          <p:cNvPr id="24" name="Grafik 23" descr="Liste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9861" y="29466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31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Contemporary code reviews are done only </a:t>
            </a:r>
            <a:r>
              <a:rPr lang="en-US" b="1" dirty="0">
                <a:solidFill>
                  <a:srgbClr val="DD640C"/>
                </a:solidFill>
              </a:rPr>
              <a:t>once</a:t>
            </a:r>
            <a:r>
              <a:rPr lang="en-US" dirty="0">
                <a:solidFill>
                  <a:srgbClr val="DD640C"/>
                </a:solidFill>
              </a:rPr>
              <a:t> </a:t>
            </a:r>
            <a:r>
              <a:rPr lang="en-US" dirty="0"/>
              <a:t>before a pull request is merged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dirty="0"/>
              <a:t>No feedback on </a:t>
            </a:r>
            <a:r>
              <a:rPr lang="en-US" sz="2400" b="1" dirty="0">
                <a:solidFill>
                  <a:srgbClr val="DD640C"/>
                </a:solidFill>
              </a:rPr>
              <a:t>legacy code</a:t>
            </a:r>
            <a:br>
              <a:rPr lang="de-DE" sz="1100" b="1" dirty="0">
                <a:solidFill>
                  <a:srgbClr val="DD640C"/>
                </a:solidFill>
              </a:rPr>
            </a:br>
            <a:endParaRPr lang="en-US" sz="11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dirty="0"/>
              <a:t>No support for questions of </a:t>
            </a:r>
            <a:br>
              <a:rPr lang="en-US" sz="2400" dirty="0"/>
            </a:br>
            <a:r>
              <a:rPr lang="en-US" sz="2400" b="1" dirty="0">
                <a:solidFill>
                  <a:srgbClr val="DD640C"/>
                </a:solidFill>
              </a:rPr>
              <a:t>new developers</a:t>
            </a:r>
            <a:r>
              <a:rPr lang="en-US" sz="2400" b="1" dirty="0"/>
              <a:t> </a:t>
            </a:r>
            <a:br>
              <a:rPr lang="en-US" sz="1000" b="1" dirty="0"/>
            </a:br>
            <a:r>
              <a:rPr lang="en-US" sz="200" b="1" dirty="0"/>
              <a:t>  </a:t>
            </a:r>
            <a:r>
              <a:rPr lang="en-US" sz="1000" dirty="0"/>
              <a:t>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dirty="0"/>
              <a:t>Involves </a:t>
            </a:r>
            <a:r>
              <a:rPr lang="en-US" sz="2400" b="1" i="0" dirty="0">
                <a:solidFill>
                  <a:srgbClr val="DD640C"/>
                </a:solidFill>
                <a:latin typeface="+mj-lt"/>
              </a:rPr>
              <a:t>context</a:t>
            </a:r>
            <a:r>
              <a:rPr lang="en-US" sz="2400" b="1" dirty="0">
                <a:solidFill>
                  <a:srgbClr val="DD640C"/>
                </a:solidFill>
              </a:rPr>
              <a:t> switches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/>
              <a:t> </a:t>
            </a:r>
            <a:endParaRPr lang="en-US" sz="28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How to make code reviews more </a:t>
            </a:r>
            <a:r>
              <a:rPr lang="en-US" b="1" dirty="0">
                <a:solidFill>
                  <a:srgbClr val="DD640C"/>
                </a:solidFill>
              </a:rPr>
              <a:t>live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br>
              <a:rPr lang="de-DE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Grafik 8" descr="Elternteil und Kind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6036" y="3498428"/>
            <a:ext cx="914400" cy="914400"/>
          </a:xfrm>
          <a:prstGeom prst="rect">
            <a:avLst/>
          </a:prstGeom>
        </p:spPr>
      </p:pic>
      <p:pic>
        <p:nvPicPr>
          <p:cNvPr id="11" name="Grafik 10" descr="Stundenglas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6036" y="2263924"/>
            <a:ext cx="914400" cy="914400"/>
          </a:xfrm>
          <a:prstGeom prst="rect">
            <a:avLst/>
          </a:prstGeom>
        </p:spPr>
      </p:pic>
      <p:pic>
        <p:nvPicPr>
          <p:cNvPr id="15" name="Grafik 14" descr="Wiederholu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96036" y="46472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699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 err="1"/>
              <a:t>Social</a:t>
            </a:r>
            <a:r>
              <a:rPr lang="de-DE" dirty="0"/>
              <a:t> Media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26375" t="16401" r="26375" b="6601"/>
          <a:stretch/>
        </p:blipFill>
        <p:spPr>
          <a:xfrm>
            <a:off x="433772" y="1726077"/>
            <a:ext cx="3978697" cy="364713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/>
          <a:srcRect l="2751" t="29001" r="58594" b="13814"/>
          <a:stretch/>
        </p:blipFill>
        <p:spPr>
          <a:xfrm>
            <a:off x="4440900" y="1726076"/>
            <a:ext cx="4382776" cy="3647139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39552" y="1239141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DD640C"/>
                </a:solidFill>
              </a:rPr>
              <a:t>Twitter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40900" y="1264411"/>
            <a:ext cx="438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DD640C"/>
                </a:solidFill>
              </a:rPr>
              <a:t>StackOverflow</a:t>
            </a:r>
            <a:endParaRPr lang="de-DE" b="1" dirty="0">
              <a:solidFill>
                <a:srgbClr val="DD640C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-108520" y="5661248"/>
            <a:ext cx="925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Content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>
                <a:solidFill>
                  <a:srgbClr val="DD640C"/>
                </a:solidFill>
              </a:rPr>
              <a:t>live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04356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137" y="2204864"/>
            <a:ext cx="8734510" cy="2805147"/>
          </a:xfrm>
        </p:spPr>
      </p:pic>
    </p:spTree>
    <p:extLst>
      <p:ext uri="{BB962C8B-B14F-4D97-AF65-F5344CB8AC3E}">
        <p14:creationId xmlns:p14="http://schemas.microsoft.com/office/powerpoint/2010/main" val="1431355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 5"/>
          <p:cNvSpPr/>
          <p:nvPr/>
        </p:nvSpPr>
        <p:spPr bwMode="auto">
          <a:xfrm rot="11141214">
            <a:off x="2837370" y="2296570"/>
            <a:ext cx="3423905" cy="2408879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cxnSp>
        <p:nvCxnSpPr>
          <p:cNvPr id="16" name="Gerade Verbindung mit Pfeil 15"/>
          <p:cNvCxnSpPr>
            <a:cxnSpLocks/>
          </p:cNvCxnSpPr>
          <p:nvPr/>
        </p:nvCxnSpPr>
        <p:spPr bwMode="auto">
          <a:xfrm flipH="1">
            <a:off x="2051720" y="3183982"/>
            <a:ext cx="2253208" cy="0"/>
          </a:xfrm>
          <a:prstGeom prst="straightConnector1">
            <a:avLst/>
          </a:prstGeom>
          <a:ln w="76200">
            <a:solidFill>
              <a:srgbClr val="DD640C"/>
            </a:solidFill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How to exchange comments between clients?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b="1" dirty="0">
              <a:solidFill>
                <a:srgbClr val="DD640C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b="1" dirty="0">
              <a:solidFill>
                <a:srgbClr val="DD640C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b="1" dirty="0">
              <a:solidFill>
                <a:srgbClr val="DD640C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b="1" dirty="0">
              <a:solidFill>
                <a:srgbClr val="DD640C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b="1" dirty="0">
              <a:solidFill>
                <a:srgbClr val="DD640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DD640C"/>
                </a:solidFill>
              </a:rPr>
              <a:t>Client-Server Architecture</a:t>
            </a:r>
            <a:r>
              <a:rPr lang="en-US" b="1" dirty="0"/>
              <a:t> </a:t>
            </a:r>
            <a:r>
              <a:rPr lang="en-US" dirty="0"/>
              <a:t>with Squeak frontend and Ruby server for comment exchange using REST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 </a:t>
            </a:r>
            <a:endParaRPr lang="en-US" dirty="0"/>
          </a:p>
        </p:txBody>
      </p:sp>
      <p:sp>
        <p:nvSpPr>
          <p:cNvPr id="3" name="Zylinder 2"/>
          <p:cNvSpPr/>
          <p:nvPr/>
        </p:nvSpPr>
        <p:spPr bwMode="auto">
          <a:xfrm>
            <a:off x="3685226" y="2806610"/>
            <a:ext cx="1728192" cy="1397143"/>
          </a:xfrm>
          <a:prstGeom prst="can">
            <a:avLst/>
          </a:prstGeom>
          <a:solidFill>
            <a:srgbClr val="DD64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Osaka" charset="-128"/>
                <a:cs typeface="Osaka" charset="-128"/>
              </a:rPr>
              <a:t>Comments</a:t>
            </a:r>
          </a:p>
        </p:txBody>
      </p:sp>
      <p:cxnSp>
        <p:nvCxnSpPr>
          <p:cNvPr id="10" name="Gerade Verbindung mit Pfeil 9"/>
          <p:cNvCxnSpPr>
            <a:cxnSpLocks/>
          </p:cNvCxnSpPr>
          <p:nvPr/>
        </p:nvCxnSpPr>
        <p:spPr bwMode="auto">
          <a:xfrm flipH="1">
            <a:off x="5413418" y="3094642"/>
            <a:ext cx="2253208" cy="0"/>
          </a:xfrm>
          <a:prstGeom prst="straightConnector1">
            <a:avLst/>
          </a:prstGeom>
          <a:ln w="76200">
            <a:solidFill>
              <a:srgbClr val="DD640C"/>
            </a:solidFill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cxnSpLocks/>
          </p:cNvCxnSpPr>
          <p:nvPr/>
        </p:nvCxnSpPr>
        <p:spPr bwMode="auto">
          <a:xfrm flipV="1">
            <a:off x="5148064" y="3920155"/>
            <a:ext cx="1893168" cy="13489"/>
          </a:xfrm>
          <a:prstGeom prst="straightConnector1">
            <a:avLst/>
          </a:prstGeom>
          <a:ln w="76200">
            <a:solidFill>
              <a:srgbClr val="DD640C"/>
            </a:solidFill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 bwMode="auto">
          <a:xfrm>
            <a:off x="7020272" y="2835601"/>
            <a:ext cx="1653480" cy="1368152"/>
          </a:xfrm>
          <a:prstGeom prst="rect">
            <a:avLst/>
          </a:prstGeom>
          <a:solidFill>
            <a:srgbClr val="DD64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Osaka" charset="-128"/>
                <a:cs typeface="Osaka" charset="-128"/>
              </a:rPr>
              <a:t>IDE</a:t>
            </a:r>
          </a:p>
        </p:txBody>
      </p:sp>
      <p:cxnSp>
        <p:nvCxnSpPr>
          <p:cNvPr id="17" name="Gerade Verbindung mit Pfeil 16"/>
          <p:cNvCxnSpPr>
            <a:cxnSpLocks/>
          </p:cNvCxnSpPr>
          <p:nvPr/>
        </p:nvCxnSpPr>
        <p:spPr bwMode="auto">
          <a:xfrm flipV="1">
            <a:off x="1814736" y="4009495"/>
            <a:ext cx="1893168" cy="13489"/>
          </a:xfrm>
          <a:prstGeom prst="straightConnector1">
            <a:avLst/>
          </a:prstGeom>
          <a:ln w="76200">
            <a:solidFill>
              <a:srgbClr val="DD640C"/>
            </a:solidFill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 bwMode="auto">
          <a:xfrm>
            <a:off x="398240" y="2852936"/>
            <a:ext cx="1653480" cy="1368152"/>
          </a:xfrm>
          <a:prstGeom prst="rect">
            <a:avLst/>
          </a:prstGeom>
          <a:solidFill>
            <a:srgbClr val="DD64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Osaka" charset="-128"/>
                <a:cs typeface="Osaka" charset="-128"/>
              </a:rPr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34544419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67544"/>
            <a:ext cx="7772400" cy="5257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How to encode the </a:t>
            </a:r>
            <a:r>
              <a:rPr lang="en-US" b="1" dirty="0">
                <a:solidFill>
                  <a:srgbClr val="DD640C"/>
                </a:solidFill>
              </a:rPr>
              <a:t>reference to meta objects</a:t>
            </a:r>
            <a:r>
              <a:rPr lang="en-US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</a:t>
            </a:r>
            <a:r>
              <a:rPr lang="en-US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Package: Package name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Class: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Package name + </a:t>
            </a:r>
            <a:r>
              <a:rPr lang="en-US" dirty="0"/>
              <a:t>class name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Method: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Package name + </a:t>
            </a:r>
            <a:r>
              <a:rPr lang="en-US" dirty="0"/>
              <a:t>class name + method name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4326" t="16401" r="1175" b="15001"/>
          <a:stretch/>
        </p:blipFill>
        <p:spPr>
          <a:xfrm>
            <a:off x="1258956" y="1947483"/>
            <a:ext cx="6626088" cy="270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102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67544"/>
            <a:ext cx="7772400" cy="5257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How to </a:t>
            </a:r>
            <a:r>
              <a:rPr lang="en-US" b="1" dirty="0">
                <a:solidFill>
                  <a:srgbClr val="DD640C"/>
                </a:solidFill>
              </a:rPr>
              <a:t>migrate</a:t>
            </a:r>
            <a:r>
              <a:rPr lang="en-US" dirty="0"/>
              <a:t> comments when the meta object </a:t>
            </a:r>
            <a:br>
              <a:rPr lang="en-US" dirty="0"/>
            </a:br>
            <a:r>
              <a:rPr lang="en-US" dirty="0"/>
              <a:t>is moved to another class / package or renamed?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Comment has a </a:t>
            </a:r>
            <a:r>
              <a:rPr lang="en-US" b="1" dirty="0">
                <a:solidFill>
                  <a:srgbClr val="DD640C"/>
                </a:solidFill>
              </a:rPr>
              <a:t>list of references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DD640C"/>
                </a:solidFill>
              </a:rPr>
              <a:t>When to reset </a:t>
            </a:r>
            <a:r>
              <a:rPr lang="en-US" dirty="0"/>
              <a:t>comments?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b="1" dirty="0">
                <a:solidFill>
                  <a:srgbClr val="DD640C"/>
                </a:solidFill>
              </a:rPr>
              <a:t>Only explicitly </a:t>
            </a:r>
            <a:r>
              <a:rPr lang="en-US" dirty="0"/>
              <a:t>by user only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dirty="0"/>
          </a:p>
        </p:txBody>
      </p:sp>
      <p:pic>
        <p:nvPicPr>
          <p:cNvPr id="11" name="Grafik 10" descr="Benutz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4048" y="4458816"/>
            <a:ext cx="914400" cy="914400"/>
          </a:xfrm>
          <a:prstGeom prst="rect">
            <a:avLst/>
          </a:prstGeom>
        </p:spPr>
      </p:pic>
      <p:pic>
        <p:nvPicPr>
          <p:cNvPr id="15" name="Grafik 14" descr="Prüfliste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0152" y="24425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799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Reviews, Tobias Dürschmid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de-DE" dirty="0">
                <a:solidFill>
                  <a:srgbClr val="000000"/>
                </a:solidFill>
              </a:rPr>
              <a:t>Stand-</a:t>
            </a:r>
            <a:r>
              <a:rPr lang="de-DE" dirty="0" err="1">
                <a:solidFill>
                  <a:srgbClr val="000000"/>
                </a:solidFill>
              </a:rPr>
              <a:t>alone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tools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for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code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reviews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 err="1"/>
              <a:t>CodeFlow</a:t>
            </a:r>
            <a:r>
              <a:rPr lang="en-US" dirty="0"/>
              <a:t>, Mondrian, </a:t>
            </a:r>
            <a:r>
              <a:rPr lang="en-US" dirty="0" err="1"/>
              <a:t>Gerrit</a:t>
            </a:r>
            <a:r>
              <a:rPr lang="en-US" dirty="0"/>
              <a:t>, Phabricator, </a:t>
            </a:r>
            <a:r>
              <a:rPr lang="de-DE" dirty="0" err="1"/>
              <a:t>ClusterChanges</a:t>
            </a:r>
            <a:r>
              <a:rPr lang="de-DE" dirty="0"/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dirty="0"/>
              <a:t>Plug-Ins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dirty="0" err="1"/>
              <a:t>EGerrit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Plug-In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de-DE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b="1" dirty="0">
                <a:solidFill>
                  <a:srgbClr val="DD640C"/>
                </a:solidFill>
              </a:rPr>
              <a:t>Pull-</a:t>
            </a:r>
            <a:r>
              <a:rPr lang="de-DE" b="1" dirty="0" err="1">
                <a:solidFill>
                  <a:srgbClr val="DD640C"/>
                </a:solidFill>
              </a:rPr>
              <a:t>based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reviews</a:t>
            </a:r>
            <a:endParaRPr lang="de-DE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b="1" dirty="0">
                <a:solidFill>
                  <a:srgbClr val="DD640C"/>
                </a:solidFill>
              </a:rPr>
              <a:t>Change-</a:t>
            </a:r>
            <a:r>
              <a:rPr lang="de-DE" b="1" dirty="0" err="1">
                <a:solidFill>
                  <a:srgbClr val="DD640C"/>
                </a:solidFill>
              </a:rPr>
              <a:t>based</a:t>
            </a:r>
            <a:r>
              <a:rPr lang="de-DE" b="1" dirty="0">
                <a:solidFill>
                  <a:srgbClr val="DD640C"/>
                </a:solidFill>
              </a:rPr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reviews</a:t>
            </a:r>
            <a:endParaRPr lang="de-DE" dirty="0"/>
          </a:p>
          <a:p>
            <a:pPr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6644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wa-muster">
  <a:themeElements>
    <a:clrScheme name="SWA">
      <a:dk1>
        <a:srgbClr val="333333"/>
      </a:dk1>
      <a:lt1>
        <a:srgbClr val="FFFFFF"/>
      </a:lt1>
      <a:dk2>
        <a:srgbClr val="666666"/>
      </a:dk2>
      <a:lt2>
        <a:srgbClr val="7F7F7F"/>
      </a:lt2>
      <a:accent1>
        <a:srgbClr val="800000"/>
      </a:accent1>
      <a:accent2>
        <a:srgbClr val="FF0000"/>
      </a:accent2>
      <a:accent3>
        <a:srgbClr val="FF8000"/>
      </a:accent3>
      <a:accent4>
        <a:srgbClr val="FFCC66"/>
      </a:accent4>
      <a:accent5>
        <a:srgbClr val="008040"/>
      </a:accent5>
      <a:accent6>
        <a:srgbClr val="004080"/>
      </a:accent6>
      <a:hlink>
        <a:srgbClr val="FF8000"/>
      </a:hlink>
      <a:folHlink>
        <a:srgbClr val="FF80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a.potx" id="{88A141D1-EC46-4839-AC43-9A1B72FD4D87}" vid="{E3B3F1CD-845C-4A11-B1F2-F1892F31AF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</Template>
  <TotalTime>0</TotalTime>
  <Words>459</Words>
  <Application>Microsoft Office PowerPoint</Application>
  <PresentationFormat>Bildschirmpräsentation (4:3)</PresentationFormat>
  <Paragraphs>103</Paragraphs>
  <Slides>11</Slides>
  <Notes>11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Osaka</vt:lpstr>
      <vt:lpstr>Times</vt:lpstr>
      <vt:lpstr>swa-muster</vt:lpstr>
      <vt:lpstr>Image</vt:lpstr>
      <vt:lpstr>Continuous Code Reviews   A Social Coding tool for  Code Reviews inside the IDE  </vt:lpstr>
      <vt:lpstr>Reasons for Performing Code Reviews</vt:lpstr>
      <vt:lpstr>Problem</vt:lpstr>
      <vt:lpstr>Social Media</vt:lpstr>
      <vt:lpstr>Demo</vt:lpstr>
      <vt:lpstr>Design</vt:lpstr>
      <vt:lpstr>Design</vt:lpstr>
      <vt:lpstr>Design</vt:lpstr>
      <vt:lpstr>Related Work</vt:lpstr>
      <vt:lpstr>Conclusion</vt:lpstr>
      <vt:lpstr>References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 Design Patterns &amp; Idioms</dc:title>
  <dc:subject>Requirements</dc:subject>
  <dc:creator>Tobias Dürschmid</dc:creator>
  <cp:lastModifiedBy>Tobias Dürschmid</cp:lastModifiedBy>
  <cp:revision>116</cp:revision>
  <cp:lastPrinted>2011-04-19T12:55:19Z</cp:lastPrinted>
  <dcterms:created xsi:type="dcterms:W3CDTF">2015-06-29T07:25:05Z</dcterms:created>
  <dcterms:modified xsi:type="dcterms:W3CDTF">2017-04-05T09:44:48Z</dcterms:modified>
</cp:coreProperties>
</file>