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466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A1F23C-415D-4592-B942-1E4D1A2C91E1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B88F95-0373-4285-B3E5-F4291A937FE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7006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B88F95-0373-4285-B3E5-F4291A937FE6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8300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E93AE-31E0-47A5-9727-8EAE7469D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C1B143C-EAFB-43C6-B868-99988F05F4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958FA70-F8BD-4F5D-A24E-1AFEA78EE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A3C-1F38-4E32-AF17-64E73862B224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E716AC-9DA0-44BE-87AE-0A062258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50C8AA-A164-4B67-8CF5-C024C987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06F3-D931-4127-8519-CB31966D2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60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E6B43-F073-4F9F-B553-760B7B05F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4AEBEBF-1979-4D2F-9FC1-E618BD961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4475E7-FD01-4353-BE88-321AB91C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A3C-1F38-4E32-AF17-64E73862B224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945673-6D37-4184-99D3-24D5D6863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3F090D-0D5E-45C1-B934-3024044F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06F3-D931-4127-8519-CB31966D2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792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F33D8CE-3DA9-4BFB-BE9D-1FC2BBDAF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4EF09B-F2FF-4EFA-9A8A-59C2BD48F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6F1AE9-CCCB-4196-9EDB-02BA47B8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A3C-1F38-4E32-AF17-64E73862B224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44CB6B-4E82-4F01-BD40-D5394DB83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0D8A40D-FF65-4826-91D9-D69D7CFF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06F3-D931-4127-8519-CB31966D2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350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332B60-E3E8-4A0D-B6E7-AA14BC8B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802891-98F4-4A64-AAE9-7B4A31887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2D2C56-A0D8-4691-9174-80BB614C4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A3C-1F38-4E32-AF17-64E73862B224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8E45BA-D92F-4F2C-B6E7-91C2268C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A76EE2-ED83-4D40-B4B3-79D6E25C7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06F3-D931-4127-8519-CB31966D2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3745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D02E82-0443-4379-93DE-AB3BAF4B6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DBD8E81-FDB5-425D-A59D-6156FF63E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9CB350-D345-47EA-A952-F08ED3307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A3C-1F38-4E32-AF17-64E73862B224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05C56-4AAA-4B15-8CAE-85EC4C85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DB84E85-9C01-4585-B1C1-5262A3C8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06F3-D931-4127-8519-CB31966D2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06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112FAE-A074-4E5B-9F6E-2C997F5EE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CFCA8D-70A7-4B32-9E9C-887CDD5DF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F6AEC1-4C45-490F-A319-3FE3A47C5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57E8F1-EE10-4306-B71C-8FE90638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A3C-1F38-4E32-AF17-64E73862B224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9C8A1F-CE61-488D-B741-1F7D683C3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2B523DC-251D-42A2-815E-0EA4D41A9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06F3-D931-4127-8519-CB31966D2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12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B4D36A-DC24-4CD4-B097-671AB752C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B6FC63-3D5E-46C6-820D-510DF1B39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C02CEBC-1992-4D49-825B-031E989AE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F250E7C-F47C-42DA-98A3-0042C72BC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66F07D1-AE95-4401-86A9-6FA822648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D0F2DF6-EEC7-491A-8265-262ABC75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A3C-1F38-4E32-AF17-64E73862B224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334A384-95D7-463C-8FD1-BC1247BA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03ECCF-101D-416B-B01C-F90F5E8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06F3-D931-4127-8519-CB31966D2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60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AA183-9D33-490B-B593-915D7AB0A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78FC867-B9C2-4A86-8C4B-5E20AB38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A3C-1F38-4E32-AF17-64E73862B224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5EE5285-3249-4E2B-8879-C3250F58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4BD4CE-E47B-4043-A745-91E4C5455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06F3-D931-4127-8519-CB31966D2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66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7273A73-0FE5-4FC3-9D7F-73F75ADB0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A3C-1F38-4E32-AF17-64E73862B224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6A26E4-D568-48F7-A730-46D37ABBF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72D817-00CD-4129-95DE-C3F6166D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06F3-D931-4127-8519-CB31966D2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741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8483EB-8EA2-4AFF-9B93-0B5099217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72BF26-61FB-442B-A2D6-ED18688B2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C313FA-C408-4C63-BAD8-9358B6147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E3A756E-D225-4240-B3BA-910A7BF2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A3C-1F38-4E32-AF17-64E73862B224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0A9BE4-400E-4098-B294-29963872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252B17-A1EE-46D6-BE33-921E2CAB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06F3-D931-4127-8519-CB31966D2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401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35E1B-1BE4-452C-A2A3-E1166C0D7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5A3F6EC-9357-4F25-85AD-A7D246A06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8458F1-5A94-412F-AD80-D9CDA79E7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7A7309-73B9-4CE5-B70F-4CA8463F4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B2A3C-1F38-4E32-AF17-64E73862B224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84BD8F-C86F-451C-A2A1-77FE84FD4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EDD6BE-DAD3-412F-8F0F-277AF069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C06F3-D931-4127-8519-CB31966D2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44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E5C7E4-3F58-46C9-9F0F-4CD905F3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936F96-69A4-4AD4-976D-0933B215C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99E1DA-68B9-44CC-AAE9-05D1E8A58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B2A3C-1F38-4E32-AF17-64E73862B224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5299B2E-628C-4A4F-89F7-6FBDF1285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80D394-FF15-40AB-B461-5A9E931BD3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C06F3-D931-4127-8519-CB31966D20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385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nvidia.com/courses/course?course_id=course-v1:DLI+S-OV-11+V1&amp;unit=block-v1:DLI+S-OV-11+V1+type@vertical+block@88d83f0247ca42cfa79cf00d6547298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IDIA-Omniverse/kit-app-template.git" TargetMode="External"/><Relationship Id="rId2" Type="http://schemas.openxmlformats.org/officeDocument/2006/relationships/hyperlink" Target="https://github.com/NVIDIA-Omniverse/kit-app-templat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B3CFAC96-6241-408B-92F9-6B7D8E165E52}"/>
              </a:ext>
            </a:extLst>
          </p:cNvPr>
          <p:cNvSpPr txBox="1"/>
          <p:nvPr/>
        </p:nvSpPr>
        <p:spPr>
          <a:xfrm>
            <a:off x="-1" y="2413337"/>
            <a:ext cx="1219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6000" b="1" dirty="0"/>
              <a:t>Developing With NVIDIA Omniverse</a:t>
            </a:r>
            <a:endParaRPr lang="zh-TW" altLang="en-US" sz="60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E6EF399-0226-4307-807B-66228B745589}"/>
              </a:ext>
            </a:extLst>
          </p:cNvPr>
          <p:cNvSpPr txBox="1"/>
          <p:nvPr/>
        </p:nvSpPr>
        <p:spPr>
          <a:xfrm>
            <a:off x="0" y="3429000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600" b="1" dirty="0">
                <a:hlinkClick r:id="rId2"/>
              </a:rPr>
              <a:t>An Introduction to Developing With NVIDIA Omniverse</a:t>
            </a:r>
            <a:endParaRPr lang="zh-TW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575752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C5B310-009F-4101-8D33-1C99CEDAF264}"/>
              </a:ext>
            </a:extLst>
          </p:cNvPr>
          <p:cNvSpPr txBox="1"/>
          <p:nvPr/>
        </p:nvSpPr>
        <p:spPr>
          <a:xfrm>
            <a:off x="304800" y="117609"/>
            <a:ext cx="10382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i="0" dirty="0">
                <a:solidFill>
                  <a:srgbClr val="000000"/>
                </a:solidFill>
                <a:effectLst/>
              </a:rPr>
              <a:t>Explore the Base Application</a:t>
            </a:r>
            <a:endParaRPr lang="zh-TW" altLang="en-US" sz="40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F5B236-241F-4F60-B461-32E7A40E7325}"/>
              </a:ext>
            </a:extLst>
          </p:cNvPr>
          <p:cNvSpPr txBox="1"/>
          <p:nvPr/>
        </p:nvSpPr>
        <p:spPr>
          <a:xfrm>
            <a:off x="395288" y="825495"/>
            <a:ext cx="11589606" cy="4202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dirty="0">
                <a:ea typeface="微軟正黑體" panose="020B0604030504040204" pitchFamily="34" charset="-120"/>
              </a:rPr>
              <a:t>透過以下方式移動立方體：</a:t>
            </a:r>
            <a:endParaRPr lang="zh-TW" altLang="en-US" dirty="0"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ea typeface="微軟正黑體" panose="020B0604030504040204" pitchFamily="34" charset="-120"/>
              </a:rPr>
              <a:t>移動物件</a:t>
            </a:r>
            <a:r>
              <a:rPr lang="zh-TW" altLang="en-US" dirty="0">
                <a:ea typeface="微軟正黑體" panose="020B0604030504040204" pitchFamily="34" charset="-120"/>
              </a:rPr>
              <a:t>：選左側工具列的 </a:t>
            </a:r>
            <a:r>
              <a:rPr lang="en-US" altLang="zh-TW" b="1" dirty="0">
                <a:ea typeface="微軟正黑體" panose="020B0604030504040204" pitchFamily="34" charset="-120"/>
              </a:rPr>
              <a:t>Move</a:t>
            </a:r>
            <a:r>
              <a:rPr lang="zh-TW" altLang="en-US" dirty="0">
                <a:ea typeface="微軟正黑體" panose="020B0604030504040204" pitchFamily="34" charset="-120"/>
              </a:rPr>
              <a:t> 工具或按 </a:t>
            </a:r>
            <a:r>
              <a:rPr lang="en-US" altLang="zh-TW" b="1" dirty="0">
                <a:ea typeface="微軟正黑體" panose="020B0604030504040204" pitchFamily="34" charset="-120"/>
              </a:rPr>
              <a:t>W</a:t>
            </a:r>
            <a:r>
              <a:rPr lang="zh-TW" altLang="en-US" dirty="0">
                <a:ea typeface="微軟正黑體" panose="020B0604030504040204" pitchFamily="34" charset="-120"/>
              </a:rPr>
              <a:t>，拖曳箭頭移動方塊。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ea typeface="微軟正黑體" panose="020B0604030504040204" pitchFamily="34" charset="-120"/>
              </a:rPr>
              <a:t>建立物件</a:t>
            </a:r>
            <a:r>
              <a:rPr lang="zh-TW" altLang="en-US" dirty="0">
                <a:ea typeface="微軟正黑體" panose="020B0604030504040204" pitchFamily="34" charset="-120"/>
              </a:rPr>
              <a:t>：可新增更多 </a:t>
            </a:r>
            <a:r>
              <a:rPr lang="en-US" altLang="zh-TW" dirty="0">
                <a:ea typeface="微軟正黑體" panose="020B0604030504040204" pitchFamily="34" charset="-120"/>
              </a:rPr>
              <a:t>Mesh</a:t>
            </a:r>
            <a:r>
              <a:rPr lang="zh-TW" altLang="en-US" dirty="0">
                <a:ea typeface="微軟正黑體" panose="020B0604030504040204" pitchFamily="34" charset="-120"/>
              </a:rPr>
              <a:t>。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ea typeface="微軟正黑體" panose="020B0604030504040204" pitchFamily="34" charset="-120"/>
              </a:rPr>
              <a:t>視角操作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按住 </a:t>
            </a:r>
            <a:r>
              <a:rPr lang="zh-TW" altLang="en-US" b="1" dirty="0">
                <a:ea typeface="微軟正黑體" panose="020B0604030504040204" pitchFamily="34" charset="-120"/>
              </a:rPr>
              <a:t>右鍵 </a:t>
            </a:r>
            <a:r>
              <a:rPr lang="en-US" altLang="zh-TW" b="1" dirty="0">
                <a:ea typeface="微軟正黑體" panose="020B0604030504040204" pitchFamily="34" charset="-120"/>
              </a:rPr>
              <a:t>(RMB)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+ </a:t>
            </a:r>
            <a:r>
              <a:rPr lang="en-US" altLang="zh-TW" b="1" dirty="0">
                <a:ea typeface="微軟正黑體" panose="020B0604030504040204" pitchFamily="34" charset="-120"/>
              </a:rPr>
              <a:t>WASD</a:t>
            </a:r>
            <a:r>
              <a:rPr lang="zh-TW" altLang="en-US" dirty="0">
                <a:ea typeface="微軟正黑體" panose="020B0604030504040204" pitchFamily="34" charset="-120"/>
              </a:rPr>
              <a:t> → 移動畫面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滾動滑鼠中鍵 </a:t>
            </a:r>
            <a:r>
              <a:rPr lang="en-US" altLang="zh-TW" dirty="0">
                <a:ea typeface="微軟正黑體" panose="020B0604030504040204" pitchFamily="34" charset="-120"/>
              </a:rPr>
              <a:t>(RMB </a:t>
            </a:r>
            <a:r>
              <a:rPr lang="zh-TW" altLang="en-US" dirty="0">
                <a:ea typeface="微軟正黑體" panose="020B0604030504040204" pitchFamily="34" charset="-120"/>
              </a:rPr>
              <a:t>按住中滾</a:t>
            </a:r>
            <a:r>
              <a:rPr lang="en-US" altLang="zh-TW" dirty="0">
                <a:ea typeface="微軟正黑體" panose="020B0604030504040204" pitchFamily="34" charset="-120"/>
              </a:rPr>
              <a:t>) → </a:t>
            </a:r>
            <a:r>
              <a:rPr lang="zh-TW" altLang="en-US" dirty="0">
                <a:ea typeface="微軟正黑體" panose="020B0604030504040204" pitchFamily="34" charset="-120"/>
              </a:rPr>
              <a:t>調整移動速度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拖曳 </a:t>
            </a:r>
            <a:r>
              <a:rPr lang="en-US" altLang="zh-TW" b="1" dirty="0">
                <a:ea typeface="微軟正黑體" panose="020B0604030504040204" pitchFamily="34" charset="-120"/>
              </a:rPr>
              <a:t>RMB</a:t>
            </a:r>
            <a:r>
              <a:rPr lang="zh-TW" altLang="en-US" dirty="0">
                <a:ea typeface="微軟正黑體" panose="020B0604030504040204" pitchFamily="34" charset="-120"/>
              </a:rPr>
              <a:t> → 調整視角角度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可組合操作，例如 </a:t>
            </a:r>
            <a:r>
              <a:rPr lang="en-US" altLang="zh-TW" dirty="0">
                <a:ea typeface="微軟正黑體" panose="020B0604030504040204" pitchFamily="34" charset="-120"/>
              </a:rPr>
              <a:t>RMB </a:t>
            </a:r>
            <a:r>
              <a:rPr lang="zh-TW" altLang="en-US" dirty="0">
                <a:ea typeface="微軟正黑體" panose="020B0604030504040204" pitchFamily="34" charset="-120"/>
              </a:rPr>
              <a:t>拖曳同時按 </a:t>
            </a:r>
            <a:r>
              <a:rPr lang="en-US" altLang="zh-TW" dirty="0">
                <a:ea typeface="微軟正黑體" panose="020B0604030504040204" pitchFamily="34" charset="-120"/>
              </a:rPr>
              <a:t>WASD</a:t>
            </a:r>
            <a:r>
              <a:rPr lang="zh-TW" altLang="en-US" dirty="0">
                <a:ea typeface="微軟正黑體" panose="020B0604030504040204" pitchFamily="34" charset="-120"/>
              </a:rPr>
              <a:t>。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ea typeface="微軟正黑體" panose="020B0604030504040204" pitchFamily="34" charset="-120"/>
              </a:rPr>
              <a:t>找回物件</a:t>
            </a:r>
            <a:r>
              <a:rPr lang="zh-TW" altLang="en-US" dirty="0">
                <a:ea typeface="微軟正黑體" panose="020B0604030504040204" pitchFamily="34" charset="-120"/>
              </a:rPr>
              <a:t>：若視角遺失方塊，按 </a:t>
            </a:r>
            <a:r>
              <a:rPr lang="en-US" altLang="zh-TW" b="1" dirty="0">
                <a:ea typeface="微軟正黑體" panose="020B0604030504040204" pitchFamily="34" charset="-120"/>
              </a:rPr>
              <a:t>F</a:t>
            </a:r>
            <a:r>
              <a:rPr lang="zh-TW" altLang="en-US" dirty="0">
                <a:ea typeface="微軟正黑體" panose="020B0604030504040204" pitchFamily="34" charset="-120"/>
              </a:rPr>
              <a:t> 聚焦。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TW" altLang="en-US" b="1" dirty="0">
                <a:ea typeface="微軟正黑體" panose="020B0604030504040204" pitchFamily="34" charset="-120"/>
              </a:rPr>
              <a:t>完成後</a:t>
            </a:r>
            <a:r>
              <a:rPr lang="zh-TW" altLang="en-US" dirty="0">
                <a:ea typeface="微軟正黑體" panose="020B0604030504040204" pitchFamily="34" charset="-120"/>
              </a:rPr>
              <a:t>：關閉應用程式並進入下一步。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E52841D-06FE-42C4-9D02-5FAF60F20B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0092" b="29849"/>
          <a:stretch/>
        </p:blipFill>
        <p:spPr>
          <a:xfrm>
            <a:off x="6096000" y="2057109"/>
            <a:ext cx="5888894" cy="332398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6AC588B-FE4E-4770-864A-3C8C611EB937}"/>
              </a:ext>
            </a:extLst>
          </p:cNvPr>
          <p:cNvSpPr/>
          <p:nvPr/>
        </p:nvSpPr>
        <p:spPr>
          <a:xfrm>
            <a:off x="6078511" y="2710721"/>
            <a:ext cx="222355" cy="2073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791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C5B310-009F-4101-8D33-1C99CEDAF264}"/>
              </a:ext>
            </a:extLst>
          </p:cNvPr>
          <p:cNvSpPr txBox="1"/>
          <p:nvPr/>
        </p:nvSpPr>
        <p:spPr>
          <a:xfrm>
            <a:off x="304800" y="117609"/>
            <a:ext cx="10382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i="0" dirty="0">
                <a:solidFill>
                  <a:srgbClr val="FF0000"/>
                </a:solidFill>
                <a:effectLst/>
              </a:rPr>
              <a:t>USD Explorer </a:t>
            </a:r>
            <a:r>
              <a:rPr lang="en-US" altLang="zh-TW" sz="4000" b="1" i="0" dirty="0">
                <a:solidFill>
                  <a:srgbClr val="000000"/>
                </a:solidFill>
                <a:effectLst/>
              </a:rPr>
              <a:t>Application</a:t>
            </a:r>
            <a:endParaRPr lang="zh-TW" altLang="en-US" sz="40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F5B236-241F-4F60-B461-32E7A40E7325}"/>
              </a:ext>
            </a:extLst>
          </p:cNvPr>
          <p:cNvSpPr txBox="1"/>
          <p:nvPr/>
        </p:nvSpPr>
        <p:spPr>
          <a:xfrm>
            <a:off x="395288" y="825495"/>
            <a:ext cx="11796712" cy="1294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前面的步驟，我們已使用 </a:t>
            </a:r>
            <a:r>
              <a:rPr lang="en-US" altLang="zh-TW" b="1" dirty="0">
                <a:ea typeface="微軟正黑體" panose="020B0604030504040204" pitchFamily="34" charset="-120"/>
              </a:rPr>
              <a:t>Kit Base Editor </a:t>
            </a:r>
            <a:r>
              <a:rPr lang="zh-TW" altLang="en-US" b="1" dirty="0">
                <a:ea typeface="微軟正黑體" panose="020B0604030504040204" pitchFamily="34" charset="-120"/>
              </a:rPr>
              <a:t>範本</a:t>
            </a:r>
            <a:r>
              <a:rPr lang="zh-TW" altLang="en-US" dirty="0">
                <a:ea typeface="微軟正黑體" panose="020B0604030504040204" pitchFamily="34" charset="-120"/>
              </a:rPr>
              <a:t>建立簡單的應用程式，藉此理解 </a:t>
            </a:r>
            <a:r>
              <a:rPr lang="en-US" altLang="zh-TW" dirty="0">
                <a:ea typeface="微軟正黑體" panose="020B0604030504040204" pitchFamily="34" charset="-120"/>
              </a:rPr>
              <a:t>Omniverse </a:t>
            </a:r>
            <a:r>
              <a:rPr lang="zh-TW" altLang="en-US" dirty="0">
                <a:ea typeface="微軟正黑體" panose="020B0604030504040204" pitchFamily="34" charset="-120"/>
              </a:rPr>
              <a:t>應用程式架構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接著，改用 </a:t>
            </a:r>
            <a:r>
              <a:rPr lang="en-US" altLang="zh-TW" b="1" dirty="0">
                <a:ea typeface="微軟正黑體" panose="020B0604030504040204" pitchFamily="34" charset="-120"/>
              </a:rPr>
              <a:t>USD Explorer </a:t>
            </a:r>
            <a:r>
              <a:rPr lang="zh-TW" altLang="en-US" b="1" dirty="0">
                <a:ea typeface="微軟正黑體" panose="020B0604030504040204" pitchFamily="34" charset="-120"/>
              </a:rPr>
              <a:t>範本</a:t>
            </a:r>
            <a:r>
              <a:rPr lang="zh-TW" altLang="en-US" dirty="0">
                <a:ea typeface="微軟正黑體" panose="020B0604030504040204" pitchFamily="34" charset="-120"/>
              </a:rPr>
              <a:t>建立應用程式。</a:t>
            </a:r>
            <a:r>
              <a:rPr lang="en-US" altLang="zh-TW" b="1" dirty="0">
                <a:ea typeface="微軟正黑體" panose="020B0604030504040204" pitchFamily="34" charset="-120"/>
              </a:rPr>
              <a:t>USD Explorer </a:t>
            </a:r>
            <a:r>
              <a:rPr lang="zh-TW" altLang="en-US" dirty="0">
                <a:ea typeface="微軟正黑體" panose="020B0604030504040204" pitchFamily="34" charset="-120"/>
              </a:rPr>
              <a:t>功能更完整，專為大量 </a:t>
            </a:r>
            <a:r>
              <a:rPr lang="en-US" altLang="zh-TW" dirty="0">
                <a:ea typeface="微軟正黑體" panose="020B0604030504040204" pitchFamily="34" charset="-120"/>
              </a:rPr>
              <a:t>USD </a:t>
            </a:r>
            <a:r>
              <a:rPr lang="zh-TW" altLang="en-US" dirty="0">
                <a:ea typeface="微軟正黑體" panose="020B0604030504040204" pitchFamily="34" charset="-120"/>
              </a:rPr>
              <a:t>內容的排版與檢視而設計。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ea typeface="微軟正黑體" panose="020B0604030504040204" pitchFamily="34" charset="-120"/>
              </a:rPr>
              <a:t>VS Code </a:t>
            </a:r>
            <a:r>
              <a:rPr lang="zh-TW" altLang="en-US" dirty="0">
                <a:ea typeface="微軟正黑體" panose="020B0604030504040204" pitchFamily="34" charset="-120"/>
              </a:rPr>
              <a:t>開啟終端機，執行以下指令：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C2DF436-6ACE-4B96-B869-C8800E34F9AF}"/>
              </a:ext>
            </a:extLst>
          </p:cNvPr>
          <p:cNvSpPr txBox="1"/>
          <p:nvPr/>
        </p:nvSpPr>
        <p:spPr>
          <a:xfrm>
            <a:off x="426731" y="2143384"/>
            <a:ext cx="30094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dirty="0"/>
              <a:t>Windows: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dirty="0"/>
              <a:t>Linux/macOS:</a:t>
            </a:r>
          </a:p>
          <a:p>
            <a:endParaRPr lang="en-US" altLang="zh-TW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37402B4-0A1B-4881-8DAB-818F13E21F77}"/>
              </a:ext>
            </a:extLst>
          </p:cNvPr>
          <p:cNvSpPr txBox="1"/>
          <p:nvPr/>
        </p:nvSpPr>
        <p:spPr>
          <a:xfrm>
            <a:off x="788681" y="2483650"/>
            <a:ext cx="258078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.\repo.bat template new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D51A4A-F66E-4DA7-BBF6-1581E04DCD47}"/>
              </a:ext>
            </a:extLst>
          </p:cNvPr>
          <p:cNvSpPr txBox="1"/>
          <p:nvPr/>
        </p:nvSpPr>
        <p:spPr>
          <a:xfrm>
            <a:off x="788681" y="3302127"/>
            <a:ext cx="258078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./repo.sh template new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2A487D5-7052-42CA-A635-F17540510EA5}"/>
              </a:ext>
            </a:extLst>
          </p:cNvPr>
          <p:cNvSpPr txBox="1"/>
          <p:nvPr/>
        </p:nvSpPr>
        <p:spPr>
          <a:xfrm>
            <a:off x="3798093" y="2862598"/>
            <a:ext cx="7665795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這次，使用鍵盤上的箭頭鍵選擇「</a:t>
            </a:r>
            <a:r>
              <a:rPr lang="en-US" altLang="zh-TW" dirty="0">
                <a:ea typeface="微軟正黑體" panose="020B0604030504040204" pitchFamily="34" charset="-120"/>
              </a:rPr>
              <a:t>USD Explorer</a:t>
            </a:r>
            <a:r>
              <a:rPr lang="zh-TW" altLang="en-US" dirty="0">
                <a:ea typeface="微軟正黑體" panose="020B0604030504040204" pitchFamily="34" charset="-120"/>
              </a:rPr>
              <a:t>」選項。此選項會彈出一系列關於「設定擴充功能」的問題。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B23AEE9B-87BF-40DE-BF6A-D972A8FDFF14}"/>
              </a:ext>
            </a:extLst>
          </p:cNvPr>
          <p:cNvSpPr txBox="1"/>
          <p:nvPr/>
        </p:nvSpPr>
        <p:spPr>
          <a:xfrm>
            <a:off x="788681" y="3811012"/>
            <a:ext cx="10675207" cy="30469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bg2">
                    <a:lumMod val="10000"/>
                  </a:schemeClr>
                </a:solidFill>
              </a:rPr>
              <a:t>? Select with arrow keys what you want to create: Application&gt;</a:t>
            </a:r>
          </a:p>
          <a:p>
            <a:r>
              <a:rPr lang="en-US" altLang="zh-TW" sz="1600" dirty="0">
                <a:solidFill>
                  <a:schemeClr val="bg2">
                    <a:lumMod val="10000"/>
                  </a:schemeClr>
                </a:solidFill>
              </a:rPr>
              <a:t>    ? Select with arrow keys your desired template: [omni_usd_explorer]: USD Explorer</a:t>
            </a:r>
          </a:p>
          <a:p>
            <a:r>
              <a:rPr lang="en-US" altLang="zh-TW" sz="1600" dirty="0">
                <a:solidFill>
                  <a:schemeClr val="bg2">
                    <a:lumMod val="10000"/>
                  </a:schemeClr>
                </a:solidFill>
              </a:rPr>
              <a:t>    ? Enter name of application .kit file [name-spaced, lowercase, alphanumeric]: my_company.my_usd_explorer</a:t>
            </a:r>
          </a:p>
          <a:p>
            <a:r>
              <a:rPr lang="en-US" altLang="zh-TW" sz="1600" dirty="0">
                <a:solidFill>
                  <a:schemeClr val="bg2">
                    <a:lumMod val="10000"/>
                  </a:schemeClr>
                </a:solidFill>
              </a:rPr>
              <a:t>    ? Enter application_display_name: My USD Explorer</a:t>
            </a:r>
          </a:p>
          <a:p>
            <a:r>
              <a:rPr lang="en-US" altLang="zh-TW" sz="1600" dirty="0">
                <a:solidFill>
                  <a:schemeClr val="bg2">
                    <a:lumMod val="10000"/>
                  </a:schemeClr>
                </a:solidFill>
              </a:rPr>
              <a:t>    ? Enter version: 0.1.0</a:t>
            </a:r>
          </a:p>
          <a:p>
            <a:r>
              <a:rPr lang="en-US" altLang="zh-TW" sz="1600" dirty="0">
                <a:solidFill>
                  <a:schemeClr val="bg2">
                    <a:lumMod val="10000"/>
                  </a:schemeClr>
                </a:solidFill>
              </a:rPr>
              <a:t>    </a:t>
            </a:r>
          </a:p>
          <a:p>
            <a:r>
              <a:rPr lang="en-US" altLang="zh-TW" sz="1600" dirty="0">
                <a:solidFill>
                  <a:schemeClr val="bg2">
                    <a:lumMod val="10000"/>
                  </a:schemeClr>
                </a:solidFill>
              </a:rPr>
              <a:t>    The application template you have selected requires a setup extension.</a:t>
            </a:r>
          </a:p>
          <a:p>
            <a:r>
              <a:rPr lang="en-US" altLang="zh-TW" sz="1600" dirty="0">
                <a:solidFill>
                  <a:schemeClr val="bg2">
                    <a:lumMod val="10000"/>
                  </a:schemeClr>
                </a:solidFill>
              </a:rPr>
              <a:t>    Setup Extension -&gt; omni_usd_explorer_setup</a:t>
            </a:r>
          </a:p>
          <a:p>
            <a:r>
              <a:rPr lang="en-US" altLang="zh-TW" sz="1600" dirty="0">
                <a:solidFill>
                  <a:schemeClr val="bg2">
                    <a:lumMod val="10000"/>
                  </a:schemeClr>
                </a:solidFill>
              </a:rPr>
              <a:t>    Configuring extension template: Omni USD Explorer Setup</a:t>
            </a:r>
          </a:p>
          <a:p>
            <a:r>
              <a:rPr lang="en-US" altLang="zh-TW" sz="1600" dirty="0">
                <a:solidFill>
                  <a:schemeClr val="bg2">
                    <a:lumMod val="10000"/>
                  </a:schemeClr>
                </a:solidFill>
              </a:rPr>
              <a:t>    ? Enter name of extension [name-spaced, lowercase, alphanumeric]: my_company.my_usd_explorer.setup</a:t>
            </a:r>
          </a:p>
          <a:p>
            <a:r>
              <a:rPr lang="en-US" altLang="zh-TW" sz="1600" dirty="0">
                <a:solidFill>
                  <a:schemeClr val="bg2">
                    <a:lumMod val="10000"/>
                  </a:schemeClr>
                </a:solidFill>
              </a:rPr>
              <a:t>    ? Enter extension_display_name: My USD Explorer Setup Extension</a:t>
            </a:r>
          </a:p>
          <a:p>
            <a:r>
              <a:rPr lang="en-US" altLang="zh-TW" sz="1600" dirty="0">
                <a:solidFill>
                  <a:schemeClr val="bg2">
                    <a:lumMod val="10000"/>
                  </a:schemeClr>
                </a:solidFill>
              </a:rPr>
              <a:t>    ? Enter version: 0.1.0</a:t>
            </a:r>
            <a:endParaRPr lang="zh-TW" altLang="en-US" sz="16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39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C5B310-009F-4101-8D33-1C99CEDAF264}"/>
              </a:ext>
            </a:extLst>
          </p:cNvPr>
          <p:cNvSpPr txBox="1"/>
          <p:nvPr/>
        </p:nvSpPr>
        <p:spPr>
          <a:xfrm>
            <a:off x="304800" y="117609"/>
            <a:ext cx="10382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i="0" dirty="0">
                <a:solidFill>
                  <a:schemeClr val="bg2">
                    <a:lumMod val="10000"/>
                  </a:schemeClr>
                </a:solidFill>
                <a:effectLst/>
              </a:rPr>
              <a:t>Kit Base Editor vs.</a:t>
            </a:r>
            <a:r>
              <a:rPr lang="zh-TW" altLang="en-US" sz="4000" b="1" i="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n-US" altLang="zh-TW" sz="4000" b="1" i="0" dirty="0">
                <a:solidFill>
                  <a:schemeClr val="bg2">
                    <a:lumMod val="10000"/>
                  </a:schemeClr>
                </a:solidFill>
                <a:effectLst/>
              </a:rPr>
              <a:t>USD Explorer</a:t>
            </a:r>
            <a:endParaRPr lang="zh-TW" altLang="en-US" sz="40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F5B236-241F-4F60-B461-32E7A40E7325}"/>
              </a:ext>
            </a:extLst>
          </p:cNvPr>
          <p:cNvSpPr txBox="1"/>
          <p:nvPr/>
        </p:nvSpPr>
        <p:spPr>
          <a:xfrm>
            <a:off x="395288" y="739525"/>
            <a:ext cx="11796712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ea typeface="微軟正黑體" panose="020B0604030504040204" pitchFamily="34" charset="-120"/>
              </a:rPr>
              <a:t>VS Code </a:t>
            </a:r>
            <a:r>
              <a:rPr lang="zh-TW" altLang="en-US" dirty="0">
                <a:ea typeface="微軟正黑體" panose="020B0604030504040204" pitchFamily="34" charset="-120"/>
              </a:rPr>
              <a:t>中，找到新建立的 </a:t>
            </a:r>
            <a:r>
              <a:rPr lang="en-US" altLang="zh-TW" dirty="0">
                <a:ea typeface="微軟正黑體" panose="020B0604030504040204" pitchFamily="34" charset="-120"/>
              </a:rPr>
              <a:t>.kit </a:t>
            </a:r>
            <a:r>
              <a:rPr lang="zh-TW" altLang="en-US" dirty="0">
                <a:ea typeface="微軟正黑體" panose="020B0604030504040204" pitchFamily="34" charset="-120"/>
              </a:rPr>
              <a:t>檔案，路徑為：</a:t>
            </a:r>
            <a:r>
              <a:rPr lang="en-US" altLang="zh-TW" dirty="0">
                <a:ea typeface="微軟正黑體" panose="020B0604030504040204" pitchFamily="34" charset="-120"/>
              </a:rPr>
              <a:t>source &gt; apps &gt; my_company.my_usd_explorer.kit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接著在編輯器視窗中將它打開。然後，將兩個 </a:t>
            </a:r>
            <a:r>
              <a:rPr lang="en-US" altLang="zh-TW" dirty="0">
                <a:ea typeface="微軟正黑體" panose="020B0604030504040204" pitchFamily="34" charset="-120"/>
              </a:rPr>
              <a:t>.kit </a:t>
            </a:r>
            <a:r>
              <a:rPr lang="zh-TW" altLang="en-US" dirty="0">
                <a:ea typeface="微軟正黑體" panose="020B0604030504040204" pitchFamily="34" charset="-120"/>
              </a:rPr>
              <a:t>檔案並排排列，這樣你就可以對照比較兩個應用程式的設定。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檢查每個 </a:t>
            </a:r>
            <a:r>
              <a:rPr lang="en-US" altLang="zh-TW" dirty="0">
                <a:ea typeface="微軟正黑體" panose="020B0604030504040204" pitchFamily="34" charset="-120"/>
              </a:rPr>
              <a:t>.kit </a:t>
            </a:r>
            <a:r>
              <a:rPr lang="zh-TW" altLang="en-US" dirty="0">
                <a:ea typeface="微軟正黑體" panose="020B0604030504040204" pitchFamily="34" charset="-120"/>
              </a:rPr>
              <a:t>檔案開頭的 </a:t>
            </a:r>
            <a:r>
              <a:rPr lang="en-US" altLang="zh-TW" dirty="0">
                <a:ea typeface="微軟正黑體" panose="020B0604030504040204" pitchFamily="34" charset="-120"/>
              </a:rPr>
              <a:t>[dependencies] </a:t>
            </a:r>
            <a:r>
              <a:rPr lang="zh-TW" altLang="en-US" dirty="0">
                <a:ea typeface="微軟正黑體" panose="020B0604030504040204" pitchFamily="34" charset="-120"/>
              </a:rPr>
              <a:t>區段，並注意它們之間的差異</a:t>
            </a:r>
            <a:r>
              <a:rPr lang="en-US" altLang="zh-TW" dirty="0">
                <a:ea typeface="微軟正黑體" panose="020B0604030504040204" pitchFamily="34" charset="-120"/>
              </a:rPr>
              <a:t>:</a:t>
            </a:r>
          </a:p>
        </p:txBody>
      </p:sp>
      <p:pic>
        <p:nvPicPr>
          <p:cNvPr id="6146" name="Picture 2" descr="Side by Side VS Code windows">
            <a:extLst>
              <a:ext uri="{FF2B5EF4-FFF2-40B4-BE49-F238E27FC236}">
                <a16:creationId xmlns:a16="http://schemas.microsoft.com/office/drawing/2014/main" id="{0E912AF5-8C52-496F-950D-441EA1A30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238" y="2141537"/>
            <a:ext cx="8386762" cy="471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28FE5B9-D7A7-4264-8595-6EB26F5C774D}"/>
              </a:ext>
            </a:extLst>
          </p:cNvPr>
          <p:cNvSpPr txBox="1"/>
          <p:nvPr/>
        </p:nvSpPr>
        <p:spPr>
          <a:xfrm>
            <a:off x="395288" y="2035393"/>
            <a:ext cx="3088141" cy="1294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查看每個 </a:t>
            </a:r>
            <a:r>
              <a:rPr lang="en-US" altLang="zh-TW" dirty="0">
                <a:ea typeface="微軟正黑體" panose="020B0604030504040204" pitchFamily="34" charset="-120"/>
              </a:rPr>
              <a:t>.kit </a:t>
            </a:r>
            <a:r>
              <a:rPr lang="zh-TW" altLang="en-US" dirty="0">
                <a:ea typeface="微軟正黑體" panose="020B0604030504040204" pitchFamily="34" charset="-120"/>
              </a:rPr>
              <a:t>檔案開頭的 </a:t>
            </a:r>
            <a:r>
              <a:rPr lang="en-US" altLang="zh-TW" dirty="0">
                <a:ea typeface="微軟正黑體" panose="020B0604030504040204" pitchFamily="34" charset="-120"/>
              </a:rPr>
              <a:t>[dependencies] </a:t>
            </a:r>
            <a:r>
              <a:rPr lang="zh-TW" altLang="en-US" dirty="0">
                <a:ea typeface="微軟正黑體" panose="020B0604030504040204" pitchFamily="34" charset="-120"/>
              </a:rPr>
              <a:t>部分，並注意這些部分有所不同。</a:t>
            </a:r>
          </a:p>
        </p:txBody>
      </p:sp>
    </p:spTree>
    <p:extLst>
      <p:ext uri="{BB962C8B-B14F-4D97-AF65-F5344CB8AC3E}">
        <p14:creationId xmlns:p14="http://schemas.microsoft.com/office/powerpoint/2010/main" val="273953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01E719D6-DD35-4372-81D6-01A66263D7BD}"/>
              </a:ext>
            </a:extLst>
          </p:cNvPr>
          <p:cNvSpPr txBox="1"/>
          <p:nvPr/>
        </p:nvSpPr>
        <p:spPr>
          <a:xfrm>
            <a:off x="235131" y="1386417"/>
            <a:ext cx="3009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dirty="0"/>
              <a:t>Windows:</a:t>
            </a:r>
          </a:p>
          <a:p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dirty="0"/>
              <a:t>Linux/macOS: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8A3C9FD-FE04-4B60-A716-719AE73C483F}"/>
              </a:ext>
            </a:extLst>
          </p:cNvPr>
          <p:cNvSpPr txBox="1"/>
          <p:nvPr/>
        </p:nvSpPr>
        <p:spPr>
          <a:xfrm>
            <a:off x="1646457" y="1408142"/>
            <a:ext cx="169734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.\repo.bat build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733B759-B253-46E4-80C2-3B2E27AEC0F4}"/>
              </a:ext>
            </a:extLst>
          </p:cNvPr>
          <p:cNvSpPr txBox="1"/>
          <p:nvPr/>
        </p:nvSpPr>
        <p:spPr>
          <a:xfrm>
            <a:off x="1996906" y="1948109"/>
            <a:ext cx="169734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./repo.sh build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F3B34B2-1903-441A-92E8-B8F9AF86E583}"/>
              </a:ext>
            </a:extLst>
          </p:cNvPr>
          <p:cNvSpPr txBox="1"/>
          <p:nvPr/>
        </p:nvSpPr>
        <p:spPr>
          <a:xfrm>
            <a:off x="235131" y="1462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>
                <a:solidFill>
                  <a:srgbClr val="313131"/>
                </a:solidFill>
                <a:ea typeface="微軟正黑體" panose="020B0604030504040204" pitchFamily="34" charset="-120"/>
              </a:rPr>
              <a:t>B</a:t>
            </a:r>
            <a:r>
              <a:rPr lang="en-US" altLang="zh-TW" sz="4000" b="1" i="0" dirty="0">
                <a:solidFill>
                  <a:srgbClr val="313131"/>
                </a:solidFill>
                <a:effectLst/>
                <a:ea typeface="微軟正黑體" panose="020B0604030504040204" pitchFamily="34" charset="-120"/>
              </a:rPr>
              <a:t>uild the USD Explorer</a:t>
            </a:r>
            <a:endParaRPr lang="zh-TW" altLang="en-US" sz="4000" b="1" dirty="0">
              <a:ea typeface="微軟正黑體" panose="020B0604030504040204" pitchFamily="34" charset="-12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BCC98A0-CB29-47B9-8FEC-3716E1D69731}"/>
              </a:ext>
            </a:extLst>
          </p:cNvPr>
          <p:cNvSpPr txBox="1"/>
          <p:nvPr/>
        </p:nvSpPr>
        <p:spPr>
          <a:xfrm>
            <a:off x="235131" y="888711"/>
            <a:ext cx="11486606" cy="463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在 </a:t>
            </a:r>
            <a:r>
              <a:rPr lang="en-US" altLang="zh-TW" b="1" dirty="0">
                <a:ea typeface="微軟正黑體" panose="020B0604030504040204" pitchFamily="34" charset="-120"/>
              </a:rPr>
              <a:t>VS Code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中，打開 </a:t>
            </a:r>
            <a:r>
              <a:rPr lang="en-US" altLang="zh-TW" b="1" dirty="0">
                <a:ea typeface="微軟正黑體" panose="020B0604030504040204" pitchFamily="34" charset="-120"/>
              </a:rPr>
              <a:t>USD Explorer </a:t>
            </a:r>
            <a:r>
              <a:rPr lang="zh-TW" altLang="en-US" dirty="0">
                <a:ea typeface="微軟正黑體" panose="020B0604030504040204" pitchFamily="34" charset="-120"/>
              </a:rPr>
              <a:t>專案的終端機，輸入以下指令來建置你剛建立的範本：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8BCE109-4178-4735-8886-DFE71B0567AE}"/>
              </a:ext>
            </a:extLst>
          </p:cNvPr>
          <p:cNvSpPr txBox="1"/>
          <p:nvPr/>
        </p:nvSpPr>
        <p:spPr>
          <a:xfrm>
            <a:off x="250423" y="25744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建置完成後，接著輸入啟動指令：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E7A0E42-8664-4600-8EB5-4CD5A371B5DD}"/>
              </a:ext>
            </a:extLst>
          </p:cNvPr>
          <p:cNvSpPr txBox="1"/>
          <p:nvPr/>
        </p:nvSpPr>
        <p:spPr>
          <a:xfrm>
            <a:off x="235131" y="3000106"/>
            <a:ext cx="3009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dirty="0"/>
              <a:t>Windows:</a:t>
            </a:r>
          </a:p>
          <a:p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dirty="0"/>
              <a:t>Linux/macOS: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C959D8-944D-493F-A736-7C4BF95DB04E}"/>
              </a:ext>
            </a:extLst>
          </p:cNvPr>
          <p:cNvSpPr txBox="1"/>
          <p:nvPr/>
        </p:nvSpPr>
        <p:spPr>
          <a:xfrm>
            <a:off x="1646456" y="3021831"/>
            <a:ext cx="185438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.\repo.bat launch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0306133-9E5E-415C-B638-1BDAFD6F962C}"/>
              </a:ext>
            </a:extLst>
          </p:cNvPr>
          <p:cNvSpPr txBox="1"/>
          <p:nvPr/>
        </p:nvSpPr>
        <p:spPr>
          <a:xfrm>
            <a:off x="1996906" y="3561798"/>
            <a:ext cx="177390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./repo.sh launch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AC31B0C-368E-4782-8783-971B76D63303}"/>
              </a:ext>
            </a:extLst>
          </p:cNvPr>
          <p:cNvSpPr txBox="1"/>
          <p:nvPr/>
        </p:nvSpPr>
        <p:spPr>
          <a:xfrm>
            <a:off x="250423" y="4094071"/>
            <a:ext cx="3581348" cy="1894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當系統出現提示時，選擇你新建立的 </a:t>
            </a:r>
            <a:r>
              <a:rPr lang="en-US" altLang="zh-TW" b="1" dirty="0">
                <a:ea typeface="微軟正黑體" panose="020B0604030504040204" pitchFamily="34" charset="-120"/>
              </a:rPr>
              <a:t>USD Explorer</a:t>
            </a:r>
            <a:r>
              <a:rPr lang="zh-TW" altLang="en-US" dirty="0">
                <a:ea typeface="微軟正黑體" panose="020B0604030504040204" pitchFamily="34" charset="-120"/>
              </a:rPr>
              <a:t> 應用程式。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sz="800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稍等片刻，當啟動流程完成後，應用程式就會在新視窗中開啟。</a:t>
            </a:r>
          </a:p>
        </p:txBody>
      </p:sp>
      <p:pic>
        <p:nvPicPr>
          <p:cNvPr id="1026" name="Picture 2" descr="Explorer window">
            <a:extLst>
              <a:ext uri="{FF2B5EF4-FFF2-40B4-BE49-F238E27FC236}">
                <a16:creationId xmlns:a16="http://schemas.microsoft.com/office/drawing/2014/main" id="{395615D8-C3A6-45A6-89CE-F3CED03FE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2534" y="1592808"/>
            <a:ext cx="8079466" cy="454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39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52D7864-31C8-413E-9C8C-3DEEB1DFE331}"/>
              </a:ext>
            </a:extLst>
          </p:cNvPr>
          <p:cNvSpPr txBox="1"/>
          <p:nvPr/>
        </p:nvSpPr>
        <p:spPr>
          <a:xfrm>
            <a:off x="0" y="694900"/>
            <a:ext cx="12043955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選擇 </a:t>
            </a:r>
            <a:r>
              <a:rPr lang="en-US" altLang="zh-TW" b="1" dirty="0">
                <a:ea typeface="微軟正黑體" panose="020B0604030504040204" pitchFamily="34" charset="-120"/>
              </a:rPr>
              <a:t>New</a:t>
            </a:r>
            <a:r>
              <a:rPr lang="en-US" altLang="zh-TW" dirty="0">
                <a:ea typeface="微軟正黑體" panose="020B0604030504040204" pitchFamily="34" charset="-120"/>
              </a:rPr>
              <a:t> → </a:t>
            </a:r>
            <a:r>
              <a:rPr lang="zh-TW" altLang="en-US" dirty="0">
                <a:ea typeface="微軟正黑體" panose="020B0604030504040204" pitchFamily="34" charset="-120"/>
              </a:rPr>
              <a:t>進入 </a:t>
            </a:r>
            <a:r>
              <a:rPr lang="en-US" altLang="zh-TW" b="1" dirty="0">
                <a:ea typeface="微軟正黑體" panose="020B0604030504040204" pitchFamily="34" charset="-120"/>
              </a:rPr>
              <a:t>Layout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模式。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左下角點選 </a:t>
            </a:r>
            <a:r>
              <a:rPr lang="en-US" altLang="zh-TW" b="1" dirty="0">
                <a:ea typeface="微軟正黑體" panose="020B0604030504040204" pitchFamily="34" charset="-120"/>
              </a:rPr>
              <a:t>NVIDIA Assets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分頁。瀏覽資料夾，</a:t>
            </a:r>
            <a:r>
              <a:rPr lang="zh-TW" altLang="en-US" b="1" dirty="0">
                <a:ea typeface="微軟正黑體" panose="020B0604030504040204" pitchFamily="34" charset="-120"/>
              </a:rPr>
              <a:t>雙擊物件 </a:t>
            </a:r>
            <a:r>
              <a:rPr lang="zh-TW" altLang="en-US" dirty="0">
                <a:ea typeface="微軟正黑體" panose="020B0604030504040204" pitchFamily="34" charset="-120"/>
              </a:rPr>
              <a:t>以開啟，或 </a:t>
            </a:r>
            <a:r>
              <a:rPr lang="zh-TW" altLang="en-US" b="1" dirty="0">
                <a:ea typeface="微軟正黑體" panose="020B0604030504040204" pitchFamily="34" charset="-120"/>
              </a:rPr>
              <a:t>拖曳物件 </a:t>
            </a:r>
            <a:r>
              <a:rPr lang="zh-TW" altLang="en-US" dirty="0">
                <a:ea typeface="微軟正黑體" panose="020B0604030504040204" pitchFamily="34" charset="-120"/>
              </a:rPr>
              <a:t>到 </a:t>
            </a:r>
            <a:r>
              <a:rPr lang="en-US" altLang="zh-TW" b="1" dirty="0">
                <a:ea typeface="微軟正黑體" panose="020B0604030504040204" pitchFamily="34" charset="-120"/>
              </a:rPr>
              <a:t>Viewport/Stage</a:t>
            </a:r>
            <a:r>
              <a:rPr lang="zh-TW" altLang="en-US" dirty="0">
                <a:ea typeface="微軟正黑體" panose="020B0604030504040204" pitchFamily="34" charset="-120"/>
              </a:rPr>
              <a:t>。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pic>
        <p:nvPicPr>
          <p:cNvPr id="2050" name="Picture 2" descr="Assets tab">
            <a:extLst>
              <a:ext uri="{FF2B5EF4-FFF2-40B4-BE49-F238E27FC236}">
                <a16:creationId xmlns:a16="http://schemas.microsoft.com/office/drawing/2014/main" id="{31AF8B1E-2F43-42BF-90D5-F8C8BA6FA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563" y="1654629"/>
            <a:ext cx="9250436" cy="520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1C3FE81-86EC-4784-A667-72E4C468DF88}"/>
              </a:ext>
            </a:extLst>
          </p:cNvPr>
          <p:cNvSpPr txBox="1"/>
          <p:nvPr/>
        </p:nvSpPr>
        <p:spPr>
          <a:xfrm>
            <a:off x="235131" y="14625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>
                <a:solidFill>
                  <a:srgbClr val="313131"/>
                </a:solidFill>
                <a:ea typeface="微軟正黑體" panose="020B0604030504040204" pitchFamily="34" charset="-120"/>
              </a:rPr>
              <a:t>B</a:t>
            </a:r>
            <a:r>
              <a:rPr lang="en-US" altLang="zh-TW" sz="4000" b="1" i="0" dirty="0">
                <a:solidFill>
                  <a:srgbClr val="313131"/>
                </a:solidFill>
                <a:effectLst/>
                <a:ea typeface="微軟正黑體" panose="020B0604030504040204" pitchFamily="34" charset="-120"/>
              </a:rPr>
              <a:t>uild the USD Explorer</a:t>
            </a:r>
            <a:endParaRPr lang="zh-TW" altLang="en-US" sz="4000" b="1" dirty="0"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068BC4-C978-48FA-AB78-C1DAEADA15C6}"/>
              </a:ext>
            </a:extLst>
          </p:cNvPr>
          <p:cNvSpPr txBox="1"/>
          <p:nvPr/>
        </p:nvSpPr>
        <p:spPr>
          <a:xfrm>
            <a:off x="0" y="1573538"/>
            <a:ext cx="2941563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所有載入的資產會列在右側 </a:t>
            </a:r>
            <a:r>
              <a:rPr lang="en-US" altLang="zh-TW" b="1" dirty="0">
                <a:ea typeface="微軟正黑體" panose="020B0604030504040204" pitchFamily="34" charset="-120"/>
              </a:rPr>
              <a:t>Stage </a:t>
            </a:r>
            <a:r>
              <a:rPr lang="zh-TW" altLang="en-US" b="1" dirty="0">
                <a:ea typeface="微軟正黑體" panose="020B0604030504040204" pitchFamily="34" charset="-120"/>
              </a:rPr>
              <a:t>視窗 </a:t>
            </a:r>
            <a:r>
              <a:rPr lang="zh-TW" altLang="en-US" dirty="0">
                <a:ea typeface="微軟正黑體" panose="020B0604030504040204" pitchFamily="34" charset="-120"/>
              </a:rPr>
              <a:t>中。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5C1E69C-08CE-4CF0-85E3-F0EF146A8460}"/>
              </a:ext>
            </a:extLst>
          </p:cNvPr>
          <p:cNvSpPr txBox="1"/>
          <p:nvPr/>
        </p:nvSpPr>
        <p:spPr>
          <a:xfrm>
            <a:off x="235131" y="2695677"/>
            <a:ext cx="2485330" cy="1710148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ea typeface="微軟正黑體" panose="020B0604030504040204" pitchFamily="34" charset="-120"/>
              </a:rPr>
              <a:t>現在，你已經了解如何使用儲存庫命令從範本建立應用程序，以及如何建置和啟動它們。</a:t>
            </a:r>
          </a:p>
        </p:txBody>
      </p:sp>
    </p:spTree>
    <p:extLst>
      <p:ext uri="{BB962C8B-B14F-4D97-AF65-F5344CB8AC3E}">
        <p14:creationId xmlns:p14="http://schemas.microsoft.com/office/powerpoint/2010/main" val="3548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4A8696-839C-4989-8BAA-B95013B5F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b="1" dirty="0"/>
              <a:t>Add an Extension</a:t>
            </a:r>
            <a:endParaRPr lang="zh-TW" altLang="en-US" sz="7200" b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3972D3F-27E8-4F25-817D-4AE5A020C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補充與練習</a:t>
            </a:r>
          </a:p>
        </p:txBody>
      </p:sp>
    </p:spTree>
    <p:extLst>
      <p:ext uri="{BB962C8B-B14F-4D97-AF65-F5344CB8AC3E}">
        <p14:creationId xmlns:p14="http://schemas.microsoft.com/office/powerpoint/2010/main" val="3927974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CEB1349-A09F-4716-A512-3F5CD4C9D106}"/>
              </a:ext>
            </a:extLst>
          </p:cNvPr>
          <p:cNvSpPr txBox="1"/>
          <p:nvPr/>
        </p:nvSpPr>
        <p:spPr>
          <a:xfrm>
            <a:off x="217713" y="181094"/>
            <a:ext cx="95271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ea typeface="微軟正黑體" panose="020B0604030504040204" pitchFamily="34" charset="-120"/>
              </a:rPr>
              <a:t>什麼是 </a:t>
            </a:r>
            <a:r>
              <a:rPr lang="en-US" altLang="zh-TW" sz="4000" b="1" dirty="0">
                <a:ea typeface="微軟正黑體" panose="020B0604030504040204" pitchFamily="34" charset="-120"/>
              </a:rPr>
              <a:t>Extension</a:t>
            </a:r>
            <a:r>
              <a:rPr lang="zh-TW" altLang="en-US" sz="4000" b="1" dirty="0">
                <a:ea typeface="微軟正黑體" panose="020B0604030504040204" pitchFamily="34" charset="-120"/>
              </a:rPr>
              <a:t>（擴充功能）？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EC1949-3C32-4AF1-B8AF-3DCD49D0AF3B}"/>
              </a:ext>
            </a:extLst>
          </p:cNvPr>
          <p:cNvSpPr txBox="1"/>
          <p:nvPr/>
        </p:nvSpPr>
        <p:spPr>
          <a:xfrm>
            <a:off x="252548" y="1071043"/>
            <a:ext cx="11843658" cy="3614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b="1" dirty="0">
                <a:ea typeface="微軟正黑體" panose="020B0604030504040204" pitchFamily="34" charset="-120"/>
              </a:rPr>
              <a:t>Extension(</a:t>
            </a:r>
            <a:r>
              <a:rPr lang="zh-TW" altLang="en-US" b="1" dirty="0">
                <a:ea typeface="微軟正黑體" panose="020B0604030504040204" pitchFamily="34" charset="-120"/>
              </a:rPr>
              <a:t>擴充功能</a:t>
            </a:r>
            <a:r>
              <a:rPr lang="en-US" altLang="zh-TW" b="1" dirty="0"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是應用程式功能的獨立單元，可以透過 </a:t>
            </a:r>
            <a:r>
              <a:rPr lang="en-US" altLang="zh-TW" b="1" dirty="0">
                <a:ea typeface="微軟正黑體" panose="020B0604030504040204" pitchFamily="34" charset="-120"/>
              </a:rPr>
              <a:t>Python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或 </a:t>
            </a:r>
            <a:r>
              <a:rPr lang="en-US" altLang="zh-TW" b="1" dirty="0">
                <a:ea typeface="微軟正黑體" panose="020B0604030504040204" pitchFamily="34" charset="-120"/>
              </a:rPr>
              <a:t>C++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程式碼來定義。它們是以 </a:t>
            </a:r>
            <a:r>
              <a:rPr lang="en-US" altLang="zh-TW" b="1" dirty="0">
                <a:ea typeface="微軟正黑體" panose="020B0604030504040204" pitchFamily="34" charset="-120"/>
              </a:rPr>
              <a:t>Omniverse Kit </a:t>
            </a:r>
            <a:r>
              <a:rPr lang="zh-TW" altLang="en-US" dirty="0">
                <a:ea typeface="微軟正黑體" panose="020B0604030504040204" pitchFamily="34" charset="-120"/>
              </a:rPr>
              <a:t>為基礎所建立</a:t>
            </a:r>
            <a:r>
              <a:rPr lang="zh-TW" altLang="en-US" b="1" dirty="0">
                <a:ea typeface="微軟正黑體" panose="020B0604030504040204" pitchFamily="34" charset="-120"/>
              </a:rPr>
              <a:t>應用程式</a:t>
            </a:r>
            <a:r>
              <a:rPr lang="zh-TW" altLang="en-US" dirty="0">
                <a:ea typeface="微軟正黑體" panose="020B0604030504040204" pitchFamily="34" charset="-120"/>
              </a:rPr>
              <a:t>的基本組件。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應用程式啟動時，會依據 </a:t>
            </a:r>
            <a:r>
              <a:rPr lang="en-US" altLang="zh-TW" dirty="0">
                <a:ea typeface="微軟正黑體" panose="020B0604030504040204" pitchFamily="34" charset="-120"/>
              </a:rPr>
              <a:t>.kit </a:t>
            </a:r>
            <a:r>
              <a:rPr lang="zh-TW" altLang="en-US" dirty="0">
                <a:ea typeface="微軟正黑體" panose="020B0604030504040204" pitchFamily="34" charset="-120"/>
              </a:rPr>
              <a:t>檔案清單 載入對應的擴充功能，形成應用程式的外觀與功能。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每個範本都會預設一些擴充功能，而開發者可再加入更多以打造自訂應用程式。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更多範例擴充功能可在 </a:t>
            </a:r>
            <a:r>
              <a:rPr lang="en-US" altLang="zh-TW" b="1" dirty="0">
                <a:ea typeface="微軟正黑體" panose="020B0604030504040204" pitchFamily="34" charset="-120"/>
              </a:rPr>
              <a:t>Extensions </a:t>
            </a:r>
            <a:r>
              <a:rPr lang="zh-TW" altLang="en-US" b="1" dirty="0">
                <a:ea typeface="微軟正黑體" panose="020B0604030504040204" pitchFamily="34" charset="-120"/>
              </a:rPr>
              <a:t>文件 </a:t>
            </a:r>
            <a:r>
              <a:rPr lang="zh-TW" altLang="en-US" dirty="0">
                <a:ea typeface="微軟正黑體" panose="020B0604030504040204" pitchFamily="34" charset="-120"/>
              </a:rPr>
              <a:t>中找到，開發者也能自行建立擴充功能以滿足需求。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微軟正黑體" panose="020B0604030504040204" pitchFamily="34" charset="-120"/>
              </a:rPr>
              <a:t>.kit </a:t>
            </a:r>
            <a:r>
              <a:rPr lang="zh-TW" altLang="en-US" dirty="0">
                <a:ea typeface="微軟正黑體" panose="020B0604030504040204" pitchFamily="34" charset="-120"/>
              </a:rPr>
              <a:t>檔案中的 </a:t>
            </a:r>
            <a:r>
              <a:rPr lang="en-US" altLang="zh-TW" b="1" dirty="0">
                <a:ea typeface="微軟正黑體" panose="020B0604030504040204" pitchFamily="34" charset="-120"/>
              </a:rPr>
              <a:t>[dependencies] </a:t>
            </a:r>
            <a:r>
              <a:rPr lang="zh-TW" altLang="en-US" b="1" dirty="0">
                <a:ea typeface="微軟正黑體" panose="020B0604030504040204" pitchFamily="34" charset="-120"/>
              </a:rPr>
              <a:t>區段 </a:t>
            </a:r>
            <a:r>
              <a:rPr lang="zh-TW" altLang="en-US" dirty="0">
                <a:ea typeface="微軟正黑體" panose="020B0604030504040204" pitchFamily="34" charset="-120"/>
              </a:rPr>
              <a:t>會列出擴充功能。要加入新擴充功能，只需在清單最後新增一行。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zh-TW" altLang="en-US" dirty="0">
                <a:ea typeface="微軟正黑體" panose="020B0604030504040204" pitchFamily="34" charset="-120"/>
              </a:rPr>
              <a:t>可在 </a:t>
            </a:r>
            <a:r>
              <a:rPr lang="en-US" altLang="zh-TW" b="1" dirty="0">
                <a:ea typeface="微軟正黑體" panose="020B0604030504040204" pitchFamily="34" charset="-120"/>
              </a:rPr>
              <a:t>Extensions </a:t>
            </a:r>
            <a:r>
              <a:rPr lang="zh-TW" altLang="en-US" b="1" dirty="0">
                <a:ea typeface="微軟正黑體" panose="020B0604030504040204" pitchFamily="34" charset="-120"/>
              </a:rPr>
              <a:t>視窗 </a:t>
            </a:r>
            <a:r>
              <a:rPr lang="zh-TW" altLang="en-US" dirty="0">
                <a:ea typeface="微軟正黑體" panose="020B0604030504040204" pitchFamily="34" charset="-120"/>
              </a:rPr>
              <a:t>搜尋對應程式碼。</a:t>
            </a:r>
          </a:p>
        </p:txBody>
      </p:sp>
    </p:spTree>
    <p:extLst>
      <p:ext uri="{BB962C8B-B14F-4D97-AF65-F5344CB8AC3E}">
        <p14:creationId xmlns:p14="http://schemas.microsoft.com/office/powerpoint/2010/main" val="609333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54EB07D-7350-4286-9012-A178A02CD9E6}"/>
              </a:ext>
            </a:extLst>
          </p:cNvPr>
          <p:cNvSpPr txBox="1"/>
          <p:nvPr/>
        </p:nvSpPr>
        <p:spPr>
          <a:xfrm>
            <a:off x="190500" y="991285"/>
            <a:ext cx="12001500" cy="4618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b="1" dirty="0">
                <a:ea typeface="微軟正黑體" panose="020B0604030504040204" pitchFamily="34" charset="-120"/>
              </a:rPr>
              <a:t>Omniverse </a:t>
            </a:r>
            <a:r>
              <a:rPr lang="zh-TW" altLang="en-US" b="1" dirty="0">
                <a:ea typeface="微軟正黑體" panose="020B0604030504040204" pitchFamily="34" charset="-120"/>
              </a:rPr>
              <a:t>應用程式</a:t>
            </a:r>
            <a:r>
              <a:rPr lang="zh-TW" altLang="en-US" dirty="0">
                <a:ea typeface="微軟正黑體" panose="020B0604030504040204" pitchFamily="34" charset="-120"/>
              </a:rPr>
              <a:t> 由一個 </a:t>
            </a:r>
            <a:r>
              <a:rPr lang="en-US" altLang="zh-TW" b="1" dirty="0">
                <a:ea typeface="微軟正黑體" panose="020B0604030504040204" pitchFamily="34" charset="-120"/>
              </a:rPr>
              <a:t>.kit </a:t>
            </a:r>
            <a:r>
              <a:rPr lang="zh-TW" altLang="en-US" b="1" dirty="0">
                <a:ea typeface="微軟正黑體" panose="020B0604030504040204" pitchFamily="34" charset="-120"/>
              </a:rPr>
              <a:t>檔案</a:t>
            </a:r>
            <a:r>
              <a:rPr lang="zh-TW" altLang="en-US" dirty="0">
                <a:ea typeface="微軟正黑體" panose="020B0604030504040204" pitchFamily="34" charset="-120"/>
              </a:rPr>
              <a:t> 定義，這是一個文字檔案，用於引用應用程式中的所有擴展與設定。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需要使用 </a:t>
            </a:r>
            <a:r>
              <a:rPr lang="en-US" altLang="zh-TW" b="1" dirty="0">
                <a:ea typeface="微軟正黑體" panose="020B0604030504040204" pitchFamily="34" charset="-120"/>
              </a:rPr>
              <a:t>Git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和 </a:t>
            </a:r>
            <a:r>
              <a:rPr lang="en-US" altLang="zh-TW" b="1" dirty="0">
                <a:ea typeface="微軟正黑體" panose="020B0604030504040204" pitchFamily="34" charset="-120"/>
              </a:rPr>
              <a:t>Visual Studio Code</a:t>
            </a:r>
            <a:r>
              <a:rPr lang="zh-TW" altLang="en-US" b="1" dirty="0"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a typeface="微軟正黑體" panose="020B0604030504040204" pitchFamily="34" charset="-120"/>
              </a:rPr>
              <a:t>(</a:t>
            </a:r>
            <a:r>
              <a:rPr lang="en-US" altLang="zh-TW" b="1" i="0" dirty="0">
                <a:solidFill>
                  <a:srgbClr val="313131"/>
                </a:solidFill>
                <a:effectLst/>
              </a:rPr>
              <a:t>VS Code)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b="1" dirty="0">
                <a:ea typeface="微軟正黑體" panose="020B0604030504040204" pitchFamily="34" charset="-120"/>
              </a:rPr>
              <a:t>安裝</a:t>
            </a:r>
            <a:r>
              <a:rPr lang="en-US" altLang="zh-TW" b="1" dirty="0">
                <a:ea typeface="微軟正黑體" panose="020B0604030504040204" pitchFamily="34" charset="-12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ea typeface="微軟正黑體" panose="020B0604030504040204" pitchFamily="34" charset="-120"/>
              </a:rPr>
              <a:t>程式碼儲存庫</a:t>
            </a:r>
            <a:r>
              <a:rPr lang="en-US" altLang="zh-TW" dirty="0"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Clone</a:t>
            </a:r>
            <a:r>
              <a:rPr lang="zh-TW" altLang="en-US" dirty="0">
                <a:ea typeface="微軟正黑體" panose="020B0604030504040204" pitchFamily="34" charset="-120"/>
              </a:rPr>
              <a:t> → </a:t>
            </a:r>
            <a:r>
              <a:rPr lang="en-US" altLang="zh-TW" b="1" dirty="0">
                <a:ea typeface="微軟正黑體" panose="020B0604030504040204" pitchFamily="34" charset="-120"/>
                <a:hlinkClick r:id="rId2"/>
              </a:rPr>
              <a:t>Omniverse Kit App Template</a:t>
            </a:r>
            <a:endParaRPr lang="en-US" altLang="zh-TW" b="1" dirty="0"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rgbClr val="FF0000"/>
                </a:solidFill>
                <a:ea typeface="微軟正黑體" panose="020B0604030504040204" pitchFamily="34" charset="-120"/>
              </a:rPr>
              <a:t>注意</a:t>
            </a:r>
            <a:r>
              <a:rPr lang="en-US" altLang="zh-TW" dirty="0">
                <a:solidFill>
                  <a:srgbClr val="FF0000"/>
                </a:solidFill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srgbClr val="FF0000"/>
                </a:solidFill>
                <a:ea typeface="微軟正黑體" panose="020B0604030504040204" pitchFamily="34" charset="-120"/>
              </a:rPr>
              <a:t> 這裡建議 </a:t>
            </a:r>
            <a:r>
              <a:rPr lang="en-US" altLang="zh-TW" dirty="0">
                <a:solidFill>
                  <a:srgbClr val="FF0000"/>
                </a:solidFill>
                <a:ea typeface="微軟正黑體" panose="020B0604030504040204" pitchFamily="34" charset="-120"/>
              </a:rPr>
              <a:t>Clone </a:t>
            </a:r>
            <a:r>
              <a:rPr lang="zh-TW" altLang="en-US" dirty="0">
                <a:solidFill>
                  <a:srgbClr val="FF0000"/>
                </a:solidFill>
                <a:ea typeface="微軟正黑體" panose="020B0604030504040204" pitchFamily="34" charset="-120"/>
              </a:rPr>
              <a:t>到檔案路徑較短的位置，較長的文件路徑可能會導致問題。該路徑名稱中盡量不包含空格</a:t>
            </a:r>
            <a:endParaRPr lang="en-US" altLang="zh-TW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dirty="0">
                <a:ea typeface="微軟正黑體" panose="020B0604030504040204" pitchFamily="34" charset="-120"/>
              </a:rPr>
              <a:t>開啟 </a:t>
            </a:r>
            <a:r>
              <a:rPr lang="en-US" altLang="zh-TW" dirty="0">
                <a:ea typeface="微軟正黑體" panose="020B0604030504040204" pitchFamily="34" charset="-120"/>
              </a:rPr>
              <a:t>VS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ea typeface="微軟正黑體" panose="020B0604030504040204" pitchFamily="34" charset="-120"/>
              </a:rPr>
              <a:t>Code → </a:t>
            </a:r>
            <a:r>
              <a:rPr lang="zh-TW" altLang="en-US" dirty="0"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ea typeface="微軟正黑體" panose="020B0604030504040204" pitchFamily="34" charset="-120"/>
              </a:rPr>
              <a:t>VS Code </a:t>
            </a:r>
            <a:r>
              <a:rPr lang="zh-TW" altLang="en-US" dirty="0">
                <a:ea typeface="微軟正黑體" panose="020B0604030504040204" pitchFamily="34" charset="-120"/>
              </a:rPr>
              <a:t>中，按 </a:t>
            </a:r>
            <a:r>
              <a:rPr lang="en-US" altLang="zh-TW" b="1" dirty="0">
                <a:ea typeface="微軟正黑體" panose="020B0604030504040204" pitchFamily="34" charset="-120"/>
              </a:rPr>
              <a:t>Ctrl+Shift+P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開啟 </a:t>
            </a:r>
            <a:r>
              <a:rPr lang="en-US" altLang="zh-TW" dirty="0">
                <a:ea typeface="微軟正黑體" panose="020B0604030504040204" pitchFamily="34" charset="-120"/>
              </a:rPr>
              <a:t>VS Code </a:t>
            </a:r>
            <a:r>
              <a:rPr lang="zh-TW" altLang="en-US" dirty="0">
                <a:ea typeface="微軟正黑體" panose="020B0604030504040204" pitchFamily="34" charset="-120"/>
              </a:rPr>
              <a:t>視窗頂部的命令面板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dirty="0">
                <a:ea typeface="微軟正黑體" panose="020B0604030504040204" pitchFamily="34" charset="-120"/>
              </a:rPr>
              <a:t>在指令面板中，透過輸入 </a:t>
            </a:r>
            <a:r>
              <a:rPr lang="en-US" altLang="zh-TW" b="1" dirty="0">
                <a:ea typeface="微軟正黑體" panose="020B0604030504040204" pitchFamily="34" charset="-120"/>
              </a:rPr>
              <a:t>gitclone</a:t>
            </a:r>
            <a:r>
              <a:rPr lang="en-US" altLang="zh-TW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搜尋 </a:t>
            </a:r>
            <a:r>
              <a:rPr lang="en-US" altLang="zh-TW" dirty="0">
                <a:ea typeface="微軟正黑體" panose="020B0604030504040204" pitchFamily="34" charset="-120"/>
              </a:rPr>
              <a:t>Git Clone </a:t>
            </a:r>
            <a:r>
              <a:rPr lang="zh-TW" altLang="en-US" dirty="0">
                <a:ea typeface="微軟正黑體" panose="020B0604030504040204" pitchFamily="34" charset="-120"/>
              </a:rPr>
              <a:t>指令，然後選擇 </a:t>
            </a:r>
            <a:r>
              <a:rPr lang="en-US" altLang="zh-TW" b="1" dirty="0">
                <a:ea typeface="微軟正黑體" panose="020B0604030504040204" pitchFamily="34" charset="-120"/>
              </a:rPr>
              <a:t>Git: Clone </a:t>
            </a:r>
            <a:r>
              <a:rPr lang="zh-TW" altLang="en-US" dirty="0">
                <a:ea typeface="微軟正黑體" panose="020B0604030504040204" pitchFamily="34" charset="-120"/>
              </a:rPr>
              <a:t>選項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zh-TW" altLang="en-US" dirty="0">
                <a:ea typeface="微軟正黑體" panose="020B0604030504040204" pitchFamily="34" charset="-120"/>
              </a:rPr>
              <a:t>將程式碼儲存庫的 </a:t>
            </a:r>
            <a:r>
              <a:rPr lang="en-US" altLang="zh-TW" b="1" dirty="0">
                <a:ea typeface="微軟正黑體" panose="020B0604030504040204" pitchFamily="34" charset="-120"/>
                <a:hlinkClick r:id="rId3"/>
              </a:rPr>
              <a:t>URL</a:t>
            </a:r>
            <a:r>
              <a:rPr lang="zh-TW" altLang="en-US" dirty="0">
                <a:ea typeface="微軟正黑體" panose="020B0604030504040204" pitchFamily="34" charset="-120"/>
              </a:rPr>
              <a:t> 貼到指令面板中，然後按 </a:t>
            </a:r>
            <a:r>
              <a:rPr lang="en-US" altLang="zh-TW" b="1" dirty="0">
                <a:ea typeface="微軟正黑體" panose="020B0604030504040204" pitchFamily="34" charset="-120"/>
              </a:rPr>
              <a:t>Enter</a:t>
            </a:r>
            <a:r>
              <a:rPr lang="zh-TW" altLang="en-US" dirty="0">
                <a:ea typeface="微軟正黑體" panose="020B0604030504040204" pitchFamily="34" charset="-120"/>
              </a:rPr>
              <a:t>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solidFill>
                  <a:srgbClr val="FF0000"/>
                </a:solidFill>
                <a:ea typeface="微軟正黑體" panose="020B0604030504040204" pitchFamily="34" charset="-120"/>
              </a:rPr>
              <a:t>注意</a:t>
            </a:r>
            <a:r>
              <a:rPr lang="en-US" altLang="zh-TW" dirty="0">
                <a:solidFill>
                  <a:srgbClr val="FF0000"/>
                </a:solidFill>
                <a:ea typeface="微軟正黑體" panose="020B0604030504040204" pitchFamily="34" charset="-120"/>
              </a:rPr>
              <a:t>: Clone </a:t>
            </a:r>
            <a:r>
              <a:rPr lang="zh-TW" altLang="en-US" dirty="0">
                <a:solidFill>
                  <a:srgbClr val="FF0000"/>
                </a:solidFill>
                <a:ea typeface="微軟正黑體" panose="020B0604030504040204" pitchFamily="34" charset="-120"/>
              </a:rPr>
              <a:t>操作可能需要一些時間才能完成</a:t>
            </a:r>
            <a:endParaRPr lang="en-US" altLang="zh-TW" dirty="0">
              <a:solidFill>
                <a:srgbClr val="FF0000"/>
              </a:solidFill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zh-TW" dirty="0">
                <a:ea typeface="微軟正黑體" panose="020B0604030504040204" pitchFamily="34" charset="-120"/>
              </a:rPr>
              <a:t>Clone </a:t>
            </a:r>
            <a:r>
              <a:rPr lang="zh-TW" altLang="en-US" dirty="0">
                <a:ea typeface="微軟正黑體" panose="020B0604030504040204" pitchFamily="34" charset="-120"/>
              </a:rPr>
              <a:t>操作完成後，系統將詢問您是否要開啟儲存庫。按一下 </a:t>
            </a:r>
            <a:r>
              <a:rPr lang="en-US" altLang="zh-TW" b="1" dirty="0">
                <a:ea typeface="微軟正黑體" panose="020B0604030504040204" pitchFamily="34" charset="-120"/>
              </a:rPr>
              <a:t>“Open”</a:t>
            </a:r>
            <a:r>
              <a:rPr lang="zh-TW" altLang="en-US" dirty="0">
                <a:ea typeface="微軟正黑體" panose="020B0604030504040204" pitchFamily="34" charset="-120"/>
              </a:rPr>
              <a:t>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5"/>
            </a:pPr>
            <a:r>
              <a:rPr lang="zh-TW" altLang="en-US" dirty="0">
                <a:ea typeface="微軟正黑體" panose="020B0604030504040204" pitchFamily="34" charset="-120"/>
              </a:rPr>
              <a:t>現在已經成功 </a:t>
            </a:r>
            <a:r>
              <a:rPr lang="en-US" altLang="zh-TW" dirty="0">
                <a:ea typeface="微軟正黑體" panose="020B0604030504040204" pitchFamily="34" charset="-120"/>
              </a:rPr>
              <a:t>Clone</a:t>
            </a:r>
            <a:r>
              <a:rPr lang="zh-TW" altLang="en-US" dirty="0">
                <a:ea typeface="微軟正黑體" panose="020B0604030504040204" pitchFamily="34" charset="-120"/>
              </a:rPr>
              <a:t> 了 </a:t>
            </a:r>
            <a:r>
              <a:rPr lang="en-US" altLang="zh-TW" b="1" dirty="0">
                <a:ea typeface="微軟正黑體" panose="020B0604030504040204" pitchFamily="34" charset="-120"/>
              </a:rPr>
              <a:t>Kit App Template </a:t>
            </a:r>
            <a:r>
              <a:rPr lang="zh-TW" altLang="en-US" dirty="0">
                <a:ea typeface="微軟正黑體" panose="020B0604030504040204" pitchFamily="34" charset="-120"/>
              </a:rPr>
              <a:t>儲存庫，可以準備從這個儲存庫範本建立一個 </a:t>
            </a:r>
            <a:r>
              <a:rPr lang="en-US" altLang="zh-TW" b="1" dirty="0">
                <a:ea typeface="微軟正黑體" panose="020B0604030504040204" pitchFamily="34" charset="-120"/>
              </a:rPr>
              <a:t>Kit SDK </a:t>
            </a:r>
            <a:r>
              <a:rPr lang="zh-TW" altLang="en-US" b="1" dirty="0">
                <a:ea typeface="微軟正黑體" panose="020B0604030504040204" pitchFamily="34" charset="-120"/>
              </a:rPr>
              <a:t>應用程式</a:t>
            </a:r>
            <a:r>
              <a:rPr lang="zh-TW" altLang="en-US" dirty="0">
                <a:ea typeface="微軟正黑體" panose="020B0604030504040204" pitchFamily="34" charset="-120"/>
              </a:rPr>
              <a:t>。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25720FD-E811-4FAD-A8BB-CB1924149E7F}"/>
              </a:ext>
            </a:extLst>
          </p:cNvPr>
          <p:cNvSpPr txBox="1"/>
          <p:nvPr/>
        </p:nvSpPr>
        <p:spPr>
          <a:xfrm>
            <a:off x="190500" y="19633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i="0" dirty="0">
                <a:solidFill>
                  <a:srgbClr val="000000"/>
                </a:solidFill>
                <a:effectLst/>
              </a:rPr>
              <a:t>Install Supporting Tools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380409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F83121B-714D-4ACB-9124-314E6F27B822}"/>
              </a:ext>
            </a:extLst>
          </p:cNvPr>
          <p:cNvSpPr txBox="1"/>
          <p:nvPr/>
        </p:nvSpPr>
        <p:spPr>
          <a:xfrm>
            <a:off x="333374" y="870370"/>
            <a:ext cx="11858626" cy="1294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請確保 </a:t>
            </a:r>
            <a:r>
              <a:rPr lang="en-US" altLang="zh-TW" dirty="0">
                <a:ea typeface="微軟正黑體" panose="020B0604030504040204" pitchFamily="34" charset="-120"/>
              </a:rPr>
              <a:t>kit-app-template </a:t>
            </a:r>
            <a:r>
              <a:rPr lang="zh-TW" altLang="en-US" dirty="0">
                <a:ea typeface="微軟正黑體" panose="020B0604030504040204" pitchFamily="34" charset="-120"/>
              </a:rPr>
              <a:t>資料夾已在 </a:t>
            </a:r>
            <a:r>
              <a:rPr lang="en-US" altLang="zh-TW" dirty="0">
                <a:ea typeface="微軟正黑體" panose="020B0604030504040204" pitchFamily="34" charset="-120"/>
              </a:rPr>
              <a:t>VS Code </a:t>
            </a:r>
            <a:r>
              <a:rPr lang="zh-TW" altLang="en-US" dirty="0">
                <a:ea typeface="微軟正黑體" panose="020B0604030504040204" pitchFamily="34" charset="-120"/>
              </a:rPr>
              <a:t>中開啟，並且終端視窗也已開啟。 </a:t>
            </a:r>
            <a:r>
              <a:rPr lang="en-US" altLang="zh-TW" dirty="0">
                <a:ea typeface="微軟正黑體" panose="020B0604030504040204" pitchFamily="34" charset="-120"/>
              </a:rPr>
              <a:t>kit-app-template </a:t>
            </a:r>
            <a:r>
              <a:rPr lang="zh-TW" altLang="en-US" dirty="0">
                <a:ea typeface="微軟正黑體" panose="020B0604030504040204" pitchFamily="34" charset="-120"/>
              </a:rPr>
              <a:t>資料夾下的子資料夾將顯示在 </a:t>
            </a:r>
            <a:r>
              <a:rPr lang="en-US" altLang="zh-TW" dirty="0">
                <a:ea typeface="微軟正黑體" panose="020B0604030504040204" pitchFamily="34" charset="-120"/>
              </a:rPr>
              <a:t>VS Code </a:t>
            </a:r>
            <a:r>
              <a:rPr lang="zh-TW" altLang="en-US" dirty="0">
                <a:ea typeface="微軟正黑體" panose="020B0604030504040204" pitchFamily="34" charset="-120"/>
              </a:rPr>
              <a:t>資源管理器面板中。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在終端機中，輸入指令並執行 </a:t>
            </a:r>
            <a:r>
              <a:rPr lang="en-US" altLang="zh-TW" dirty="0"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accent1"/>
                </a:solidFill>
                <a:ea typeface="微軟正黑體" panose="020B0604030504040204" pitchFamily="34" charset="-120"/>
              </a:rPr>
              <a:t>此指令會利用 </a:t>
            </a:r>
            <a:r>
              <a:rPr lang="en-US" altLang="zh-TW" b="1" dirty="0">
                <a:solidFill>
                  <a:schemeClr val="accent1"/>
                </a:solidFill>
                <a:ea typeface="微軟正黑體" panose="020B0604030504040204" pitchFamily="34" charset="-120"/>
              </a:rPr>
              <a:t>Kit SDK </a:t>
            </a:r>
            <a:r>
              <a:rPr lang="zh-TW" altLang="en-US" b="1" dirty="0">
                <a:solidFill>
                  <a:schemeClr val="accent1"/>
                </a:solidFill>
                <a:ea typeface="微軟正黑體" panose="020B0604030504040204" pitchFamily="34" charset="-120"/>
              </a:rPr>
              <a:t>資源，依你所選或輸入的資訊，建立一個基本的應用程式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ea typeface="微軟正黑體" panose="020B0604030504040204" pitchFamily="34" charset="-120"/>
              </a:rPr>
              <a:t>：</a:t>
            </a:r>
            <a:endParaRPr lang="en-US" altLang="zh-TW" dirty="0"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AD4748C-8376-4AC8-96D8-EB4D7D27CBA6}"/>
              </a:ext>
            </a:extLst>
          </p:cNvPr>
          <p:cNvSpPr txBox="1"/>
          <p:nvPr/>
        </p:nvSpPr>
        <p:spPr>
          <a:xfrm>
            <a:off x="333374" y="2165493"/>
            <a:ext cx="30094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dirty="0"/>
              <a:t>Windows: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dirty="0"/>
              <a:t>Linux/macOS:</a:t>
            </a:r>
          </a:p>
          <a:p>
            <a:endParaRPr lang="en-US" altLang="zh-TW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337FE5-6BF0-495E-B341-941EA68B70A1}"/>
              </a:ext>
            </a:extLst>
          </p:cNvPr>
          <p:cNvSpPr txBox="1"/>
          <p:nvPr/>
        </p:nvSpPr>
        <p:spPr>
          <a:xfrm>
            <a:off x="695324" y="2505759"/>
            <a:ext cx="252412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.\repo.bat template new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0E5B285-8B39-4C3B-B8C7-E58C70123D88}"/>
              </a:ext>
            </a:extLst>
          </p:cNvPr>
          <p:cNvSpPr txBox="1"/>
          <p:nvPr/>
        </p:nvSpPr>
        <p:spPr>
          <a:xfrm>
            <a:off x="695324" y="3324236"/>
            <a:ext cx="252412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./repo.sh template new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1D7AA01-8CDF-4F80-9748-56C6F4A00F95}"/>
              </a:ext>
            </a:extLst>
          </p:cNvPr>
          <p:cNvSpPr txBox="1"/>
          <p:nvPr/>
        </p:nvSpPr>
        <p:spPr>
          <a:xfrm>
            <a:off x="333374" y="3710930"/>
            <a:ext cx="11858626" cy="463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你會被詢問一系列問題。方向鍵選擇選項，或輸入回覆，完成後按下 </a:t>
            </a:r>
            <a:r>
              <a:rPr lang="en-US" altLang="zh-TW" dirty="0">
                <a:ea typeface="微軟正黑體" panose="020B0604030504040204" pitchFamily="34" charset="-120"/>
              </a:rPr>
              <a:t>Enter</a:t>
            </a:r>
            <a:r>
              <a:rPr lang="zh-TW" altLang="en-US" dirty="0">
                <a:ea typeface="微軟正黑體" panose="020B0604030504040204" pitchFamily="34" charset="-120"/>
              </a:rPr>
              <a:t>。請務必選擇 </a:t>
            </a:r>
            <a:r>
              <a:rPr lang="en-US" altLang="zh-TW" dirty="0">
                <a:ea typeface="微軟正黑體" panose="020B0604030504040204" pitchFamily="34" charset="-120"/>
              </a:rPr>
              <a:t>Kit Base Editor </a:t>
            </a:r>
            <a:r>
              <a:rPr lang="zh-TW" altLang="en-US" dirty="0">
                <a:ea typeface="微軟正黑體" panose="020B0604030504040204" pitchFamily="34" charset="-120"/>
              </a:rPr>
              <a:t>作為範本。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571612-8FE3-49A5-848A-743CF705DE94}"/>
              </a:ext>
            </a:extLst>
          </p:cNvPr>
          <p:cNvSpPr txBox="1"/>
          <p:nvPr/>
        </p:nvSpPr>
        <p:spPr>
          <a:xfrm>
            <a:off x="333374" y="17811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Create a Basic Application</a:t>
            </a:r>
            <a:endParaRPr lang="zh-TW" altLang="en-US" sz="4000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2ABE0BC-55F0-4681-BAA3-B24F49B18F45}"/>
              </a:ext>
            </a:extLst>
          </p:cNvPr>
          <p:cNvSpPr txBox="1"/>
          <p:nvPr/>
        </p:nvSpPr>
        <p:spPr>
          <a:xfrm>
            <a:off x="695324" y="4224817"/>
            <a:ext cx="9610726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	</a:t>
            </a:r>
            <a:r>
              <a:rPr lang="en-US" altLang="zh-TW" b="1" dirty="0">
                <a:solidFill>
                  <a:schemeClr val="bg1"/>
                </a:solidFill>
              </a:rPr>
              <a:t>Do you accept the EULA (End User License Agreement)?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	(Select Yes or No with arrow keys): Yes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	[ctrl+c to Exit]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	? Select with arrow keys what you want to create: Application&gt;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	? Select with arrow keys your desired template: [kit_base_editor]: Kit Base Editor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	? Enter name of application .kit file [name-spaced, lowercase, alphanumeric]: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		my_company.my_editor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	? Enter application_display_name: My Editor</a:t>
            </a:r>
          </a:p>
          <a:p>
            <a:r>
              <a:rPr lang="en-US" altLang="zh-TW" b="1" dirty="0">
                <a:solidFill>
                  <a:schemeClr val="bg1"/>
                </a:solidFill>
              </a:rPr>
              <a:t>	? Enter version: 0.1.0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28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FC9002C-7B04-4C43-96FC-36CB7C409A4F}"/>
              </a:ext>
            </a:extLst>
          </p:cNvPr>
          <p:cNvSpPr txBox="1"/>
          <p:nvPr/>
        </p:nvSpPr>
        <p:spPr>
          <a:xfrm>
            <a:off x="304800" y="196334"/>
            <a:ext cx="8818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dirty="0"/>
              <a:t>Explore the Kit Base Editor File</a:t>
            </a:r>
            <a:endParaRPr lang="zh-TW" altLang="en-US" sz="4000" b="1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543B2F-A718-4F8D-9913-6CBE0060F7CA}"/>
              </a:ext>
            </a:extLst>
          </p:cNvPr>
          <p:cNvSpPr txBox="1"/>
          <p:nvPr/>
        </p:nvSpPr>
        <p:spPr>
          <a:xfrm>
            <a:off x="304800" y="1036935"/>
            <a:ext cx="1176528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上一個步驟中的 </a:t>
            </a:r>
            <a:r>
              <a:rPr lang="en-US" altLang="zh-TW" dirty="0">
                <a:ea typeface="微軟正黑體" panose="020B0604030504040204" pitchFamily="34" charset="-120"/>
              </a:rPr>
              <a:t>template new </a:t>
            </a:r>
            <a:r>
              <a:rPr lang="zh-TW" altLang="en-US" dirty="0">
                <a:ea typeface="微軟正黑體" panose="020B0604030504040204" pitchFamily="34" charset="-120"/>
              </a:rPr>
              <a:t>指令建立了一個以你指定名稱命名的 </a:t>
            </a:r>
            <a:r>
              <a:rPr lang="en-US" altLang="zh-TW" dirty="0">
                <a:ea typeface="微軟正黑體" panose="020B0604030504040204" pitchFamily="34" charset="-120"/>
              </a:rPr>
              <a:t>.kit </a:t>
            </a:r>
            <a:r>
              <a:rPr lang="zh-TW" altLang="en-US" dirty="0">
                <a:ea typeface="微軟正黑體" panose="020B0604030504040204" pitchFamily="34" charset="-120"/>
              </a:rPr>
              <a:t>文件，你可以在 </a:t>
            </a:r>
            <a:r>
              <a:rPr lang="en-US" altLang="zh-TW" b="1" dirty="0">
                <a:ea typeface="微軟正黑體" panose="020B0604030504040204" pitchFamily="34" charset="-120"/>
              </a:rPr>
              <a:t>kit-app-template </a:t>
            </a:r>
            <a:r>
              <a:rPr lang="zh-TW" altLang="en-US" b="1" dirty="0">
                <a:ea typeface="微軟正黑體" panose="020B0604030504040204" pitchFamily="34" charset="-120"/>
              </a:rPr>
              <a:t>資料夾</a:t>
            </a:r>
            <a:r>
              <a:rPr lang="zh-TW" altLang="en-US" dirty="0">
                <a:ea typeface="微軟正黑體" panose="020B0604030504040204" pitchFamily="34" charset="-120"/>
              </a:rPr>
              <a:t>的 </a:t>
            </a:r>
            <a:r>
              <a:rPr lang="en-US" altLang="zh-TW" b="1" dirty="0">
                <a:ea typeface="微軟正黑體" panose="020B0604030504040204" pitchFamily="34" charset="-120"/>
              </a:rPr>
              <a:t>source\apps </a:t>
            </a:r>
            <a:r>
              <a:rPr lang="zh-TW" altLang="en-US" dirty="0">
                <a:ea typeface="微軟正黑體" panose="020B0604030504040204" pitchFamily="34" charset="-120"/>
              </a:rPr>
              <a:t>目錄下找到該文件 </a:t>
            </a:r>
            <a:r>
              <a:rPr lang="en-US" altLang="zh-TW" dirty="0"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ea typeface="微軟正黑體" panose="020B0604030504040204" pitchFamily="34" charset="-120"/>
              </a:rPr>
              <a:t>預設名稱</a:t>
            </a:r>
            <a:r>
              <a:rPr lang="en-US" altLang="zh-TW" dirty="0"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a typeface="微軟正黑體" panose="020B0604030504040204" pitchFamily="34" charset="-120"/>
              </a:rPr>
              <a:t>my_company.my_editor.kit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ea typeface="微軟正黑體" panose="020B0604030504040204" pitchFamily="34" charset="-120"/>
              </a:rPr>
              <a:t>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TW" altLang="en-US" dirty="0">
              <a:ea typeface="微軟正黑體" panose="020B0604030504040204" pitchFamily="34" charset="-120"/>
            </a:endParaRPr>
          </a:p>
        </p:txBody>
      </p:sp>
      <p:pic>
        <p:nvPicPr>
          <p:cNvPr id="1028" name="Picture 4" descr="VS Code - Open Kit file">
            <a:extLst>
              <a:ext uri="{FF2B5EF4-FFF2-40B4-BE49-F238E27FC236}">
                <a16:creationId xmlns:a16="http://schemas.microsoft.com/office/drawing/2014/main" id="{A97B7A5E-078F-4C44-B0D1-A85CDF54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2007394"/>
            <a:ext cx="8623300" cy="485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AE002A4B-2E17-417F-B7D6-13E984B3B4E3}"/>
              </a:ext>
            </a:extLst>
          </p:cNvPr>
          <p:cNvSpPr txBox="1"/>
          <p:nvPr/>
        </p:nvSpPr>
        <p:spPr>
          <a:xfrm>
            <a:off x="304800" y="2007394"/>
            <a:ext cx="3141980" cy="3787127"/>
          </a:xfrm>
          <a:prstGeom prst="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ea typeface="微軟正黑體" panose="020B0604030504040204" pitchFamily="34" charset="-120"/>
              </a:rPr>
              <a:t>.kit </a:t>
            </a:r>
            <a:r>
              <a:rPr lang="zh-TW" altLang="en-US" dirty="0">
                <a:ea typeface="微軟正黑體" panose="020B0604030504040204" pitchFamily="34" charset="-120"/>
              </a:rPr>
              <a:t>檔案的內容是文字格式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ea typeface="微軟正黑體" panose="020B0604030504040204" pitchFamily="34" charset="-120"/>
              </a:rPr>
              <a:t>.kit </a:t>
            </a:r>
            <a:r>
              <a:rPr lang="zh-TW" altLang="en-US" dirty="0">
                <a:ea typeface="微軟正黑體" panose="020B0604030504040204" pitchFamily="34" charset="-120"/>
              </a:rPr>
              <a:t>檔案本質上是一份清單，列出了你希望從 </a:t>
            </a:r>
            <a:r>
              <a:rPr lang="en-US" altLang="zh-TW" dirty="0">
                <a:ea typeface="微軟正黑體" panose="020B0604030504040204" pitchFamily="34" charset="-120"/>
              </a:rPr>
              <a:t>Omniverse </a:t>
            </a:r>
            <a:r>
              <a:rPr lang="zh-TW" altLang="en-US" dirty="0">
                <a:ea typeface="微軟正黑體" panose="020B0604030504040204" pitchFamily="34" charset="-120"/>
              </a:rPr>
              <a:t>生態系統中提取哪些內容用於您的應用程式。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en-US" altLang="zh-TW" dirty="0"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dirty="0">
                <a:ea typeface="微軟正黑體" panose="020B0604030504040204" pitchFamily="34" charset="-120"/>
              </a:rPr>
              <a:t>.kit </a:t>
            </a:r>
            <a:r>
              <a:rPr lang="zh-TW" altLang="en-US" dirty="0">
                <a:ea typeface="微軟正黑體" panose="020B0604030504040204" pitchFamily="34" charset="-120"/>
              </a:rPr>
              <a:t>檔案中列出的所有內容都是應用程式的建構塊。</a:t>
            </a:r>
          </a:p>
        </p:txBody>
      </p:sp>
    </p:spTree>
    <p:extLst>
      <p:ext uri="{BB962C8B-B14F-4D97-AF65-F5344CB8AC3E}">
        <p14:creationId xmlns:p14="http://schemas.microsoft.com/office/powerpoint/2010/main" val="299229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4F0C9DC-8B76-4008-85AF-08EEC48812E9}"/>
              </a:ext>
            </a:extLst>
          </p:cNvPr>
          <p:cNvSpPr txBox="1"/>
          <p:nvPr/>
        </p:nvSpPr>
        <p:spPr>
          <a:xfrm>
            <a:off x="304800" y="904220"/>
            <a:ext cx="11109765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要能夠執行應用程式，你需要先 </a:t>
            </a:r>
            <a:r>
              <a:rPr lang="zh-TW" altLang="en-US" b="1" dirty="0">
                <a:ea typeface="微軟正黑體" panose="020B0604030504040204" pitchFamily="34" charset="-120"/>
              </a:rPr>
              <a:t>進行建置（</a:t>
            </a:r>
            <a:r>
              <a:rPr lang="en-US" altLang="zh-TW" b="1" dirty="0">
                <a:ea typeface="微軟正黑體" panose="020B0604030504040204" pitchFamily="34" charset="-120"/>
              </a:rPr>
              <a:t>build</a:t>
            </a:r>
            <a:r>
              <a:rPr lang="zh-TW" altLang="en-US" b="1" dirty="0">
                <a:ea typeface="微軟正黑體" panose="020B0604030504040204" pitchFamily="34" charset="-120"/>
              </a:rPr>
              <a:t>）</a:t>
            </a:r>
            <a:r>
              <a:rPr lang="zh-TW" altLang="en-US" dirty="0">
                <a:ea typeface="微軟正黑體" panose="020B0604030504040204" pitchFamily="34" charset="-120"/>
              </a:rPr>
              <a:t>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ea typeface="微軟正黑體" panose="020B0604030504040204" pitchFamily="34" charset="-120"/>
              </a:rPr>
              <a:t>VS Code </a:t>
            </a:r>
            <a:r>
              <a:rPr lang="zh-TW" altLang="en-US" dirty="0">
                <a:ea typeface="微軟正黑體" panose="020B0604030504040204" pitchFamily="34" charset="-120"/>
              </a:rPr>
              <a:t>的終端機視窗中輸入以下指令：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90B0C66-E146-41F5-9699-0778D3D83C78}"/>
              </a:ext>
            </a:extLst>
          </p:cNvPr>
          <p:cNvSpPr txBox="1"/>
          <p:nvPr/>
        </p:nvSpPr>
        <p:spPr>
          <a:xfrm>
            <a:off x="304800" y="145587"/>
            <a:ext cx="10382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i="0" dirty="0">
                <a:solidFill>
                  <a:srgbClr val="000000"/>
                </a:solidFill>
                <a:effectLst/>
              </a:rPr>
              <a:t>Build the Base Application</a:t>
            </a:r>
            <a:endParaRPr lang="zh-TW" altLang="en-US" sz="40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E25650-22D7-4B7A-A1DA-80E105AA1CE9}"/>
              </a:ext>
            </a:extLst>
          </p:cNvPr>
          <p:cNvSpPr txBox="1"/>
          <p:nvPr/>
        </p:nvSpPr>
        <p:spPr>
          <a:xfrm>
            <a:off x="304800" y="1951672"/>
            <a:ext cx="30094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dirty="0"/>
              <a:t>Windows: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dirty="0"/>
              <a:t>Linux/macOS:</a:t>
            </a:r>
          </a:p>
          <a:p>
            <a:endParaRPr lang="en-US" altLang="zh-TW" b="1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BC917CB-CC8D-4BBA-B8B1-A77BE30945F9}"/>
              </a:ext>
            </a:extLst>
          </p:cNvPr>
          <p:cNvSpPr txBox="1"/>
          <p:nvPr/>
        </p:nvSpPr>
        <p:spPr>
          <a:xfrm>
            <a:off x="666750" y="2291938"/>
            <a:ext cx="17049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.\repo.bat build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2642F25-4C48-4B9A-B702-35D43A32DD9C}"/>
              </a:ext>
            </a:extLst>
          </p:cNvPr>
          <p:cNvSpPr txBox="1"/>
          <p:nvPr/>
        </p:nvSpPr>
        <p:spPr>
          <a:xfrm>
            <a:off x="666750" y="3110415"/>
            <a:ext cx="17049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./repo.sh build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F8F2BE5-0B63-4AEE-9259-ED89ECE0F613}"/>
              </a:ext>
            </a:extLst>
          </p:cNvPr>
          <p:cNvSpPr txBox="1"/>
          <p:nvPr/>
        </p:nvSpPr>
        <p:spPr>
          <a:xfrm>
            <a:off x="304800" y="3700461"/>
            <a:ext cx="4695825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接著等待一段時間，應用程式會開始建置。當建置完成時，會顯示訊息：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整個過程大約需要幾分鐘，之後終端機面板會再次出現提示符號。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91372DD-C277-4E47-BFD8-70886DDC25CA}"/>
              </a:ext>
            </a:extLst>
          </p:cNvPr>
          <p:cNvSpPr txBox="1"/>
          <p:nvPr/>
        </p:nvSpPr>
        <p:spPr>
          <a:xfrm>
            <a:off x="666750" y="4687583"/>
            <a:ext cx="43338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BUILD (RELEASE) SUCCEEDED (&lt;time taken&gt;)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pic>
        <p:nvPicPr>
          <p:cNvPr id="2050" name="Picture 2" descr="VS Code - Build an application">
            <a:extLst>
              <a:ext uri="{FF2B5EF4-FFF2-40B4-BE49-F238E27FC236}">
                <a16:creationId xmlns:a16="http://schemas.microsoft.com/office/drawing/2014/main" id="{F179A9A3-10DB-4E69-8D53-3CFAB2D58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549" y="1955455"/>
            <a:ext cx="6829425" cy="384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05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917F93A-86C4-4AE5-BFC3-EC0EDB614306}"/>
              </a:ext>
            </a:extLst>
          </p:cNvPr>
          <p:cNvSpPr txBox="1"/>
          <p:nvPr/>
        </p:nvSpPr>
        <p:spPr>
          <a:xfrm>
            <a:off x="304800" y="145587"/>
            <a:ext cx="10382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i="0" dirty="0">
                <a:solidFill>
                  <a:srgbClr val="000000"/>
                </a:solidFill>
                <a:effectLst/>
              </a:rPr>
              <a:t>Launch the Base Application</a:t>
            </a:r>
            <a:endParaRPr lang="zh-TW" altLang="en-US" sz="4000" b="1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4AB0222-FE2A-4588-AB9B-AAF84A0D67E1}"/>
              </a:ext>
            </a:extLst>
          </p:cNvPr>
          <p:cNvSpPr txBox="1"/>
          <p:nvPr/>
        </p:nvSpPr>
        <p:spPr>
          <a:xfrm>
            <a:off x="304800" y="904220"/>
            <a:ext cx="11109765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接著，</a:t>
            </a:r>
            <a:r>
              <a:rPr lang="zh-TW" altLang="en-US" b="1" dirty="0">
                <a:ea typeface="微軟正黑體" panose="020B0604030504040204" pitchFamily="34" charset="-120"/>
              </a:rPr>
              <a:t>啟動（</a:t>
            </a:r>
            <a:r>
              <a:rPr lang="en-US" altLang="zh-TW" b="1" dirty="0">
                <a:ea typeface="微軟正黑體" panose="020B0604030504040204" pitchFamily="34" charset="-120"/>
              </a:rPr>
              <a:t>launch</a:t>
            </a:r>
            <a:r>
              <a:rPr lang="zh-TW" altLang="en-US" b="1" dirty="0">
                <a:ea typeface="微軟正黑體" panose="020B0604030504040204" pitchFamily="34" charset="-120"/>
              </a:rPr>
              <a:t>）</a:t>
            </a:r>
            <a:r>
              <a:rPr lang="zh-TW" altLang="en-US" dirty="0">
                <a:ea typeface="微軟正黑體" panose="020B0604030504040204" pitchFamily="34" charset="-120"/>
              </a:rPr>
              <a:t>前面建置的應用程式。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ea typeface="微軟正黑體" panose="020B0604030504040204" pitchFamily="34" charset="-120"/>
              </a:rPr>
              <a:t>VS Code </a:t>
            </a:r>
            <a:r>
              <a:rPr lang="zh-TW" altLang="en-US" dirty="0">
                <a:ea typeface="微軟正黑體" panose="020B0604030504040204" pitchFamily="34" charset="-120"/>
              </a:rPr>
              <a:t>的終端機視窗中輸入以下指令：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90FCFBC-CE11-454E-87E3-B8D534BC0DF8}"/>
              </a:ext>
            </a:extLst>
          </p:cNvPr>
          <p:cNvSpPr txBox="1"/>
          <p:nvPr/>
        </p:nvSpPr>
        <p:spPr>
          <a:xfrm>
            <a:off x="304800" y="1951672"/>
            <a:ext cx="30094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dirty="0"/>
              <a:t>Windows: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zh-TW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b="1" dirty="0"/>
              <a:t>Linux/macOS:</a:t>
            </a:r>
          </a:p>
          <a:p>
            <a:endParaRPr lang="en-US" altLang="zh-TW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B1E4A0D-B463-4190-AC86-120BDA66A339}"/>
              </a:ext>
            </a:extLst>
          </p:cNvPr>
          <p:cNvSpPr txBox="1"/>
          <p:nvPr/>
        </p:nvSpPr>
        <p:spPr>
          <a:xfrm>
            <a:off x="666750" y="2291938"/>
            <a:ext cx="183832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.\repo.bat launch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2A54C3-013B-44EA-9507-D7AE178B7B1B}"/>
              </a:ext>
            </a:extLst>
          </p:cNvPr>
          <p:cNvSpPr txBox="1"/>
          <p:nvPr/>
        </p:nvSpPr>
        <p:spPr>
          <a:xfrm>
            <a:off x="666750" y="3110415"/>
            <a:ext cx="183832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</a:rPr>
              <a:t>./repo.sh launch</a:t>
            </a:r>
            <a:endParaRPr lang="zh-TW" altLang="en-US" b="1" dirty="0">
              <a:solidFill>
                <a:schemeClr val="bg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0D8F576-CEAB-4EA7-949C-05DC31B6EA1B}"/>
              </a:ext>
            </a:extLst>
          </p:cNvPr>
          <p:cNvSpPr txBox="1"/>
          <p:nvPr/>
        </p:nvSpPr>
        <p:spPr>
          <a:xfrm>
            <a:off x="304800" y="3671889"/>
            <a:ext cx="3619499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在終端機按 </a:t>
            </a:r>
            <a:r>
              <a:rPr lang="en-US" altLang="zh-TW" dirty="0">
                <a:ea typeface="微軟正黑體" panose="020B0604030504040204" pitchFamily="34" charset="-120"/>
              </a:rPr>
              <a:t>Enter </a:t>
            </a:r>
            <a:r>
              <a:rPr lang="zh-TW" altLang="en-US" dirty="0">
                <a:ea typeface="微軟正黑體" panose="020B0604030504040204" pitchFamily="34" charset="-120"/>
              </a:rPr>
              <a:t>啟動應用程式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首次啟動需數分鐘，之後會更快。啟動完成後，</a:t>
            </a:r>
            <a:r>
              <a:rPr lang="en-US" altLang="zh-TW" dirty="0">
                <a:ea typeface="微軟正黑體" panose="020B0604030504040204" pitchFamily="34" charset="-120"/>
              </a:rPr>
              <a:t>Omniverse </a:t>
            </a:r>
            <a:r>
              <a:rPr lang="zh-TW" altLang="en-US" dirty="0">
                <a:ea typeface="微軟正黑體" panose="020B0604030504040204" pitchFamily="34" charset="-120"/>
              </a:rPr>
              <a:t>會在新視窗開啟，</a:t>
            </a:r>
            <a:r>
              <a:rPr lang="en-US" altLang="zh-TW" dirty="0">
                <a:ea typeface="微軟正黑體" panose="020B0604030504040204" pitchFamily="34" charset="-120"/>
              </a:rPr>
              <a:t>RTX </a:t>
            </a:r>
            <a:r>
              <a:rPr lang="zh-TW" altLang="en-US" dirty="0">
                <a:ea typeface="微軟正黑體" panose="020B0604030504040204" pitchFamily="34" charset="-120"/>
              </a:rPr>
              <a:t>首次載入同樣可能需幾分鐘，完成後即可繼續。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ea typeface="微軟正黑體" panose="020B0604030504040204" pitchFamily="34" charset="-120"/>
            </a:endParaRPr>
          </a:p>
        </p:txBody>
      </p:sp>
      <p:pic>
        <p:nvPicPr>
          <p:cNvPr id="3074" name="Picture 2" descr="VS Code - Editor application">
            <a:extLst>
              <a:ext uri="{FF2B5EF4-FFF2-40B4-BE49-F238E27FC236}">
                <a16:creationId xmlns:a16="http://schemas.microsoft.com/office/drawing/2014/main" id="{C11E1894-CC02-43D7-A2EE-40D2000D49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56" y="2291938"/>
            <a:ext cx="8117444" cy="4566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4A1C6A5-9C01-47A3-B794-0B9A5FFAF2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026"/>
          <a:stretch/>
        </p:blipFill>
        <p:spPr>
          <a:xfrm>
            <a:off x="1419131" y="5858899"/>
            <a:ext cx="78074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25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C5B310-009F-4101-8D33-1C99CEDAF264}"/>
              </a:ext>
            </a:extLst>
          </p:cNvPr>
          <p:cNvSpPr txBox="1"/>
          <p:nvPr/>
        </p:nvSpPr>
        <p:spPr>
          <a:xfrm>
            <a:off x="304800" y="117609"/>
            <a:ext cx="10382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i="0" dirty="0">
                <a:solidFill>
                  <a:srgbClr val="000000"/>
                </a:solidFill>
                <a:effectLst/>
              </a:rPr>
              <a:t>Explore the Base Application</a:t>
            </a:r>
            <a:endParaRPr lang="zh-TW" altLang="en-US" sz="40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F5B236-241F-4F60-B461-32E7A40E7325}"/>
              </a:ext>
            </a:extLst>
          </p:cNvPr>
          <p:cNvSpPr txBox="1"/>
          <p:nvPr/>
        </p:nvSpPr>
        <p:spPr>
          <a:xfrm>
            <a:off x="304800" y="821121"/>
            <a:ext cx="11401425" cy="1294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前面完成了應用程式建置，對於介面中的選單選項，我們可以與 </a:t>
            </a:r>
            <a:r>
              <a:rPr lang="en-US" altLang="zh-TW" dirty="0">
                <a:ea typeface="微軟正黑體" panose="020B0604030504040204" pitchFamily="34" charset="-120"/>
              </a:rPr>
              <a:t>.kit </a:t>
            </a:r>
            <a:r>
              <a:rPr lang="zh-TW" altLang="en-US" dirty="0">
                <a:ea typeface="微軟正黑體" panose="020B0604030504040204" pitchFamily="34" charset="-120"/>
              </a:rPr>
              <a:t>檔案中的</a:t>
            </a:r>
            <a:r>
              <a:rPr lang="zh-TW" altLang="en-US" b="1" dirty="0">
                <a:ea typeface="微軟正黑體" panose="020B0604030504040204" pitchFamily="34" charset="-120"/>
              </a:rPr>
              <a:t>擴充功能</a:t>
            </a:r>
            <a:r>
              <a:rPr lang="en-US" altLang="zh-TW" b="1" dirty="0">
                <a:ea typeface="微軟正黑體" panose="020B0604030504040204" pitchFamily="34" charset="-120"/>
              </a:rPr>
              <a:t>(extension)</a:t>
            </a:r>
            <a:r>
              <a:rPr lang="zh-TW" altLang="en-US" dirty="0">
                <a:ea typeface="微軟正黑體" panose="020B0604030504040204" pitchFamily="34" charset="-120"/>
              </a:rPr>
              <a:t>對應起來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前一步驟中可看到，應用程式有四個選單：</a:t>
            </a:r>
            <a:r>
              <a:rPr lang="en-US" altLang="zh-TW" b="1" dirty="0">
                <a:ea typeface="微軟正黑體" panose="020B0604030504040204" pitchFamily="34" charset="-120"/>
              </a:rPr>
              <a:t>File</a:t>
            </a:r>
            <a:r>
              <a:rPr lang="zh-TW" altLang="en-US" b="1" dirty="0"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ea typeface="微軟正黑體" panose="020B0604030504040204" pitchFamily="34" charset="-120"/>
              </a:rPr>
              <a:t>Edit</a:t>
            </a:r>
            <a:r>
              <a:rPr lang="zh-TW" altLang="en-US" b="1" dirty="0"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ea typeface="微軟正黑體" panose="020B0604030504040204" pitchFamily="34" charset="-120"/>
              </a:rPr>
              <a:t>Create</a:t>
            </a:r>
            <a:r>
              <a:rPr lang="zh-TW" altLang="en-US" b="1" dirty="0">
                <a:ea typeface="微軟正黑體" panose="020B0604030504040204" pitchFamily="34" charset="-120"/>
              </a:rPr>
              <a:t>、</a:t>
            </a:r>
            <a:r>
              <a:rPr lang="en-US" altLang="zh-TW" b="1" dirty="0">
                <a:ea typeface="微軟正黑體" panose="020B0604030504040204" pitchFamily="34" charset="-120"/>
              </a:rPr>
              <a:t>Window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ea typeface="微軟正黑體" panose="020B0604030504040204" pitchFamily="34" charset="-120"/>
              </a:rPr>
              <a:t>.kit </a:t>
            </a:r>
            <a:r>
              <a:rPr lang="zh-TW" altLang="en-US" dirty="0">
                <a:ea typeface="微軟正黑體" panose="020B0604030504040204" pitchFamily="34" charset="-120"/>
              </a:rPr>
              <a:t>檔中對應 </a:t>
            </a:r>
            <a:r>
              <a:rPr lang="en-US" altLang="zh-TW" dirty="0"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solidFill>
                  <a:schemeClr val="accent1"/>
                </a:solidFill>
                <a:ea typeface="微軟正黑體" panose="020B0604030504040204" pitchFamily="34" charset="-120"/>
              </a:rPr>
              <a:t>這些擴充功能在應用程式中創建這些選單</a:t>
            </a:r>
            <a:r>
              <a:rPr lang="en-US" altLang="zh-TW" dirty="0">
                <a:ea typeface="微軟正黑體" panose="020B0604030504040204" pitchFamily="34" charset="-120"/>
              </a:rPr>
              <a:t>)</a:t>
            </a:r>
            <a:r>
              <a:rPr lang="zh-TW" altLang="en-US" dirty="0">
                <a:ea typeface="微軟正黑體" panose="020B0604030504040204" pitchFamily="34" charset="-120"/>
              </a:rPr>
              <a:t> ：</a:t>
            </a:r>
          </a:p>
        </p:txBody>
      </p:sp>
      <p:pic>
        <p:nvPicPr>
          <p:cNvPr id="4104" name="Picture 8" descr="Vs Code - Menu extensions">
            <a:extLst>
              <a:ext uri="{FF2B5EF4-FFF2-40B4-BE49-F238E27FC236}">
                <a16:creationId xmlns:a16="http://schemas.microsoft.com/office/drawing/2014/main" id="{88E98592-1CA8-4F7C-8EA1-B8F880317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41" b="33056"/>
          <a:stretch/>
        </p:blipFill>
        <p:spPr bwMode="auto">
          <a:xfrm>
            <a:off x="923924" y="2149341"/>
            <a:ext cx="10163175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02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C5B310-009F-4101-8D33-1C99CEDAF264}"/>
              </a:ext>
            </a:extLst>
          </p:cNvPr>
          <p:cNvSpPr txBox="1"/>
          <p:nvPr/>
        </p:nvSpPr>
        <p:spPr>
          <a:xfrm>
            <a:off x="304800" y="117609"/>
            <a:ext cx="10382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i="0" dirty="0">
                <a:solidFill>
                  <a:srgbClr val="000000"/>
                </a:solidFill>
                <a:effectLst/>
              </a:rPr>
              <a:t>Explore the Base Application</a:t>
            </a:r>
            <a:endParaRPr lang="zh-TW" altLang="en-US" sz="40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F5B236-241F-4F60-B461-32E7A40E7325}"/>
              </a:ext>
            </a:extLst>
          </p:cNvPr>
          <p:cNvSpPr txBox="1"/>
          <p:nvPr/>
        </p:nvSpPr>
        <p:spPr>
          <a:xfrm>
            <a:off x="304800" y="821121"/>
            <a:ext cx="11401425" cy="463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ea typeface="微軟正黑體" panose="020B0604030504040204" pitchFamily="34" charset="-120"/>
              </a:rPr>
              <a:t>.kit </a:t>
            </a:r>
            <a:r>
              <a:rPr lang="zh-TW" altLang="en-US" dirty="0">
                <a:ea typeface="微軟正黑體" panose="020B0604030504040204" pitchFamily="34" charset="-120"/>
              </a:rPr>
              <a:t>檔案中，找到以 </a:t>
            </a:r>
            <a:r>
              <a:rPr lang="en-US" altLang="zh-TW" b="1" dirty="0" err="1">
                <a:ea typeface="微軟正黑體" panose="020B0604030504040204" pitchFamily="34" charset="-120"/>
              </a:rPr>
              <a:t>omni.kit.window</a:t>
            </a:r>
            <a:r>
              <a:rPr lang="en-US" altLang="zh-TW" b="1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開頭的擴充功能：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C9DAB0B-E615-4EF8-BA2E-0876D8E63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22538"/>
              </p:ext>
            </p:extLst>
          </p:nvPr>
        </p:nvGraphicFramePr>
        <p:xfrm>
          <a:off x="200025" y="1595437"/>
          <a:ext cx="5572124" cy="2560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57574">
                  <a:extLst>
                    <a:ext uri="{9D8B030D-6E8A-4147-A177-3AD203B41FA5}">
                      <a16:colId xmlns:a16="http://schemas.microsoft.com/office/drawing/2014/main" val="4271587115"/>
                    </a:ext>
                  </a:extLst>
                </a:gridCol>
                <a:gridCol w="2114550">
                  <a:extLst>
                    <a:ext uri="{9D8B030D-6E8A-4147-A177-3AD203B41FA5}">
                      <a16:colId xmlns:a16="http://schemas.microsoft.com/office/drawing/2014/main" val="14233265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Extension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4358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omni.kit.window.console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Console / </a:t>
                      </a:r>
                      <a:r>
                        <a:rPr lang="zh-TW" altLang="en-US" dirty="0"/>
                        <a:t>日誌視窗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7879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omni.kit.window.content_browser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內容瀏覽器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9223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omni.kit.window.property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屬性編輯器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6205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omni.kit.window.stage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Stage </a:t>
                      </a:r>
                      <a:r>
                        <a:rPr lang="zh-TW" altLang="en-US"/>
                        <a:t>樹狀視圖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7931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omni.kit.window.status_bar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狀態列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9659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omni.kit.window.toolbar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操作工具列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2873449"/>
                  </a:ext>
                </a:extLst>
              </a:tr>
            </a:tbl>
          </a:graphicData>
        </a:graphic>
      </p:graphicFrame>
      <p:pic>
        <p:nvPicPr>
          <p:cNvPr id="5122" name="Picture 2" descr="VS Code - window extensions">
            <a:extLst>
              <a:ext uri="{FF2B5EF4-FFF2-40B4-BE49-F238E27FC236}">
                <a16:creationId xmlns:a16="http://schemas.microsoft.com/office/drawing/2014/main" id="{ED23024A-464C-4FF0-885E-93A8AF678C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7" r="31485" b="46528"/>
          <a:stretch/>
        </p:blipFill>
        <p:spPr bwMode="auto">
          <a:xfrm>
            <a:off x="5857875" y="1595437"/>
            <a:ext cx="62579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B7A3DC9-EDA2-4D20-8D12-10D2703DA62D}"/>
              </a:ext>
            </a:extLst>
          </p:cNvPr>
          <p:cNvSpPr txBox="1"/>
          <p:nvPr/>
        </p:nvSpPr>
        <p:spPr>
          <a:xfrm>
            <a:off x="304800" y="5474814"/>
            <a:ext cx="11401425" cy="878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這些擴充功能會在應用程式中建立新的視窗或區塊（如 </a:t>
            </a:r>
            <a:r>
              <a:rPr lang="en-US" altLang="zh-TW" dirty="0">
                <a:ea typeface="微軟正黑體" panose="020B0604030504040204" pitchFamily="34" charset="-120"/>
              </a:rPr>
              <a:t>Stage</a:t>
            </a:r>
            <a:r>
              <a:rPr lang="zh-TW" altLang="en-US" dirty="0"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ea typeface="微軟正黑體" panose="020B0604030504040204" pitchFamily="34" charset="-120"/>
              </a:rPr>
              <a:t>Property </a:t>
            </a:r>
            <a:r>
              <a:rPr lang="zh-TW" altLang="en-US" dirty="0">
                <a:ea typeface="微軟正黑體" panose="020B0604030504040204" pitchFamily="34" charset="-120"/>
              </a:rPr>
              <a:t>窗口），並自動將它們加入 </a:t>
            </a:r>
            <a:r>
              <a:rPr lang="en-US" altLang="zh-TW" b="1" dirty="0">
                <a:ea typeface="微軟正黑體" panose="020B0604030504040204" pitchFamily="34" charset="-120"/>
              </a:rPr>
              <a:t>Window </a:t>
            </a:r>
            <a:r>
              <a:rPr lang="zh-TW" altLang="en-US" b="1" dirty="0">
                <a:ea typeface="微軟正黑體" panose="020B0604030504040204" pitchFamily="34" charset="-120"/>
              </a:rPr>
              <a:t>選單</a:t>
            </a:r>
            <a:r>
              <a:rPr lang="zh-TW" altLang="en-US" dirty="0">
                <a:ea typeface="微軟正黑體" panose="020B0604030504040204" pitchFamily="34" charset="-120"/>
              </a:rPr>
              <a:t>。由於視窗是應用程式的核心，</a:t>
            </a:r>
            <a:r>
              <a:rPr lang="en-US" altLang="zh-TW" b="1" dirty="0">
                <a:ea typeface="微軟正黑體" panose="020B0604030504040204" pitchFamily="34" charset="-120"/>
              </a:rPr>
              <a:t>Window </a:t>
            </a:r>
            <a:r>
              <a:rPr lang="zh-TW" altLang="en-US" b="1" dirty="0">
                <a:ea typeface="微軟正黑體" panose="020B0604030504040204" pitchFamily="34" charset="-120"/>
              </a:rPr>
              <a:t>選單始終存在</a:t>
            </a:r>
            <a:r>
              <a:rPr lang="zh-TW" altLang="en-US" dirty="0">
                <a:ea typeface="微軟正黑體" panose="020B0604030504040204" pitchFamily="34" charset="-120"/>
              </a:rPr>
              <a:t>，所有視窗都可從此選單存取。</a:t>
            </a:r>
          </a:p>
        </p:txBody>
      </p:sp>
    </p:spTree>
    <p:extLst>
      <p:ext uri="{BB962C8B-B14F-4D97-AF65-F5344CB8AC3E}">
        <p14:creationId xmlns:p14="http://schemas.microsoft.com/office/powerpoint/2010/main" val="1590856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2C5B310-009F-4101-8D33-1C99CEDAF264}"/>
              </a:ext>
            </a:extLst>
          </p:cNvPr>
          <p:cNvSpPr txBox="1"/>
          <p:nvPr/>
        </p:nvSpPr>
        <p:spPr>
          <a:xfrm>
            <a:off x="304800" y="117609"/>
            <a:ext cx="10382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b="1" i="0" dirty="0">
                <a:solidFill>
                  <a:srgbClr val="000000"/>
                </a:solidFill>
                <a:effectLst/>
              </a:rPr>
              <a:t>Explore the Base Application</a:t>
            </a:r>
            <a:endParaRPr lang="zh-TW" altLang="en-US" sz="40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F5B236-241F-4F60-B461-32E7A40E7325}"/>
              </a:ext>
            </a:extLst>
          </p:cNvPr>
          <p:cNvSpPr txBox="1"/>
          <p:nvPr/>
        </p:nvSpPr>
        <p:spPr>
          <a:xfrm>
            <a:off x="304800" y="825495"/>
            <a:ext cx="11401425" cy="1294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接著，我們來探索一些應用程式的功能。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ea typeface="微軟正黑體" panose="020B0604030504040204" pitchFamily="34" charset="-120"/>
              </a:rPr>
              <a:t>在應用程式的</a:t>
            </a:r>
            <a:r>
              <a:rPr lang="zh-TW" altLang="en-US" b="1" dirty="0">
                <a:ea typeface="微軟正黑體" panose="020B0604030504040204" pitchFamily="34" charset="-120"/>
              </a:rPr>
              <a:t>工具列（</a:t>
            </a:r>
            <a:r>
              <a:rPr lang="en-US" altLang="zh-TW" b="1" dirty="0">
                <a:ea typeface="微軟正黑體" panose="020B0604030504040204" pitchFamily="34" charset="-120"/>
              </a:rPr>
              <a:t>Toolbar</a:t>
            </a:r>
            <a:r>
              <a:rPr lang="zh-TW" altLang="en-US" b="1" dirty="0">
                <a:ea typeface="微軟正黑體" panose="020B0604030504040204" pitchFamily="34" charset="-120"/>
              </a:rPr>
              <a:t>）</a:t>
            </a:r>
            <a:r>
              <a:rPr lang="zh-TW" altLang="en-US" dirty="0">
                <a:ea typeface="微軟正黑體" panose="020B0604030504040204" pitchFamily="34" charset="-120"/>
              </a:rPr>
              <a:t>中，選擇 </a:t>
            </a:r>
            <a:r>
              <a:rPr lang="zh-TW" altLang="en-US" b="1" dirty="0">
                <a:ea typeface="微軟正黑體" panose="020B0604030504040204" pitchFamily="34" charset="-120"/>
              </a:rPr>
              <a:t>建立（</a:t>
            </a:r>
            <a:r>
              <a:rPr lang="en-US" altLang="zh-TW" b="1" dirty="0">
                <a:ea typeface="微軟正黑體" panose="020B0604030504040204" pitchFamily="34" charset="-120"/>
              </a:rPr>
              <a:t>Create</a:t>
            </a:r>
            <a:r>
              <a:rPr lang="zh-TW" altLang="en-US" b="1" dirty="0">
                <a:ea typeface="微軟正黑體" panose="020B0604030504040204" pitchFamily="34" charset="-120"/>
              </a:rPr>
              <a:t>） </a:t>
            </a:r>
            <a:r>
              <a:rPr lang="en-US" altLang="zh-TW" b="1" dirty="0">
                <a:ea typeface="微軟正黑體" panose="020B0604030504040204" pitchFamily="34" charset="-120"/>
              </a:rPr>
              <a:t>&gt; </a:t>
            </a:r>
            <a:r>
              <a:rPr lang="zh-TW" altLang="en-US" b="1" dirty="0">
                <a:ea typeface="微軟正黑體" panose="020B0604030504040204" pitchFamily="34" charset="-120"/>
              </a:rPr>
              <a:t>網格（</a:t>
            </a:r>
            <a:r>
              <a:rPr lang="en-US" altLang="zh-TW" b="1" dirty="0">
                <a:ea typeface="微軟正黑體" panose="020B0604030504040204" pitchFamily="34" charset="-120"/>
              </a:rPr>
              <a:t>Mesh</a:t>
            </a:r>
            <a:r>
              <a:rPr lang="zh-TW" altLang="en-US" b="1" dirty="0">
                <a:ea typeface="微軟正黑體" panose="020B0604030504040204" pitchFamily="34" charset="-120"/>
              </a:rPr>
              <a:t>） </a:t>
            </a:r>
            <a:r>
              <a:rPr lang="en-US" altLang="zh-TW" b="1" dirty="0">
                <a:ea typeface="微軟正黑體" panose="020B0604030504040204" pitchFamily="34" charset="-120"/>
              </a:rPr>
              <a:t>&gt; </a:t>
            </a:r>
            <a:r>
              <a:rPr lang="zh-TW" altLang="en-US" b="1" dirty="0">
                <a:ea typeface="微軟正黑體" panose="020B0604030504040204" pitchFamily="34" charset="-120"/>
              </a:rPr>
              <a:t>立方體（</a:t>
            </a:r>
            <a:r>
              <a:rPr lang="en-US" altLang="zh-TW" b="1" dirty="0">
                <a:ea typeface="微軟正黑體" panose="020B0604030504040204" pitchFamily="34" charset="-120"/>
              </a:rPr>
              <a:t>Cube</a:t>
            </a:r>
            <a:r>
              <a:rPr lang="zh-TW" altLang="en-US" b="1" dirty="0">
                <a:ea typeface="微軟正黑體" panose="020B0604030504040204" pitchFamily="34" charset="-120"/>
              </a:rPr>
              <a:t>）</a:t>
            </a:r>
            <a:r>
              <a:rPr lang="zh-TW" altLang="en-US" dirty="0">
                <a:ea typeface="微軟正黑體" panose="020B0604030504040204" pitchFamily="34" charset="-120"/>
              </a:rPr>
              <a:t>，在</a:t>
            </a:r>
            <a:r>
              <a:rPr lang="zh-TW" altLang="en-US" b="1" dirty="0">
                <a:ea typeface="微軟正黑體" panose="020B0604030504040204" pitchFamily="34" charset="-120"/>
              </a:rPr>
              <a:t>檢視區（</a:t>
            </a:r>
            <a:r>
              <a:rPr lang="en-US" altLang="zh-TW" b="1" dirty="0">
                <a:ea typeface="微軟正黑體" panose="020B0604030504040204" pitchFamily="34" charset="-120"/>
              </a:rPr>
              <a:t>Viewport</a:t>
            </a:r>
            <a:r>
              <a:rPr lang="zh-TW" altLang="en-US" b="1" dirty="0">
                <a:ea typeface="微軟正黑體" panose="020B0604030504040204" pitchFamily="34" charset="-120"/>
              </a:rPr>
              <a:t>）</a:t>
            </a:r>
            <a:r>
              <a:rPr lang="zh-TW" altLang="en-US" dirty="0">
                <a:ea typeface="微軟正黑體" panose="020B0604030504040204" pitchFamily="34" charset="-120"/>
              </a:rPr>
              <a:t>中建立一個立方體。現在在</a:t>
            </a:r>
            <a:r>
              <a:rPr lang="zh-TW" altLang="en-US" b="1" dirty="0"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a typeface="微軟正黑體" panose="020B0604030504040204" pitchFamily="34" charset="-120"/>
              </a:rPr>
              <a:t>Stage</a:t>
            </a:r>
            <a:r>
              <a:rPr lang="zh-TW" altLang="en-US" b="1" dirty="0"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ea typeface="微軟正黑體" panose="020B0604030504040204" pitchFamily="34" charset="-120"/>
              </a:rPr>
              <a:t>區域中，應該可以看到一個列出的立方體（</a:t>
            </a:r>
            <a:r>
              <a:rPr lang="en-US" altLang="zh-TW" dirty="0">
                <a:ea typeface="微軟正黑體" panose="020B0604030504040204" pitchFamily="34" charset="-120"/>
              </a:rPr>
              <a:t>Cube</a:t>
            </a:r>
            <a:r>
              <a:rPr lang="zh-TW" altLang="en-US" dirty="0">
                <a:ea typeface="微軟正黑體" panose="020B0604030504040204" pitchFamily="34" charset="-120"/>
              </a:rPr>
              <a:t>）。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0D789C65-AF3E-4BA7-A2F3-5CF2BCD98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629" y="2119632"/>
            <a:ext cx="8423765" cy="473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3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1777</Words>
  <Application>Microsoft Office PowerPoint</Application>
  <PresentationFormat>寬螢幕</PresentationFormat>
  <Paragraphs>159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Arial</vt:lpstr>
      <vt:lpstr>Calibri</vt:lpstr>
      <vt:lpstr>Calibri Light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Add an Extension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黃品捷</dc:creator>
  <cp:lastModifiedBy>黃品捷</cp:lastModifiedBy>
  <cp:revision>34</cp:revision>
  <dcterms:created xsi:type="dcterms:W3CDTF">2025-10-02T03:12:19Z</dcterms:created>
  <dcterms:modified xsi:type="dcterms:W3CDTF">2025-10-03T05:35:30Z</dcterms:modified>
</cp:coreProperties>
</file>