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6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CCF64-B525-4A36-B595-F267DA775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DA0F39-8A3D-41D8-9A23-7888ADBDA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89023-736B-4641-9995-F27F47AB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49F1-310E-4482-B39B-F0FE1B6F3B9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56776-D3E6-48B6-8D1B-809D5E04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B2284-5ECB-4A31-BE63-94248D83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7EB8-B2D2-4E49-BE08-9F718334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6A13B-CE94-4FB5-99A4-06F3CB8B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AA30EF-997A-489B-9F44-E71D443AC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2A430-97C4-4F90-A348-1BA5765F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49F1-310E-4482-B39B-F0FE1B6F3B9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05A32-5541-4973-8A44-BD159036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0FBF0-0D51-45C0-8938-CFD977BF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7EB8-B2D2-4E49-BE08-9F718334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1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22609A-FF2A-41EE-8CE5-882EA4DA8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36C11-320C-4890-9BDB-63A081927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D4D67-D26D-4DC0-8C1E-A99A5AC1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49F1-310E-4482-B39B-F0FE1B6F3B9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A0937-1F83-42E9-9363-E2AB0430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835E9-9D6F-47E5-A57A-2E614BA0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7EB8-B2D2-4E49-BE08-9F718334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07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A9052-C5DE-498C-AF4B-6F86C9FF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36E0E-C08F-45F8-ACEA-54F870B5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7FC5E-1499-4530-A40E-DAD58B18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49F1-310E-4482-B39B-F0FE1B6F3B9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28EAB-EB01-4511-8B62-78AE24D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058E1-0208-44E9-B627-2638CC2D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7EB8-B2D2-4E49-BE08-9F718334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1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50430-E3B6-4D6C-8B34-D7DB274A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97FF3-594C-4906-9FF7-5A4677324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F4F0F-91C4-4E0D-9A97-796A5723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49F1-310E-4482-B39B-F0FE1B6F3B9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BC54E-304B-464F-850E-40439E6B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EEF20-552E-4453-8DA8-BF73860E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7EB8-B2D2-4E49-BE08-9F718334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BB9A2-72BE-42D1-821B-01B34059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9637E-ABEC-426D-AF10-A47C1C96E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90E02-1F9B-47C4-B7FC-C091461AF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BE44E-22DE-4E96-81A2-9841D71D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49F1-310E-4482-B39B-F0FE1B6F3B9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5770BC-217B-4AF0-AFE0-F0702D22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4C4118-0C6B-4EB6-AB00-CF77BAD3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7EB8-B2D2-4E49-BE08-9F718334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5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4A912-D5EB-434B-A122-2B882843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3B305-CD38-49D4-AE7A-65A6FDF5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D01415-3817-485E-8F83-807A1672D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72DCE0-2D4D-4A47-8030-92C41914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9CBB91-EBB8-4BE9-BB3A-BA1DCC7DA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2EB4EC-32F5-4E72-8FC0-4C038E8E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49F1-310E-4482-B39B-F0FE1B6F3B9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5C37F5-DE20-4CD0-AD53-2DA09A67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D712ED-304C-43E8-AC30-5F6D0654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7EB8-B2D2-4E49-BE08-9F718334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1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71A00-CB9B-4DFD-ABBD-4B6B71DF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AE470C-7448-47E7-BABC-71AA263A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49F1-310E-4482-B39B-F0FE1B6F3B9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22A818-DDD2-4B60-925D-EB36BF88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102CE-49F0-41AF-9B8C-1BD3D22F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7EB8-B2D2-4E49-BE08-9F718334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1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DF45B3-174D-4E76-8010-E8CF4DB2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49F1-310E-4482-B39B-F0FE1B6F3B9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53656-FD65-4A6C-BD9D-8329646B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ACDDA6-0559-46E6-B9EA-A7A685DF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7EB8-B2D2-4E49-BE08-9F718334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4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D803E-5464-4646-AA4C-146544E9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2A61D-72CB-422D-AD2F-A77A432F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159EFE-A879-4CCE-AF98-E3744C233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FAC74-DBDF-4008-AC25-74F055DA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49F1-310E-4482-B39B-F0FE1B6F3B9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E456E-A569-49C7-A974-B625B80F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6697E-747A-4A29-9764-317683D6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7EB8-B2D2-4E49-BE08-9F718334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5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A5768-7DA6-4C8A-B3C0-848D2697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CD4AAD-D995-4343-B02C-C1C3928A0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EBED6C-F997-4117-8430-D2789CC36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21A74-5A45-44BC-B563-B83623A2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49F1-310E-4482-B39B-F0FE1B6F3B9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89CAD-B6DD-4425-9C7A-7E00DA2B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FEFFD-6607-4768-89A0-26E16A3A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7EB8-B2D2-4E49-BE08-9F718334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2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3B210-EA42-4C2B-A789-B918290B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E44CA-BFE0-4FF5-9F93-FA6014D9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0F42A-2097-4FC1-8E79-B5E4442DE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49F1-310E-4482-B39B-F0FE1B6F3B9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4D27A-D025-44AC-862C-16CAB8E1C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2B303-7D97-4FF7-AC65-24DD38C7F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7EB8-B2D2-4E49-BE08-9F718334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8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FEF121-D947-41B6-81E5-F4E341B4D7B5}"/>
                  </a:ext>
                </a:extLst>
              </p:cNvPr>
              <p:cNvSpPr txBox="1"/>
              <p:nvPr/>
            </p:nvSpPr>
            <p:spPr>
              <a:xfrm>
                <a:off x="590347" y="3925929"/>
                <a:ext cx="4869420" cy="2780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算例一：</a:t>
                </a:r>
                <a:r>
                  <a:rPr lang="en-US" altLang="zh-CN" sz="2400" b="1" dirty="0"/>
                  <a:t>Quasi-2D</a:t>
                </a:r>
                <a:r>
                  <a:rPr lang="zh-CN" altLang="en-US" sz="2400" b="1" dirty="0"/>
                  <a:t>系统</a:t>
                </a:r>
                <a:r>
                  <a:rPr lang="en-US" altLang="zh-CN" sz="2400" b="1" dirty="0"/>
                  <a:t>u-series</a:t>
                </a:r>
                <a:r>
                  <a:rPr lang="zh-CN" altLang="en-US" sz="2400" b="1" dirty="0"/>
                  <a:t>逼近的实际误差与理论误差对比</a:t>
                </a:r>
                <a:endParaRPr lang="en-US" altLang="zh-CN" sz="2400" b="1" dirty="0"/>
              </a:p>
              <a:p>
                <a:endParaRPr lang="en-US" altLang="zh-CN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明显可以看出，能量以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收敛，力以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收敛，并且最终极限精度由</a:t>
                </a:r>
                <a:r>
                  <a:rPr lang="en-US" altLang="zh-CN" sz="1600" dirty="0"/>
                  <a:t>u-series</a:t>
                </a:r>
                <a:r>
                  <a:rPr lang="zh-CN" altLang="en-US" sz="1600" dirty="0"/>
                  <a:t>逼近</a:t>
                </a:r>
                <a:r>
                  <a:rPr lang="en-US" altLang="zh-CN" sz="1600" dirty="0"/>
                  <a:t>1/r</a:t>
                </a:r>
                <a:r>
                  <a:rPr lang="zh-CN" altLang="en-US" sz="1600" dirty="0"/>
                  <a:t>的渐近误差和短程截断误差控制。</a:t>
                </a:r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如果系统足够对称，收敛率可达到谱收敛（</a:t>
                </a:r>
                <a:r>
                  <a:rPr lang="en-US" altLang="zh-CN" sz="1600" dirty="0"/>
                  <a:t>Quasi-2D</a:t>
                </a:r>
                <a:r>
                  <a:rPr lang="zh-CN" altLang="en-US" sz="1600" dirty="0"/>
                  <a:t>的</a:t>
                </a:r>
                <a:r>
                  <a:rPr lang="en-US" altLang="zh-CN" sz="1600" dirty="0"/>
                  <a:t>NaCl</a:t>
                </a:r>
                <a:r>
                  <a:rPr lang="zh-CN" altLang="en-US" sz="1600" dirty="0"/>
                  <a:t>系统算例揭示了这件事，延续</a:t>
                </a:r>
                <a:r>
                  <a:rPr lang="en-US" altLang="zh-CN" sz="1600" dirty="0" err="1"/>
                  <a:t>Error_Estimate</a:t>
                </a:r>
                <a:r>
                  <a:rPr lang="zh-CN" altLang="en-US" sz="1600" dirty="0"/>
                  <a:t>文章理论推导知全体高阶矩为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。）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FEF121-D947-41B6-81E5-F4E341B4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47" y="3925929"/>
                <a:ext cx="4869420" cy="2780441"/>
              </a:xfrm>
              <a:prstGeom prst="rect">
                <a:avLst/>
              </a:prstGeom>
              <a:blipFill>
                <a:blip r:embed="rId3"/>
                <a:stretch>
                  <a:fillRect l="-2003" t="-1535" r="-1752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D991E5-CC64-4C71-AE51-9AF468204E67}"/>
                  </a:ext>
                </a:extLst>
              </p:cNvPr>
              <p:cNvSpPr txBox="1"/>
              <p:nvPr/>
            </p:nvSpPr>
            <p:spPr>
              <a:xfrm>
                <a:off x="5678731" y="3943685"/>
                <a:ext cx="6670108" cy="2152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                  理论误差界计算公式为：</a:t>
                </a:r>
                <a:endParaRPr lang="en-US" altLang="zh-CN" sz="2400" b="1" dirty="0"/>
              </a:p>
              <a:p>
                <a:endParaRPr lang="en-US" altLang="zh-CN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−3/2</m:t>
                          </m:r>
                        </m:sup>
                      </m:sSup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−3/2</m:t>
                          </m:r>
                        </m:sup>
                      </m:sSup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(−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D991E5-CC64-4C71-AE51-9AF468204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1" y="3943685"/>
                <a:ext cx="6670108" cy="2152769"/>
              </a:xfrm>
              <a:prstGeom prst="rect">
                <a:avLst/>
              </a:prstGeom>
              <a:blipFill>
                <a:blip r:embed="rId4"/>
                <a:stretch>
                  <a:fillRect t="-1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EA178B7-0384-485D-AD82-83E0058BC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7" y="386134"/>
            <a:ext cx="7572713" cy="34421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F714E94-4C82-47AA-964D-2082F7254B6A}"/>
              </a:ext>
            </a:extLst>
          </p:cNvPr>
          <p:cNvSpPr txBox="1"/>
          <p:nvPr/>
        </p:nvSpPr>
        <p:spPr>
          <a:xfrm>
            <a:off x="8163060" y="1441662"/>
            <a:ext cx="400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1.1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Random Particle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465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FEF121-D947-41B6-81E5-F4E341B4D7B5}"/>
                  </a:ext>
                </a:extLst>
              </p:cNvPr>
              <p:cNvSpPr txBox="1"/>
              <p:nvPr/>
            </p:nvSpPr>
            <p:spPr>
              <a:xfrm>
                <a:off x="590347" y="3925929"/>
                <a:ext cx="4869420" cy="2780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算例一：</a:t>
                </a:r>
                <a:r>
                  <a:rPr lang="en-US" altLang="zh-CN" sz="2400" b="1" dirty="0"/>
                  <a:t>Quasi-2D</a:t>
                </a:r>
                <a:r>
                  <a:rPr lang="zh-CN" altLang="en-US" sz="2400" b="1" dirty="0"/>
                  <a:t>系统</a:t>
                </a:r>
                <a:r>
                  <a:rPr lang="en-US" altLang="zh-CN" sz="2400" b="1" dirty="0"/>
                  <a:t>u-series</a:t>
                </a:r>
                <a:r>
                  <a:rPr lang="zh-CN" altLang="en-US" sz="2400" b="1" dirty="0"/>
                  <a:t>逼近的实际误差与理论误差对比</a:t>
                </a:r>
                <a:endParaRPr lang="en-US" altLang="zh-CN" sz="2400" b="1" dirty="0"/>
              </a:p>
              <a:p>
                <a:endParaRPr lang="en-US" altLang="zh-CN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明显可以看出，能量以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收敛，力以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收敛，并且最终极限精度由</a:t>
                </a:r>
                <a:r>
                  <a:rPr lang="en-US" altLang="zh-CN" sz="1600" dirty="0"/>
                  <a:t>u-series</a:t>
                </a:r>
                <a:r>
                  <a:rPr lang="zh-CN" altLang="en-US" sz="1600" dirty="0"/>
                  <a:t>逼近</a:t>
                </a:r>
                <a:r>
                  <a:rPr lang="en-US" altLang="zh-CN" sz="1600" dirty="0"/>
                  <a:t>1/r</a:t>
                </a:r>
                <a:r>
                  <a:rPr lang="zh-CN" altLang="en-US" sz="1600" dirty="0"/>
                  <a:t>的渐近误差和短程截断误差控制。</a:t>
                </a:r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如果系统足够对称，收敛率可达到谱收敛（</a:t>
                </a:r>
                <a:r>
                  <a:rPr lang="en-US" altLang="zh-CN" sz="1600" dirty="0"/>
                  <a:t>Quasi-2D</a:t>
                </a:r>
                <a:r>
                  <a:rPr lang="zh-CN" altLang="en-US" sz="1600" dirty="0"/>
                  <a:t>的</a:t>
                </a:r>
                <a:r>
                  <a:rPr lang="en-US" altLang="zh-CN" sz="1600" dirty="0"/>
                  <a:t>NaCl</a:t>
                </a:r>
                <a:r>
                  <a:rPr lang="zh-CN" altLang="en-US" sz="1600" dirty="0"/>
                  <a:t>系统算例揭示了这件事，延续</a:t>
                </a:r>
                <a:r>
                  <a:rPr lang="en-US" altLang="zh-CN" sz="1600" dirty="0" err="1"/>
                  <a:t>Error_Estimate</a:t>
                </a:r>
                <a:r>
                  <a:rPr lang="zh-CN" altLang="en-US" sz="1600" dirty="0"/>
                  <a:t>文章理论推导知全体高阶矩为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。）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FEF121-D947-41B6-81E5-F4E341B4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47" y="3925929"/>
                <a:ext cx="4869420" cy="2780441"/>
              </a:xfrm>
              <a:prstGeom prst="rect">
                <a:avLst/>
              </a:prstGeom>
              <a:blipFill>
                <a:blip r:embed="rId3"/>
                <a:stretch>
                  <a:fillRect l="-2003" t="-1535" r="-1752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D991E5-CC64-4C71-AE51-9AF468204E67}"/>
                  </a:ext>
                </a:extLst>
              </p:cNvPr>
              <p:cNvSpPr txBox="1"/>
              <p:nvPr/>
            </p:nvSpPr>
            <p:spPr>
              <a:xfrm>
                <a:off x="5589954" y="3925929"/>
                <a:ext cx="6670108" cy="2152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                  对称系统理论误差界为：</a:t>
                </a:r>
                <a:endParaRPr lang="en-US" altLang="zh-CN" sz="2400" b="1" dirty="0"/>
              </a:p>
              <a:p>
                <a:endParaRPr lang="en-US" altLang="zh-CN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−3/2</m:t>
                          </m:r>
                        </m:sup>
                      </m:sSup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−3/2</m:t>
                          </m:r>
                        </m:sup>
                      </m:sSup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(−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D991E5-CC64-4C71-AE51-9AF468204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54" y="3925929"/>
                <a:ext cx="6670108" cy="2152769"/>
              </a:xfrm>
              <a:prstGeom prst="rect">
                <a:avLst/>
              </a:prstGeom>
              <a:blipFill>
                <a:blip r:embed="rId4"/>
                <a:stretch>
                  <a:fillRect t="-1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DECEF39-2504-48E0-B1D1-2F557FADFB7C}"/>
              </a:ext>
            </a:extLst>
          </p:cNvPr>
          <p:cNvSpPr txBox="1"/>
          <p:nvPr/>
        </p:nvSpPr>
        <p:spPr>
          <a:xfrm>
            <a:off x="8473718" y="1481343"/>
            <a:ext cx="400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1.2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Quasi-2D NaCl</a:t>
            </a:r>
            <a:endParaRPr lang="zh-CN" altLang="en-US" sz="3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DA3AA6-4D15-453C-9767-CD891CD46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3" y="348282"/>
            <a:ext cx="7558477" cy="34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51502B-E5AE-45F7-A809-EE1BF42C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38" y="751718"/>
            <a:ext cx="6666667" cy="5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127136-1975-4613-81ED-B475E378F791}"/>
                  </a:ext>
                </a:extLst>
              </p:cNvPr>
              <p:cNvSpPr txBox="1"/>
              <p:nvPr/>
            </p:nvSpPr>
            <p:spPr>
              <a:xfrm>
                <a:off x="1267408" y="167783"/>
                <a:ext cx="96571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测试环境：粒子数</a:t>
                </a:r>
                <a:r>
                  <a:rPr lang="en-US" altLang="zh-CN" sz="2400" b="1" dirty="0"/>
                  <a:t>N=125</a:t>
                </a:r>
                <a:r>
                  <a:rPr lang="zh-CN" altLang="en-US" sz="2400" b="1" dirty="0"/>
                  <a:t>，各维度网格数</a:t>
                </a:r>
                <a:r>
                  <a:rPr lang="en-US" altLang="zh-CN" sz="2400" b="1" dirty="0" err="1"/>
                  <a:t>Nx</a:t>
                </a:r>
                <a:r>
                  <a:rPr lang="en-US" altLang="zh-CN" sz="2400" b="1" dirty="0"/>
                  <a:t>=64</a:t>
                </a:r>
                <a:r>
                  <a:rPr lang="zh-CN" altLang="en-US" sz="2400" b="1" dirty="0"/>
                  <a:t>，窗口支集</a:t>
                </a:r>
                <a:r>
                  <a:rPr lang="en-US" altLang="zh-CN" sz="2400" b="1" dirty="0"/>
                  <a:t>=16</a:t>
                </a:r>
                <a:r>
                  <a:rPr lang="zh-CN" altLang="en-US" sz="2400" b="1" dirty="0"/>
                  <a:t>网格，参数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CN" sz="2400" b="1" dirty="0"/>
                  <a:t>=70</a:t>
                </a:r>
                <a:r>
                  <a:rPr lang="zh-CN" altLang="en-US" sz="2400" b="1" dirty="0"/>
                  <a:t>，切比雪夫基数</a:t>
                </a:r>
                <a:r>
                  <a:rPr lang="en-US" altLang="zh-CN" sz="2400" b="1" dirty="0"/>
                  <a:t>R=40</a:t>
                </a:r>
                <a:r>
                  <a:rPr lang="zh-CN" altLang="en-US" sz="2400" b="1" dirty="0"/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127136-1975-4613-81ED-B475E378F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408" y="167783"/>
                <a:ext cx="9657184" cy="830997"/>
              </a:xfrm>
              <a:prstGeom prst="rect">
                <a:avLst/>
              </a:prstGeom>
              <a:blipFill>
                <a:blip r:embed="rId3"/>
                <a:stretch>
                  <a:fillRect l="-1010" t="-5147" r="-821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84A65F1-6E5C-45FE-AD6B-A8687D1E7A04}"/>
              </a:ext>
            </a:extLst>
          </p:cNvPr>
          <p:cNvSpPr txBox="1"/>
          <p:nvPr/>
        </p:nvSpPr>
        <p:spPr>
          <a:xfrm>
            <a:off x="7559350" y="1312726"/>
            <a:ext cx="37120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算例二：中程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长程方法对不同带宽高斯的计算精度</a:t>
            </a:r>
            <a:endParaRPr lang="en-US" altLang="zh-CN" sz="2400" b="1" dirty="0"/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以</a:t>
            </a:r>
            <a:r>
              <a:rPr lang="en-US" altLang="zh-CN" sz="2000" dirty="0"/>
              <a:t>Criteria</a:t>
            </a:r>
            <a:r>
              <a:rPr lang="zh-CN" altLang="en-US" sz="2000" dirty="0"/>
              <a:t>为分界，</a:t>
            </a:r>
            <a:r>
              <a:rPr lang="en-US" altLang="zh-CN" sz="2000" dirty="0" err="1"/>
              <a:t>sl</a:t>
            </a:r>
            <a:r>
              <a:rPr lang="zh-CN" altLang="en-US" sz="2000" dirty="0"/>
              <a:t>小于临界的中程高斯，使用</a:t>
            </a:r>
            <a:r>
              <a:rPr lang="en-US" altLang="zh-CN" sz="2000" dirty="0"/>
              <a:t>3DFFT</a:t>
            </a:r>
            <a:r>
              <a:rPr lang="zh-CN" altLang="en-US" sz="2000" dirty="0"/>
              <a:t>计算效率高，用</a:t>
            </a:r>
            <a:r>
              <a:rPr lang="en-US" altLang="zh-CN" sz="2000" dirty="0"/>
              <a:t>FFCT</a:t>
            </a:r>
            <a:r>
              <a:rPr lang="zh-CN" altLang="en-US" sz="2000" dirty="0"/>
              <a:t>则需要更大量的</a:t>
            </a:r>
            <a:r>
              <a:rPr lang="en-US" altLang="zh-CN" sz="2000" dirty="0" err="1"/>
              <a:t>chebyshev</a:t>
            </a:r>
            <a:r>
              <a:rPr lang="zh-CN" altLang="en-US" sz="2000" dirty="0"/>
              <a:t>基数。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sl</a:t>
            </a:r>
            <a:r>
              <a:rPr lang="zh-CN" altLang="en-US" sz="2000" dirty="0"/>
              <a:t>大于临界的长程高斯，使用少量</a:t>
            </a:r>
            <a:r>
              <a:rPr lang="en-US" altLang="zh-CN" sz="2000" dirty="0" err="1"/>
              <a:t>chebyshev</a:t>
            </a:r>
            <a:r>
              <a:rPr lang="zh-CN" altLang="en-US" sz="2000" dirty="0"/>
              <a:t>基即可达到目标精度，使用</a:t>
            </a:r>
            <a:r>
              <a:rPr lang="en-US" altLang="zh-CN" sz="2000" dirty="0"/>
              <a:t>3DFFT</a:t>
            </a:r>
            <a:r>
              <a:rPr lang="zh-CN" altLang="en-US" sz="2000" dirty="0"/>
              <a:t>则精度不佳，且误差主要并不是来源于计算误差。</a:t>
            </a:r>
          </a:p>
        </p:txBody>
      </p:sp>
    </p:spTree>
    <p:extLst>
      <p:ext uri="{BB962C8B-B14F-4D97-AF65-F5344CB8AC3E}">
        <p14:creationId xmlns:p14="http://schemas.microsoft.com/office/powerpoint/2010/main" val="80899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E6F661-352F-44BB-83F0-29F2E47F7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7" y="761049"/>
            <a:ext cx="6666667" cy="500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B18EFE-6FF8-4768-9458-D6AF8DB6DCC0}"/>
              </a:ext>
            </a:extLst>
          </p:cNvPr>
          <p:cNvSpPr txBox="1"/>
          <p:nvPr/>
        </p:nvSpPr>
        <p:spPr>
          <a:xfrm>
            <a:off x="7695394" y="1126113"/>
            <a:ext cx="37120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算例三：不同网格数计算整体势函数误差情况</a:t>
            </a:r>
            <a:endParaRPr lang="en-US" altLang="zh-CN" sz="2400" b="1" dirty="0"/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基本呈现谱精度的变化趋势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可见</a:t>
            </a:r>
            <a:r>
              <a:rPr lang="en-US" altLang="zh-CN" sz="2000" dirty="0"/>
              <a:t>1e-9</a:t>
            </a:r>
            <a:r>
              <a:rPr lang="zh-CN" altLang="en-US" sz="2000" dirty="0"/>
              <a:t>左右存在极限精度，这个来源可被</a:t>
            </a:r>
            <a:r>
              <a:rPr lang="en-US" altLang="zh-CN" sz="2000" dirty="0"/>
              <a:t>criteria</a:t>
            </a:r>
            <a:r>
              <a:rPr lang="zh-CN" altLang="en-US" sz="2000" dirty="0"/>
              <a:t>的修改控制（</a:t>
            </a:r>
            <a:r>
              <a:rPr lang="en-US" altLang="zh-CN" sz="2000" dirty="0"/>
              <a:t>quasi-2D</a:t>
            </a:r>
            <a:r>
              <a:rPr lang="zh-CN" altLang="en-US" sz="2000" dirty="0"/>
              <a:t>系统用</a:t>
            </a:r>
            <a:r>
              <a:rPr lang="en-US" altLang="zh-CN" sz="2000" dirty="0"/>
              <a:t>3D</a:t>
            </a:r>
            <a:r>
              <a:rPr lang="zh-CN" altLang="en-US" sz="2000" dirty="0"/>
              <a:t>系统代替存在固有误差，但对某些比较中程的带宽效果还是令人满意）</a:t>
            </a:r>
          </a:p>
        </p:txBody>
      </p:sp>
    </p:spTree>
    <p:extLst>
      <p:ext uri="{BB962C8B-B14F-4D97-AF65-F5344CB8AC3E}">
        <p14:creationId xmlns:p14="http://schemas.microsoft.com/office/powerpoint/2010/main" val="115916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32A9BB-4FFB-495E-891A-5670FC8A8E4D}"/>
              </a:ext>
            </a:extLst>
          </p:cNvPr>
          <p:cNvSpPr txBox="1"/>
          <p:nvPr/>
        </p:nvSpPr>
        <p:spPr>
          <a:xfrm>
            <a:off x="7215999" y="1688617"/>
            <a:ext cx="46623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算例四：</a:t>
            </a:r>
            <a:r>
              <a:rPr lang="en-US" altLang="zh-CN" sz="2400" b="1" dirty="0"/>
              <a:t>Padding</a:t>
            </a:r>
            <a:r>
              <a:rPr lang="zh-CN" altLang="en-US" sz="2400" b="1" dirty="0"/>
              <a:t>方法与</a:t>
            </a:r>
            <a:r>
              <a:rPr lang="en-US" altLang="zh-CN" sz="2400" b="1" dirty="0"/>
              <a:t>FFCT</a:t>
            </a:r>
            <a:r>
              <a:rPr lang="zh-CN" altLang="en-US" sz="2400" b="1" dirty="0"/>
              <a:t>的时间比较</a:t>
            </a:r>
            <a:endParaRPr lang="en-US" altLang="zh-CN" sz="2400" b="1" dirty="0"/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高斯越宽，</a:t>
            </a:r>
            <a:r>
              <a:rPr lang="en-US" altLang="zh-CN" sz="2000" dirty="0"/>
              <a:t>3DFFT</a:t>
            </a:r>
            <a:r>
              <a:rPr lang="zh-CN" altLang="en-US" sz="2000" dirty="0"/>
              <a:t>谱方法需要的补</a:t>
            </a:r>
            <a:r>
              <a:rPr lang="en-US" altLang="zh-CN" sz="2000" dirty="0"/>
              <a:t>0</a:t>
            </a:r>
            <a:r>
              <a:rPr lang="zh-CN" altLang="en-US" sz="2000" dirty="0"/>
              <a:t>越多，</a:t>
            </a:r>
            <a:r>
              <a:rPr lang="en-US" altLang="zh-CN" sz="2000" dirty="0"/>
              <a:t>M=12</a:t>
            </a:r>
            <a:r>
              <a:rPr lang="zh-CN" altLang="en-US" sz="2000" dirty="0"/>
              <a:t>的高斯需要超窗口长度</a:t>
            </a:r>
            <a:r>
              <a:rPr lang="en-US" altLang="zh-CN" sz="2000" dirty="0"/>
              <a:t>139</a:t>
            </a:r>
            <a:r>
              <a:rPr lang="zh-CN" altLang="en-US" sz="2000" dirty="0"/>
              <a:t>倍的补零，导致时间消耗越来越大。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相反，高斯越宽，需要</a:t>
            </a:r>
            <a:r>
              <a:rPr lang="en-US" altLang="zh-CN" sz="2000" dirty="0"/>
              <a:t>Chebyshev</a:t>
            </a:r>
            <a:r>
              <a:rPr lang="zh-CN" altLang="en-US" sz="2000" dirty="0"/>
              <a:t>基数量反而减少，即更具有</a:t>
            </a:r>
            <a:r>
              <a:rPr lang="en-US" altLang="zh-CN" sz="2000" dirty="0"/>
              <a:t>low-rank property</a:t>
            </a:r>
            <a:r>
              <a:rPr lang="zh-CN" altLang="en-US" sz="2000" dirty="0"/>
              <a:t>，因此</a:t>
            </a:r>
            <a:r>
              <a:rPr lang="en-US" altLang="zh-CN" sz="2000" dirty="0"/>
              <a:t>FFCT</a:t>
            </a:r>
            <a:r>
              <a:rPr lang="zh-CN" altLang="en-US" sz="2000" dirty="0"/>
              <a:t>不仅计算比</a:t>
            </a:r>
            <a:r>
              <a:rPr lang="en-US" altLang="zh-CN" sz="2000" dirty="0"/>
              <a:t>FFCT</a:t>
            </a:r>
            <a:r>
              <a:rPr lang="zh-CN" altLang="en-US" sz="2000" dirty="0"/>
              <a:t>快两个数量级，还更适用于长程高斯。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3AD51E-F028-4193-B224-2AD2EED79EB8}"/>
              </a:ext>
            </a:extLst>
          </p:cNvPr>
          <p:cNvSpPr txBox="1"/>
          <p:nvPr/>
        </p:nvSpPr>
        <p:spPr>
          <a:xfrm>
            <a:off x="1499641" y="270906"/>
            <a:ext cx="8771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测试标准：对单高斯，误差须达到</a:t>
            </a:r>
            <a:r>
              <a:rPr lang="en-US" altLang="zh-CN" sz="2400" b="1" dirty="0"/>
              <a:t>1e-10</a:t>
            </a:r>
            <a:r>
              <a:rPr lang="zh-CN" altLang="en-US" sz="2400" b="1" dirty="0"/>
              <a:t>以上，</a:t>
            </a:r>
            <a:r>
              <a:rPr lang="en-US" altLang="zh-CN" sz="2400" b="1" dirty="0" err="1"/>
              <a:t>xy</a:t>
            </a:r>
            <a:r>
              <a:rPr lang="zh-CN" altLang="en-US" sz="2400" b="1" dirty="0"/>
              <a:t>方向傅里叶网格数为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，窗口长度为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个格子，以窗口为基本倍数单位补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D89490-5509-42F5-BA34-F94CD9B8E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9" y="1173776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7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32A9BB-4FFB-495E-891A-5670FC8A8E4D}"/>
              </a:ext>
            </a:extLst>
          </p:cNvPr>
          <p:cNvSpPr txBox="1"/>
          <p:nvPr/>
        </p:nvSpPr>
        <p:spPr>
          <a:xfrm>
            <a:off x="7668760" y="151894"/>
            <a:ext cx="37120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算例五：不同高斯需要的</a:t>
            </a:r>
            <a:r>
              <a:rPr lang="en-US" altLang="zh-CN" sz="2400" b="1" dirty="0"/>
              <a:t>Padding</a:t>
            </a:r>
            <a:r>
              <a:rPr lang="zh-CN" altLang="en-US" sz="2400" b="1" dirty="0"/>
              <a:t>倍数与精度关系</a:t>
            </a:r>
            <a:endParaRPr lang="en-US" altLang="zh-CN" sz="2400" b="1" dirty="0"/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临界的高斯，其所需的补零数非常少，故此时可作为</a:t>
            </a:r>
            <a:r>
              <a:rPr lang="en-US" altLang="zh-CN" sz="2000" dirty="0"/>
              <a:t>padding</a:t>
            </a:r>
            <a:r>
              <a:rPr lang="zh-CN" altLang="en-US" sz="2000" dirty="0"/>
              <a:t>与</a:t>
            </a:r>
            <a:r>
              <a:rPr lang="en-US" altLang="zh-CN" sz="2000" dirty="0"/>
              <a:t>FFCT</a:t>
            </a:r>
            <a:r>
              <a:rPr lang="zh-CN" altLang="en-US" sz="2000" dirty="0"/>
              <a:t>的</a:t>
            </a:r>
            <a:r>
              <a:rPr lang="en-US" altLang="zh-CN" sz="2000" dirty="0"/>
              <a:t>tradeoff</a:t>
            </a:r>
            <a:r>
              <a:rPr lang="zh-CN" altLang="en-US" sz="2000" dirty="0"/>
              <a:t>，可以选用适宜的方法进行加速。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误差关于</a:t>
            </a:r>
            <a:r>
              <a:rPr lang="en-US" altLang="zh-CN" sz="2000" dirty="0"/>
              <a:t>Padding ratio</a:t>
            </a:r>
            <a:r>
              <a:rPr lang="zh-CN" altLang="en-US" sz="2000" dirty="0"/>
              <a:t>渐近为谱收敛，但对于非常长程的高斯，其所需</a:t>
            </a:r>
            <a:r>
              <a:rPr lang="en-US" altLang="zh-CN" sz="2000" dirty="0"/>
              <a:t>padding</a:t>
            </a:r>
            <a:r>
              <a:rPr lang="zh-CN" altLang="en-US" sz="2000" dirty="0"/>
              <a:t>数事实上关于</a:t>
            </a:r>
            <a:r>
              <a:rPr lang="en-US" altLang="zh-CN" sz="2000" dirty="0" err="1"/>
              <a:t>sl</a:t>
            </a:r>
            <a:r>
              <a:rPr lang="zh-CN" altLang="en-US" sz="2000" dirty="0"/>
              <a:t>线性增长（从下表中不难看出），效率极其缓慢。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946E77-16F6-412A-AA3D-437DE0B25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7" y="122572"/>
            <a:ext cx="7024729" cy="4922969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6C2DFD2-1F38-426C-8BC5-32813FCF1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80451"/>
              </p:ext>
            </p:extLst>
          </p:nvPr>
        </p:nvGraphicFramePr>
        <p:xfrm>
          <a:off x="1357789" y="5768896"/>
          <a:ext cx="924214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675">
                  <a:extLst>
                    <a:ext uri="{9D8B030D-6E8A-4147-A177-3AD203B41FA5}">
                      <a16:colId xmlns:a16="http://schemas.microsoft.com/office/drawing/2014/main" val="1761317819"/>
                    </a:ext>
                  </a:extLst>
                </a:gridCol>
                <a:gridCol w="634396">
                  <a:extLst>
                    <a:ext uri="{9D8B030D-6E8A-4147-A177-3AD203B41FA5}">
                      <a16:colId xmlns:a16="http://schemas.microsoft.com/office/drawing/2014/main" val="4116200960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934016306"/>
                    </a:ext>
                  </a:extLst>
                </a:gridCol>
                <a:gridCol w="776885">
                  <a:extLst>
                    <a:ext uri="{9D8B030D-6E8A-4147-A177-3AD203B41FA5}">
                      <a16:colId xmlns:a16="http://schemas.microsoft.com/office/drawing/2014/main" val="2341024207"/>
                    </a:ext>
                  </a:extLst>
                </a:gridCol>
                <a:gridCol w="840195">
                  <a:extLst>
                    <a:ext uri="{9D8B030D-6E8A-4147-A177-3AD203B41FA5}">
                      <a16:colId xmlns:a16="http://schemas.microsoft.com/office/drawing/2014/main" val="4053404780"/>
                    </a:ext>
                  </a:extLst>
                </a:gridCol>
                <a:gridCol w="840195">
                  <a:extLst>
                    <a:ext uri="{9D8B030D-6E8A-4147-A177-3AD203B41FA5}">
                      <a16:colId xmlns:a16="http://schemas.microsoft.com/office/drawing/2014/main" val="494974301"/>
                    </a:ext>
                  </a:extLst>
                </a:gridCol>
                <a:gridCol w="840195">
                  <a:extLst>
                    <a:ext uri="{9D8B030D-6E8A-4147-A177-3AD203B41FA5}">
                      <a16:colId xmlns:a16="http://schemas.microsoft.com/office/drawing/2014/main" val="2285138895"/>
                    </a:ext>
                  </a:extLst>
                </a:gridCol>
                <a:gridCol w="840195">
                  <a:extLst>
                    <a:ext uri="{9D8B030D-6E8A-4147-A177-3AD203B41FA5}">
                      <a16:colId xmlns:a16="http://schemas.microsoft.com/office/drawing/2014/main" val="3950946414"/>
                    </a:ext>
                  </a:extLst>
                </a:gridCol>
                <a:gridCol w="840195">
                  <a:extLst>
                    <a:ext uri="{9D8B030D-6E8A-4147-A177-3AD203B41FA5}">
                      <a16:colId xmlns:a16="http://schemas.microsoft.com/office/drawing/2014/main" val="2639596679"/>
                    </a:ext>
                  </a:extLst>
                </a:gridCol>
                <a:gridCol w="840195">
                  <a:extLst>
                    <a:ext uri="{9D8B030D-6E8A-4147-A177-3AD203B41FA5}">
                      <a16:colId xmlns:a16="http://schemas.microsoft.com/office/drawing/2014/main" val="2682779185"/>
                    </a:ext>
                  </a:extLst>
                </a:gridCol>
                <a:gridCol w="840195">
                  <a:extLst>
                    <a:ext uri="{9D8B030D-6E8A-4147-A177-3AD203B41FA5}">
                      <a16:colId xmlns:a16="http://schemas.microsoft.com/office/drawing/2014/main" val="1725922534"/>
                    </a:ext>
                  </a:extLst>
                </a:gridCol>
              </a:tblGrid>
              <a:tr h="264883">
                <a:tc>
                  <a:txBody>
                    <a:bodyPr/>
                    <a:lstStyle/>
                    <a:p>
                      <a:r>
                        <a:rPr lang="zh-CN" altLang="en-US" dirty="0"/>
                        <a:t>高斯项数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补零倍数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353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FB68EAB-ACEB-4B22-A726-6E1B59138024}"/>
              </a:ext>
            </a:extLst>
          </p:cNvPr>
          <p:cNvSpPr txBox="1"/>
          <p:nvPr/>
        </p:nvSpPr>
        <p:spPr>
          <a:xfrm>
            <a:off x="1429305" y="5176386"/>
            <a:ext cx="676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b=1.63,</a:t>
            </a:r>
            <a:r>
              <a:rPr lang="zh-CN" altLang="en-US" sz="2400" b="1" dirty="0"/>
              <a:t> 精度要求</a:t>
            </a:r>
            <a:r>
              <a:rPr lang="en-US" altLang="zh-CN" sz="2400" b="1" dirty="0"/>
              <a:t>1e-10, </a:t>
            </a:r>
            <a:r>
              <a:rPr lang="en-US" altLang="zh-CN" sz="2400" b="1" dirty="0" err="1"/>
              <a:t>sl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O(b^{M})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45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657</Words>
  <Application>Microsoft Office PowerPoint</Application>
  <PresentationFormat>宽屏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34</cp:revision>
  <dcterms:created xsi:type="dcterms:W3CDTF">2023-11-26T03:15:12Z</dcterms:created>
  <dcterms:modified xsi:type="dcterms:W3CDTF">2023-11-30T10:11:41Z</dcterms:modified>
</cp:coreProperties>
</file>