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45" r:id="rId1"/>
  </p:sldMasterIdLst>
  <p:notesMasterIdLst>
    <p:notesMasterId r:id="rId7"/>
  </p:notesMasterIdLst>
  <p:handoutMasterIdLst>
    <p:handoutMasterId r:id="rId8"/>
  </p:handoutMasterIdLst>
  <p:sldIdLst>
    <p:sldId id="438" r:id="rId2"/>
    <p:sldId id="442" r:id="rId3"/>
    <p:sldId id="443" r:id="rId4"/>
    <p:sldId id="444" r:id="rId5"/>
    <p:sldId id="441" r:id="rId6"/>
  </p:sldIdLst>
  <p:sldSz cx="12192000" cy="6858000"/>
  <p:notesSz cx="6858000" cy="9144000"/>
  <p:embeddedFontLst>
    <p:embeddedFont>
      <p:font typeface="Calibri" panose="020F0502020204030204" pitchFamily="34" charset="0"/>
      <p:regular r:id="rId9"/>
      <p:bold r:id="rId10"/>
      <p:italic r:id="rId11"/>
      <p:boldItalic r:id="rId12"/>
    </p:embeddedFont>
    <p:embeddedFont>
      <p:font typeface="B Nazanin" panose="00000400000000000000" pitchFamily="2" charset="-78"/>
      <p:regular r:id="rId13"/>
      <p:bold r:id="rId14"/>
    </p:embeddedFont>
  </p:embeddedFontLst>
  <p:custDataLst>
    <p:tags r:id="rId15"/>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9F16"/>
    <a:srgbClr val="1181AE"/>
    <a:srgbClr val="F794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69" autoAdjust="0"/>
    <p:restoredTop sz="93271" autoAdjust="0"/>
  </p:normalViewPr>
  <p:slideViewPr>
    <p:cSldViewPr>
      <p:cViewPr varScale="1">
        <p:scale>
          <a:sx n="76" d="100"/>
          <a:sy n="76" d="100"/>
        </p:scale>
        <p:origin x="989" y="62"/>
      </p:cViewPr>
      <p:guideLst>
        <p:guide orient="horz" pos="2160"/>
        <p:guide pos="3840"/>
      </p:guideLst>
    </p:cSldViewPr>
  </p:slideViewPr>
  <p:outlineViewPr>
    <p:cViewPr>
      <p:scale>
        <a:sx n="33" d="100"/>
        <a:sy n="33" d="100"/>
      </p:scale>
      <p:origin x="0" y="-22584"/>
    </p:cViewPr>
  </p:outlineViewPr>
  <p:notesTextViewPr>
    <p:cViewPr>
      <p:scale>
        <a:sx n="1" d="1"/>
        <a:sy n="1" d="1"/>
      </p:scale>
      <p:origin x="0" y="0"/>
    </p:cViewPr>
  </p:notesTextViewPr>
  <p:sorterViewPr>
    <p:cViewPr>
      <p:scale>
        <a:sx n="100" d="100"/>
        <a:sy n="100" d="100"/>
      </p:scale>
      <p:origin x="0" y="-57258"/>
    </p:cViewPr>
  </p:sorterViewPr>
  <p:notesViewPr>
    <p:cSldViewPr>
      <p:cViewPr varScale="1">
        <p:scale>
          <a:sx n="51" d="100"/>
          <a:sy n="51" d="100"/>
        </p:scale>
        <p:origin x="26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E2D058-9647-498D-80EE-CE627AFC868E}" type="datetimeFigureOut">
              <a:rPr lang="en-US" smtClean="0"/>
              <a:t>12/2/2020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9E2FA5-B3E2-4FD0-82DC-30615C514BD7}" type="slidenum">
              <a:rPr lang="en-US" smtClean="0"/>
              <a:t>‹#›</a:t>
            </a:fld>
            <a:endParaRPr lang="en-US"/>
          </a:p>
        </p:txBody>
      </p:sp>
    </p:spTree>
    <p:extLst>
      <p:ext uri="{BB962C8B-B14F-4D97-AF65-F5344CB8AC3E}">
        <p14:creationId xmlns:p14="http://schemas.microsoft.com/office/powerpoint/2010/main" val="1683705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12/2/2020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 </a:t>
            </a:r>
            <a:r>
              <a:rPr lang="en-US" dirty="0" err="1"/>
              <a:t>Kolahdouz</a:t>
            </a:r>
            <a:endParaRPr lang="en-AU"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214136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1" y="3225800"/>
            <a:ext cx="12192000" cy="363220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95"/>
            <a:endParaRPr lang="en-US" sz="2399">
              <a:solidFill>
                <a:prstClr val="white"/>
              </a:solidFill>
            </a:endParaRPr>
          </a:p>
        </p:txBody>
      </p:sp>
      <p:sp>
        <p:nvSpPr>
          <p:cNvPr id="2" name="Title 1"/>
          <p:cNvSpPr>
            <a:spLocks noGrp="1"/>
          </p:cNvSpPr>
          <p:nvPr>
            <p:ph type="ctrTitle"/>
          </p:nvPr>
        </p:nvSpPr>
        <p:spPr>
          <a:xfrm>
            <a:off x="914401" y="4987990"/>
            <a:ext cx="10363200"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1828800" y="5509360"/>
            <a:ext cx="8534401"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397" indent="0" algn="ctr">
              <a:buNone/>
              <a:defRPr>
                <a:solidFill>
                  <a:schemeClr val="tx1">
                    <a:tint val="75000"/>
                  </a:schemeClr>
                </a:solidFill>
              </a:defRPr>
            </a:lvl2pPr>
            <a:lvl3pPr marL="1218794" indent="0" algn="ctr">
              <a:buNone/>
              <a:defRPr>
                <a:solidFill>
                  <a:schemeClr val="tx1">
                    <a:tint val="75000"/>
                  </a:schemeClr>
                </a:solidFill>
              </a:defRPr>
            </a:lvl3pPr>
            <a:lvl4pPr marL="1828191" indent="0" algn="ctr">
              <a:buNone/>
              <a:defRPr>
                <a:solidFill>
                  <a:schemeClr val="tx1">
                    <a:tint val="75000"/>
                  </a:schemeClr>
                </a:solidFill>
              </a:defRPr>
            </a:lvl4pPr>
            <a:lvl5pPr marL="2437588" indent="0" algn="ctr">
              <a:buNone/>
              <a:defRPr>
                <a:solidFill>
                  <a:schemeClr val="tx1">
                    <a:tint val="75000"/>
                  </a:schemeClr>
                </a:solidFill>
              </a:defRPr>
            </a:lvl5pPr>
            <a:lvl6pPr marL="3046985" indent="0" algn="ctr">
              <a:buNone/>
              <a:defRPr>
                <a:solidFill>
                  <a:schemeClr val="tx1">
                    <a:tint val="75000"/>
                  </a:schemeClr>
                </a:solidFill>
              </a:defRPr>
            </a:lvl6pPr>
            <a:lvl7pPr marL="3656382" indent="0" algn="ctr">
              <a:buNone/>
              <a:defRPr>
                <a:solidFill>
                  <a:schemeClr val="tx1">
                    <a:tint val="75000"/>
                  </a:schemeClr>
                </a:solidFill>
              </a:defRPr>
            </a:lvl7pPr>
            <a:lvl8pPr marL="4265777" indent="0" algn="ctr">
              <a:buNone/>
              <a:defRPr>
                <a:solidFill>
                  <a:schemeClr val="tx1">
                    <a:tint val="75000"/>
                  </a:schemeClr>
                </a:solidFill>
              </a:defRPr>
            </a:lvl8pPr>
            <a:lvl9pPr marL="487517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1C1CF4A-6B17-43E8-8D03-65A0D76FE861}" type="datetime1">
              <a:rPr lang="en-US" smtClean="0">
                <a:solidFill>
                  <a:prstClr val="black">
                    <a:tint val="75000"/>
                  </a:prstClr>
                </a:solidFill>
              </a:rPr>
              <a:t>12/2/2020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480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913119-1339-4BDB-BB89-A1AAE4C6EF45}" type="datetime1">
              <a:rPr lang="en-US" smtClean="0">
                <a:solidFill>
                  <a:prstClr val="black">
                    <a:tint val="75000"/>
                  </a:prstClr>
                </a:solidFill>
              </a:rPr>
              <a:t>12/2/2020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a:xfrm>
            <a:off x="-1828800" y="6324600"/>
            <a:ext cx="2844800" cy="365125"/>
          </a:xfrm>
        </p:spPr>
        <p:txBody>
          <a:bodyPr/>
          <a:lstStyle>
            <a:lvl1pPr>
              <a:defRPr sz="2800"/>
            </a:lvl1p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55590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50"/>
            <a:ext cx="4011084" cy="1162051"/>
          </a:xfr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4266"/>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94232DD2-6459-4D20-8539-71631B0AE473}" type="datetime1">
              <a:rPr lang="en-US" smtClean="0">
                <a:solidFill>
                  <a:prstClr val="black">
                    <a:tint val="75000"/>
                  </a:prstClr>
                </a:solidFill>
              </a:rPr>
              <a:t>12/2/2020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60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2"/>
            <a:ext cx="7315200" cy="566739"/>
          </a:xfr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266"/>
            </a:lvl1pPr>
            <a:lvl2pPr marL="609422" indent="0">
              <a:buNone/>
              <a:defRPr sz="3732"/>
            </a:lvl2pPr>
            <a:lvl3pPr marL="1218845" indent="0">
              <a:buNone/>
              <a:defRPr sz="3199"/>
            </a:lvl3pPr>
            <a:lvl4pPr marL="1828267" indent="0">
              <a:buNone/>
              <a:defRPr sz="2666"/>
            </a:lvl4pPr>
            <a:lvl5pPr marL="2437689" indent="0">
              <a:buNone/>
              <a:defRPr sz="2666"/>
            </a:lvl5pPr>
            <a:lvl6pPr marL="3047111" indent="0">
              <a:buNone/>
              <a:defRPr sz="2666"/>
            </a:lvl6pPr>
            <a:lvl7pPr marL="3656534" indent="0">
              <a:buNone/>
              <a:defRPr sz="2666"/>
            </a:lvl7pPr>
            <a:lvl8pPr marL="4265955" indent="0">
              <a:buNone/>
              <a:defRPr sz="2666"/>
            </a:lvl8pPr>
            <a:lvl9pPr marL="4875378" indent="0">
              <a:buNone/>
              <a:defRPr sz="2666"/>
            </a:lvl9pPr>
          </a:lstStyle>
          <a:p>
            <a:endParaRPr lang="en-US"/>
          </a:p>
        </p:txBody>
      </p:sp>
      <p:sp>
        <p:nvSpPr>
          <p:cNvPr id="4" name="Text Placeholder 3"/>
          <p:cNvSpPr>
            <a:spLocks noGrp="1"/>
          </p:cNvSpPr>
          <p:nvPr>
            <p:ph type="body" sz="half" idx="2"/>
          </p:nvPr>
        </p:nvSpPr>
        <p:spPr>
          <a:xfrm>
            <a:off x="2389718" y="5367340"/>
            <a:ext cx="7315200" cy="8048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6771BB02-3972-43DA-BA9A-17B7E5BDD43D}" type="datetime1">
              <a:rPr lang="en-US" smtClean="0">
                <a:solidFill>
                  <a:prstClr val="black">
                    <a:tint val="75000"/>
                  </a:prstClr>
                </a:solidFill>
              </a:rPr>
              <a:t>12/2/2020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1717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6C158E-1AC4-479E-8B8E-07EA3B93AE3F}" type="datetime1">
              <a:rPr lang="en-US" smtClean="0">
                <a:solidFill>
                  <a:prstClr val="black">
                    <a:tint val="75000"/>
                  </a:prstClr>
                </a:solidFill>
              </a:rPr>
              <a:t>12/2/2020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41585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ED4209-F8EE-4C2D-BC1C-0C6E7EE8244A}" type="datetime1">
              <a:rPr lang="en-US" smtClean="0">
                <a:solidFill>
                  <a:prstClr val="black">
                    <a:tint val="75000"/>
                  </a:prstClr>
                </a:solidFill>
              </a:rPr>
              <a:t>12/2/2020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3053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7F60BC9-4B76-437E-AD4D-0CEB958A6258}" type="datetime1">
              <a:rPr lang="en-US" smtClean="0">
                <a:solidFill>
                  <a:prstClr val="black">
                    <a:tint val="75000"/>
                  </a:prstClr>
                </a:solidFill>
              </a:rPr>
              <a:t>12/2/2020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tx1">
                    <a:lumMod val="65000"/>
                    <a:lumOff val="35000"/>
                  </a:schemeClr>
                </a:solidFill>
              </a:defRPr>
            </a:lvl1pPr>
          </a:lstStyle>
          <a:p>
            <a:pPr lvl="0"/>
            <a:r>
              <a:rPr lang="en-US"/>
              <a:t>Subtitle</a:t>
            </a:r>
          </a:p>
        </p:txBody>
      </p:sp>
    </p:spTree>
    <p:extLst>
      <p:ext uri="{BB962C8B-B14F-4D97-AF65-F5344CB8AC3E}">
        <p14:creationId xmlns:p14="http://schemas.microsoft.com/office/powerpoint/2010/main" val="400000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Title Only">
    <p:bg>
      <p:bgPr>
        <a:gradFill flip="none" rotWithShape="1">
          <a:gsLst>
            <a:gs pos="81000">
              <a:schemeClr val="bg1">
                <a:lumMod val="95000"/>
              </a:schemeClr>
            </a:gs>
            <a:gs pos="0">
              <a:schemeClr val="bg1"/>
            </a:gs>
            <a:gs pos="100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42"/>
            <a:ext cx="6705600" cy="711081"/>
          </a:xfrm>
        </p:spPr>
        <p:txBody>
          <a:bodyPr>
            <a:noAutofit/>
          </a:bodyPr>
          <a:lstStyle>
            <a:lvl1pPr>
              <a:defRPr sz="3599"/>
            </a:lvl1pPr>
          </a:lstStyle>
          <a:p>
            <a:r>
              <a:rPr lang="en-US" dirty="0"/>
              <a:t>Click to edit Master title style</a:t>
            </a:r>
          </a:p>
        </p:txBody>
      </p:sp>
      <p:sp>
        <p:nvSpPr>
          <p:cNvPr id="3" name="Date Placeholder 2"/>
          <p:cNvSpPr>
            <a:spLocks noGrp="1"/>
          </p:cNvSpPr>
          <p:nvPr>
            <p:ph type="dt" sz="half" idx="10"/>
          </p:nvPr>
        </p:nvSpPr>
        <p:spPr/>
        <p:txBody>
          <a:bodyPr/>
          <a:lstStyle/>
          <a:p>
            <a:fld id="{67B087C3-8BA3-45B2-8489-21BB86B3BA77}" type="datetime1">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430000" y="6356354"/>
            <a:ext cx="762001" cy="3651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w="0">
            <a:noFill/>
            <a:prstDash val="solid"/>
            <a:round/>
            <a:headEnd/>
            <a:tailEnd/>
          </a:ln>
        </p:spPr>
        <p:txBody>
          <a:bodyPr vert="horz" wrap="square" lIns="0" tIns="91440" rIns="0" bIns="91440" numCol="1" anchor="ctr" anchorCtr="1" compatLnSpc="1">
            <a:prstTxWarp prst="textNoShape">
              <a:avLst/>
            </a:prstTxWarp>
          </a:bodyPr>
          <a:lstStyle>
            <a:lvl1pPr algn="r">
              <a:defRPr lang="en-US" sz="1400" kern="0" smtClean="0">
                <a:solidFill>
                  <a:schemeClr val="bg1"/>
                </a:solidFill>
                <a:latin typeface="Arial" pitchFamily="34" charset="0"/>
                <a:cs typeface="Arial" pitchFamily="34" charset="0"/>
              </a:defRPr>
            </a:lvl1pPr>
          </a:lstStyle>
          <a:p>
            <a:fld id="{96E69268-9C8B-4EBF-A9EE-DC5DC2D48DC3}" type="slidenum">
              <a:rPr lang="es-UY" smtClean="0"/>
              <a:pPr/>
              <a:t>‹#›</a:t>
            </a:fld>
            <a:endParaRPr lang="es-UY" dirty="0"/>
          </a:p>
        </p:txBody>
      </p:sp>
      <p:sp>
        <p:nvSpPr>
          <p:cNvPr id="8" name="Text Placeholder 8"/>
          <p:cNvSpPr>
            <a:spLocks noGrp="1"/>
          </p:cNvSpPr>
          <p:nvPr>
            <p:ph type="body" sz="quarter" idx="13" hasCustomPrompt="1"/>
          </p:nvPr>
        </p:nvSpPr>
        <p:spPr>
          <a:xfrm>
            <a:off x="7480301" y="362139"/>
            <a:ext cx="4114800" cy="533400"/>
          </a:xfrm>
        </p:spPr>
        <p:txBody>
          <a:bodyPr anchor="ctr">
            <a:noAutofit/>
          </a:bodyPr>
          <a:lstStyle>
            <a:lvl1pPr marL="0" indent="0" algn="r">
              <a:buNone/>
              <a:defRPr sz="1999" baseline="0">
                <a:solidFill>
                  <a:schemeClr val="tx1">
                    <a:lumMod val="50000"/>
                    <a:lumOff val="50000"/>
                  </a:schemeClr>
                </a:solidFill>
              </a:defRPr>
            </a:lvl1pPr>
          </a:lstStyle>
          <a:p>
            <a:pPr lvl="0"/>
            <a:r>
              <a:rPr lang="en-US" dirty="0"/>
              <a:t>Breadcrumb 1 &gt; Breadcrumb 2</a:t>
            </a:r>
            <a:endParaRPr lang="es-UY" dirty="0"/>
          </a:p>
        </p:txBody>
      </p:sp>
    </p:spTree>
    <p:extLst>
      <p:ext uri="{BB962C8B-B14F-4D97-AF65-F5344CB8AC3E}">
        <p14:creationId xmlns:p14="http://schemas.microsoft.com/office/powerpoint/2010/main" val="141132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7" name="Slide Number Placeholder 5"/>
          <p:cNvSpPr>
            <a:spLocks noGrp="1"/>
          </p:cNvSpPr>
          <p:nvPr>
            <p:ph type="sldNum" sz="quarter" idx="12"/>
          </p:nvPr>
        </p:nvSpPr>
        <p:spPr>
          <a:xfrm>
            <a:off x="-1981200" y="6359531"/>
            <a:ext cx="2844800" cy="365125"/>
          </a:xfrm>
        </p:spPr>
        <p:txBody>
          <a:bodyPr/>
          <a:lstStyle>
            <a:lvl1pPr>
              <a:defRPr sz="2400"/>
            </a:lvl1p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grpSp>
        <p:nvGrpSpPr>
          <p:cNvPr id="38" name="Group 37"/>
          <p:cNvGrpSpPr/>
          <p:nvPr userDrawn="1"/>
        </p:nvGrpSpPr>
        <p:grpSpPr>
          <a:xfrm>
            <a:off x="2064458" y="5035064"/>
            <a:ext cx="3048001" cy="769059"/>
            <a:chOff x="2413592" y="5341255"/>
            <a:chExt cx="3217952" cy="769259"/>
          </a:xfrm>
          <a:effectLst>
            <a:outerShdw blurRad="50800" dist="38100" dir="5400000" algn="t" rotWithShape="0">
              <a:prstClr val="black">
                <a:alpha val="40000"/>
              </a:prstClr>
            </a:outerShdw>
          </a:effectLst>
        </p:grpSpPr>
        <p:sp>
          <p:nvSpPr>
            <p:cNvPr id="39" name="Rectangle 38"/>
            <p:cNvSpPr/>
            <p:nvPr/>
          </p:nvSpPr>
          <p:spPr>
            <a:xfrm rot="5400000">
              <a:off x="3253310" y="4501539"/>
              <a:ext cx="769257" cy="24486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40" name="Right Triangle 39"/>
            <p:cNvSpPr/>
            <p:nvPr/>
          </p:nvSpPr>
          <p:spPr>
            <a:xfrm flipV="1">
              <a:off x="4862285" y="5341255"/>
              <a:ext cx="769259" cy="76925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grpSp>
        <p:nvGrpSpPr>
          <p:cNvPr id="41" name="Group 40"/>
          <p:cNvGrpSpPr/>
          <p:nvPr userDrawn="1"/>
        </p:nvGrpSpPr>
        <p:grpSpPr>
          <a:xfrm>
            <a:off x="5105400" y="2895600"/>
            <a:ext cx="2369259" cy="769059"/>
            <a:chOff x="5631544" y="3033478"/>
            <a:chExt cx="2307774" cy="769259"/>
          </a:xfrm>
          <a:solidFill>
            <a:schemeClr val="accent2"/>
          </a:solidFill>
          <a:effectLst>
            <a:outerShdw blurRad="50800" dist="38100" dir="5400000" algn="t" rotWithShape="0">
              <a:prstClr val="black">
                <a:alpha val="40000"/>
              </a:prstClr>
            </a:outerShdw>
          </a:effectLst>
        </p:grpSpPr>
        <p:sp>
          <p:nvSpPr>
            <p:cNvPr id="42" name="Rectangle 41"/>
            <p:cNvSpPr/>
            <p:nvPr/>
          </p:nvSpPr>
          <p:spPr>
            <a:xfrm rot="5400000">
              <a:off x="6016173" y="2648851"/>
              <a:ext cx="769257" cy="15385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43" name="Right Triangle 42"/>
            <p:cNvSpPr/>
            <p:nvPr/>
          </p:nvSpPr>
          <p:spPr>
            <a:xfrm flipV="1">
              <a:off x="7170059" y="3033478"/>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sp>
        <p:nvSpPr>
          <p:cNvPr id="44" name="Rectangle 43"/>
          <p:cNvSpPr/>
          <p:nvPr userDrawn="1"/>
        </p:nvSpPr>
        <p:spPr>
          <a:xfrm rot="5400000">
            <a:off x="9445270" y="-689329"/>
            <a:ext cx="769057" cy="4724400"/>
          </a:xfrm>
          <a:prstGeom prst="rect">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nvGrpSpPr>
          <p:cNvPr id="45" name="Group 44"/>
          <p:cNvGrpSpPr/>
          <p:nvPr userDrawn="1"/>
        </p:nvGrpSpPr>
        <p:grpSpPr>
          <a:xfrm>
            <a:off x="1295401" y="5035065"/>
            <a:ext cx="769058" cy="1822935"/>
            <a:chOff x="2554511" y="5341256"/>
            <a:chExt cx="769259" cy="1516744"/>
          </a:xfrm>
          <a:solidFill>
            <a:schemeClr val="accent1">
              <a:lumMod val="75000"/>
            </a:schemeClr>
          </a:solidFill>
        </p:grpSpPr>
        <p:sp>
          <p:nvSpPr>
            <p:cNvPr id="46" name="Right Triangle 45"/>
            <p:cNvSpPr/>
            <p:nvPr/>
          </p:nvSpPr>
          <p:spPr>
            <a:xfrm flipH="1">
              <a:off x="2554511" y="5341256"/>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47" name="Rectangle 46"/>
            <p:cNvSpPr/>
            <p:nvPr/>
          </p:nvSpPr>
          <p:spPr>
            <a:xfrm>
              <a:off x="2554512" y="6110513"/>
              <a:ext cx="769257" cy="7474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grpSp>
        <p:nvGrpSpPr>
          <p:cNvPr id="48" name="Group 47"/>
          <p:cNvGrpSpPr/>
          <p:nvPr userDrawn="1"/>
        </p:nvGrpSpPr>
        <p:grpSpPr>
          <a:xfrm>
            <a:off x="4343400" y="2891135"/>
            <a:ext cx="769059" cy="2143927"/>
            <a:chOff x="4862285" y="3033479"/>
            <a:chExt cx="769259" cy="2307774"/>
          </a:xfrm>
          <a:solidFill>
            <a:schemeClr val="accent2">
              <a:lumMod val="75000"/>
            </a:schemeClr>
          </a:solidFill>
        </p:grpSpPr>
        <p:sp>
          <p:nvSpPr>
            <p:cNvPr id="49" name="Rectangle 48"/>
            <p:cNvSpPr/>
            <p:nvPr/>
          </p:nvSpPr>
          <p:spPr>
            <a:xfrm>
              <a:off x="4862287" y="3802738"/>
              <a:ext cx="769257" cy="15385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50" name="Right Triangle 49"/>
            <p:cNvSpPr/>
            <p:nvPr/>
          </p:nvSpPr>
          <p:spPr>
            <a:xfrm flipH="1">
              <a:off x="4862285" y="3033479"/>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grpSp>
        <p:nvGrpSpPr>
          <p:cNvPr id="51" name="Group 50"/>
          <p:cNvGrpSpPr/>
          <p:nvPr userDrawn="1"/>
        </p:nvGrpSpPr>
        <p:grpSpPr>
          <a:xfrm>
            <a:off x="6705600" y="1288342"/>
            <a:ext cx="769059" cy="1607258"/>
            <a:chOff x="7170059" y="725701"/>
            <a:chExt cx="769259" cy="2307775"/>
          </a:xfrm>
          <a:solidFill>
            <a:schemeClr val="accent4">
              <a:lumMod val="75000"/>
            </a:schemeClr>
          </a:solidFill>
        </p:grpSpPr>
        <p:sp>
          <p:nvSpPr>
            <p:cNvPr id="52" name="Rectangle 51"/>
            <p:cNvSpPr/>
            <p:nvPr/>
          </p:nvSpPr>
          <p:spPr>
            <a:xfrm>
              <a:off x="7170061" y="1494961"/>
              <a:ext cx="769257" cy="15385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53" name="Right Triangle 52"/>
            <p:cNvSpPr/>
            <p:nvPr/>
          </p:nvSpPr>
          <p:spPr>
            <a:xfrm flipH="1">
              <a:off x="7170059" y="725701"/>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sp>
        <p:nvSpPr>
          <p:cNvPr id="54" name="Rectangle 53"/>
          <p:cNvSpPr/>
          <p:nvPr userDrawn="1"/>
        </p:nvSpPr>
        <p:spPr>
          <a:xfrm>
            <a:off x="7649648" y="1448420"/>
            <a:ext cx="1763753" cy="461665"/>
          </a:xfrm>
          <a:prstGeom prst="rect">
            <a:avLst/>
          </a:prstGeom>
        </p:spPr>
        <p:txBody>
          <a:bodyPr wrap="none">
            <a:spAutoFit/>
          </a:bodyPr>
          <a:lstStyle/>
          <a:p>
            <a:pPr fontAlgn="auto">
              <a:spcBef>
                <a:spcPts val="0"/>
              </a:spcBef>
              <a:spcAft>
                <a:spcPts val="0"/>
              </a:spcAft>
              <a:defRPr/>
            </a:pPr>
            <a:r>
              <a:rPr lang="en-GB" b="1" dirty="0">
                <a:solidFill>
                  <a:schemeClr val="bg1"/>
                </a:solidFill>
              </a:rPr>
              <a:t>Applications</a:t>
            </a:r>
          </a:p>
        </p:txBody>
      </p:sp>
      <p:sp>
        <p:nvSpPr>
          <p:cNvPr id="55" name="Rectangle 54"/>
          <p:cNvSpPr/>
          <p:nvPr userDrawn="1"/>
        </p:nvSpPr>
        <p:spPr>
          <a:xfrm>
            <a:off x="5211011" y="3017622"/>
            <a:ext cx="1646989" cy="461665"/>
          </a:xfrm>
          <a:prstGeom prst="rect">
            <a:avLst/>
          </a:prstGeom>
          <a:effectLst/>
        </p:spPr>
        <p:txBody>
          <a:bodyPr wrap="none">
            <a:spAutoFit/>
          </a:bodyPr>
          <a:lstStyle/>
          <a:p>
            <a:pPr fontAlgn="auto">
              <a:spcBef>
                <a:spcPts val="0"/>
              </a:spcBef>
              <a:spcAft>
                <a:spcPts val="0"/>
              </a:spcAft>
              <a:defRPr/>
            </a:pPr>
            <a:r>
              <a:rPr lang="en-GB" b="1" dirty="0">
                <a:solidFill>
                  <a:schemeClr val="bg1"/>
                </a:solidFill>
              </a:rPr>
              <a:t>Description</a:t>
            </a:r>
          </a:p>
        </p:txBody>
      </p:sp>
      <p:sp>
        <p:nvSpPr>
          <p:cNvPr id="56" name="Rectangle 55"/>
          <p:cNvSpPr/>
          <p:nvPr userDrawn="1"/>
        </p:nvSpPr>
        <p:spPr>
          <a:xfrm>
            <a:off x="1790554" y="5176241"/>
            <a:ext cx="3162446" cy="461665"/>
          </a:xfrm>
          <a:prstGeom prst="rect">
            <a:avLst/>
          </a:prstGeom>
        </p:spPr>
        <p:txBody>
          <a:bodyPr wrap="square">
            <a:spAutoFit/>
          </a:bodyPr>
          <a:lstStyle/>
          <a:p>
            <a:pPr algn="ctr" fontAlgn="auto">
              <a:spcBef>
                <a:spcPts val="0"/>
              </a:spcBef>
              <a:spcAft>
                <a:spcPts val="0"/>
              </a:spcAft>
              <a:defRPr/>
            </a:pPr>
            <a:r>
              <a:rPr lang="en-GB" b="1" dirty="0">
                <a:solidFill>
                  <a:schemeClr val="bg1"/>
                </a:solidFill>
              </a:rPr>
              <a:t>Development Stage </a:t>
            </a:r>
          </a:p>
        </p:txBody>
      </p:sp>
      <p:sp>
        <p:nvSpPr>
          <p:cNvPr id="57" name="TextBox 56"/>
          <p:cNvSpPr txBox="1"/>
          <p:nvPr userDrawn="1"/>
        </p:nvSpPr>
        <p:spPr>
          <a:xfrm>
            <a:off x="5984636" y="6079950"/>
            <a:ext cx="1351717" cy="369332"/>
          </a:xfrm>
          <a:prstGeom prst="rect">
            <a:avLst/>
          </a:prstGeom>
          <a:noFill/>
        </p:spPr>
        <p:txBody>
          <a:bodyPr wrap="none" rtlCol="0">
            <a:spAutoFit/>
          </a:bodyPr>
          <a:lstStyle/>
          <a:p>
            <a:r>
              <a:rPr lang="en-US" sz="1800" dirty="0">
                <a:solidFill>
                  <a:schemeClr val="tx1">
                    <a:lumMod val="75000"/>
                    <a:lumOff val="25000"/>
                  </a:schemeClr>
                </a:solidFill>
                <a:latin typeface="Arial" pitchFamily="34" charset="0"/>
                <a:cs typeface="Arial" pitchFamily="34" charset="0"/>
              </a:rPr>
              <a:t>Technology</a:t>
            </a:r>
          </a:p>
        </p:txBody>
      </p:sp>
      <p:sp>
        <p:nvSpPr>
          <p:cNvPr id="58" name="TextBox 57"/>
          <p:cNvSpPr txBox="1"/>
          <p:nvPr userDrawn="1"/>
        </p:nvSpPr>
        <p:spPr>
          <a:xfrm>
            <a:off x="8609479" y="6062706"/>
            <a:ext cx="1067921" cy="400110"/>
          </a:xfrm>
          <a:prstGeom prst="rect">
            <a:avLst/>
          </a:prstGeom>
          <a:noFill/>
        </p:spPr>
        <p:txBody>
          <a:bodyPr wrap="none" rtlCol="0">
            <a:spAutoFit/>
          </a:bodyPr>
          <a:lstStyle/>
          <a:p>
            <a:r>
              <a:rPr lang="en-US" sz="2000" dirty="0">
                <a:solidFill>
                  <a:schemeClr val="tx1">
                    <a:lumMod val="75000"/>
                    <a:lumOff val="25000"/>
                  </a:schemeClr>
                </a:solidFill>
                <a:latin typeface="Arial" pitchFamily="34" charset="0"/>
                <a:cs typeface="Arial" pitchFamily="34" charset="0"/>
              </a:rPr>
              <a:t>Product</a:t>
            </a:r>
            <a:endParaRPr lang="en-US" sz="2200" dirty="0">
              <a:solidFill>
                <a:schemeClr val="tx1">
                  <a:lumMod val="75000"/>
                  <a:lumOff val="25000"/>
                </a:schemeClr>
              </a:solidFill>
              <a:latin typeface="Arial" pitchFamily="34" charset="0"/>
              <a:cs typeface="Arial" pitchFamily="34" charset="0"/>
            </a:endParaRPr>
          </a:p>
        </p:txBody>
      </p:sp>
      <p:sp>
        <p:nvSpPr>
          <p:cNvPr id="59" name="TextBox 58"/>
          <p:cNvSpPr txBox="1"/>
          <p:nvPr userDrawn="1"/>
        </p:nvSpPr>
        <p:spPr>
          <a:xfrm>
            <a:off x="3339709" y="6079950"/>
            <a:ext cx="1412566" cy="400110"/>
          </a:xfrm>
          <a:prstGeom prst="rect">
            <a:avLst/>
          </a:prstGeom>
          <a:noFill/>
        </p:spPr>
        <p:txBody>
          <a:bodyPr wrap="none" rtlCol="0">
            <a:spAutoFit/>
          </a:bodyPr>
          <a:lstStyle/>
          <a:p>
            <a:r>
              <a:rPr lang="en-US" sz="2000" dirty="0">
                <a:solidFill>
                  <a:schemeClr val="tx1">
                    <a:lumMod val="75000"/>
                    <a:lumOff val="25000"/>
                  </a:schemeClr>
                </a:solidFill>
                <a:latin typeface="Arial" pitchFamily="34" charset="0"/>
                <a:cs typeface="Arial" pitchFamily="34" charset="0"/>
              </a:rPr>
              <a:t>Know How</a:t>
            </a:r>
            <a:endParaRPr lang="en-US" sz="2200" dirty="0">
              <a:solidFill>
                <a:schemeClr val="tx1">
                  <a:lumMod val="75000"/>
                  <a:lumOff val="25000"/>
                </a:schemeClr>
              </a:solidFill>
              <a:latin typeface="Arial" pitchFamily="34" charset="0"/>
              <a:cs typeface="Arial" pitchFamily="34" charset="0"/>
            </a:endParaRPr>
          </a:p>
        </p:txBody>
      </p:sp>
      <p:sp>
        <p:nvSpPr>
          <p:cNvPr id="60" name="Title 23"/>
          <p:cNvSpPr txBox="1">
            <a:spLocks/>
          </p:cNvSpPr>
          <p:nvPr userDrawn="1"/>
        </p:nvSpPr>
        <p:spPr>
          <a:xfrm>
            <a:off x="6293733" y="304800"/>
            <a:ext cx="5888742" cy="787281"/>
          </a:xfrm>
          <a:prstGeom prst="rect">
            <a:avLst/>
          </a:prstGeom>
        </p:spPr>
        <p:txBody>
          <a:bodyPr vert="horz" lIns="91436" tIns="45718" rIns="91436" bIns="45718" rtlCol="0" anchor="ctr">
            <a:noAutofit/>
          </a:bodyPr>
          <a:lstStyle>
            <a:lvl1pPr algn="l" defTabSz="1218845" rtl="0" eaLnBrk="1" latinLnBrk="0" hangingPunct="1">
              <a:spcBef>
                <a:spcPct val="0"/>
              </a:spcBef>
              <a:buNone/>
              <a:defRPr sz="3199" b="0" i="0" u="none" kern="1200">
                <a:solidFill>
                  <a:schemeClr val="tx1">
                    <a:lumMod val="65000"/>
                    <a:lumOff val="35000"/>
                  </a:schemeClr>
                </a:solidFill>
                <a:latin typeface="+mj-lt"/>
                <a:ea typeface="+mj-ea"/>
                <a:cs typeface="+mj-cs"/>
              </a:defRPr>
            </a:lvl1pPr>
          </a:lstStyle>
          <a:p>
            <a:pPr algn="ctr"/>
            <a:endParaRPr lang="en-AU" sz="2800" b="1" dirty="0">
              <a:solidFill>
                <a:schemeClr val="bg2">
                  <a:lumMod val="25000"/>
                </a:schemeClr>
              </a:solidFill>
              <a:latin typeface="Arial" panose="020B0604020202020204" pitchFamily="34" charset="0"/>
              <a:cs typeface="Arial" panose="020B0604020202020204" pitchFamily="34" charset="0"/>
            </a:endParaRPr>
          </a:p>
        </p:txBody>
      </p:sp>
      <p:sp>
        <p:nvSpPr>
          <p:cNvPr id="61" name="Slide Number Placeholder 21"/>
          <p:cNvSpPr txBox="1">
            <a:spLocks/>
          </p:cNvSpPr>
          <p:nvPr userDrawn="1"/>
        </p:nvSpPr>
        <p:spPr>
          <a:xfrm>
            <a:off x="-1981200" y="6359531"/>
            <a:ext cx="2844800" cy="365125"/>
          </a:xfrm>
          <a:prstGeom prst="rect">
            <a:avLst/>
          </a:prstGeom>
        </p:spPr>
        <p:txBody>
          <a:bodyPr vert="horz" lIns="91436" tIns="45718" rIns="91436" bIns="45718" rtlCol="0" anchor="ctr"/>
          <a:lstStyle>
            <a:defPPr>
              <a:defRPr lang="en-US"/>
            </a:defPPr>
            <a:lvl1pPr marL="0" algn="r" defTabSz="1218987" rtl="0" eaLnBrk="1" latinLnBrk="0" hangingPunct="1">
              <a:defRPr sz="16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
        <p:nvSpPr>
          <p:cNvPr id="62" name="Oval 61"/>
          <p:cNvSpPr/>
          <p:nvPr userDrawn="1"/>
        </p:nvSpPr>
        <p:spPr>
          <a:xfrm>
            <a:off x="8172303" y="6061798"/>
            <a:ext cx="468000" cy="468000"/>
          </a:xfrm>
          <a:prstGeom prst="ellipse">
            <a:avLst/>
          </a:prstGeom>
          <a:no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b="1" dirty="0">
              <a:cs typeface="B Nazanin" panose="00000400000000000000" pitchFamily="2" charset="-78"/>
            </a:endParaRPr>
          </a:p>
        </p:txBody>
      </p:sp>
      <p:sp>
        <p:nvSpPr>
          <p:cNvPr id="63" name="Oval 62"/>
          <p:cNvSpPr/>
          <p:nvPr userDrawn="1"/>
        </p:nvSpPr>
        <p:spPr>
          <a:xfrm>
            <a:off x="2884428" y="6079950"/>
            <a:ext cx="468000" cy="468000"/>
          </a:xfrm>
          <a:prstGeom prst="ellipse">
            <a:avLst/>
          </a:prstGeom>
          <a:no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b="1" dirty="0">
              <a:cs typeface="B Nazanin" panose="00000400000000000000" pitchFamily="2" charset="-78"/>
            </a:endParaRPr>
          </a:p>
        </p:txBody>
      </p:sp>
      <p:sp>
        <p:nvSpPr>
          <p:cNvPr id="64" name="Oval 63"/>
          <p:cNvSpPr/>
          <p:nvPr userDrawn="1"/>
        </p:nvSpPr>
        <p:spPr>
          <a:xfrm>
            <a:off x="5562600" y="6079950"/>
            <a:ext cx="468000" cy="468000"/>
          </a:xfrm>
          <a:prstGeom prst="ellipse">
            <a:avLst/>
          </a:prstGeom>
          <a:no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b="1" dirty="0">
              <a:cs typeface="B Nazanin" panose="00000400000000000000" pitchFamily="2" charset="-78"/>
            </a:endParaRPr>
          </a:p>
        </p:txBody>
      </p:sp>
    </p:spTree>
    <p:extLst>
      <p:ext uri="{BB962C8B-B14F-4D97-AF65-F5344CB8AC3E}">
        <p14:creationId xmlns:p14="http://schemas.microsoft.com/office/powerpoint/2010/main" val="39659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22" indent="0" algn="ctr">
              <a:buNone/>
              <a:defRPr>
                <a:solidFill>
                  <a:schemeClr val="tx1">
                    <a:tint val="75000"/>
                  </a:schemeClr>
                </a:solidFill>
              </a:defRPr>
            </a:lvl2pPr>
            <a:lvl3pPr marL="1218845" indent="0" algn="ctr">
              <a:buNone/>
              <a:defRPr>
                <a:solidFill>
                  <a:schemeClr val="tx1">
                    <a:tint val="75000"/>
                  </a:schemeClr>
                </a:solidFill>
              </a:defRPr>
            </a:lvl3pPr>
            <a:lvl4pPr marL="1828267" indent="0" algn="ctr">
              <a:buNone/>
              <a:defRPr>
                <a:solidFill>
                  <a:schemeClr val="tx1">
                    <a:tint val="75000"/>
                  </a:schemeClr>
                </a:solidFill>
              </a:defRPr>
            </a:lvl4pPr>
            <a:lvl5pPr marL="2437689" indent="0" algn="ctr">
              <a:buNone/>
              <a:defRPr>
                <a:solidFill>
                  <a:schemeClr val="tx1">
                    <a:tint val="75000"/>
                  </a:schemeClr>
                </a:solidFill>
              </a:defRPr>
            </a:lvl5pPr>
            <a:lvl6pPr marL="3047111" indent="0" algn="ctr">
              <a:buNone/>
              <a:defRPr>
                <a:solidFill>
                  <a:schemeClr val="tx1">
                    <a:tint val="75000"/>
                  </a:schemeClr>
                </a:solidFill>
              </a:defRPr>
            </a:lvl6pPr>
            <a:lvl7pPr marL="3656534" indent="0" algn="ctr">
              <a:buNone/>
              <a:defRPr>
                <a:solidFill>
                  <a:schemeClr val="tx1">
                    <a:tint val="75000"/>
                  </a:schemeClr>
                </a:solidFill>
              </a:defRPr>
            </a:lvl7pPr>
            <a:lvl8pPr marL="4265955" indent="0" algn="ctr">
              <a:buNone/>
              <a:defRPr>
                <a:solidFill>
                  <a:schemeClr val="tx1">
                    <a:tint val="75000"/>
                  </a:schemeClr>
                </a:solidFill>
              </a:defRPr>
            </a:lvl8pPr>
            <a:lvl9pPr marL="48753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0F97F65-0E76-4744-82CD-DD5354848ACD}" type="datetime1">
              <a:rPr lang="en-US" smtClean="0">
                <a:solidFill>
                  <a:prstClr val="black">
                    <a:tint val="75000"/>
                  </a:prstClr>
                </a:solidFill>
              </a:rPr>
              <a:t>12/2/2020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9000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6" name="Slide Number Placeholder 5"/>
          <p:cNvSpPr>
            <a:spLocks noGrp="1"/>
          </p:cNvSpPr>
          <p:nvPr>
            <p:ph type="sldNum" sz="quarter" idx="12"/>
          </p:nvPr>
        </p:nvSpPr>
        <p:spPr>
          <a:xfrm>
            <a:off x="-1981200" y="6359531"/>
            <a:ext cx="2844800" cy="365125"/>
          </a:xfrm>
        </p:spPr>
        <p:txBody>
          <a:bodyPr/>
          <a:lstStyle>
            <a:lvl1pPr>
              <a:defRPr sz="2400"/>
            </a:lvl1p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grpSp>
        <p:nvGrpSpPr>
          <p:cNvPr id="87" name="Group 86"/>
          <p:cNvGrpSpPr/>
          <p:nvPr userDrawn="1"/>
        </p:nvGrpSpPr>
        <p:grpSpPr>
          <a:xfrm>
            <a:off x="2064458" y="5035064"/>
            <a:ext cx="3048001" cy="769059"/>
            <a:chOff x="2413592" y="5341255"/>
            <a:chExt cx="3217952" cy="769259"/>
          </a:xfrm>
          <a:effectLst>
            <a:outerShdw blurRad="50800" dist="38100" dir="5400000" algn="t" rotWithShape="0">
              <a:prstClr val="black">
                <a:alpha val="40000"/>
              </a:prstClr>
            </a:outerShdw>
          </a:effectLst>
        </p:grpSpPr>
        <p:sp>
          <p:nvSpPr>
            <p:cNvPr id="88" name="Rectangle 87"/>
            <p:cNvSpPr/>
            <p:nvPr/>
          </p:nvSpPr>
          <p:spPr>
            <a:xfrm rot="5400000">
              <a:off x="3253310" y="4501539"/>
              <a:ext cx="769257" cy="24486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89" name="Right Triangle 88"/>
            <p:cNvSpPr/>
            <p:nvPr/>
          </p:nvSpPr>
          <p:spPr>
            <a:xfrm flipV="1">
              <a:off x="4862285" y="5341255"/>
              <a:ext cx="769259" cy="76925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grpSp>
        <p:nvGrpSpPr>
          <p:cNvPr id="90" name="Group 89"/>
          <p:cNvGrpSpPr/>
          <p:nvPr userDrawn="1"/>
        </p:nvGrpSpPr>
        <p:grpSpPr>
          <a:xfrm>
            <a:off x="5105400" y="2895600"/>
            <a:ext cx="2369259" cy="769059"/>
            <a:chOff x="5631544" y="3033478"/>
            <a:chExt cx="2307774" cy="769259"/>
          </a:xfrm>
          <a:solidFill>
            <a:schemeClr val="accent2"/>
          </a:solidFill>
          <a:effectLst>
            <a:outerShdw blurRad="50800" dist="38100" dir="5400000" algn="t" rotWithShape="0">
              <a:prstClr val="black">
                <a:alpha val="40000"/>
              </a:prstClr>
            </a:outerShdw>
          </a:effectLst>
        </p:grpSpPr>
        <p:sp>
          <p:nvSpPr>
            <p:cNvPr id="91" name="Rectangle 90"/>
            <p:cNvSpPr/>
            <p:nvPr/>
          </p:nvSpPr>
          <p:spPr>
            <a:xfrm rot="5400000">
              <a:off x="6016173" y="2648851"/>
              <a:ext cx="769257" cy="15385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92" name="Right Triangle 91"/>
            <p:cNvSpPr/>
            <p:nvPr/>
          </p:nvSpPr>
          <p:spPr>
            <a:xfrm flipV="1">
              <a:off x="7170059" y="3033478"/>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sp>
        <p:nvSpPr>
          <p:cNvPr id="93" name="Rectangle 92"/>
          <p:cNvSpPr/>
          <p:nvPr userDrawn="1"/>
        </p:nvSpPr>
        <p:spPr>
          <a:xfrm rot="5400000">
            <a:off x="9445270" y="-689329"/>
            <a:ext cx="769057" cy="4724400"/>
          </a:xfrm>
          <a:prstGeom prst="rect">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nvGrpSpPr>
          <p:cNvPr id="94" name="Group 93"/>
          <p:cNvGrpSpPr/>
          <p:nvPr userDrawn="1"/>
        </p:nvGrpSpPr>
        <p:grpSpPr>
          <a:xfrm>
            <a:off x="1295401" y="5035065"/>
            <a:ext cx="769058" cy="1822935"/>
            <a:chOff x="2554511" y="5341256"/>
            <a:chExt cx="769259" cy="1516744"/>
          </a:xfrm>
          <a:solidFill>
            <a:schemeClr val="accent1">
              <a:lumMod val="75000"/>
            </a:schemeClr>
          </a:solidFill>
        </p:grpSpPr>
        <p:sp>
          <p:nvSpPr>
            <p:cNvPr id="95" name="Right Triangle 94"/>
            <p:cNvSpPr/>
            <p:nvPr/>
          </p:nvSpPr>
          <p:spPr>
            <a:xfrm flipH="1">
              <a:off x="2554511" y="5341256"/>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96" name="Rectangle 95"/>
            <p:cNvSpPr/>
            <p:nvPr/>
          </p:nvSpPr>
          <p:spPr>
            <a:xfrm>
              <a:off x="2554512" y="6110513"/>
              <a:ext cx="769257" cy="7474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grpSp>
        <p:nvGrpSpPr>
          <p:cNvPr id="97" name="Group 96"/>
          <p:cNvGrpSpPr/>
          <p:nvPr userDrawn="1"/>
        </p:nvGrpSpPr>
        <p:grpSpPr>
          <a:xfrm>
            <a:off x="4343400" y="2891135"/>
            <a:ext cx="769059" cy="2143927"/>
            <a:chOff x="4862285" y="3033479"/>
            <a:chExt cx="769259" cy="2307774"/>
          </a:xfrm>
          <a:solidFill>
            <a:schemeClr val="accent2">
              <a:lumMod val="75000"/>
            </a:schemeClr>
          </a:solidFill>
        </p:grpSpPr>
        <p:sp>
          <p:nvSpPr>
            <p:cNvPr id="98" name="Rectangle 97"/>
            <p:cNvSpPr/>
            <p:nvPr/>
          </p:nvSpPr>
          <p:spPr>
            <a:xfrm>
              <a:off x="4862287" y="3802738"/>
              <a:ext cx="769257" cy="15385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99" name="Right Triangle 98"/>
            <p:cNvSpPr/>
            <p:nvPr/>
          </p:nvSpPr>
          <p:spPr>
            <a:xfrm flipH="1">
              <a:off x="4862285" y="3033479"/>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grpSp>
        <p:nvGrpSpPr>
          <p:cNvPr id="100" name="Group 99"/>
          <p:cNvGrpSpPr/>
          <p:nvPr userDrawn="1"/>
        </p:nvGrpSpPr>
        <p:grpSpPr>
          <a:xfrm>
            <a:off x="6705600" y="1288342"/>
            <a:ext cx="769059" cy="1607258"/>
            <a:chOff x="7170059" y="725701"/>
            <a:chExt cx="769259" cy="2307775"/>
          </a:xfrm>
          <a:solidFill>
            <a:schemeClr val="accent4">
              <a:lumMod val="75000"/>
            </a:schemeClr>
          </a:solidFill>
        </p:grpSpPr>
        <p:sp>
          <p:nvSpPr>
            <p:cNvPr id="101" name="Rectangle 100"/>
            <p:cNvSpPr/>
            <p:nvPr/>
          </p:nvSpPr>
          <p:spPr>
            <a:xfrm>
              <a:off x="7170061" y="1494961"/>
              <a:ext cx="769257" cy="15385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102" name="Right Triangle 101"/>
            <p:cNvSpPr/>
            <p:nvPr/>
          </p:nvSpPr>
          <p:spPr>
            <a:xfrm flipH="1">
              <a:off x="7170059" y="725701"/>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sp>
        <p:nvSpPr>
          <p:cNvPr id="103" name="Rectangle 102"/>
          <p:cNvSpPr/>
          <p:nvPr userDrawn="1"/>
        </p:nvSpPr>
        <p:spPr>
          <a:xfrm>
            <a:off x="7649648" y="1448420"/>
            <a:ext cx="1763753" cy="461665"/>
          </a:xfrm>
          <a:prstGeom prst="rect">
            <a:avLst/>
          </a:prstGeom>
        </p:spPr>
        <p:txBody>
          <a:bodyPr wrap="none">
            <a:spAutoFit/>
          </a:bodyPr>
          <a:lstStyle/>
          <a:p>
            <a:pPr fontAlgn="auto">
              <a:spcBef>
                <a:spcPts val="0"/>
              </a:spcBef>
              <a:spcAft>
                <a:spcPts val="0"/>
              </a:spcAft>
              <a:defRPr/>
            </a:pPr>
            <a:r>
              <a:rPr lang="en-GB" b="1" dirty="0">
                <a:solidFill>
                  <a:schemeClr val="bg1"/>
                </a:solidFill>
              </a:rPr>
              <a:t>Applications</a:t>
            </a:r>
          </a:p>
        </p:txBody>
      </p:sp>
      <p:sp>
        <p:nvSpPr>
          <p:cNvPr id="104" name="Rectangle 103"/>
          <p:cNvSpPr/>
          <p:nvPr userDrawn="1"/>
        </p:nvSpPr>
        <p:spPr>
          <a:xfrm>
            <a:off x="5211011" y="3017622"/>
            <a:ext cx="1646989" cy="461665"/>
          </a:xfrm>
          <a:prstGeom prst="rect">
            <a:avLst/>
          </a:prstGeom>
          <a:effectLst/>
        </p:spPr>
        <p:txBody>
          <a:bodyPr wrap="none">
            <a:spAutoFit/>
          </a:bodyPr>
          <a:lstStyle/>
          <a:p>
            <a:pPr fontAlgn="auto">
              <a:spcBef>
                <a:spcPts val="0"/>
              </a:spcBef>
              <a:spcAft>
                <a:spcPts val="0"/>
              </a:spcAft>
              <a:defRPr/>
            </a:pPr>
            <a:r>
              <a:rPr lang="en-GB" b="1" dirty="0">
                <a:solidFill>
                  <a:schemeClr val="bg1"/>
                </a:solidFill>
              </a:rPr>
              <a:t>Description</a:t>
            </a:r>
          </a:p>
        </p:txBody>
      </p:sp>
      <p:sp>
        <p:nvSpPr>
          <p:cNvPr id="105" name="Rectangle 104"/>
          <p:cNvSpPr/>
          <p:nvPr userDrawn="1"/>
        </p:nvSpPr>
        <p:spPr>
          <a:xfrm>
            <a:off x="1790554" y="5176241"/>
            <a:ext cx="3162446" cy="461665"/>
          </a:xfrm>
          <a:prstGeom prst="rect">
            <a:avLst/>
          </a:prstGeom>
        </p:spPr>
        <p:txBody>
          <a:bodyPr wrap="square">
            <a:spAutoFit/>
          </a:bodyPr>
          <a:lstStyle/>
          <a:p>
            <a:pPr algn="ctr" fontAlgn="auto">
              <a:spcBef>
                <a:spcPts val="0"/>
              </a:spcBef>
              <a:spcAft>
                <a:spcPts val="0"/>
              </a:spcAft>
              <a:defRPr/>
            </a:pPr>
            <a:r>
              <a:rPr lang="en-GB" b="1" dirty="0">
                <a:solidFill>
                  <a:schemeClr val="bg1"/>
                </a:solidFill>
              </a:rPr>
              <a:t>Development Stage </a:t>
            </a:r>
          </a:p>
        </p:txBody>
      </p:sp>
      <p:sp>
        <p:nvSpPr>
          <p:cNvPr id="106" name="TextBox 105"/>
          <p:cNvSpPr txBox="1"/>
          <p:nvPr userDrawn="1"/>
        </p:nvSpPr>
        <p:spPr>
          <a:xfrm>
            <a:off x="5984636" y="6079950"/>
            <a:ext cx="1351717" cy="369332"/>
          </a:xfrm>
          <a:prstGeom prst="rect">
            <a:avLst/>
          </a:prstGeom>
          <a:noFill/>
        </p:spPr>
        <p:txBody>
          <a:bodyPr wrap="none" rtlCol="0">
            <a:spAutoFit/>
          </a:bodyPr>
          <a:lstStyle/>
          <a:p>
            <a:r>
              <a:rPr lang="en-US" sz="1800" dirty="0">
                <a:solidFill>
                  <a:schemeClr val="tx1">
                    <a:lumMod val="75000"/>
                    <a:lumOff val="25000"/>
                  </a:schemeClr>
                </a:solidFill>
                <a:latin typeface="Arial" pitchFamily="34" charset="0"/>
                <a:cs typeface="Arial" pitchFamily="34" charset="0"/>
              </a:rPr>
              <a:t>Technology</a:t>
            </a:r>
          </a:p>
        </p:txBody>
      </p:sp>
      <p:sp>
        <p:nvSpPr>
          <p:cNvPr id="107" name="TextBox 106"/>
          <p:cNvSpPr txBox="1"/>
          <p:nvPr userDrawn="1"/>
        </p:nvSpPr>
        <p:spPr>
          <a:xfrm>
            <a:off x="8609479" y="6062706"/>
            <a:ext cx="1067921" cy="400110"/>
          </a:xfrm>
          <a:prstGeom prst="rect">
            <a:avLst/>
          </a:prstGeom>
          <a:noFill/>
        </p:spPr>
        <p:txBody>
          <a:bodyPr wrap="none" rtlCol="0">
            <a:spAutoFit/>
          </a:bodyPr>
          <a:lstStyle/>
          <a:p>
            <a:r>
              <a:rPr lang="en-US" sz="2000" dirty="0">
                <a:solidFill>
                  <a:schemeClr val="tx1">
                    <a:lumMod val="75000"/>
                    <a:lumOff val="25000"/>
                  </a:schemeClr>
                </a:solidFill>
                <a:latin typeface="Arial" pitchFamily="34" charset="0"/>
                <a:cs typeface="Arial" pitchFamily="34" charset="0"/>
              </a:rPr>
              <a:t>Product</a:t>
            </a:r>
            <a:endParaRPr lang="en-US" sz="2200" dirty="0">
              <a:solidFill>
                <a:schemeClr val="tx1">
                  <a:lumMod val="75000"/>
                  <a:lumOff val="25000"/>
                </a:schemeClr>
              </a:solidFill>
              <a:latin typeface="Arial" pitchFamily="34" charset="0"/>
              <a:cs typeface="Arial" pitchFamily="34" charset="0"/>
            </a:endParaRPr>
          </a:p>
        </p:txBody>
      </p:sp>
      <p:sp>
        <p:nvSpPr>
          <p:cNvPr id="108" name="TextBox 107"/>
          <p:cNvSpPr txBox="1"/>
          <p:nvPr userDrawn="1"/>
        </p:nvSpPr>
        <p:spPr>
          <a:xfrm>
            <a:off x="3339709" y="6079950"/>
            <a:ext cx="1412566" cy="400110"/>
          </a:xfrm>
          <a:prstGeom prst="rect">
            <a:avLst/>
          </a:prstGeom>
          <a:noFill/>
        </p:spPr>
        <p:txBody>
          <a:bodyPr wrap="none" rtlCol="0">
            <a:spAutoFit/>
          </a:bodyPr>
          <a:lstStyle/>
          <a:p>
            <a:r>
              <a:rPr lang="en-US" sz="2000" dirty="0">
                <a:solidFill>
                  <a:schemeClr val="tx1">
                    <a:lumMod val="75000"/>
                    <a:lumOff val="25000"/>
                  </a:schemeClr>
                </a:solidFill>
                <a:latin typeface="Arial" pitchFamily="34" charset="0"/>
                <a:cs typeface="Arial" pitchFamily="34" charset="0"/>
              </a:rPr>
              <a:t>Know How</a:t>
            </a:r>
            <a:endParaRPr lang="en-US" sz="2200" dirty="0">
              <a:solidFill>
                <a:schemeClr val="tx1">
                  <a:lumMod val="75000"/>
                  <a:lumOff val="25000"/>
                </a:schemeClr>
              </a:solidFill>
              <a:latin typeface="Arial" pitchFamily="34" charset="0"/>
              <a:cs typeface="Arial" pitchFamily="34" charset="0"/>
            </a:endParaRPr>
          </a:p>
        </p:txBody>
      </p:sp>
      <p:sp>
        <p:nvSpPr>
          <p:cNvPr id="109" name="Title 23"/>
          <p:cNvSpPr txBox="1">
            <a:spLocks/>
          </p:cNvSpPr>
          <p:nvPr userDrawn="1"/>
        </p:nvSpPr>
        <p:spPr>
          <a:xfrm>
            <a:off x="6293733" y="304800"/>
            <a:ext cx="5888742" cy="787281"/>
          </a:xfrm>
          <a:prstGeom prst="rect">
            <a:avLst/>
          </a:prstGeom>
        </p:spPr>
        <p:txBody>
          <a:bodyPr vert="horz" lIns="91436" tIns="45718" rIns="91436" bIns="45718" rtlCol="0" anchor="ctr">
            <a:noAutofit/>
          </a:bodyPr>
          <a:lstStyle>
            <a:lvl1pPr algn="l" defTabSz="1218845" rtl="0" eaLnBrk="1" latinLnBrk="0" hangingPunct="1">
              <a:spcBef>
                <a:spcPct val="0"/>
              </a:spcBef>
              <a:buNone/>
              <a:defRPr sz="3199" b="0" i="0" u="none" kern="1200">
                <a:solidFill>
                  <a:schemeClr val="tx1">
                    <a:lumMod val="65000"/>
                    <a:lumOff val="35000"/>
                  </a:schemeClr>
                </a:solidFill>
                <a:latin typeface="+mj-lt"/>
                <a:ea typeface="+mj-ea"/>
                <a:cs typeface="+mj-cs"/>
              </a:defRPr>
            </a:lvl1pPr>
          </a:lstStyle>
          <a:p>
            <a:pPr algn="ctr"/>
            <a:endParaRPr lang="en-AU" sz="2800" b="1" dirty="0">
              <a:solidFill>
                <a:schemeClr val="bg2">
                  <a:lumMod val="25000"/>
                </a:schemeClr>
              </a:solidFill>
              <a:latin typeface="Arial" panose="020B0604020202020204" pitchFamily="34" charset="0"/>
              <a:cs typeface="Arial" panose="020B0604020202020204" pitchFamily="34" charset="0"/>
            </a:endParaRPr>
          </a:p>
        </p:txBody>
      </p:sp>
      <p:sp>
        <p:nvSpPr>
          <p:cNvPr id="110" name="Slide Number Placeholder 21"/>
          <p:cNvSpPr txBox="1">
            <a:spLocks/>
          </p:cNvSpPr>
          <p:nvPr userDrawn="1"/>
        </p:nvSpPr>
        <p:spPr>
          <a:xfrm>
            <a:off x="-1981200" y="6359531"/>
            <a:ext cx="2844800" cy="365125"/>
          </a:xfrm>
          <a:prstGeom prst="rect">
            <a:avLst/>
          </a:prstGeom>
        </p:spPr>
        <p:txBody>
          <a:bodyPr vert="horz" lIns="91436" tIns="45718" rIns="91436" bIns="45718" rtlCol="0" anchor="ctr"/>
          <a:lstStyle>
            <a:defPPr>
              <a:defRPr lang="en-US"/>
            </a:defPPr>
            <a:lvl1pPr marL="0" algn="r" defTabSz="1218987" rtl="0" eaLnBrk="1" latinLnBrk="0" hangingPunct="1">
              <a:defRPr sz="16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
        <p:nvSpPr>
          <p:cNvPr id="111" name="Oval 110"/>
          <p:cNvSpPr/>
          <p:nvPr userDrawn="1"/>
        </p:nvSpPr>
        <p:spPr>
          <a:xfrm>
            <a:off x="8153400" y="6061798"/>
            <a:ext cx="468000" cy="468000"/>
          </a:xfrm>
          <a:prstGeom prst="ellipse">
            <a:avLst/>
          </a:prstGeom>
          <a:no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b="1" dirty="0">
              <a:cs typeface="B Nazanin" panose="00000400000000000000" pitchFamily="2" charset="-78"/>
            </a:endParaRPr>
          </a:p>
        </p:txBody>
      </p:sp>
      <p:sp>
        <p:nvSpPr>
          <p:cNvPr id="112" name="Oval 111"/>
          <p:cNvSpPr/>
          <p:nvPr userDrawn="1"/>
        </p:nvSpPr>
        <p:spPr>
          <a:xfrm>
            <a:off x="2819400" y="6079950"/>
            <a:ext cx="468000" cy="468000"/>
          </a:xfrm>
          <a:prstGeom prst="ellipse">
            <a:avLst/>
          </a:prstGeom>
          <a:no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b="1" dirty="0">
              <a:cs typeface="B Nazanin" panose="00000400000000000000" pitchFamily="2" charset="-78"/>
            </a:endParaRPr>
          </a:p>
        </p:txBody>
      </p:sp>
      <p:sp>
        <p:nvSpPr>
          <p:cNvPr id="113" name="Oval 112"/>
          <p:cNvSpPr/>
          <p:nvPr userDrawn="1"/>
        </p:nvSpPr>
        <p:spPr>
          <a:xfrm>
            <a:off x="5486400" y="6079950"/>
            <a:ext cx="468000" cy="468000"/>
          </a:xfrm>
          <a:prstGeom prst="ellipse">
            <a:avLst/>
          </a:prstGeom>
          <a:no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b="1" dirty="0">
              <a:cs typeface="B Nazanin" panose="00000400000000000000" pitchFamily="2" charset="-78"/>
            </a:endParaRPr>
          </a:p>
        </p:txBody>
      </p:sp>
      <p:sp>
        <p:nvSpPr>
          <p:cNvPr id="116" name="Content Placeholder 115"/>
          <p:cNvSpPr>
            <a:spLocks noGrp="1"/>
          </p:cNvSpPr>
          <p:nvPr>
            <p:ph sz="quarter" idx="13"/>
          </p:nvPr>
        </p:nvSpPr>
        <p:spPr>
          <a:xfrm>
            <a:off x="7473950" y="152400"/>
            <a:ext cx="4565650" cy="1066800"/>
          </a:xfrm>
        </p:spPr>
        <p:txBody>
          <a:bodyPr>
            <a:normAutofit/>
          </a:bodyPr>
          <a:lstStyle>
            <a:lvl1pPr marL="0" indent="0">
              <a:buNone/>
              <a:defRPr sz="2800"/>
            </a:lvl1pPr>
          </a:lstStyle>
          <a:p>
            <a:pPr lvl="0"/>
            <a:endParaRPr lang="fa-IR" dirty="0"/>
          </a:p>
        </p:txBody>
      </p:sp>
      <p:sp>
        <p:nvSpPr>
          <p:cNvPr id="146" name="Text Placeholder 145"/>
          <p:cNvSpPr>
            <a:spLocks noGrp="1"/>
          </p:cNvSpPr>
          <p:nvPr>
            <p:ph type="body" sz="quarter" idx="14"/>
          </p:nvPr>
        </p:nvSpPr>
        <p:spPr>
          <a:xfrm>
            <a:off x="7620000" y="2133600"/>
            <a:ext cx="4495800" cy="990600"/>
          </a:xfrm>
        </p:spPr>
        <p:txBody>
          <a:bodyPr>
            <a:normAutofit/>
          </a:bodyPr>
          <a:lstStyle>
            <a:lvl1pPr marL="457067" indent="-457067">
              <a:buFont typeface="Wingdings" panose="05000000000000000000" pitchFamily="2" charset="2"/>
              <a:buChar char="ü"/>
              <a:defRPr sz="2400"/>
            </a:lvl1pPr>
          </a:lstStyle>
          <a:p>
            <a:pPr lvl="0"/>
            <a:endParaRPr lang="fa-IR" dirty="0"/>
          </a:p>
        </p:txBody>
      </p:sp>
      <p:sp>
        <p:nvSpPr>
          <p:cNvPr id="150" name="Content Placeholder 149"/>
          <p:cNvSpPr>
            <a:spLocks noGrp="1"/>
          </p:cNvSpPr>
          <p:nvPr>
            <p:ph sz="quarter" idx="17"/>
          </p:nvPr>
        </p:nvSpPr>
        <p:spPr>
          <a:xfrm>
            <a:off x="5211763" y="3733800"/>
            <a:ext cx="6827837" cy="1600200"/>
          </a:xfrm>
        </p:spPr>
        <p:txBody>
          <a:bodyPr>
            <a:normAutofit/>
          </a:bodyPr>
          <a:lstStyle>
            <a:lvl1pPr marL="0" indent="0" algn="just">
              <a:buNone/>
              <a:defRPr sz="2400"/>
            </a:lvl1pPr>
          </a:lstStyle>
          <a:p>
            <a:pPr lvl="0"/>
            <a:endParaRPr lang="fa-IR" dirty="0"/>
          </a:p>
        </p:txBody>
      </p:sp>
      <p:sp>
        <p:nvSpPr>
          <p:cNvPr id="33" name="TextBox 32"/>
          <p:cNvSpPr txBox="1"/>
          <p:nvPr userDrawn="1"/>
        </p:nvSpPr>
        <p:spPr>
          <a:xfrm>
            <a:off x="10819279" y="6067040"/>
            <a:ext cx="1040670" cy="400110"/>
          </a:xfrm>
          <a:prstGeom prst="rect">
            <a:avLst/>
          </a:prstGeom>
          <a:noFill/>
        </p:spPr>
        <p:txBody>
          <a:bodyPr wrap="none" rtlCol="0">
            <a:spAutoFit/>
          </a:bodyPr>
          <a:lstStyle/>
          <a:p>
            <a:r>
              <a:rPr lang="en-US" sz="2000" dirty="0">
                <a:solidFill>
                  <a:schemeClr val="tx1">
                    <a:lumMod val="75000"/>
                    <a:lumOff val="25000"/>
                  </a:schemeClr>
                </a:solidFill>
                <a:latin typeface="Arial" pitchFamily="34" charset="0"/>
                <a:cs typeface="Arial" pitchFamily="34" charset="0"/>
              </a:rPr>
              <a:t>Service</a:t>
            </a:r>
            <a:endParaRPr lang="en-US" sz="2200" dirty="0">
              <a:solidFill>
                <a:schemeClr val="tx1">
                  <a:lumMod val="75000"/>
                  <a:lumOff val="25000"/>
                </a:schemeClr>
              </a:solidFill>
              <a:latin typeface="Arial" pitchFamily="34" charset="0"/>
              <a:cs typeface="Arial" pitchFamily="34" charset="0"/>
            </a:endParaRPr>
          </a:p>
        </p:txBody>
      </p:sp>
      <p:sp>
        <p:nvSpPr>
          <p:cNvPr id="34" name="Oval 33"/>
          <p:cNvSpPr/>
          <p:nvPr userDrawn="1"/>
        </p:nvSpPr>
        <p:spPr>
          <a:xfrm>
            <a:off x="10269478" y="6028761"/>
            <a:ext cx="468000" cy="468000"/>
          </a:xfrm>
          <a:prstGeom prst="ellipse">
            <a:avLst/>
          </a:prstGeom>
          <a:no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b="1" dirty="0">
              <a:cs typeface="B Nazanin" panose="00000400000000000000" pitchFamily="2" charset="-78"/>
            </a:endParaRPr>
          </a:p>
        </p:txBody>
      </p:sp>
      <p:sp>
        <p:nvSpPr>
          <p:cNvPr id="35" name="Rectangle 34"/>
          <p:cNvSpPr/>
          <p:nvPr userDrawn="1"/>
        </p:nvSpPr>
        <p:spPr>
          <a:xfrm>
            <a:off x="10210800" y="-2248438"/>
            <a:ext cx="11506200" cy="11410954"/>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669908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7" name="Slide Number Placeholder 5"/>
          <p:cNvSpPr txBox="1">
            <a:spLocks/>
          </p:cNvSpPr>
          <p:nvPr userDrawn="1"/>
        </p:nvSpPr>
        <p:spPr>
          <a:xfrm>
            <a:off x="-1981200" y="6359531"/>
            <a:ext cx="2844800" cy="365125"/>
          </a:xfrm>
          <a:prstGeom prst="rect">
            <a:avLst/>
          </a:prstGeom>
        </p:spPr>
        <p:txBody>
          <a:bodyPr vert="horz" lIns="91436" tIns="45718" rIns="91436" bIns="45718" rtlCol="0" anchor="ctr"/>
          <a:lstStyle>
            <a:defPPr>
              <a:defRPr lang="en-US"/>
            </a:defPPr>
            <a:lvl1pPr marL="0" algn="r" defTabSz="1218987" rtl="0" eaLnBrk="1" latinLnBrk="0" hangingPunct="1">
              <a:defRPr sz="24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grpSp>
        <p:nvGrpSpPr>
          <p:cNvPr id="8" name="Group 7"/>
          <p:cNvGrpSpPr/>
          <p:nvPr userDrawn="1"/>
        </p:nvGrpSpPr>
        <p:grpSpPr>
          <a:xfrm>
            <a:off x="2064458" y="5035064"/>
            <a:ext cx="3048001" cy="769059"/>
            <a:chOff x="2413592" y="5341255"/>
            <a:chExt cx="3217952" cy="769259"/>
          </a:xfrm>
          <a:effectLst>
            <a:outerShdw blurRad="50800" dist="38100" dir="5400000" algn="t" rotWithShape="0">
              <a:prstClr val="black">
                <a:alpha val="40000"/>
              </a:prstClr>
            </a:outerShdw>
          </a:effectLst>
        </p:grpSpPr>
        <p:sp>
          <p:nvSpPr>
            <p:cNvPr id="9" name="Rectangle 8"/>
            <p:cNvSpPr/>
            <p:nvPr/>
          </p:nvSpPr>
          <p:spPr>
            <a:xfrm rot="5400000">
              <a:off x="3253310" y="4501539"/>
              <a:ext cx="769257" cy="24486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10" name="Right Triangle 9"/>
            <p:cNvSpPr/>
            <p:nvPr/>
          </p:nvSpPr>
          <p:spPr>
            <a:xfrm flipV="1">
              <a:off x="4862285" y="5341255"/>
              <a:ext cx="769259" cy="76925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grpSp>
        <p:nvGrpSpPr>
          <p:cNvPr id="11" name="Group 10"/>
          <p:cNvGrpSpPr/>
          <p:nvPr userDrawn="1"/>
        </p:nvGrpSpPr>
        <p:grpSpPr>
          <a:xfrm>
            <a:off x="5105400" y="2895600"/>
            <a:ext cx="2369259" cy="769059"/>
            <a:chOff x="5631544" y="3033478"/>
            <a:chExt cx="2307774" cy="769259"/>
          </a:xfrm>
          <a:solidFill>
            <a:schemeClr val="accent2"/>
          </a:solidFill>
          <a:effectLst>
            <a:outerShdw blurRad="50800" dist="38100" dir="5400000" algn="t" rotWithShape="0">
              <a:prstClr val="black">
                <a:alpha val="40000"/>
              </a:prstClr>
            </a:outerShdw>
          </a:effectLst>
        </p:grpSpPr>
        <p:sp>
          <p:nvSpPr>
            <p:cNvPr id="12" name="Rectangle 11"/>
            <p:cNvSpPr/>
            <p:nvPr/>
          </p:nvSpPr>
          <p:spPr>
            <a:xfrm rot="5400000">
              <a:off x="6016173" y="2648851"/>
              <a:ext cx="769257" cy="15385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13" name="Right Triangle 12"/>
            <p:cNvSpPr/>
            <p:nvPr/>
          </p:nvSpPr>
          <p:spPr>
            <a:xfrm flipV="1">
              <a:off x="7170059" y="3033478"/>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sp>
        <p:nvSpPr>
          <p:cNvPr id="14" name="Rectangle 13"/>
          <p:cNvSpPr/>
          <p:nvPr userDrawn="1"/>
        </p:nvSpPr>
        <p:spPr>
          <a:xfrm rot="5400000">
            <a:off x="9445270" y="-689329"/>
            <a:ext cx="769057" cy="4724400"/>
          </a:xfrm>
          <a:prstGeom prst="rect">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nvGrpSpPr>
          <p:cNvPr id="15" name="Group 14"/>
          <p:cNvGrpSpPr/>
          <p:nvPr userDrawn="1"/>
        </p:nvGrpSpPr>
        <p:grpSpPr>
          <a:xfrm>
            <a:off x="1295401" y="5035065"/>
            <a:ext cx="769058" cy="1822935"/>
            <a:chOff x="2554511" y="5341256"/>
            <a:chExt cx="769259" cy="1516744"/>
          </a:xfrm>
          <a:solidFill>
            <a:schemeClr val="accent1">
              <a:lumMod val="75000"/>
            </a:schemeClr>
          </a:solidFill>
        </p:grpSpPr>
        <p:sp>
          <p:nvSpPr>
            <p:cNvPr id="16" name="Right Triangle 15"/>
            <p:cNvSpPr/>
            <p:nvPr/>
          </p:nvSpPr>
          <p:spPr>
            <a:xfrm flipH="1">
              <a:off x="2554511" y="5341256"/>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17" name="Rectangle 16"/>
            <p:cNvSpPr/>
            <p:nvPr/>
          </p:nvSpPr>
          <p:spPr>
            <a:xfrm>
              <a:off x="2554512" y="6110513"/>
              <a:ext cx="769257" cy="7474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grpSp>
        <p:nvGrpSpPr>
          <p:cNvPr id="18" name="Group 17"/>
          <p:cNvGrpSpPr/>
          <p:nvPr userDrawn="1"/>
        </p:nvGrpSpPr>
        <p:grpSpPr>
          <a:xfrm>
            <a:off x="4343400" y="2891135"/>
            <a:ext cx="769059" cy="2143927"/>
            <a:chOff x="4862285" y="3033479"/>
            <a:chExt cx="769259" cy="2307774"/>
          </a:xfrm>
          <a:solidFill>
            <a:schemeClr val="accent2">
              <a:lumMod val="75000"/>
            </a:schemeClr>
          </a:solidFill>
        </p:grpSpPr>
        <p:sp>
          <p:nvSpPr>
            <p:cNvPr id="19" name="Rectangle 18"/>
            <p:cNvSpPr/>
            <p:nvPr/>
          </p:nvSpPr>
          <p:spPr>
            <a:xfrm>
              <a:off x="4862287" y="3802738"/>
              <a:ext cx="769257" cy="15385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20" name="Right Triangle 19"/>
            <p:cNvSpPr/>
            <p:nvPr/>
          </p:nvSpPr>
          <p:spPr>
            <a:xfrm flipH="1">
              <a:off x="4862285" y="3033479"/>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grpSp>
        <p:nvGrpSpPr>
          <p:cNvPr id="21" name="Group 20"/>
          <p:cNvGrpSpPr/>
          <p:nvPr userDrawn="1"/>
        </p:nvGrpSpPr>
        <p:grpSpPr>
          <a:xfrm>
            <a:off x="6705600" y="1288342"/>
            <a:ext cx="769059" cy="1607258"/>
            <a:chOff x="7170059" y="725701"/>
            <a:chExt cx="769259" cy="2307775"/>
          </a:xfrm>
          <a:solidFill>
            <a:schemeClr val="accent4">
              <a:lumMod val="75000"/>
            </a:schemeClr>
          </a:solidFill>
        </p:grpSpPr>
        <p:sp>
          <p:nvSpPr>
            <p:cNvPr id="22" name="Rectangle 21"/>
            <p:cNvSpPr/>
            <p:nvPr/>
          </p:nvSpPr>
          <p:spPr>
            <a:xfrm>
              <a:off x="7170061" y="1494961"/>
              <a:ext cx="769257" cy="15385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23" name="Right Triangle 22"/>
            <p:cNvSpPr/>
            <p:nvPr/>
          </p:nvSpPr>
          <p:spPr>
            <a:xfrm flipH="1">
              <a:off x="7170059" y="725701"/>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sp>
        <p:nvSpPr>
          <p:cNvPr id="24" name="Rectangle 23"/>
          <p:cNvSpPr/>
          <p:nvPr userDrawn="1"/>
        </p:nvSpPr>
        <p:spPr>
          <a:xfrm>
            <a:off x="7649648" y="1448420"/>
            <a:ext cx="1763753" cy="461665"/>
          </a:xfrm>
          <a:prstGeom prst="rect">
            <a:avLst/>
          </a:prstGeom>
        </p:spPr>
        <p:txBody>
          <a:bodyPr wrap="none">
            <a:spAutoFit/>
          </a:bodyPr>
          <a:lstStyle/>
          <a:p>
            <a:pPr fontAlgn="auto">
              <a:spcBef>
                <a:spcPts val="0"/>
              </a:spcBef>
              <a:spcAft>
                <a:spcPts val="0"/>
              </a:spcAft>
              <a:defRPr/>
            </a:pPr>
            <a:r>
              <a:rPr lang="en-GB" b="1" dirty="0">
                <a:solidFill>
                  <a:schemeClr val="bg1"/>
                </a:solidFill>
              </a:rPr>
              <a:t>Applications</a:t>
            </a:r>
          </a:p>
        </p:txBody>
      </p:sp>
      <p:sp>
        <p:nvSpPr>
          <p:cNvPr id="25" name="Rectangle 24"/>
          <p:cNvSpPr/>
          <p:nvPr userDrawn="1"/>
        </p:nvSpPr>
        <p:spPr>
          <a:xfrm>
            <a:off x="5211011" y="3017622"/>
            <a:ext cx="1646989" cy="461665"/>
          </a:xfrm>
          <a:prstGeom prst="rect">
            <a:avLst/>
          </a:prstGeom>
          <a:effectLst/>
        </p:spPr>
        <p:txBody>
          <a:bodyPr wrap="none">
            <a:spAutoFit/>
          </a:bodyPr>
          <a:lstStyle/>
          <a:p>
            <a:pPr fontAlgn="auto">
              <a:spcBef>
                <a:spcPts val="0"/>
              </a:spcBef>
              <a:spcAft>
                <a:spcPts val="0"/>
              </a:spcAft>
              <a:defRPr/>
            </a:pPr>
            <a:r>
              <a:rPr lang="en-GB" b="1" dirty="0">
                <a:solidFill>
                  <a:schemeClr val="bg1"/>
                </a:solidFill>
              </a:rPr>
              <a:t>Description</a:t>
            </a:r>
          </a:p>
        </p:txBody>
      </p:sp>
      <p:sp>
        <p:nvSpPr>
          <p:cNvPr id="26" name="Rectangle 25"/>
          <p:cNvSpPr/>
          <p:nvPr userDrawn="1"/>
        </p:nvSpPr>
        <p:spPr>
          <a:xfrm>
            <a:off x="1790554" y="5176241"/>
            <a:ext cx="3162446" cy="461665"/>
          </a:xfrm>
          <a:prstGeom prst="rect">
            <a:avLst/>
          </a:prstGeom>
        </p:spPr>
        <p:txBody>
          <a:bodyPr wrap="square">
            <a:spAutoFit/>
          </a:bodyPr>
          <a:lstStyle/>
          <a:p>
            <a:pPr algn="ctr" fontAlgn="auto">
              <a:spcBef>
                <a:spcPts val="0"/>
              </a:spcBef>
              <a:spcAft>
                <a:spcPts val="0"/>
              </a:spcAft>
              <a:defRPr/>
            </a:pPr>
            <a:r>
              <a:rPr lang="en-GB" b="1" dirty="0">
                <a:solidFill>
                  <a:schemeClr val="bg1"/>
                </a:solidFill>
              </a:rPr>
              <a:t>Development Stage </a:t>
            </a:r>
          </a:p>
        </p:txBody>
      </p:sp>
      <p:sp>
        <p:nvSpPr>
          <p:cNvPr id="27" name="TextBox 26"/>
          <p:cNvSpPr txBox="1"/>
          <p:nvPr userDrawn="1"/>
        </p:nvSpPr>
        <p:spPr>
          <a:xfrm>
            <a:off x="5984636" y="6079950"/>
            <a:ext cx="1351717" cy="369332"/>
          </a:xfrm>
          <a:prstGeom prst="rect">
            <a:avLst/>
          </a:prstGeom>
          <a:noFill/>
        </p:spPr>
        <p:txBody>
          <a:bodyPr wrap="none" rtlCol="0">
            <a:spAutoFit/>
          </a:bodyPr>
          <a:lstStyle/>
          <a:p>
            <a:r>
              <a:rPr lang="en-US" sz="1800" dirty="0">
                <a:solidFill>
                  <a:schemeClr val="tx1">
                    <a:lumMod val="75000"/>
                    <a:lumOff val="25000"/>
                  </a:schemeClr>
                </a:solidFill>
                <a:latin typeface="Arial" pitchFamily="34" charset="0"/>
                <a:cs typeface="Arial" pitchFamily="34" charset="0"/>
              </a:rPr>
              <a:t>Technology</a:t>
            </a:r>
          </a:p>
        </p:txBody>
      </p:sp>
      <p:sp>
        <p:nvSpPr>
          <p:cNvPr id="28" name="TextBox 27"/>
          <p:cNvSpPr txBox="1"/>
          <p:nvPr userDrawn="1"/>
        </p:nvSpPr>
        <p:spPr>
          <a:xfrm>
            <a:off x="8609479" y="6062706"/>
            <a:ext cx="1067921" cy="400110"/>
          </a:xfrm>
          <a:prstGeom prst="rect">
            <a:avLst/>
          </a:prstGeom>
          <a:noFill/>
        </p:spPr>
        <p:txBody>
          <a:bodyPr wrap="none" rtlCol="0">
            <a:spAutoFit/>
          </a:bodyPr>
          <a:lstStyle/>
          <a:p>
            <a:r>
              <a:rPr lang="en-US" sz="2000" dirty="0">
                <a:solidFill>
                  <a:schemeClr val="tx1">
                    <a:lumMod val="75000"/>
                    <a:lumOff val="25000"/>
                  </a:schemeClr>
                </a:solidFill>
                <a:latin typeface="Arial" pitchFamily="34" charset="0"/>
                <a:cs typeface="Arial" pitchFamily="34" charset="0"/>
              </a:rPr>
              <a:t>Product</a:t>
            </a:r>
            <a:endParaRPr lang="en-US" sz="2200" dirty="0">
              <a:solidFill>
                <a:schemeClr val="tx1">
                  <a:lumMod val="75000"/>
                  <a:lumOff val="25000"/>
                </a:schemeClr>
              </a:solidFill>
              <a:latin typeface="Arial" pitchFamily="34" charset="0"/>
              <a:cs typeface="Arial" pitchFamily="34" charset="0"/>
            </a:endParaRPr>
          </a:p>
        </p:txBody>
      </p:sp>
      <p:sp>
        <p:nvSpPr>
          <p:cNvPr id="29" name="TextBox 28"/>
          <p:cNvSpPr txBox="1"/>
          <p:nvPr userDrawn="1"/>
        </p:nvSpPr>
        <p:spPr>
          <a:xfrm>
            <a:off x="3339709" y="6079950"/>
            <a:ext cx="1412566" cy="400110"/>
          </a:xfrm>
          <a:prstGeom prst="rect">
            <a:avLst/>
          </a:prstGeom>
          <a:noFill/>
        </p:spPr>
        <p:txBody>
          <a:bodyPr wrap="none" rtlCol="0">
            <a:spAutoFit/>
          </a:bodyPr>
          <a:lstStyle/>
          <a:p>
            <a:r>
              <a:rPr lang="en-US" sz="2000" dirty="0">
                <a:solidFill>
                  <a:schemeClr val="tx1">
                    <a:lumMod val="75000"/>
                    <a:lumOff val="25000"/>
                  </a:schemeClr>
                </a:solidFill>
                <a:latin typeface="Arial" pitchFamily="34" charset="0"/>
                <a:cs typeface="Arial" pitchFamily="34" charset="0"/>
              </a:rPr>
              <a:t>Know How</a:t>
            </a:r>
            <a:endParaRPr lang="en-US" sz="2200" dirty="0">
              <a:solidFill>
                <a:schemeClr val="tx1">
                  <a:lumMod val="75000"/>
                  <a:lumOff val="25000"/>
                </a:schemeClr>
              </a:solidFill>
              <a:latin typeface="Arial" pitchFamily="34" charset="0"/>
              <a:cs typeface="Arial" pitchFamily="34" charset="0"/>
            </a:endParaRPr>
          </a:p>
        </p:txBody>
      </p:sp>
      <p:sp>
        <p:nvSpPr>
          <p:cNvPr id="30" name="Title 23"/>
          <p:cNvSpPr txBox="1">
            <a:spLocks/>
          </p:cNvSpPr>
          <p:nvPr userDrawn="1"/>
        </p:nvSpPr>
        <p:spPr>
          <a:xfrm>
            <a:off x="6293733" y="304800"/>
            <a:ext cx="5888742" cy="787281"/>
          </a:xfrm>
          <a:prstGeom prst="rect">
            <a:avLst/>
          </a:prstGeom>
        </p:spPr>
        <p:txBody>
          <a:bodyPr vert="horz" lIns="91436" tIns="45718" rIns="91436" bIns="45718" rtlCol="0" anchor="ctr">
            <a:noAutofit/>
          </a:bodyPr>
          <a:lstStyle>
            <a:lvl1pPr algn="l" defTabSz="1218845" rtl="0" eaLnBrk="1" latinLnBrk="0" hangingPunct="1">
              <a:spcBef>
                <a:spcPct val="0"/>
              </a:spcBef>
              <a:buNone/>
              <a:defRPr sz="3199" b="0" i="0" u="none" kern="1200">
                <a:solidFill>
                  <a:schemeClr val="tx1">
                    <a:lumMod val="65000"/>
                    <a:lumOff val="35000"/>
                  </a:schemeClr>
                </a:solidFill>
                <a:latin typeface="+mj-lt"/>
                <a:ea typeface="+mj-ea"/>
                <a:cs typeface="+mj-cs"/>
              </a:defRPr>
            </a:lvl1pPr>
          </a:lstStyle>
          <a:p>
            <a:pPr algn="ctr"/>
            <a:endParaRPr lang="en-AU" sz="2800" b="1" dirty="0">
              <a:solidFill>
                <a:schemeClr val="bg2">
                  <a:lumMod val="25000"/>
                </a:schemeClr>
              </a:solidFill>
              <a:latin typeface="Arial" panose="020B0604020202020204" pitchFamily="34" charset="0"/>
              <a:cs typeface="Arial" panose="020B0604020202020204" pitchFamily="34" charset="0"/>
            </a:endParaRPr>
          </a:p>
        </p:txBody>
      </p:sp>
      <p:sp>
        <p:nvSpPr>
          <p:cNvPr id="31" name="Slide Number Placeholder 21"/>
          <p:cNvSpPr txBox="1">
            <a:spLocks/>
          </p:cNvSpPr>
          <p:nvPr userDrawn="1"/>
        </p:nvSpPr>
        <p:spPr>
          <a:xfrm>
            <a:off x="-1981200" y="6359531"/>
            <a:ext cx="2844800" cy="365125"/>
          </a:xfrm>
          <a:prstGeom prst="rect">
            <a:avLst/>
          </a:prstGeom>
        </p:spPr>
        <p:txBody>
          <a:bodyPr vert="horz" lIns="91436" tIns="45718" rIns="91436" bIns="45718" rtlCol="0" anchor="ctr"/>
          <a:lstStyle>
            <a:defPPr>
              <a:defRPr lang="en-US"/>
            </a:defPPr>
            <a:lvl1pPr marL="0" algn="r" defTabSz="1218987" rtl="0" eaLnBrk="1" latinLnBrk="0" hangingPunct="1">
              <a:defRPr sz="16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
        <p:nvSpPr>
          <p:cNvPr id="32" name="Oval 31"/>
          <p:cNvSpPr/>
          <p:nvPr userDrawn="1"/>
        </p:nvSpPr>
        <p:spPr>
          <a:xfrm>
            <a:off x="8153400" y="6061798"/>
            <a:ext cx="468000" cy="468000"/>
          </a:xfrm>
          <a:prstGeom prst="ellipse">
            <a:avLst/>
          </a:prstGeom>
          <a:no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b="1" dirty="0">
              <a:cs typeface="B Nazanin" panose="00000400000000000000" pitchFamily="2" charset="-78"/>
            </a:endParaRPr>
          </a:p>
        </p:txBody>
      </p:sp>
      <p:sp>
        <p:nvSpPr>
          <p:cNvPr id="33" name="Oval 32"/>
          <p:cNvSpPr/>
          <p:nvPr userDrawn="1"/>
        </p:nvSpPr>
        <p:spPr>
          <a:xfrm>
            <a:off x="2819400" y="6079950"/>
            <a:ext cx="468000" cy="468000"/>
          </a:xfrm>
          <a:prstGeom prst="ellipse">
            <a:avLst/>
          </a:prstGeom>
          <a:no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b="1" dirty="0">
              <a:cs typeface="B Nazanin" panose="00000400000000000000" pitchFamily="2" charset="-78"/>
            </a:endParaRPr>
          </a:p>
        </p:txBody>
      </p:sp>
      <p:sp>
        <p:nvSpPr>
          <p:cNvPr id="34" name="Oval 33"/>
          <p:cNvSpPr/>
          <p:nvPr userDrawn="1"/>
        </p:nvSpPr>
        <p:spPr>
          <a:xfrm>
            <a:off x="5486400" y="6079950"/>
            <a:ext cx="468000" cy="468000"/>
          </a:xfrm>
          <a:prstGeom prst="ellipse">
            <a:avLst/>
          </a:prstGeom>
          <a:no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b="1" dirty="0">
              <a:cs typeface="B Nazanin" panose="00000400000000000000" pitchFamily="2" charset="-78"/>
            </a:endParaRPr>
          </a:p>
        </p:txBody>
      </p:sp>
      <p:sp>
        <p:nvSpPr>
          <p:cNvPr id="35" name="Content Placeholder 115"/>
          <p:cNvSpPr>
            <a:spLocks noGrp="1"/>
          </p:cNvSpPr>
          <p:nvPr>
            <p:ph sz="quarter" idx="13"/>
          </p:nvPr>
        </p:nvSpPr>
        <p:spPr>
          <a:xfrm>
            <a:off x="7473950" y="152400"/>
            <a:ext cx="4565650" cy="1066800"/>
          </a:xfrm>
        </p:spPr>
        <p:txBody>
          <a:bodyPr>
            <a:normAutofit/>
          </a:bodyPr>
          <a:lstStyle>
            <a:lvl1pPr marL="0" indent="0">
              <a:buNone/>
              <a:defRPr sz="2800"/>
            </a:lvl1pPr>
          </a:lstStyle>
          <a:p>
            <a:pPr lvl="0"/>
            <a:endParaRPr lang="fa-IR" dirty="0"/>
          </a:p>
        </p:txBody>
      </p:sp>
      <p:sp>
        <p:nvSpPr>
          <p:cNvPr id="36" name="Text Placeholder 145"/>
          <p:cNvSpPr>
            <a:spLocks noGrp="1"/>
          </p:cNvSpPr>
          <p:nvPr>
            <p:ph type="body" sz="quarter" idx="14"/>
          </p:nvPr>
        </p:nvSpPr>
        <p:spPr>
          <a:xfrm>
            <a:off x="7620000" y="2133600"/>
            <a:ext cx="4495800" cy="990600"/>
          </a:xfrm>
        </p:spPr>
        <p:txBody>
          <a:bodyPr>
            <a:normAutofit/>
          </a:bodyPr>
          <a:lstStyle>
            <a:lvl1pPr marL="457067" indent="-457067">
              <a:buFont typeface="Wingdings" panose="05000000000000000000" pitchFamily="2" charset="2"/>
              <a:buChar char="ü"/>
              <a:defRPr sz="2400"/>
            </a:lvl1pPr>
          </a:lstStyle>
          <a:p>
            <a:pPr lvl="0"/>
            <a:endParaRPr lang="fa-IR" dirty="0"/>
          </a:p>
        </p:txBody>
      </p:sp>
      <p:sp>
        <p:nvSpPr>
          <p:cNvPr id="37" name="Content Placeholder 149"/>
          <p:cNvSpPr>
            <a:spLocks noGrp="1"/>
          </p:cNvSpPr>
          <p:nvPr>
            <p:ph sz="quarter" idx="17"/>
          </p:nvPr>
        </p:nvSpPr>
        <p:spPr>
          <a:xfrm>
            <a:off x="5211763" y="3733800"/>
            <a:ext cx="6827837" cy="1600200"/>
          </a:xfrm>
        </p:spPr>
        <p:txBody>
          <a:bodyPr>
            <a:normAutofit/>
          </a:bodyPr>
          <a:lstStyle>
            <a:lvl1pPr marL="0" indent="0">
              <a:buNone/>
              <a:defRPr sz="2400"/>
            </a:lvl1pPr>
          </a:lstStyle>
          <a:p>
            <a:pPr lvl="0"/>
            <a:endParaRPr lang="fa-IR" dirty="0"/>
          </a:p>
        </p:txBody>
      </p:sp>
    </p:spTree>
    <p:extLst>
      <p:ext uri="{BB962C8B-B14F-4D97-AF65-F5344CB8AC3E}">
        <p14:creationId xmlns:p14="http://schemas.microsoft.com/office/powerpoint/2010/main" val="12895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A188E6-A6B1-4060-80C5-A5261790DAB8}" type="datetime1">
              <a:rPr lang="en-US" smtClean="0">
                <a:solidFill>
                  <a:prstClr val="black">
                    <a:tint val="75000"/>
                  </a:prstClr>
                </a:solidFill>
              </a:rPr>
              <a:t>12/2/2020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2282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A403DB-11B7-4CB7-823A-CED9CA455BA1}" type="datetime1">
              <a:rPr lang="en-US" smtClean="0">
                <a:solidFill>
                  <a:prstClr val="black">
                    <a:tint val="75000"/>
                  </a:prstClr>
                </a:solidFill>
              </a:rPr>
              <a:t>12/2/2020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017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69EA6DE-55B6-45E5-AE57-9CE760A5D04B}" type="datetime1">
              <a:rPr lang="en-US" smtClean="0">
                <a:solidFill>
                  <a:prstClr val="black">
                    <a:tint val="75000"/>
                  </a:prstClr>
                </a:solidFill>
              </a:rPr>
              <a:t>12/2/2020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7010400" y="274641"/>
            <a:ext cx="4572001" cy="715961"/>
          </a:xfrm>
        </p:spPr>
        <p:txBody>
          <a:bodyPr>
            <a:normAutofit/>
          </a:bodyPr>
          <a:lstStyle>
            <a:lvl1pPr algn="l">
              <a:defRPr sz="3732">
                <a:solidFill>
                  <a:schemeClr val="tx1">
                    <a:lumMod val="65000"/>
                    <a:lumOff val="35000"/>
                  </a:schemeClr>
                </a:solidFill>
              </a:defRPr>
            </a:lvl1pPr>
          </a:lstStyle>
          <a:p>
            <a:r>
              <a:rPr lang="en-US" dirty="0"/>
              <a:t>Click to edit Master title style</a:t>
            </a:r>
          </a:p>
        </p:txBody>
      </p:sp>
    </p:spTree>
    <p:extLst>
      <p:ext uri="{BB962C8B-B14F-4D97-AF65-F5344CB8AC3E}">
        <p14:creationId xmlns:p14="http://schemas.microsoft.com/office/powerpoint/2010/main" val="860516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B2FD557-D341-460D-8A62-69AAAAD05D02}" type="datetime1">
              <a:rPr lang="en-US" smtClean="0">
                <a:solidFill>
                  <a:prstClr val="black">
                    <a:tint val="75000"/>
                  </a:prstClr>
                </a:solidFill>
              </a:rPr>
              <a:t>12/2/2020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154375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10400" y="274641"/>
            <a:ext cx="4572001" cy="711081"/>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737601" y="6356353"/>
            <a:ext cx="2844800" cy="365125"/>
          </a:xfrm>
          <a:prstGeom prst="rect">
            <a:avLst/>
          </a:prstGeom>
        </p:spPr>
        <p:txBody>
          <a:bodyPr vert="horz" lIns="91436" tIns="45718" rIns="91436" bIns="45718" rtlCol="0" anchor="ctr"/>
          <a:lstStyle>
            <a:lvl1pPr algn="l">
              <a:defRPr sz="1600">
                <a:solidFill>
                  <a:schemeClr val="tx1">
                    <a:tint val="75000"/>
                  </a:schemeClr>
                </a:solidFill>
              </a:defRPr>
            </a:lvl1pPr>
          </a:lstStyle>
          <a:p>
            <a:pPr defTabSz="1218895"/>
            <a:fld id="{19581D8E-07C0-4EF8-BABE-0FB7FCC373E7}" type="datetime1">
              <a:rPr lang="en-US" smtClean="0">
                <a:solidFill>
                  <a:prstClr val="black">
                    <a:tint val="75000"/>
                  </a:prstClr>
                </a:solidFill>
              </a:rPr>
              <a:t>12/2/2020</a:t>
            </a:fld>
            <a:endParaRPr lang="en-US">
              <a:solidFill>
                <a:prstClr val="black">
                  <a:tint val="75000"/>
                </a:prstClr>
              </a:solidFill>
            </a:endParaRPr>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36" tIns="45718" rIns="91436" bIns="45718" rtlCol="0" anchor="ctr"/>
          <a:lstStyle>
            <a:lvl1pPr algn="ctr">
              <a:defRPr sz="1600">
                <a:solidFill>
                  <a:schemeClr val="tx1">
                    <a:tint val="75000"/>
                  </a:schemeClr>
                </a:solidFill>
              </a:defRPr>
            </a:lvl1pPr>
          </a:lstStyle>
          <a:p>
            <a:pPr defTabSz="1218895"/>
            <a:endParaRPr lang="en-US">
              <a:solidFill>
                <a:prstClr val="black">
                  <a:tint val="75000"/>
                </a:prstClr>
              </a:solidFill>
            </a:endParaRPr>
          </a:p>
        </p:txBody>
      </p:sp>
      <p:sp>
        <p:nvSpPr>
          <p:cNvPr id="6" name="Slide Number Placeholder 5"/>
          <p:cNvSpPr>
            <a:spLocks noGrp="1"/>
          </p:cNvSpPr>
          <p:nvPr>
            <p:ph type="sldNum" sz="quarter" idx="4"/>
          </p:nvPr>
        </p:nvSpPr>
        <p:spPr>
          <a:xfrm>
            <a:off x="-2249791" y="6356353"/>
            <a:ext cx="2844800" cy="365125"/>
          </a:xfrm>
          <a:prstGeom prst="rect">
            <a:avLst/>
          </a:prstGeom>
        </p:spPr>
        <p:txBody>
          <a:bodyPr vert="horz" lIns="91436" tIns="45718" rIns="91436" bIns="45718" rtlCol="0" anchor="ctr"/>
          <a:lstStyle>
            <a:lvl1pPr algn="r">
              <a:defRPr sz="1600">
                <a:solidFill>
                  <a:schemeClr val="tx1">
                    <a:tint val="75000"/>
                  </a:schemeClr>
                </a:solidFill>
              </a:defRPr>
            </a:lvl1pPr>
          </a:lstStyle>
          <a:p>
            <a:pPr defTabSz="1218895"/>
            <a:fld id="{5939B1FA-81F2-4940-9AF3-5EAFB5D6669B}" type="slidenum">
              <a:rPr lang="en-US" smtClean="0">
                <a:solidFill>
                  <a:prstClr val="black">
                    <a:tint val="75000"/>
                  </a:prstClr>
                </a:solidFill>
              </a:rPr>
              <a:pPr defTabSz="1218895"/>
              <a:t>‹#›</a:t>
            </a:fld>
            <a:endParaRPr lang="en-US">
              <a:solidFill>
                <a:prstClr val="black">
                  <a:tint val="75000"/>
                </a:prstClr>
              </a:solidFill>
            </a:endParaRPr>
          </a:p>
        </p:txBody>
      </p:sp>
    </p:spTree>
    <p:extLst>
      <p:ext uri="{BB962C8B-B14F-4D97-AF65-F5344CB8AC3E}">
        <p14:creationId xmlns:p14="http://schemas.microsoft.com/office/powerpoint/2010/main" val="1395132002"/>
      </p:ext>
    </p:extLst>
  </p:cSld>
  <p:clrMap bg1="lt1" tx1="dk1" bg2="lt2" tx2="dk2" accent1="accent1" accent2="accent2" accent3="accent3" accent4="accent4" accent5="accent5" accent6="accent6" hlink="hlink" folHlink="folHlink"/>
  <p:sldLayoutIdLst>
    <p:sldLayoutId id="2147483746" r:id="rId1"/>
    <p:sldLayoutId id="2147483769"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9" r:id="rId11"/>
    <p:sldLayoutId id="2147483760" r:id="rId12"/>
    <p:sldLayoutId id="2147483761" r:id="rId13"/>
    <p:sldLayoutId id="2147483762" r:id="rId14"/>
    <p:sldLayoutId id="2147483765" r:id="rId15"/>
    <p:sldLayoutId id="2147483768" r:id="rId16"/>
  </p:sldLayoutIdLst>
  <p:hf hdr="0" ftr="0" dt="0"/>
  <p:txStyles>
    <p:titleStyle>
      <a:lvl1pPr algn="l" defTabSz="1218845" rtl="0" eaLnBrk="1" latinLnBrk="0" hangingPunct="1">
        <a:spcBef>
          <a:spcPct val="0"/>
        </a:spcBef>
        <a:buNone/>
        <a:defRPr sz="3199" b="0" i="0" u="none" kern="1200">
          <a:solidFill>
            <a:schemeClr val="tx1">
              <a:lumMod val="65000"/>
              <a:lumOff val="35000"/>
            </a:schemeClr>
          </a:solidFill>
          <a:latin typeface="+mj-lt"/>
          <a:ea typeface="+mj-ea"/>
          <a:cs typeface="+mj-cs"/>
        </a:defRPr>
      </a:lvl1pPr>
    </p:titleStyle>
    <p:body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b="0" i="0" u="none"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45" rtl="0" eaLnBrk="1" latinLnBrk="0" hangingPunct="1">
        <a:defRPr sz="2399" kern="1200">
          <a:solidFill>
            <a:schemeClr val="tx1"/>
          </a:solidFill>
          <a:latin typeface="+mn-lt"/>
          <a:ea typeface="+mn-ea"/>
          <a:cs typeface="+mn-cs"/>
        </a:defRPr>
      </a:lvl1pPr>
      <a:lvl2pPr marL="609422" algn="l" defTabSz="1218845" rtl="0" eaLnBrk="1" latinLnBrk="0" hangingPunct="1">
        <a:defRPr sz="2399" kern="1200">
          <a:solidFill>
            <a:schemeClr val="tx1"/>
          </a:solidFill>
          <a:latin typeface="+mn-lt"/>
          <a:ea typeface="+mn-ea"/>
          <a:cs typeface="+mn-cs"/>
        </a:defRPr>
      </a:lvl2pPr>
      <a:lvl3pPr marL="1218845" algn="l" defTabSz="1218845" rtl="0" eaLnBrk="1" latinLnBrk="0" hangingPunct="1">
        <a:defRPr sz="2399" kern="1200">
          <a:solidFill>
            <a:schemeClr val="tx1"/>
          </a:solidFill>
          <a:latin typeface="+mn-lt"/>
          <a:ea typeface="+mn-ea"/>
          <a:cs typeface="+mn-cs"/>
        </a:defRPr>
      </a:lvl3pPr>
      <a:lvl4pPr marL="1828267" algn="l" defTabSz="1218845" rtl="0" eaLnBrk="1" latinLnBrk="0" hangingPunct="1">
        <a:defRPr sz="2399" kern="1200">
          <a:solidFill>
            <a:schemeClr val="tx1"/>
          </a:solidFill>
          <a:latin typeface="+mn-lt"/>
          <a:ea typeface="+mn-ea"/>
          <a:cs typeface="+mn-cs"/>
        </a:defRPr>
      </a:lvl4pPr>
      <a:lvl5pPr marL="2437689" algn="l" defTabSz="1218845" rtl="0" eaLnBrk="1" latinLnBrk="0" hangingPunct="1">
        <a:defRPr sz="2399" kern="1200">
          <a:solidFill>
            <a:schemeClr val="tx1"/>
          </a:solidFill>
          <a:latin typeface="+mn-lt"/>
          <a:ea typeface="+mn-ea"/>
          <a:cs typeface="+mn-cs"/>
        </a:defRPr>
      </a:lvl5pPr>
      <a:lvl6pPr marL="3047111" algn="l" defTabSz="1218845" rtl="0" eaLnBrk="1" latinLnBrk="0" hangingPunct="1">
        <a:defRPr sz="2399" kern="1200">
          <a:solidFill>
            <a:schemeClr val="tx1"/>
          </a:solidFill>
          <a:latin typeface="+mn-lt"/>
          <a:ea typeface="+mn-ea"/>
          <a:cs typeface="+mn-cs"/>
        </a:defRPr>
      </a:lvl6pPr>
      <a:lvl7pPr marL="3656534" algn="l" defTabSz="1218845" rtl="0" eaLnBrk="1" latinLnBrk="0" hangingPunct="1">
        <a:defRPr sz="2399" kern="1200">
          <a:solidFill>
            <a:schemeClr val="tx1"/>
          </a:solidFill>
          <a:latin typeface="+mn-lt"/>
          <a:ea typeface="+mn-ea"/>
          <a:cs typeface="+mn-cs"/>
        </a:defRPr>
      </a:lvl7pPr>
      <a:lvl8pPr marL="4265955" algn="l" defTabSz="1218845" rtl="0" eaLnBrk="1" latinLnBrk="0" hangingPunct="1">
        <a:defRPr sz="2399" kern="1200">
          <a:solidFill>
            <a:schemeClr val="tx1"/>
          </a:solidFill>
          <a:latin typeface="+mn-lt"/>
          <a:ea typeface="+mn-ea"/>
          <a:cs typeface="+mn-cs"/>
        </a:defRPr>
      </a:lvl8pPr>
      <a:lvl9pPr marL="4875378" algn="l" defTabSz="1218845"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
	<Relationship Id="rId8" Type="http://schemas.openxmlformats.org/officeDocument/2006/relationships/hyperlink" Target="http://?" TargetMode="External"/>
	<Relationship Id="rId3" Type="http://schemas.openxmlformats.org/officeDocument/2006/relationships/image" Target="../media/image5.jpeg"/>
	<Relationship Id="rId7" Type="http://schemas.openxmlformats.org/officeDocument/2006/relationships/hyperlink" Target="http://?" TargetMode="External"/>
	<Relationship Id="rId2" Type="http://schemas.openxmlformats.org/officeDocument/2006/relationships/image" Target="../media/image4.png"/>
	<Relationship Id="rId1" Type="http://schemas.openxmlformats.org/officeDocument/2006/relationships/slideLayout" Target="../slideLayouts/slideLayout8.xml"/>
	<Relationship Id="rId6" Type="http://schemas.openxmlformats.org/officeDocument/2006/relationships/hyperlink" Target="http://?" TargetMode="External"/>
	<Relationship Id="rId11" Type="http://schemas.openxmlformats.org/officeDocument/2006/relationships/image" Target="../media/image6.emf"/>
	<Relationship Id="rId5" Type="http://schemas.openxmlformats.org/officeDocument/2006/relationships/hyperlink" Target="http://?" TargetMode="External"/>
	<Relationship Id="rId10" Type="http://schemas.openxmlformats.org/officeDocument/2006/relationships/hyperlink" Target="http://?" TargetMode="External"/>
	<Relationship Id="rId4" Type="http://schemas.openxmlformats.org/officeDocument/2006/relationships/hyperlink" Target="http://?" TargetMode="External"/>
	<Relationship Id="rId9" Type="http://schemas.openxmlformats.org/officeDocument/2006/relationships/hyperlink" Target="http://?" TargetMode="External"/>
</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
	<Relationship Id="rId3" Type="http://schemas.openxmlformats.org/officeDocument/2006/relationships/hyperlink" Target="http://?" TargetMode="External"/>
	<Relationship Id="rId7" Type="http://schemas.openxmlformats.org/officeDocument/2006/relationships/image" Target="../media/image8.png"/>
	<Relationship Id="rId2" Type="http://schemas.openxmlformats.org/officeDocument/2006/relationships/hyperlink" Target="http://?" TargetMode="External"/>
	<Relationship Id="rId1" Type="http://schemas.openxmlformats.org/officeDocument/2006/relationships/slideLayout" Target="../slideLayouts/slideLayout8.xml"/>
	<Relationship Id="rId6" Type="http://schemas.openxmlformats.org/officeDocument/2006/relationships/hyperlink" Target="http://?" TargetMode="External"/>
	<Relationship Id="rId5" Type="http://schemas.openxmlformats.org/officeDocument/2006/relationships/hyperlink" Target="http://?" TargetMode="External"/>
	<Relationship Id="rId4" Type="http://schemas.openxmlformats.org/officeDocument/2006/relationships/hyperlink" Target="http://?" TargetMode="External"/>
</Relationships>
</file>

<file path=ppt/slides/_rels/slide5.xml.rels><?xml version="1.0" encoding="UTF-8" standalone="yes"?>
<Relationships xmlns="http://schemas.openxmlformats.org/package/2006/relationships">
	<Relationship Id="rId3" Type="http://schemas.openxmlformats.org/officeDocument/2006/relationships/image" Target="../media/image9.emf"/>
	<Relationship Id="rId2" Type="http://schemas.openxmlformats.org/officeDocument/2006/relationships/hyperlink" Target="http://?" TargetMode="External"/>
	<Relationship Id="rId1" Type="http://schemas.openxmlformats.org/officeDocument/2006/relationships/slideLayout" Target="../slideLayouts/slideLayout8.xml"/>
	<Relationship Id="rId5" Type="http://schemas.openxmlformats.org/officeDocument/2006/relationships/image" Target="../media/image11.png"/>
	<Relationship Id="rId4" Type="http://schemas.openxmlformats.org/officeDocument/2006/relationships/image" Target="../media/image10.emf"/>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7391400" y="2123059"/>
            <a:ext cx="2209800" cy="1077218"/>
          </a:xfrm>
          <a:prstGeom prst="rect">
            <a:avLst/>
          </a:prstGeom>
        </p:spPr>
        <p:txBody>
          <a:bodyPr wrap="square">
            <a:spAutoFit/>
          </a:bodyPr>
          <a:lstStyle/>
          <a:p>
            <a:pPr marL="342900" indent="-342900">
              <a:buFont typeface="Wingdings" panose="05000000000000000000" pitchFamily="2" charset="2"/>
              <a:buChar char="ü"/>
            </a:pPr>
            <a:r>
              <a:rPr lang="en-GB" sz="1600" dirty="0" smtClean="0">
                <a:latin typeface="Arial" panose="020B0604020202020204" pitchFamily="34" charset="0"/>
                <a:cs typeface="Arial" panose="020B0604020202020204" pitchFamily="34" charset="0"/>
              </a:rPr>
              <a:t>VANET, Drone</a:t>
            </a:r>
          </a:p>
          <a:p>
            <a:pPr marL="342900" indent="-342900">
              <a:buFont typeface="Wingdings" panose="05000000000000000000" pitchFamily="2" charset="2"/>
              <a:buChar char="ü"/>
            </a:pPr>
            <a:r>
              <a:rPr lang="en-GB" sz="1600" dirty="0" smtClean="0">
                <a:latin typeface="Arial" panose="020B0604020202020204" pitchFamily="34" charset="0"/>
                <a:cs typeface="Arial" panose="020B0604020202020204" pitchFamily="34" charset="0"/>
              </a:rPr>
              <a:t>Self Driving Car</a:t>
            </a:r>
            <a:endParaRPr lang="en-GB" sz="1600"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n-GB" sz="1600" dirty="0" err="1" smtClean="0">
                <a:latin typeface="Arial" panose="020B0604020202020204" pitchFamily="34" charset="0"/>
                <a:cs typeface="Arial" panose="020B0604020202020204" pitchFamily="34" charset="0"/>
              </a:rPr>
              <a:t>NoC</a:t>
            </a:r>
            <a:endParaRPr lang="en-GB" sz="1600"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n-GB" sz="1600" dirty="0" smtClean="0">
                <a:latin typeface="Arial" panose="020B0604020202020204" pitchFamily="34" charset="0"/>
                <a:cs typeface="Arial" panose="020B0604020202020204" pitchFamily="34" charset="0"/>
              </a:rPr>
              <a:t>Accelerators</a:t>
            </a:r>
            <a:endParaRPr lang="en-GB" sz="1600" dirty="0" smtClean="0">
              <a:latin typeface="Arial" panose="020B0604020202020204" pitchFamily="34" charset="0"/>
              <a:cs typeface="Arial" panose="020B0604020202020204" pitchFamily="34" charset="0"/>
            </a:endParaRPr>
          </a:p>
        </p:txBody>
      </p:sp>
      <p:sp>
        <p:nvSpPr>
          <p:cNvPr id="42" name="Rectangle 41"/>
          <p:cNvSpPr/>
          <p:nvPr/>
        </p:nvSpPr>
        <p:spPr>
          <a:xfrm>
            <a:off x="5257800" y="3774511"/>
            <a:ext cx="6781800" cy="1631216"/>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A</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unique blend of basic and </a:t>
            </a:r>
            <a:r>
              <a:rPr lang="en-US" sz="2000" dirty="0" smtClean="0">
                <a:latin typeface="Arial" panose="020B0604020202020204" pitchFamily="34" charset="0"/>
                <a:cs typeface="Arial" panose="020B0604020202020204" pitchFamily="34" charset="0"/>
              </a:rPr>
              <a:t>applied </a:t>
            </a:r>
            <a:r>
              <a:rPr lang="en-US" sz="2000" dirty="0">
                <a:latin typeface="Arial" panose="020B0604020202020204" pitchFamily="34" charset="0"/>
                <a:cs typeface="Arial" panose="020B0604020202020204" pitchFamily="34" charset="0"/>
              </a:rPr>
              <a:t>research, proving mathematical theorems on the one </a:t>
            </a:r>
            <a:r>
              <a:rPr lang="en-US" sz="2000" dirty="0" smtClean="0">
                <a:latin typeface="Arial" panose="020B0604020202020204" pitchFamily="34" charset="0"/>
                <a:cs typeface="Arial" panose="020B0604020202020204" pitchFamily="34" charset="0"/>
              </a:rPr>
              <a:t>hand</a:t>
            </a:r>
            <a:r>
              <a:rPr lang="en-US" sz="2000" dirty="0">
                <a:latin typeface="Arial" panose="020B0604020202020204" pitchFamily="34" charset="0"/>
                <a:cs typeface="Arial" panose="020B0604020202020204" pitchFamily="34" charset="0"/>
              </a:rPr>
              <a:t>, and building practical systems on the other for improving the performance, dependability and security of computer and communication </a:t>
            </a:r>
            <a:r>
              <a:rPr lang="en-US" sz="2000" dirty="0" smtClean="0">
                <a:latin typeface="Arial" panose="020B0604020202020204" pitchFamily="34" charset="0"/>
                <a:cs typeface="Arial" panose="020B0604020202020204" pitchFamily="34" charset="0"/>
              </a:rPr>
              <a:t>systems.</a:t>
            </a:r>
          </a:p>
        </p:txBody>
      </p:sp>
      <p:sp>
        <p:nvSpPr>
          <p:cNvPr id="24" name="Title 23"/>
          <p:cNvSpPr>
            <a:spLocks noGrp="1"/>
          </p:cNvSpPr>
          <p:nvPr>
            <p:ph type="title" idx="4294967295"/>
          </p:nvPr>
        </p:nvSpPr>
        <p:spPr>
          <a:xfrm>
            <a:off x="6293733" y="304800"/>
            <a:ext cx="5888742" cy="787281"/>
          </a:xfrm>
        </p:spPr>
        <p:txBody>
          <a:bodyPr>
            <a:noAutofit/>
          </a:bodyPr>
          <a:lstStyle/>
          <a:p>
            <a:pPr algn="ctr"/>
            <a:r>
              <a:rPr lang="en-GB" sz="2800" b="1" dirty="0" smtClean="0">
                <a:solidFill>
                  <a:schemeClr val="bg2">
                    <a:lumMod val="25000"/>
                  </a:schemeClr>
                </a:solidFill>
                <a:latin typeface="Arial" panose="020B0604020202020204" pitchFamily="34" charset="0"/>
                <a:cs typeface="Arial" panose="020B0604020202020204" pitchFamily="34" charset="0"/>
              </a:rPr>
              <a:t>High-performance Networking Laboratory</a:t>
            </a:r>
            <a:endParaRPr lang="en-AU" sz="2800" b="1" dirty="0">
              <a:solidFill>
                <a:schemeClr val="bg2">
                  <a:lumMod val="25000"/>
                </a:schemeClr>
              </a:solidFill>
              <a:latin typeface="Arial" panose="020B0604020202020204" pitchFamily="34" charset="0"/>
              <a:cs typeface="Arial" panose="020B0604020202020204" pitchFamily="34" charset="0"/>
            </a:endParaRPr>
          </a:p>
        </p:txBody>
      </p:sp>
      <p:sp>
        <p:nvSpPr>
          <p:cNvPr id="40" name="L-Shape 39"/>
          <p:cNvSpPr/>
          <p:nvPr/>
        </p:nvSpPr>
        <p:spPr>
          <a:xfrm rot="19005742">
            <a:off x="5512487" y="6019637"/>
            <a:ext cx="563094" cy="299322"/>
          </a:xfrm>
          <a:prstGeom prst="corne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b="1">
              <a:cs typeface="B Nazanin" panose="00000400000000000000" pitchFamily="2" charset="-78"/>
            </a:endParaRPr>
          </a:p>
        </p:txBody>
      </p:sp>
      <p:sp>
        <p:nvSpPr>
          <p:cNvPr id="2" name="AutoShape 4" descr="Image result for hp server rack mount"/>
          <p:cNvSpPr>
            <a:spLocks noChangeAspect="1" noChangeArrowheads="1"/>
          </p:cNvSpPr>
          <p:nvPr/>
        </p:nvSpPr>
        <p:spPr bwMode="auto">
          <a:xfrm>
            <a:off x="155575" y="-547688"/>
            <a:ext cx="3971925" cy="1152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Rectangle 8"/>
          <p:cNvSpPr/>
          <p:nvPr/>
        </p:nvSpPr>
        <p:spPr>
          <a:xfrm>
            <a:off x="9263225" y="2123059"/>
            <a:ext cx="3030096" cy="1077218"/>
          </a:xfrm>
          <a:prstGeom prst="rect">
            <a:avLst/>
          </a:prstGeom>
        </p:spPr>
        <p:txBody>
          <a:bodyPr wrap="square">
            <a:spAutoFit/>
          </a:bodyPr>
          <a:lstStyle/>
          <a:p>
            <a:pPr marL="342900" indent="-342900">
              <a:buFont typeface="Wingdings" panose="05000000000000000000" pitchFamily="2" charset="2"/>
              <a:buChar char="ü"/>
            </a:pPr>
            <a:r>
              <a:rPr lang="en-GB" sz="1600" dirty="0" err="1" smtClean="0">
                <a:latin typeface="Arial" panose="020B0604020202020204" pitchFamily="34" charset="0"/>
                <a:cs typeface="Arial" panose="020B0604020202020204" pitchFamily="34" charset="0"/>
              </a:rPr>
              <a:t>IoT</a:t>
            </a:r>
            <a:r>
              <a:rPr lang="en-GB" sz="1600" dirty="0" smtClean="0">
                <a:latin typeface="Arial" panose="020B0604020202020204" pitchFamily="34" charset="0"/>
                <a:cs typeface="Arial" panose="020B0604020202020204" pitchFamily="34" charset="0"/>
              </a:rPr>
              <a:t>, </a:t>
            </a:r>
            <a:r>
              <a:rPr lang="en-GB" sz="1600" smtClean="0">
                <a:latin typeface="Arial" panose="020B0604020202020204" pitchFamily="34" charset="0"/>
                <a:cs typeface="Arial" panose="020B0604020202020204" pitchFamily="34" charset="0"/>
              </a:rPr>
              <a:t>Edge Computing</a:t>
            </a:r>
            <a:endParaRPr lang="en-GB" sz="1600" dirty="0" smtClean="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n-GB" sz="1600" dirty="0" smtClean="0">
                <a:latin typeface="Arial" panose="020B0604020202020204" pitchFamily="34" charset="0"/>
                <a:cs typeface="Arial" panose="020B0604020202020204" pitchFamily="34" charset="0"/>
              </a:rPr>
              <a:t>SDN </a:t>
            </a:r>
            <a:r>
              <a:rPr lang="en-GB" sz="1600" dirty="0" smtClean="0">
                <a:latin typeface="Arial" panose="020B0604020202020204" pitchFamily="34" charset="0"/>
                <a:cs typeface="Arial" panose="020B0604020202020204" pitchFamily="34" charset="0"/>
              </a:rPr>
              <a:t>and Cloud Computing</a:t>
            </a:r>
          </a:p>
          <a:p>
            <a:pPr marL="342900" indent="-342900">
              <a:buFont typeface="Wingdings" panose="05000000000000000000" pitchFamily="2" charset="2"/>
              <a:buChar char="ü"/>
            </a:pPr>
            <a:r>
              <a:rPr lang="en-GB" sz="1600" dirty="0">
                <a:latin typeface="Arial" panose="020B0604020202020204" pitchFamily="34" charset="0"/>
                <a:cs typeface="Arial" panose="020B0604020202020204" pitchFamily="34" charset="0"/>
              </a:rPr>
              <a:t>Security and </a:t>
            </a:r>
            <a:r>
              <a:rPr lang="en-GB" sz="1600" dirty="0" smtClean="0">
                <a:latin typeface="Arial" panose="020B0604020202020204" pitchFamily="34" charset="0"/>
                <a:cs typeface="Arial" panose="020B0604020202020204" pitchFamily="34" charset="0"/>
              </a:rPr>
              <a:t>Privacy</a:t>
            </a:r>
          </a:p>
          <a:p>
            <a:pPr marL="342900" indent="-342900">
              <a:buFont typeface="Wingdings" panose="05000000000000000000" pitchFamily="2" charset="2"/>
              <a:buChar char="ü"/>
            </a:pPr>
            <a:r>
              <a:rPr lang="en-GB" sz="1600" dirty="0" smtClean="0">
                <a:latin typeface="Arial" panose="020B0604020202020204" pitchFamily="34" charset="0"/>
                <a:cs typeface="Arial" panose="020B0604020202020204" pitchFamily="34" charset="0"/>
              </a:rPr>
              <a:t>Big Data</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575" y="3124200"/>
            <a:ext cx="2840005" cy="189392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76200"/>
            <a:ext cx="4509372" cy="3994716"/>
          </a:xfrm>
          <a:prstGeom prst="rect">
            <a:avLst/>
          </a:prstGeom>
        </p:spPr>
      </p:pic>
    </p:spTree>
    <p:extLst>
      <p:ext uri="{BB962C8B-B14F-4D97-AF65-F5344CB8AC3E}">
        <p14:creationId xmlns:p14="http://schemas.microsoft.com/office/powerpoint/2010/main" val="688339772"/>
      </p:ext>
    </p:extLst>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2</a:t>
            </a:fld>
            <a:endParaRPr lang="en-US" dirty="0">
              <a:solidFill>
                <a:prstClr val="black">
                  <a:tint val="75000"/>
                </a:prstClr>
              </a:solidFill>
            </a:endParaRPr>
          </a:p>
        </p:txBody>
      </p:sp>
      <p:sp>
        <p:nvSpPr>
          <p:cNvPr id="5" name="TextBox 4"/>
          <p:cNvSpPr txBox="1"/>
          <p:nvPr/>
        </p:nvSpPr>
        <p:spPr>
          <a:xfrm>
            <a:off x="1879600" y="2000548"/>
            <a:ext cx="10210800" cy="1692771"/>
          </a:xfrm>
          <a:prstGeom prst="rect">
            <a:avLst/>
          </a:prstGeom>
          <a:noFill/>
        </p:spPr>
        <p:txBody>
          <a:bodyPr wrap="square" rtlCol="0">
            <a:spAutoFit/>
          </a:bodyPr>
          <a:lstStyle/>
          <a:p>
            <a:r>
              <a:rPr lang="en-US" b="1" u="sng" dirty="0">
                <a:solidFill>
                  <a:schemeClr val="accent2">
                    <a:lumMod val="75000"/>
                  </a:schemeClr>
                </a:solidFill>
              </a:rPr>
              <a:t>Big Data </a:t>
            </a:r>
            <a:r>
              <a:rPr lang="en-US" sz="2000" dirty="0"/>
              <a:t>Every day, we create 2.5 quintillion bytes of data – so much, that 90% of data in the world today has been created in the last two years </a:t>
            </a:r>
            <a:r>
              <a:rPr lang="en-US" sz="2000" dirty="0" smtClean="0"/>
              <a:t>alone. </a:t>
            </a:r>
            <a:r>
              <a:rPr lang="en-US" sz="2000" dirty="0"/>
              <a:t>When data sets get so big that they cannot be </a:t>
            </a:r>
            <a:r>
              <a:rPr lang="en-US" sz="2000" dirty="0" smtClean="0"/>
              <a:t>analyzed </a:t>
            </a:r>
            <a:r>
              <a:rPr lang="en-US" sz="2000" dirty="0"/>
              <a:t>by traditional data processing application tools, it becomes known as ‘Big Data</a:t>
            </a:r>
            <a:r>
              <a:rPr lang="en-US" sz="2000" dirty="0" smtClean="0"/>
              <a:t>’. In our lab we apply approximate computing in order to tackle the problems regarding the volume of data.</a:t>
            </a:r>
            <a:endParaRPr lang="en-US" sz="2000" b="1" u="sng" dirty="0">
              <a:solidFill>
                <a:schemeClr val="accent2">
                  <a:lumMod val="75000"/>
                </a:schemeClr>
              </a:solidFill>
            </a:endParaRPr>
          </a:p>
        </p:txBody>
      </p:sp>
      <p:sp>
        <p:nvSpPr>
          <p:cNvPr id="7" name="TextBox 6"/>
          <p:cNvSpPr txBox="1"/>
          <p:nvPr/>
        </p:nvSpPr>
        <p:spPr>
          <a:xfrm>
            <a:off x="1905000" y="4001096"/>
            <a:ext cx="10210800" cy="1692771"/>
          </a:xfrm>
          <a:prstGeom prst="rect">
            <a:avLst/>
          </a:prstGeom>
          <a:noFill/>
        </p:spPr>
        <p:txBody>
          <a:bodyPr wrap="square" rtlCol="0">
            <a:spAutoFit/>
          </a:bodyPr>
          <a:lstStyle/>
          <a:p>
            <a:r>
              <a:rPr lang="en-US" b="1" u="sng" dirty="0" smtClean="0">
                <a:solidFill>
                  <a:schemeClr val="accent2">
                    <a:lumMod val="75000"/>
                  </a:schemeClr>
                </a:solidFill>
              </a:rPr>
              <a:t>Software-Defined Networking</a:t>
            </a:r>
          </a:p>
          <a:p>
            <a:pPr algn="just"/>
            <a:r>
              <a:rPr lang="en-US" sz="2000" dirty="0" smtClean="0"/>
              <a:t>SDN is a major paradigm shift in the networking. In SDNs a globally centralized entity controller the behavior of the network, which solves many problems of the traditional networks due to their distributed stated. Nevertheless the whole systems remains an asynchronous distributed. Starting in 2015 we produced efficient algorithms to solve these inherent  problems in SDN.</a:t>
            </a:r>
            <a:endParaRPr lang="en-US" sz="2000" b="1" u="sng" dirty="0">
              <a:solidFill>
                <a:schemeClr val="accent2">
                  <a:lumMod val="75000"/>
                </a:schemeClr>
              </a:solidFill>
            </a:endParaRPr>
          </a:p>
        </p:txBody>
      </p:sp>
      <p:pic>
        <p:nvPicPr>
          <p:cNvPr id="3" name="Picture 2" descr="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475" y="2140519"/>
            <a:ext cx="1762125" cy="151151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pic>
        <p:nvPicPr>
          <p:cNvPr id="1028" name="Picture 4" descr="https://www.storagecraft.com/blog/wp-content/uploads/2017/03/software-defined-networking-sd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75" y="4251590"/>
            <a:ext cx="1727775" cy="129583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
        <p:nvSpPr>
          <p:cNvPr id="9" name="TextBox 8"/>
          <p:cNvSpPr txBox="1"/>
          <p:nvPr/>
        </p:nvSpPr>
        <p:spPr>
          <a:xfrm>
            <a:off x="2015067" y="166950"/>
            <a:ext cx="10210800" cy="1508105"/>
          </a:xfrm>
          <a:prstGeom prst="rect">
            <a:avLst/>
          </a:prstGeom>
          <a:noFill/>
        </p:spPr>
        <p:txBody>
          <a:bodyPr wrap="square" rtlCol="0">
            <a:spAutoFit/>
          </a:bodyPr>
          <a:lstStyle/>
          <a:p>
            <a:r>
              <a:rPr lang="en-US" b="1" u="sng" dirty="0" smtClean="0">
                <a:solidFill>
                  <a:schemeClr val="accent2">
                    <a:lumMod val="75000"/>
                  </a:schemeClr>
                </a:solidFill>
              </a:rPr>
              <a:t>Internet of Things</a:t>
            </a:r>
          </a:p>
          <a:p>
            <a:r>
              <a:rPr lang="en-US" sz="2000" dirty="0"/>
              <a:t>the network of physical devices, vehicles, home appliances, and other items embedded with</a:t>
            </a:r>
            <a:r>
              <a:rPr lang="en-US" dirty="0"/>
              <a:t> </a:t>
            </a:r>
            <a:r>
              <a:rPr lang="en-US" dirty="0">
							</a:rPr>
              <a:t>electronics</a:t>
            </a:r>
            <a:r>
              <a:rPr lang="en-US" dirty="0"/>
              <a:t>, </a:t>
            </a:r>
            <a:r>
              <a:rPr lang="en-US" dirty="0">
							</a:rPr>
              <a:t>software</a:t>
            </a:r>
            <a:r>
              <a:rPr lang="en-US" dirty="0"/>
              <a:t>, </a:t>
            </a:r>
            <a:r>
              <a:rPr lang="en-US" dirty="0">
							</a:rPr>
              <a:t>sensors</a:t>
            </a:r>
            <a:r>
              <a:rPr lang="en-US" dirty="0"/>
              <a:t>, </a:t>
            </a:r>
            <a:r>
              <a:rPr lang="en-US" dirty="0">
							</a:rPr>
              <a:t>actuators</a:t>
            </a:r>
            <a:r>
              <a:rPr lang="en-US" sz="2000" dirty="0"/>
              <a:t>, and</a:t>
            </a:r>
            <a:r>
              <a:rPr lang="en-US" dirty="0"/>
              <a:t> </a:t>
            </a:r>
            <a:r>
              <a:rPr lang="en-US" dirty="0">
							</a:rPr>
              <a:t>connectivity</a:t>
            </a:r>
            <a:r>
              <a:rPr lang="en-US" dirty="0"/>
              <a:t> </a:t>
            </a:r>
            <a:r>
              <a:rPr lang="en-US" sz="2000" dirty="0"/>
              <a:t>which enables these things to connect, </a:t>
            </a:r>
            <a:r>
              <a:rPr lang="en-US" dirty="0">
							</a:rPr>
              <a:t>collect</a:t>
            </a:r>
            <a:r>
              <a:rPr lang="en-US" dirty="0"/>
              <a:t> </a:t>
            </a:r>
            <a:r>
              <a:rPr lang="en-US" sz="2000" dirty="0"/>
              <a:t>and exchange</a:t>
            </a:r>
            <a:r>
              <a:rPr lang="en-US" dirty="0"/>
              <a:t> </a:t>
            </a:r>
            <a:r>
              <a:rPr lang="en-US" dirty="0">
							</a:rPr>
              <a:t>data</a:t>
            </a:r>
            <a:r>
              <a:rPr lang="en-US" sz="2000" dirty="0" smtClean="0"/>
              <a:t>.</a:t>
            </a:r>
            <a:endParaRPr lang="en-US" sz="2000" b="1" u="sng" dirty="0">
              <a:solidFill>
                <a:schemeClr val="accent2">
                  <a:lumMod val="75000"/>
                </a:schemeClr>
              </a:solidFill>
            </a:endParaRPr>
          </a:p>
        </p:txBody>
      </p:sp>
      <p:pic>
        <p:nvPicPr>
          <p:cNvPr id="11" name="Picture 10"/>
          <p:cNvPicPr>
            <a:picLocks noChangeAspect="1"/>
          </p:cNvPicPr>
          <p:nvPr/>
        </p:nvPicPr>
        <p:blipFill>
          <a:blip r:embed="rId11"/>
          <a:stretch>
            <a:fillRect/>
          </a:stretch>
        </p:blipFill>
        <p:spPr>
          <a:xfrm>
            <a:off x="98073" y="240966"/>
            <a:ext cx="1879599" cy="1421627"/>
          </a:xfrm>
          <a:prstGeom prst="rect">
            <a:avLst/>
          </a:prstGeom>
        </p:spPr>
      </p:pic>
    </p:spTree>
    <p:extLst>
      <p:ext uri="{BB962C8B-B14F-4D97-AF65-F5344CB8AC3E}">
        <p14:creationId xmlns:p14="http://schemas.microsoft.com/office/powerpoint/2010/main" val="3912280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3</a:t>
            </a:fld>
            <a:endParaRPr lang="en-US" dirty="0">
              <a:solidFill>
                <a:prstClr val="black">
                  <a:tint val="75000"/>
                </a:prstClr>
              </a:solidFill>
            </a:endParaRPr>
          </a:p>
        </p:txBody>
      </p:sp>
      <p:sp>
        <p:nvSpPr>
          <p:cNvPr id="5" name="TextBox 4"/>
          <p:cNvSpPr txBox="1"/>
          <p:nvPr/>
        </p:nvSpPr>
        <p:spPr>
          <a:xfrm>
            <a:off x="671030" y="3495342"/>
            <a:ext cx="10210800" cy="3416320"/>
          </a:xfrm>
          <a:prstGeom prst="rect">
            <a:avLst/>
          </a:prstGeom>
          <a:noFill/>
        </p:spPr>
        <p:txBody>
          <a:bodyPr wrap="square" rtlCol="0">
            <a:spAutoFit/>
          </a:bodyPr>
          <a:lstStyle/>
          <a:p>
            <a:r>
              <a:rPr lang="en-US" dirty="0" smtClean="0"/>
              <a:t>It </a:t>
            </a:r>
            <a:r>
              <a:rPr lang="en-US" dirty="0"/>
              <a:t>simultaneously increases economies of scale and efficiencies, while decreasing operating costs. </a:t>
            </a:r>
            <a:endParaRPr lang="en-US" dirty="0" smtClean="0"/>
          </a:p>
          <a:p>
            <a:r>
              <a:rPr lang="en-US" dirty="0" smtClean="0"/>
              <a:t>it </a:t>
            </a:r>
            <a:r>
              <a:rPr lang="en-US" dirty="0"/>
              <a:t>delivers an optimized and customized quality of experience inexpensively to the end-user. When automation frameworks are infused with </a:t>
            </a:r>
            <a:r>
              <a:rPr lang="en-US" dirty="0">
                <a:solidFill>
                  <a:srgbClr val="0070C0"/>
                </a:solidFill>
              </a:rPr>
              <a:t>telemetry</a:t>
            </a:r>
            <a:r>
              <a:rPr lang="en-US" dirty="0"/>
              <a:t>, </a:t>
            </a:r>
            <a:r>
              <a:rPr lang="en-US" dirty="0">
                <a:solidFill>
                  <a:srgbClr val="0070C0"/>
                </a:solidFill>
              </a:rPr>
              <a:t>big data analytics</a:t>
            </a:r>
            <a:r>
              <a:rPr lang="en-US" dirty="0"/>
              <a:t>, and </a:t>
            </a:r>
            <a:r>
              <a:rPr lang="en-US" dirty="0">
                <a:solidFill>
                  <a:srgbClr val="0070C0"/>
                </a:solidFill>
              </a:rPr>
              <a:t>machine learning</a:t>
            </a:r>
            <a:r>
              <a:rPr lang="en-US" dirty="0"/>
              <a:t>, and </a:t>
            </a:r>
            <a:r>
              <a:rPr lang="en-US" dirty="0">
                <a:solidFill>
                  <a:srgbClr val="0070C0"/>
                </a:solidFill>
              </a:rPr>
              <a:t>network guidance </a:t>
            </a:r>
            <a:r>
              <a:rPr lang="en-US" dirty="0"/>
              <a:t>is provided to self-analyze, self-discover, self-configure, and self-correct, the autonomous network is born. </a:t>
            </a:r>
            <a:endParaRPr lang="en-US" dirty="0" smtClean="0"/>
          </a:p>
          <a:p>
            <a:r>
              <a:rPr lang="en-US" dirty="0" smtClean="0"/>
              <a:t>The </a:t>
            </a:r>
            <a:r>
              <a:rPr lang="en-US" dirty="0"/>
              <a:t>aim of the </a:t>
            </a:r>
            <a:r>
              <a:rPr lang="en-US" dirty="0">
                <a:solidFill>
                  <a:srgbClr val="0070C0"/>
                </a:solidFill>
              </a:rPr>
              <a:t>Self-Driving Network </a:t>
            </a:r>
            <a:r>
              <a:rPr lang="en-US" dirty="0"/>
              <a:t>is to eliminate the “</a:t>
            </a:r>
            <a:r>
              <a:rPr lang="en-US" dirty="0">
                <a:solidFill>
                  <a:srgbClr val="0070C0"/>
                </a:solidFill>
              </a:rPr>
              <a:t>manual work</a:t>
            </a:r>
            <a:r>
              <a:rPr lang="en-US" dirty="0"/>
              <a:t>” required to keep networks running.</a:t>
            </a:r>
            <a:endParaRPr lang="en-US" sz="2000" b="1" u="sng" dirty="0">
              <a:solidFill>
                <a:schemeClr val="accent2">
                  <a:lumMod val="75000"/>
                </a:schemeClr>
              </a:solidFill>
            </a:endParaRPr>
          </a:p>
        </p:txBody>
      </p:sp>
      <p:pic>
        <p:nvPicPr>
          <p:cNvPr id="6" name="Picture 5"/>
          <p:cNvPicPr>
            <a:picLocks noChangeAspect="1"/>
          </p:cNvPicPr>
          <p:nvPr/>
        </p:nvPicPr>
        <p:blipFill>
          <a:blip r:embed="rId2"/>
          <a:stretch>
            <a:fillRect/>
          </a:stretch>
        </p:blipFill>
        <p:spPr>
          <a:xfrm>
            <a:off x="152400" y="76200"/>
            <a:ext cx="5624030" cy="3048000"/>
          </a:xfrm>
          <a:prstGeom prst="rect">
            <a:avLst/>
          </a:prstGeom>
        </p:spPr>
      </p:pic>
      <p:sp>
        <p:nvSpPr>
          <p:cNvPr id="8" name="Rectangle 7"/>
          <p:cNvSpPr/>
          <p:nvPr/>
        </p:nvSpPr>
        <p:spPr>
          <a:xfrm>
            <a:off x="5867400" y="79022"/>
            <a:ext cx="6096000" cy="3416320"/>
          </a:xfrm>
          <a:prstGeom prst="rect">
            <a:avLst/>
          </a:prstGeom>
        </p:spPr>
        <p:txBody>
          <a:bodyPr>
            <a:spAutoFit/>
          </a:bodyPr>
          <a:lstStyle/>
          <a:p>
            <a:r>
              <a:rPr lang="en-US" b="1" u="sng" dirty="0">
                <a:solidFill>
                  <a:srgbClr val="019ADD">
                    <a:lumMod val="75000"/>
                  </a:srgbClr>
                </a:solidFill>
              </a:rPr>
              <a:t>Self-Driving </a:t>
            </a:r>
            <a:r>
              <a:rPr lang="en-US" b="1" u="sng" dirty="0" err="1">
                <a:solidFill>
                  <a:srgbClr val="019ADD">
                    <a:lumMod val="75000"/>
                  </a:srgbClr>
                </a:solidFill>
              </a:rPr>
              <a:t>Network</a:t>
            </a:r>
            <a:r>
              <a:rPr lang="en-US" dirty="0" err="1">
                <a:solidFill>
                  <a:srgbClr val="000000"/>
                </a:solidFill>
              </a:rPr>
              <a:t>The</a:t>
            </a:r>
            <a:r>
              <a:rPr lang="en-US" dirty="0">
                <a:solidFill>
                  <a:srgbClr val="000000"/>
                </a:solidFill>
              </a:rPr>
              <a:t> Self-Driving Network™, similar to a </a:t>
            </a:r>
            <a:r>
              <a:rPr lang="en-US" u="sng" dirty="0">
                <a:solidFill>
                  <a:srgbClr val="0070C0"/>
                </a:solidFill>
              </a:rPr>
              <a:t>self-driving car</a:t>
            </a:r>
            <a:r>
              <a:rPr lang="en-US" dirty="0">
                <a:solidFill>
                  <a:srgbClr val="000000"/>
                </a:solidFill>
              </a:rPr>
              <a:t>, is an autonomous network that is predictive and adaptive to its environment. </a:t>
            </a:r>
            <a:endParaRPr lang="en-US" dirty="0" smtClean="0">
              <a:solidFill>
                <a:srgbClr val="000000"/>
              </a:solidFill>
            </a:endParaRPr>
          </a:p>
          <a:p>
            <a:r>
              <a:rPr lang="en-US" dirty="0" smtClean="0"/>
              <a:t>Self-Driving Network encompasses </a:t>
            </a:r>
            <a:r>
              <a:rPr lang="en-US" dirty="0"/>
              <a:t>all of the advantages provided by </a:t>
            </a:r>
            <a:r>
              <a:rPr lang="en-US" dirty="0" smtClean="0"/>
              <a:t>automation. Thus </a:t>
            </a:r>
            <a:r>
              <a:rPr lang="en-US" dirty="0"/>
              <a:t>companies can redeploy their resources to focus on other tasks that provide a higher </a:t>
            </a:r>
            <a:r>
              <a:rPr lang="en-US" dirty="0">
                <a:solidFill>
                  <a:srgbClr val="0070C0"/>
                </a:solidFill>
              </a:rPr>
              <a:t>return on investment (ROI).</a:t>
            </a:r>
          </a:p>
        </p:txBody>
      </p:sp>
    </p:spTree>
    <p:extLst>
      <p:ext uri="{BB962C8B-B14F-4D97-AF65-F5344CB8AC3E}">
        <p14:creationId xmlns:p14="http://schemas.microsoft.com/office/powerpoint/2010/main" val="1923688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4</a:t>
            </a:fld>
            <a:endParaRPr lang="en-US" dirty="0">
              <a:solidFill>
                <a:prstClr val="black">
                  <a:tint val="75000"/>
                </a:prstClr>
              </a:solidFill>
            </a:endParaRPr>
          </a:p>
        </p:txBody>
      </p:sp>
      <p:sp>
        <p:nvSpPr>
          <p:cNvPr id="5" name="TextBox 4"/>
          <p:cNvSpPr txBox="1"/>
          <p:nvPr/>
        </p:nvSpPr>
        <p:spPr>
          <a:xfrm>
            <a:off x="606298" y="3305158"/>
            <a:ext cx="10210800" cy="3416320"/>
          </a:xfrm>
          <a:prstGeom prst="rect">
            <a:avLst/>
          </a:prstGeom>
          <a:noFill/>
        </p:spPr>
        <p:txBody>
          <a:bodyPr wrap="square" rtlCol="0">
            <a:spAutoFit/>
          </a:bodyPr>
          <a:lstStyle/>
          <a:p>
            <a:r>
              <a:rPr lang="en-US" dirty="0"/>
              <a:t>Gartner </a:t>
            </a:r>
            <a:r>
              <a:rPr lang="en-US" dirty="0" smtClean="0"/>
              <a:t>research: </a:t>
            </a:r>
            <a:r>
              <a:rPr lang="en-US" dirty="0"/>
              <a:t>75 percent of current networks are still managed </a:t>
            </a:r>
            <a:r>
              <a:rPr lang="en-US" dirty="0" smtClean="0"/>
              <a:t>manually</a:t>
            </a:r>
          </a:p>
          <a:p>
            <a:r>
              <a:rPr lang="en-US" dirty="0"/>
              <a:t>intent-based networking is based on telling the network what you want (your intent) rather than exactly what to do, on a technical level, to accomplish your </a:t>
            </a:r>
            <a:r>
              <a:rPr lang="en-US" dirty="0" smtClean="0"/>
              <a:t>goal.</a:t>
            </a:r>
          </a:p>
          <a:p>
            <a:r>
              <a:rPr lang="en-US" dirty="0"/>
              <a:t>According to many industry analysts, intent-based networking systems will be necessary to manage the networks of the future connecting </a:t>
            </a:r>
            <a:r>
              <a:rPr lang="en-US" u="sng" dirty="0">
							</a:rPr>
              <a:t>data centers</a:t>
            </a:r>
            <a:r>
              <a:rPr lang="en-US" dirty="0"/>
              <a:t>, </a:t>
            </a:r>
            <a:r>
              <a:rPr lang="en-US" u="sng" dirty="0">
							</a:rPr>
              <a:t>public clouds</a:t>
            </a:r>
            <a:r>
              <a:rPr lang="en-US" dirty="0"/>
              <a:t> and the Internet of Things (</a:t>
            </a:r>
            <a:r>
              <a:rPr lang="en-US" u="sng" dirty="0" err="1">
							</a:rPr>
              <a:t>IoT</a:t>
            </a:r>
            <a:r>
              <a:rPr lang="en-US" dirty="0" smtClean="0"/>
              <a:t>).</a:t>
            </a:r>
          </a:p>
          <a:p>
            <a:r>
              <a:rPr lang="en-US" dirty="0"/>
              <a:t>Gartner predicts that IBN will be functioning in at least a thousand enterprise networks by </a:t>
            </a:r>
            <a:r>
              <a:rPr lang="en-US" dirty="0" smtClean="0"/>
              <a:t>2020.</a:t>
            </a:r>
            <a:endParaRPr lang="en-US" sz="2000" b="1" u="sng" dirty="0">
              <a:solidFill>
                <a:schemeClr val="accent2">
                  <a:lumMod val="75000"/>
                </a:schemeClr>
              </a:solidFill>
            </a:endParaRPr>
          </a:p>
        </p:txBody>
      </p:sp>
      <p:sp>
        <p:nvSpPr>
          <p:cNvPr id="8" name="Rectangle 7"/>
          <p:cNvSpPr/>
          <p:nvPr/>
        </p:nvSpPr>
        <p:spPr>
          <a:xfrm>
            <a:off x="5867400" y="79022"/>
            <a:ext cx="6096000" cy="2308324"/>
          </a:xfrm>
          <a:prstGeom prst="rect">
            <a:avLst/>
          </a:prstGeom>
        </p:spPr>
        <p:txBody>
          <a:bodyPr>
            <a:spAutoFit/>
          </a:bodyPr>
          <a:lstStyle/>
          <a:p>
            <a:r>
              <a:rPr lang="en-US" b="1" u="sng" dirty="0" smtClean="0">
                <a:solidFill>
                  <a:srgbClr val="019ADD">
                    <a:lumMod val="75000"/>
                  </a:srgbClr>
                </a:solidFill>
              </a:rPr>
              <a:t>Intent-Based Networking</a:t>
            </a:r>
            <a:r>
              <a:rPr lang="en-US" dirty="0" smtClean="0">
                <a:solidFill>
                  <a:srgbClr val="000000"/>
                </a:solidFill>
              </a:rPr>
              <a:t> </a:t>
            </a:r>
            <a:r>
              <a:rPr lang="en-US" dirty="0" smtClean="0"/>
              <a:t>(</a:t>
            </a:r>
            <a:r>
              <a:rPr lang="en-US" dirty="0"/>
              <a:t>IBN) is a developing area of technology incorporating artificial intelligence (</a:t>
            </a:r>
            <a:r>
              <a:rPr lang="en-US" u="sng" dirty="0">
							</a:rPr>
              <a:t>AI</a:t>
            </a:r>
            <a:r>
              <a:rPr lang="en-US" dirty="0"/>
              <a:t>) and </a:t>
            </a:r>
            <a:r>
              <a:rPr lang="en-US" u="sng" dirty="0">
							</a:rPr>
              <a:t>machine learning</a:t>
            </a:r>
            <a:r>
              <a:rPr lang="en-US" dirty="0"/>
              <a:t> to automate administrative tasks across a network. The end goal of IBN is the creation of self-managing networks.</a:t>
            </a:r>
            <a:endParaRPr lang="en-US" dirty="0">
              <a:solidFill>
                <a:srgbClr val="0070C0"/>
              </a:solidFill>
            </a:endParaRPr>
          </a:p>
        </p:txBody>
      </p:sp>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9005" y="457200"/>
            <a:ext cx="5385995" cy="2162880"/>
          </a:xfrm>
          <a:prstGeom prst="rect">
            <a:avLst/>
          </a:prstGeom>
        </p:spPr>
      </p:pic>
    </p:spTree>
    <p:extLst>
      <p:ext uri="{BB962C8B-B14F-4D97-AF65-F5344CB8AC3E}">
        <p14:creationId xmlns:p14="http://schemas.microsoft.com/office/powerpoint/2010/main" val="5507275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5</a:t>
            </a:fld>
            <a:endParaRPr lang="en-US" dirty="0">
              <a:solidFill>
                <a:prstClr val="black">
                  <a:tint val="75000"/>
                </a:prstClr>
              </a:solidFill>
            </a:endParaRPr>
          </a:p>
        </p:txBody>
      </p:sp>
      <p:sp>
        <p:nvSpPr>
          <p:cNvPr id="10" name="TextBox 9"/>
          <p:cNvSpPr txBox="1"/>
          <p:nvPr/>
        </p:nvSpPr>
        <p:spPr>
          <a:xfrm>
            <a:off x="2037645" y="2170772"/>
            <a:ext cx="10001955" cy="2123658"/>
          </a:xfrm>
          <a:prstGeom prst="rect">
            <a:avLst/>
          </a:prstGeom>
          <a:noFill/>
        </p:spPr>
        <p:txBody>
          <a:bodyPr wrap="square" rtlCol="0">
            <a:spAutoFit/>
          </a:bodyPr>
          <a:lstStyle/>
          <a:p>
            <a:r>
              <a:rPr lang="en-US" b="1" u="sng" dirty="0" smtClean="0">
                <a:solidFill>
                  <a:schemeClr val="accent2">
                    <a:lumMod val="75000"/>
                  </a:schemeClr>
                </a:solidFill>
              </a:rPr>
              <a:t>Online optimization</a:t>
            </a:r>
          </a:p>
          <a:p>
            <a:pPr algn="just"/>
            <a:r>
              <a:rPr lang="en-US" sz="2000" dirty="0"/>
              <a:t>a field of optimization theory, more popular in</a:t>
            </a:r>
            <a:r>
              <a:rPr lang="en-US" dirty="0"/>
              <a:t> </a:t>
            </a:r>
            <a:r>
              <a:rPr lang="en-US" u="sng" dirty="0">
                <a:solidFill>
                  <a:srgbClr val="0070C0"/>
                </a:solidFill>
              </a:rPr>
              <a:t>computer science</a:t>
            </a:r>
            <a:r>
              <a:rPr lang="en-US" dirty="0"/>
              <a:t>  </a:t>
            </a:r>
            <a:r>
              <a:rPr lang="en-US" sz="2000" dirty="0"/>
              <a:t>and </a:t>
            </a:r>
            <a:r>
              <a:rPr lang="en-US" u="sng" dirty="0" smtClean="0">
                <a:solidFill>
                  <a:srgbClr val="0070C0"/>
                </a:solidFill>
              </a:rPr>
              <a:t>operations </a:t>
            </a:r>
            <a:r>
              <a:rPr lang="en-US" u="sng" dirty="0">
                <a:solidFill>
                  <a:srgbClr val="0070C0"/>
                </a:solidFill>
              </a:rPr>
              <a:t>research</a:t>
            </a:r>
            <a:r>
              <a:rPr lang="en-US" dirty="0"/>
              <a:t>, </a:t>
            </a:r>
            <a:r>
              <a:rPr lang="en-US" sz="2000" dirty="0"/>
              <a:t>that deals with optimization problems having no </a:t>
            </a:r>
            <a:r>
              <a:rPr lang="en-US" sz="2000" dirty="0" smtClean="0"/>
              <a:t>or incomplete </a:t>
            </a:r>
            <a:r>
              <a:rPr lang="en-US" sz="2000" dirty="0"/>
              <a:t>knowledge of the future (online). These kind of problems are denoted as online problems and are seen as opposed to the classical optimization problems where complete information is assumed (offline).</a:t>
            </a:r>
          </a:p>
        </p:txBody>
      </p:sp>
      <p:sp>
        <p:nvSpPr>
          <p:cNvPr id="7" name="TextBox 6"/>
          <p:cNvSpPr txBox="1"/>
          <p:nvPr/>
        </p:nvSpPr>
        <p:spPr>
          <a:xfrm>
            <a:off x="1977672" y="4501198"/>
            <a:ext cx="10210800" cy="2616101"/>
          </a:xfrm>
          <a:prstGeom prst="rect">
            <a:avLst/>
          </a:prstGeom>
          <a:noFill/>
        </p:spPr>
        <p:txBody>
          <a:bodyPr wrap="square" rtlCol="0">
            <a:spAutoFit/>
          </a:bodyPr>
          <a:lstStyle/>
          <a:p>
            <a:r>
              <a:rPr lang="en-US" b="1" u="sng" dirty="0" smtClean="0">
                <a:solidFill>
                  <a:schemeClr val="accent2">
                    <a:lumMod val="75000"/>
                  </a:schemeClr>
                </a:solidFill>
              </a:rPr>
              <a:t>contact</a:t>
            </a:r>
          </a:p>
          <a:p>
            <a:pPr algn="just"/>
            <a:r>
              <a:rPr lang="en-US" sz="2000" dirty="0" smtClean="0"/>
              <a:t>Ahmad </a:t>
            </a:r>
            <a:r>
              <a:rPr lang="en-US" sz="2000" dirty="0" err="1" smtClean="0"/>
              <a:t>Khonsari</a:t>
            </a:r>
            <a:endParaRPr lang="en-US" sz="2000" dirty="0" smtClean="0"/>
          </a:p>
          <a:p>
            <a:pPr algn="just"/>
            <a:r>
              <a:rPr lang="en-US" sz="2000" dirty="0" smtClean="0"/>
              <a:t>Main ECE Building, first floor , room </a:t>
            </a:r>
            <a:r>
              <a:rPr lang="en-US" sz="2000" dirty="0" smtClean="0"/>
              <a:t>202</a:t>
            </a:r>
          </a:p>
          <a:p>
            <a:pPr algn="just"/>
            <a:r>
              <a:rPr lang="en-US" sz="2000" b="1" u="sng" dirty="0" smtClean="0">
                <a:solidFill>
                  <a:schemeClr val="accent2">
                    <a:lumMod val="75000"/>
                  </a:schemeClr>
                </a:solidFill>
              </a:rPr>
              <a:t>Web:</a:t>
            </a:r>
            <a:endParaRPr lang="en-US" sz="2000" b="1" u="sng" dirty="0">
              <a:solidFill>
                <a:schemeClr val="accent2">
                  <a:lumMod val="75000"/>
                </a:schemeClr>
              </a:solidFill>
            </a:endParaRPr>
          </a:p>
          <a:p>
            <a:pPr algn="just"/>
            <a:r>
              <a:rPr lang="en-US" sz="2000" dirty="0"/>
              <a:t>http://hpnl.ut.ac.ir/</a:t>
            </a:r>
            <a:endParaRPr lang="en-US" sz="2000" dirty="0" smtClean="0"/>
          </a:p>
          <a:p>
            <a:pPr algn="just"/>
            <a:r>
              <a:rPr lang="en-US" sz="2000" b="1" u="sng" dirty="0" smtClean="0">
                <a:solidFill>
                  <a:schemeClr val="accent2">
                    <a:lumMod val="75000"/>
                  </a:schemeClr>
                </a:solidFill>
              </a:rPr>
              <a:t>Email:</a:t>
            </a:r>
          </a:p>
          <a:p>
            <a:pPr algn="just"/>
            <a:r>
              <a:rPr lang="en-US" sz="2000" dirty="0" smtClean="0">
							</a:rPr>
              <a:t>ak@ipm.ir</a:t>
            </a:r>
            <a:r>
              <a:rPr lang="en-US" sz="2000" dirty="0" smtClean="0"/>
              <a:t>, a_khonsari@ut.ac.ir</a:t>
            </a:r>
            <a:endParaRPr lang="en-US" sz="2000" dirty="0" smtClean="0"/>
          </a:p>
          <a:p>
            <a:pPr algn="just"/>
            <a:endParaRPr lang="en-US" sz="2000" b="1" u="sng" dirty="0">
              <a:solidFill>
                <a:schemeClr val="accent2">
                  <a:lumMod val="75000"/>
                </a:schemeClr>
              </a:solidFill>
            </a:endParaRPr>
          </a:p>
        </p:txBody>
      </p:sp>
      <p:pic>
        <p:nvPicPr>
          <p:cNvPr id="6" name="Picture 5"/>
          <p:cNvPicPr>
            <a:picLocks noChangeAspect="1"/>
          </p:cNvPicPr>
          <p:nvPr/>
        </p:nvPicPr>
        <p:blipFill>
          <a:blip r:embed="rId3"/>
          <a:stretch>
            <a:fillRect/>
          </a:stretch>
        </p:blipFill>
        <p:spPr>
          <a:xfrm>
            <a:off x="98072" y="2318804"/>
            <a:ext cx="1879600" cy="1600200"/>
          </a:xfrm>
          <a:prstGeom prst="rect">
            <a:avLst/>
          </a:prstGeom>
        </p:spPr>
      </p:pic>
      <p:pic>
        <p:nvPicPr>
          <p:cNvPr id="8" name="Picture 7"/>
          <p:cNvPicPr>
            <a:picLocks noChangeAspect="1"/>
          </p:cNvPicPr>
          <p:nvPr/>
        </p:nvPicPr>
        <p:blipFill>
          <a:blip r:embed="rId4"/>
          <a:stretch>
            <a:fillRect/>
          </a:stretch>
        </p:blipFill>
        <p:spPr>
          <a:xfrm>
            <a:off x="98072" y="4602051"/>
            <a:ext cx="1765300" cy="1641532"/>
          </a:xfrm>
          <a:prstGeom prst="rect">
            <a:avLst/>
          </a:prstGeom>
        </p:spPr>
      </p:pic>
      <p:sp>
        <p:nvSpPr>
          <p:cNvPr id="11" name="TextBox 10"/>
          <p:cNvSpPr txBox="1"/>
          <p:nvPr/>
        </p:nvSpPr>
        <p:spPr>
          <a:xfrm>
            <a:off x="1905000" y="0"/>
            <a:ext cx="10134600" cy="2000548"/>
          </a:xfrm>
          <a:prstGeom prst="rect">
            <a:avLst/>
          </a:prstGeom>
          <a:noFill/>
        </p:spPr>
        <p:txBody>
          <a:bodyPr wrap="square" rtlCol="0">
            <a:spAutoFit/>
          </a:bodyPr>
          <a:lstStyle/>
          <a:p>
            <a:r>
              <a:rPr lang="en-US" b="1" u="sng" dirty="0">
                <a:solidFill>
                  <a:schemeClr val="accent2">
                    <a:lumMod val="75000"/>
                  </a:schemeClr>
                </a:solidFill>
              </a:rPr>
              <a:t>Network on </a:t>
            </a:r>
            <a:r>
              <a:rPr lang="en-US" b="1" u="sng" dirty="0" smtClean="0">
                <a:solidFill>
                  <a:schemeClr val="accent2">
                    <a:lumMod val="75000"/>
                  </a:schemeClr>
                </a:solidFill>
              </a:rPr>
              <a:t>Chip</a:t>
            </a:r>
          </a:p>
          <a:p>
            <a:pPr algn="just"/>
            <a:r>
              <a:rPr lang="en-US" sz="2000" dirty="0" smtClean="0"/>
              <a:t>Network-on-Chip </a:t>
            </a:r>
            <a:r>
              <a:rPr lang="en-US" sz="2000" dirty="0"/>
              <a:t>(</a:t>
            </a:r>
            <a:r>
              <a:rPr lang="en-US" sz="2000" dirty="0" err="1"/>
              <a:t>NoC</a:t>
            </a:r>
            <a:r>
              <a:rPr lang="en-US" sz="2000" dirty="0"/>
              <a:t>), a scalable and modular design approach, has been proposed as a promising alternative to traditional bus based architectures for </a:t>
            </a:r>
            <a:r>
              <a:rPr lang="en-US" sz="2000" dirty="0" smtClean="0"/>
              <a:t>inter-core communication. Among </a:t>
            </a:r>
            <a:r>
              <a:rPr lang="en-US" sz="2000" dirty="0"/>
              <a:t>different possible </a:t>
            </a:r>
            <a:r>
              <a:rPr lang="en-US" sz="2000" dirty="0" smtClean="0"/>
              <a:t>alternatives </a:t>
            </a:r>
            <a:r>
              <a:rPr lang="en-US" sz="2000" dirty="0"/>
              <a:t>for the interconnect fabric of multicore </a:t>
            </a:r>
            <a:r>
              <a:rPr lang="en-US" sz="2000" dirty="0" err="1"/>
              <a:t>SoCs</a:t>
            </a:r>
            <a:r>
              <a:rPr lang="en-US" sz="2000" dirty="0"/>
              <a:t>, </a:t>
            </a:r>
            <a:r>
              <a:rPr lang="en-US" sz="2000" dirty="0" smtClean="0"/>
              <a:t>we envision the </a:t>
            </a:r>
            <a:r>
              <a:rPr lang="en-US" sz="2000" dirty="0"/>
              <a:t>on-chip wireless communication network </a:t>
            </a:r>
            <a:r>
              <a:rPr lang="en-US" sz="2000" dirty="0" smtClean="0"/>
              <a:t>as a methodology </a:t>
            </a:r>
            <a:r>
              <a:rPr lang="en-US" sz="2000" dirty="0"/>
              <a:t>capable of bringing significant performance gains for multicore </a:t>
            </a:r>
            <a:r>
              <a:rPr lang="en-US" sz="2000" dirty="0" err="1"/>
              <a:t>SoCs</a:t>
            </a:r>
            <a:r>
              <a:rPr lang="en-US" sz="2000" dirty="0" smtClean="0"/>
              <a:t>.</a:t>
            </a:r>
            <a:endParaRPr lang="en-US" sz="2000" b="1" u="sng" dirty="0">
              <a:solidFill>
                <a:schemeClr val="accent2">
                  <a:lumMod val="75000"/>
                </a:schemeClr>
              </a:solidFill>
            </a:endParaRPr>
          </a:p>
        </p:txBody>
      </p:sp>
      <p:pic>
        <p:nvPicPr>
          <p:cNvPr id="12" name="Picture 2" descr="https://www.lis.ei.tum.de/fileadmin/w00bdv/www/_migrated_pics/noc_0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 y="214461"/>
            <a:ext cx="1762125" cy="157162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p:spPr>
      </p:pic>
    </p:spTree>
    <p:extLst>
      <p:ext uri="{BB962C8B-B14F-4D97-AF65-F5344CB8AC3E}">
        <p14:creationId xmlns:p14="http://schemas.microsoft.com/office/powerpoint/2010/main" val="230991353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11.0&quot;&gt;&lt;object type=&quot;1&quot; unique_id=&quot;10001&quot;&gt;&lt;object type=&quot;2&quot; unique_id=&quot;10002&quot;&gt;&lt;object type=&quot;3&quot; unique_id=&quot;22735&quot;&gt;&lt;property id=&quot;20148&quot; value=&quot;5&quot;/&gt;&lt;property id=&quot;20300&quot; value=&quot;Slide 1 - &amp;quot;INVESTING SCHOOL Basics &amp;amp; Models&amp;quot;&quot;/&gt;&lt;property id=&quot;20307&quot; value=&quot;410&quot;/&gt;&lt;/object&gt;&lt;object type=&quot;3&quot; unique_id=&quot;22736&quot;&gt;&lt;property id=&quot;20148&quot; value=&quot;5&quot;/&gt;&lt;property id=&quot;20300&quot; value=&quot;Slide 6&quot;/&gt;&lt;property id=&quot;20307&quot; value=&quot;411&quot;/&gt;&lt;/object&gt;&lt;object type=&quot;3&quot; unique_id=&quot;22737&quot;&gt;&lt;property id=&quot;20148&quot; value=&quot;5&quot;/&gt;&lt;property id=&quot;20300&quot; value=&quot;Slide 7&quot;/&gt;&lt;property id=&quot;20307&quot; value=&quot;412&quot;/&gt;&lt;/object&gt;&lt;object type=&quot;3&quot; unique_id=&quot;22738&quot;&gt;&lt;property id=&quot;20148&quot; value=&quot;5&quot;/&gt;&lt;property id=&quot;20300&quot; value=&quot;Slide 8&quot;/&gt;&lt;property id=&quot;20307&quot; value=&quot;413&quot;/&gt;&lt;/object&gt;&lt;object type=&quot;3&quot; unique_id=&quot;22745&quot;&gt;&lt;property id=&quot;20148&quot; value=&quot;5&quot;/&gt;&lt;property id=&quot;20300&quot; value=&quot;Slide 5&quot;/&gt;&lt;property id=&quot;20307&quot; value=&quot;400&quot;/&gt;&lt;/object&gt;&lt;object type=&quot;3&quot; unique_id=&quot;27052&quot;&gt;&lt;property id=&quot;20148&quot; value=&quot;5&quot;/&gt;&lt;property id=&quot;20300&quot; value=&quot;Slide 9&quot;/&gt;&lt;property id=&quot;20307&quot; value=&quot;431&quot;/&gt;&lt;/object&gt;&lt;object type=&quot;3&quot; unique_id=&quot;27869&quot;&gt;&lt;property id=&quot;20148&quot; value=&quot;5&quot;/&gt;&lt;property id=&quot;20300&quot; value=&quot;Slide 2&quot;/&gt;&lt;property id=&quot;20307&quot; value=&quot;432&quot;/&gt;&lt;/object&gt;&lt;object type=&quot;3&quot; unique_id=&quot;27870&quot;&gt;&lt;property id=&quot;20148&quot; value=&quot;5&quot;/&gt;&lt;property id=&quot;20300&quot; value=&quot;Slide 3&quot;/&gt;&lt;property id=&quot;20307&quot; value=&quot;433&quot;/&gt;&lt;/object&gt;&lt;object type=&quot;3&quot; unique_id=&quot;27873&quot;&gt;&lt;property id=&quot;20148&quot; value=&quot;5&quot;/&gt;&lt;property id=&quot;20300&quot; value=&quot;Slide 11 - &amp;quot;Automated External Defibrillator (AED)&amp;quot;&quot;/&gt;&lt;property id=&quot;20307&quot; value=&quot;436&quot;/&gt;&lt;/object&gt;&lt;object type=&quot;3&quot; unique_id=&quot;27874&quot;&gt;&lt;property id=&quot;20148&quot; value=&quot;5&quot;/&gt;&lt;property id=&quot;20300&quot; value=&quot;Slide 12 - &amp;quot;Holter Monitor&amp;quot;&quot;/&gt;&lt;property id=&quot;20307&quot; value=&quot;437&quot;/&gt;&lt;/object&gt;&lt;object type=&quot;3&quot; unique_id=&quot;27875&quot;&gt;&lt;property id=&quot;20148&quot; value=&quot;5&quot;/&gt;&lt;property id=&quot;20300&quot; value=&quot;Slide 14 - &amp;quot; Mobile Health Monitoring System &amp;quot;&quot;/&gt;&lt;property id=&quot;20307&quot; value=&quot;438&quot;/&gt;&lt;/object&gt;&lt;object type=&quot;3&quot; unique_id=&quot;27876&quot;&gt;&lt;property id=&quot;20148&quot; value=&quot;5&quot;/&gt;&lt;property id=&quot;20300&quot; value=&quot;Slide 15 - &amp;quot;High  Frequency Scanning Imaging System&amp;quot;&quot;/&gt;&lt;property id=&quot;20307&quot; value=&quot;439&quot;/&gt;&lt;/object&gt;&lt;object type=&quot;3&quot; unique_id=&quot;27877&quot;&gt;&lt;property id=&quot;20148&quot; value=&quot;5&quot;/&gt;&lt;property id=&quot;20300&quot; value=&quot;Slide 16 - &amp;quot; Polymerase Chain Reaction Machine (PCR) &amp;quot;&quot;/&gt;&lt;property id=&quot;20307&quot; value=&quot;440&quot;/&gt;&lt;/object&gt;&lt;object type=&quot;3&quot; unique_id=&quot;27878&quot;&gt;&lt;property id=&quot;20148&quot; value=&quot;5&quot;/&gt;&lt;property id=&quot;20300&quot; value=&quot;Slide 17 - &amp;quot;Non-contact Measuring of  ECG or other Human Signals over the Clothing&amp;quot;&quot;/&gt;&lt;property id=&quot;20307&quot; value=&quot;441&quot;/&gt;&lt;/object&gt;&lt;object type=&quot;3&quot; unique_id=&quot;27879&quot;&gt;&lt;property id=&quot;20148&quot; value=&quot;5&quot;/&gt;&lt;property id=&quot;20300&quot; value=&quot;Slide 18 - &amp;quot;Low-Cost, Active,  Paper-Based Lab-on-Chip&amp;quot;&quot;/&gt;&lt;property id=&quot;20307&quot; value=&quot;442&quot;/&gt;&lt;/object&gt;&lt;object type=&quot;3&quot; unique_id=&quot;27880&quot;&gt;&lt;property id=&quot;20148&quot; value=&quot;5&quot;/&gt;&lt;property id=&quot;20300&quot; value=&quot;Slide 19 - &amp;quot;PSR-24x - Surveillance Radar&amp;quot;&quot;/&gt;&lt;property id=&quot;20307&quot; value=&quot;443&quot;/&gt;&lt;/object&gt;&lt;object type=&quot;3&quot; unique_id=&quot;27881&quot;&gt;&lt;property id=&quot;20148&quot; value=&quot;5&quot;/&gt;&lt;property id=&quot;20300&quot; value=&quot;Slide 20 - &amp;quot; Real-Time Operating System &amp;quot;&quot;/&gt;&lt;property id=&quot;20307&quot; value=&quot;444&quot;/&gt;&lt;/object&gt;&lt;object type=&quot;3&quot; unique_id=&quot;27882&quot;&gt;&lt;property id=&quot;20148&quot; value=&quot;5&quot;/&gt;&lt;property id=&quot;20300&quot; value=&quot;Slide 21 - &amp;quot; Green Computing Solutions &amp;quot;&quot;/&gt;&lt;property id=&quot;20307&quot; value=&quot;445&quot;/&gt;&lt;/object&gt;&lt;object type=&quot;3&quot; unique_id=&quot;27883&quot;&gt;&lt;property id=&quot;20148&quot; value=&quot;5&quot;/&gt;&lt;property id=&quot;20300&quot; value=&quot;Slide 22 - &amp;quot; Routers and Switches &amp;quot;&quot;/&gt;&lt;property id=&quot;20307&quot; value=&quot;446&quot;/&gt;&lt;/object&gt;&lt;object type=&quot;3&quot; unique_id=&quot;27884&quot;&gt;&lt;property id=&quot;20148&quot; value=&quot;5&quot;/&gt;&lt;property id=&quot;20300&quot; value=&quot;Slide 23 - &amp;quot; Functional Near-infrared Spectroscopy system &amp;quot;&quot;/&gt;&lt;property id=&quot;20307&quot; value=&quot;447&quot;/&gt;&lt;/object&gt;&lt;object type=&quot;3&quot; unique_id=&quot;27885&quot;&gt;&lt;property id=&quot;20148&quot; value=&quot;5&quot;/&gt;&lt;property id=&quot;20300&quot; value=&quot;Slide 24 - &amp;quot; SABA Security Microcontroller &amp;quot;&quot;/&gt;&lt;property id=&quot;20307&quot; value=&quot;448&quot;/&gt;&lt;/object&gt;&lt;object type=&quot;3&quot; unique_id=&quot;27886&quot;&gt;&lt;property id=&quot;20148&quot; value=&quot;5&quot;/&gt;&lt;property id=&quot;20300&quot; value=&quot;Slide 25 - &amp;quot;Gem5v: A Modified gem5 for Simulating Virtualized Systems&amp;quot;&quot;/&gt;&lt;property id=&quot;20307&quot; value=&quot;449&quot;/&gt;&lt;/object&gt;&lt;object type=&quot;3&quot; unique_id=&quot;27887&quot;&gt;&lt;property id=&quot;20148&quot; value=&quot;5&quot;/&gt;&lt;property id=&quot;20300&quot; value=&quot;Slide 26 - &amp;quot;MPL-264 A Hardware implementation of the H.264/AVC Video Encoder&amp;quot;&quot;/&gt;&lt;property id=&quot;20307&quot; value=&quot;450&quot;/&gt;&lt;/object&gt;&lt;object type=&quot;3&quot; unique_id=&quot;27888&quot;&gt;&lt;property id=&quot;20148&quot; value=&quot;5&quot;/&gt;&lt;property id=&quot;20300&quot; value=&quot;Slide 27 - &amp;quot;MPL-2000 A Hardware implementation of the JPG2000 Image Encoder &amp;quot;&quot;/&gt;&lt;property id=&quot;20307&quot; value=&quot;477&quot;/&gt;&lt;/object&gt;&lt;object type=&quot;3&quot; unique_id=&quot;27889&quot;&gt;&lt;property id=&quot;20148&quot; value=&quot;5&quot;/&gt;&lt;property id=&quot;20300&quot; value=&quot;Slide 28 - &amp;quot;Intelligent Current Load shading Relay &amp;quot;&quot;/&gt;&lt;property id=&quot;20307&quot; value=&quot;451&quot;/&gt;&lt;/object&gt;&lt;object type=&quot;3&quot; unique_id=&quot;27890&quot;&gt;&lt;property id=&quot;20148&quot; value=&quot;5&quot;/&gt;&lt;property id=&quot;20300&quot; value=&quot;Slide 29 - &amp;quot; Low cost BLDC Motor and Driver &amp;quot;&quot;/&gt;&lt;property id=&quot;20307&quot; value=&quot;452&quot;/&gt;&lt;/object&gt;&lt;object type=&quot;3&quot; unique_id=&quot;27891&quot;&gt;&lt;property id=&quot;20148&quot; value=&quot;5&quot;/&gt;&lt;property id=&quot;20300&quot; value=&quot;Slide 30 - &amp;quot; Vision Inspection Robots  &amp;quot;&quot;/&gt;&lt;property id=&quot;20307&quot; value=&quot;453&quot;/&gt;&lt;/object&gt;&lt;object type=&quot;3&quot; unique_id=&quot;27892&quot;&gt;&lt;property id=&quot;20148&quot; value=&quot;5&quot;/&gt;&lt;property id=&quot;20300&quot; value=&quot;Slide 31 - &amp;quot;Smart Plug and controller&amp;quot;&quot;/&gt;&lt;property id=&quot;20307&quot; value=&quot;454&quot;/&gt;&lt;/object&gt;&lt;object type=&quot;3&quot; unique_id=&quot;27893&quot;&gt;&lt;property id=&quot;20148&quot; value=&quot;5&quot;/&gt;&lt;property id=&quot;20300&quot; value=&quot;Slide 32 - &amp;quot; Magnetic Levitation System &amp;quot;&quot;/&gt;&lt;property id=&quot;20307&quot; value=&quot;455&quot;/&gt;&lt;/object&gt;&lt;object type=&quot;3&quot; unique_id=&quot;27894&quot;&gt;&lt;property id=&quot;20148&quot; value=&quot;5&quot;/&gt;&lt;property id=&quot;20300&quot; value=&quot;Slide 33 - &amp;quot; Ball and Wheel System &amp;quot;&quot;/&gt;&lt;property id=&quot;20307&quot; value=&quot;456&quot;/&gt;&lt;/object&gt;&lt;object type=&quot;3&quot; unique_id=&quot;27895&quot;&gt;&lt;property id=&quot;20148&quot; value=&quot;5&quot;/&gt;&lt;property id=&quot;20300&quot; value=&quot;Slide 34 - &amp;quot; Propeller Driven Pendulum &amp;quot;&quot;/&gt;&lt;property id=&quot;20307&quot; value=&quot;457&quot;/&gt;&lt;/object&gt;&lt;object type=&quot;3&quot; unique_id=&quot;27896&quot;&gt;&lt;property id=&quot;20148&quot; value=&quot;5&quot;/&gt;&lt;property id=&quot;20300&quot; value=&quot;Slide 35 - &amp;quot; Two Wheeled Mobile Inverted Pendulum &amp;quot;&quot;/&gt;&lt;property id=&quot;20307&quot; value=&quot;458&quot;/&gt;&lt;/object&gt;&lt;object type=&quot;3&quot; unique_id=&quot;27897&quot;&gt;&lt;property id=&quot;20148&quot; value=&quot;5&quot;/&gt;&lt;property id=&quot;20300&quot; value=&quot;Slide 36 - &amp;quot;Cell Voltage Monitoring System&amp;quot;&quot;/&gt;&lt;property id=&quot;20307&quot; value=&quot;459&quot;/&gt;&lt;/object&gt;&lt;object type=&quot;3&quot; unique_id=&quot;27898&quot;&gt;&lt;property id=&quot;20148&quot; value=&quot;5&quot;/&gt;&lt;property id=&quot;20300&quot; value=&quot;Slide 37 - &amp;quot; Phase-type discriminator in three-phase electrical systems (PD101) &amp;quot;&quot;/&gt;&lt;property id=&quot;20307&quot; value=&quot;460&quot;/&gt;&lt;/object&gt;&lt;object type=&quot;3&quot; unique_id=&quot;27899&quot;&gt;&lt;property id=&quot;20148&quot; value=&quot;5&quot;/&gt;&lt;property id=&quot;20300&quot; value=&quot;Slide 38 - &amp;quot;Low Frequency Heating&amp;quot;&quot;/&gt;&lt;property id=&quot;20307&quot; value=&quot;461&quot;/&gt;&lt;/object&gt;&lt;object type=&quot;3&quot; unique_id=&quot;27900&quot;&gt;&lt;property id=&quot;20148&quot; value=&quot;5&quot;/&gt;&lt;property id=&quot;20300&quot; value=&quot;Slide 39 - &amp;quot; Static Synchronous Series Compensator (SSSC) &amp;quot;&quot;/&gt;&lt;property id=&quot;20307&quot; value=&quot;462&quot;/&gt;&lt;/object&gt;&lt;object type=&quot;3&quot; unique_id=&quot;27901&quot;&gt;&lt;property id=&quot;20148&quot; value=&quot;5&quot;/&gt;&lt;property id=&quot;20300&quot; value=&quot;Slide 40 - &amp;quot; Photovoltaic Backup Inverter BKU3300 &amp;quot;&quot;/&gt;&lt;property id=&quot;20307&quot; value=&quot;463&quot;/&gt;&lt;/object&gt;&lt;object type=&quot;3&quot; unique_id=&quot;27902&quot;&gt;&lt;property id=&quot;20148&quot; value=&quot;5&quot;/&gt;&lt;property id=&quot;20300&quot; value=&quot;Slide 41 - &amp;quot;WTG controllers&amp;quot;&quot;/&gt;&lt;property id=&quot;20307&quot; value=&quot;464&quot;/&gt;&lt;/object&gt;&lt;object type=&quot;3&quot; unique_id=&quot;27903&quot;&gt;&lt;property id=&quot;20148&quot; value=&quot;5&quot;/&gt;&lt;property id=&quot;20300&quot; value=&quot;Slide 42 - &amp;quot; Autism Screening and Rehabilitation &amp;quot;&quot;/&gt;&lt;property id=&quot;20307&quot; value=&quot;465&quot;/&gt;&lt;/object&gt;&lt;object type=&quot;3&quot; unique_id=&quot;27904&quot;&gt;&lt;property id=&quot;20148&quot; value=&quot;5&quot;/&gt;&lt;property id=&quot;20300&quot; value=&quot;Slide 43 - &amp;quot; Cognitive Empowerment Games &amp;quot;&quot;/&gt;&lt;property id=&quot;20307&quot; value=&quot;466&quot;/&gt;&lt;/object&gt;&lt;object type=&quot;3&quot; unique_id=&quot;27905&quot;&gt;&lt;property id=&quot;20148&quot; value=&quot;5&quot;/&gt;&lt;property id=&quot;20300&quot; value=&quot;Slide 44 - &amp;quot;Dome Robot&amp;quot;&quot;/&gt;&lt;property id=&quot;20307&quot; value=&quot;467&quot;/&gt;&lt;/object&gt;&lt;object type=&quot;3&quot; unique_id=&quot;27906&quot;&gt;&lt;property id=&quot;20148&quot; value=&quot;5&quot;/&gt;&lt;property id=&quot;20300&quot; value=&quot;Slide 45 - &amp;quot;Educational Robot 1&amp;quot;&quot;/&gt;&lt;property id=&quot;20307&quot; value=&quot;468&quot;/&gt;&lt;/object&gt;&lt;object type=&quot;3&quot; unique_id=&quot;27907&quot;&gt;&lt;property id=&quot;20148&quot; value=&quot;5&quot;/&gt;&lt;property id=&quot;20300&quot; value=&quot;Slide 46&quot;/&gt;&lt;property id=&quot;20307&quot; value=&quot;469&quot;/&gt;&lt;/object&gt;&lt;object type=&quot;3&quot; unique_id=&quot;27908&quot;&gt;&lt;property id=&quot;20148&quot; value=&quot;5&quot;/&gt;&lt;property id=&quot;20300&quot; value=&quot;Slide 47 - &amp;quot;I-Puck Educational Robot&amp;quot;&quot;/&gt;&lt;property id=&quot;20307&quot; value=&quot;470&quot;/&gt;&lt;/object&gt;&lt;object type=&quot;3&quot; unique_id=&quot;27909&quot;&gt;&lt;property id=&quot;20148&quot; value=&quot;5&quot;/&gt;&lt;property id=&quot;20300&quot; value=&quot;Slide 49 - &amp;quot;Neuro-Rehab Robot&amp;quot;&quot;/&gt;&lt;property id=&quot;20307&quot; value=&quot;471&quot;/&gt;&lt;/object&gt;&lt;object type=&quot;3&quot; unique_id=&quot;27910&quot;&gt;&lt;property id=&quot;20148&quot; value=&quot;5&quot;/&gt;&lt;property id=&quot;20300&quot; value=&quot;Slide 50 - &amp;quot;Pole Painting Robot&amp;quot;&quot;/&gt;&lt;property id=&quot;20307&quot; value=&quot;472&quot;/&gt;&lt;/object&gt;&lt;object type=&quot;3&quot; unique_id=&quot;27911&quot;&gt;&lt;property id=&quot;20148&quot; value=&quot;5&quot;/&gt;&lt;property id=&quot;20300&quot; value=&quot;Slide 51 - &amp;quot; Pole Climbing Robot for  Washing Lamps &amp;quot;&quot;/&gt;&lt;property id=&quot;20307&quot; value=&quot;473&quot;/&gt;&lt;/object&gt;&lt;object type=&quot;3&quot; unique_id=&quot;27912&quot;&gt;&lt;property id=&quot;20148&quot; value=&quot;5&quot;/&gt;&lt;property id=&quot;20300&quot; value=&quot;Slide 52 - &amp;quot;Arm Rehabilitation Robot&amp;quot;&quot;/&gt;&lt;property id=&quot;20307&quot; value=&quot;474&quot;/&gt;&lt;/object&gt;&lt;object type=&quot;3&quot; unique_id=&quot;27913&quot;&gt;&lt;property id=&quot;20148&quot; value=&quot;5&quot;/&gt;&lt;property id=&quot;20300&quot; value=&quot;Slide 53&quot;/&gt;&lt;property id=&quot;20307&quot; value=&quot;475&quot;/&gt;&lt;/object&gt;&lt;object type=&quot;3&quot; unique_id=&quot;27914&quot;&gt;&lt;property id=&quot;20148&quot; value=&quot;5&quot;/&gt;&lt;property id=&quot;20300&quot; value=&quot;Slide 54&quot;/&gt;&lt;property id=&quot;20307&quot; value=&quot;476&quot;/&gt;&lt;/object&gt;&lt;object type=&quot;3&quot; unique_id=&quot;28165&quot;&gt;&lt;property id=&quot;20148&quot; value=&quot;5&quot;/&gt;&lt;property id=&quot;20300&quot; value=&quot;Slide 4&quot;/&gt;&lt;property id=&quot;20307&quot; value=&quot;478&quot;/&gt;&lt;/object&gt;&lt;object type=&quot;3&quot; unique_id=&quot;30245&quot;&gt;&lt;property id=&quot;20148&quot; value=&quot;5&quot;/&gt;&lt;property id=&quot;20300&quot; value=&quot;Slide 10&quot;/&gt;&lt;property id=&quot;20307&quot; value=&quot;481&quot;/&gt;&lt;/object&gt;&lt;object type=&quot;3&quot; unique_id=&quot;30246&quot;&gt;&lt;property id=&quot;20148&quot; value=&quot;5&quot;/&gt;&lt;property id=&quot;20300&quot; value=&quot;Slide 13 - &amp;quot;Body Area Network&amp;quot;&quot;/&gt;&lt;property id=&quot;20307&quot; value=&quot;483&quot;/&gt;&lt;/object&gt;&lt;object type=&quot;3&quot; unique_id=&quot;30247&quot;&gt;&lt;property id=&quot;20148&quot; value=&quot;5&quot;/&gt;&lt;property id=&quot;20300&quot; value=&quot;Slide 48 - &amp;quot;Spherical Robot&amp;quot;&quot;/&gt;&lt;property id=&quot;20307&quot; value=&quot;482&quot;/&gt;&lt;/object&gt;&lt;/object&gt;&lt;object type=&quot;8&quot; unique_id=&quot;10164&quot;&gt;&lt;/object&gt;&lt;/object&gt;&lt;/database&gt;"/>
  <p:tag name="SECTOMILLISECCONVERTED" val="1"/>
</p:tagLst>
</file>

<file path=ppt/theme/theme1.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21462</TotalTime>
  <Words>521</Words>
  <Application>Microsoft Office PowerPoint</Application>
  <PresentationFormat>Widescreen</PresentationFormat>
  <Paragraphs>42</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Wingdings</vt:lpstr>
      <vt:lpstr>Calibri</vt:lpstr>
      <vt:lpstr>B Nazanin</vt:lpstr>
      <vt:lpstr>7_Office Theme</vt:lpstr>
      <vt:lpstr>High-performance Networking Laboratory</vt:lpstr>
      <vt:lpstr>PowerPoint Presentation</vt:lpstr>
      <vt:lpstr>PowerPoint Presentation</vt:lpstr>
      <vt:lpstr>PowerPoint Presentation</vt:lpstr>
      <vt:lpstr>PowerPoint Presentation</vt:lpstr>
    </vt:vector>
  </TitlesOfParts>
  <Manager>SlideModel</Manager>
  <Company>SlideModel</Company>
  <LinksUpToDate>false</LinksUpToDate>
  <SharedDoc>false</SharedDoc>
  <HyperlinkBase>http://slidemodel.com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Free PowerPoint Templates</dc:title>
  <dc:subject>Template</dc:subject>
  <dc:creator>SlideModel</dc:creator>
  <cp:keywords>PowerPoint, Free PowerPoint Templates, SlideModel, Presentations, Designs, Clipart</cp:keywords>
  <dc:description>Download This FREE PowerPoint Templates at http://slidemodel.com</dc:description>
  <cp:lastModifiedBy>AK</cp:lastModifiedBy>
  <cp:revision>513</cp:revision>
  <dcterms:created xsi:type="dcterms:W3CDTF">2013-09-12T13:05:01Z</dcterms:created>
  <dcterms:modified xsi:type="dcterms:W3CDTF">2020-12-02T07:19:15Z</dcterms:modified>
  <cp:category>Presentations, Business Presentations, Free PowerPoint Templates</cp:category>
  <cp:contentStatus>Template</cp:contentStatus>
</cp:coreProperties>
</file>