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5" r:id="rId1"/>
  </p:sldMasterIdLst>
  <p:notesMasterIdLst>
    <p:notesMasterId r:id="rId8"/>
  </p:notesMasterIdLst>
  <p:handoutMasterIdLst>
    <p:handoutMasterId r:id="rId9"/>
  </p:handoutMasterIdLst>
  <p:sldIdLst>
    <p:sldId id="438" r:id="rId2"/>
    <p:sldId id="442" r:id="rId3"/>
    <p:sldId id="443" r:id="rId4"/>
    <p:sldId id="444" r:id="rId5"/>
    <p:sldId id="441" r:id="rId6"/>
    <p:sldId id="445" r:id="rId7"/>
  </p:sldIdLst>
  <p:sldSz cx="12192000" cy="6858000"/>
  <p:notesSz cx="6858000" cy="9144000"/>
  <p:embeddedFontLst>
    <p:embeddedFont>
      <p:font typeface="Calibri" panose="020F0502020204030204" pitchFamily="34" charset="0"/>
      <p:regular r:id="rId10"/>
      <p:bold r:id="rId11"/>
      <p:italic r:id="rId12"/>
      <p:boldItalic r:id="rId13"/>
    </p:embeddedFont>
  </p:embeddedFontLst>
  <p:custDataLst>
    <p:tags r:id="rId14"/>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3271" autoAdjust="0"/>
  </p:normalViewPr>
  <p:slideViewPr>
    <p:cSldViewPr>
      <p:cViewPr varScale="1">
        <p:scale>
          <a:sx n="96" d="100"/>
          <a:sy n="96" d="100"/>
        </p:scale>
        <p:origin x="1428" y="96"/>
      </p:cViewPr>
      <p:guideLst>
        <p:guide orient="horz" pos="2160"/>
        <p:guide pos="3840"/>
      </p:guideLst>
    </p:cSldViewPr>
  </p:slideViewPr>
  <p:outlineViewPr>
    <p:cViewPr>
      <p:scale>
        <a:sx n="33" d="100"/>
        <a:sy n="33" d="100"/>
      </p:scale>
      <p:origin x="0" y="-22584"/>
    </p:cViewPr>
  </p:outlineViewPr>
  <p:notesTextViewPr>
    <p:cViewPr>
      <p:scale>
        <a:sx n="1" d="1"/>
        <a:sy n="1" d="1"/>
      </p:scale>
      <p:origin x="0" y="0"/>
    </p:cViewPr>
  </p:notesTextViewPr>
  <p:sorterViewPr>
    <p:cViewPr>
      <p:scale>
        <a:sx n="100" d="100"/>
        <a:sy n="100" d="100"/>
      </p:scale>
      <p:origin x="0" y="-57258"/>
    </p:cViewPr>
  </p:sorterViewPr>
  <p:notesViewPr>
    <p:cSldViewPr>
      <p:cViewPr varScale="1">
        <p:scale>
          <a:sx n="51" d="100"/>
          <a:sy n="51" d="100"/>
        </p:scale>
        <p:origin x="26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10/18/2023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10/18/2023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a:t>
            </a:r>
            <a:r>
              <a:rPr lang="en-US" dirty="0" err="1"/>
              <a:t>Kolahdouz</a:t>
            </a:r>
            <a:endParaRPr lang="en-AU"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1413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C1CF4A-6B17-43E8-8D03-65A0D76FE861}" type="datetime1">
              <a:rPr lang="en-US" smtClean="0">
                <a:solidFill>
                  <a:prstClr val="black">
                    <a:tint val="75000"/>
                  </a:prstClr>
                </a:solidFill>
              </a:rPr>
              <a:t>10/18/2023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13119-1339-4BDB-BB89-A1AAE4C6EF45}" type="datetime1">
              <a:rPr lang="en-US" smtClean="0">
                <a:solidFill>
                  <a:prstClr val="black">
                    <a:tint val="75000"/>
                  </a:prstClr>
                </a:solidFill>
              </a:rPr>
              <a:t>10/18/2023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1828800" y="6324600"/>
            <a:ext cx="2844800" cy="365125"/>
          </a:xfrm>
        </p:spPr>
        <p:txBody>
          <a:bodyPr/>
          <a:lstStyle>
            <a:lvl1pPr>
              <a:defRPr sz="28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4232DD2-6459-4D20-8539-71631B0AE473}" type="datetime1">
              <a:rPr lang="en-US" smtClean="0">
                <a:solidFill>
                  <a:prstClr val="black">
                    <a:tint val="75000"/>
                  </a:prstClr>
                </a:solidFill>
              </a:rPr>
              <a:t>10/18/2023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771BB02-3972-43DA-BA9A-17B7E5BDD43D}" type="datetime1">
              <a:rPr lang="en-US" smtClean="0">
                <a:solidFill>
                  <a:prstClr val="black">
                    <a:tint val="75000"/>
                  </a:prstClr>
                </a:solidFill>
              </a:rPr>
              <a:t>10/18/2023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C158E-1AC4-479E-8B8E-07EA3B93AE3F}" type="datetime1">
              <a:rPr lang="en-US" smtClean="0">
                <a:solidFill>
                  <a:prstClr val="black">
                    <a:tint val="75000"/>
                  </a:prstClr>
                </a:solidFill>
              </a:rPr>
              <a:t>10/18/2023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D4209-F8EE-4C2D-BC1C-0C6E7EE8244A}" type="datetime1">
              <a:rPr lang="en-US" smtClean="0">
                <a:solidFill>
                  <a:prstClr val="black">
                    <a:tint val="75000"/>
                  </a:prstClr>
                </a:solidFill>
              </a:rPr>
              <a:t>10/18/2023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F60BC9-4B76-437E-AD4D-0CEB958A6258}" type="datetime1">
              <a:rPr lang="en-US" smtClean="0">
                <a:solidFill>
                  <a:prstClr val="black">
                    <a:tint val="75000"/>
                  </a:prstClr>
                </a:solidFill>
              </a:rPr>
              <a:t>10/18/2023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7B087C3-8BA3-45B2-8489-21BB86B3BA77}" type="datetime1">
              <a:rPr lang="en-US" smtClean="0"/>
              <a:t>10/18/2023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38" name="Group 3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39" name="Rectangle 3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0" name="Right Triangle 3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1" name="Group 4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42" name="Rectangle 4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3" name="Right Triangle 4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44" name="Rectangle 4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45" name="Group 44"/>
          <p:cNvGrpSpPr/>
          <p:nvPr userDrawn="1"/>
        </p:nvGrpSpPr>
        <p:grpSpPr>
          <a:xfrm>
            <a:off x="1295401" y="5035065"/>
            <a:ext cx="769058" cy="1822935"/>
            <a:chOff x="2554511" y="5341256"/>
            <a:chExt cx="769259" cy="1516744"/>
          </a:xfrm>
          <a:solidFill>
            <a:schemeClr val="accent1">
              <a:lumMod val="75000"/>
            </a:schemeClr>
          </a:solidFill>
        </p:grpSpPr>
        <p:sp>
          <p:nvSpPr>
            <p:cNvPr id="46" name="Right Triangle 4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7" name="Rectangle 4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8" name="Group 47"/>
          <p:cNvGrpSpPr/>
          <p:nvPr userDrawn="1"/>
        </p:nvGrpSpPr>
        <p:grpSpPr>
          <a:xfrm>
            <a:off x="4343400" y="2891135"/>
            <a:ext cx="769059" cy="2143927"/>
            <a:chOff x="4862285" y="3033479"/>
            <a:chExt cx="769259" cy="2307774"/>
          </a:xfrm>
          <a:solidFill>
            <a:schemeClr val="accent2">
              <a:lumMod val="75000"/>
            </a:schemeClr>
          </a:solidFill>
        </p:grpSpPr>
        <p:sp>
          <p:nvSpPr>
            <p:cNvPr id="49" name="Rectangle 4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0" name="Right Triangle 4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51" name="Group 50"/>
          <p:cNvGrpSpPr/>
          <p:nvPr userDrawn="1"/>
        </p:nvGrpSpPr>
        <p:grpSpPr>
          <a:xfrm>
            <a:off x="6705600" y="1288342"/>
            <a:ext cx="769059" cy="1607258"/>
            <a:chOff x="7170059" y="725701"/>
            <a:chExt cx="769259" cy="2307775"/>
          </a:xfrm>
          <a:solidFill>
            <a:schemeClr val="accent4">
              <a:lumMod val="75000"/>
            </a:schemeClr>
          </a:solidFill>
        </p:grpSpPr>
        <p:sp>
          <p:nvSpPr>
            <p:cNvPr id="52" name="Rectangle 5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3" name="Right Triangle 5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54" name="Rectangle 5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55" name="Rectangle 5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56" name="Rectangle 5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57" name="TextBox 5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58" name="TextBox 5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59" name="TextBox 5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6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6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2" name="Oval 61"/>
          <p:cNvSpPr/>
          <p:nvPr userDrawn="1"/>
        </p:nvSpPr>
        <p:spPr>
          <a:xfrm>
            <a:off x="8172303"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3" name="Oval 62"/>
          <p:cNvSpPr/>
          <p:nvPr userDrawn="1"/>
        </p:nvSpPr>
        <p:spPr>
          <a:xfrm>
            <a:off x="2884428"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4" name="Oval 63"/>
          <p:cNvSpPr/>
          <p:nvPr userDrawn="1"/>
        </p:nvSpPr>
        <p:spPr>
          <a:xfrm>
            <a:off x="55626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Tree>
    <p:extLst>
      <p:ext uri="{BB962C8B-B14F-4D97-AF65-F5344CB8AC3E}">
        <p14:creationId xmlns:p14="http://schemas.microsoft.com/office/powerpoint/2010/main" val="396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F97F65-0E76-4744-82CD-DD5354848ACD}" type="datetime1">
              <a:rPr lang="en-US" smtClean="0">
                <a:solidFill>
                  <a:prstClr val="black">
                    <a:tint val="75000"/>
                  </a:prstClr>
                </a:solidFill>
              </a:rPr>
              <a:t>10/18/2023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6"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7" name="Group 86"/>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88" name="Rectangle 87"/>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9" name="Right Triangle 88"/>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0" name="Group 89"/>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91" name="Rectangle 90"/>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2" name="Right Triangle 91"/>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93" name="Rectangle 92"/>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94" name="Group 93"/>
          <p:cNvGrpSpPr/>
          <p:nvPr userDrawn="1"/>
        </p:nvGrpSpPr>
        <p:grpSpPr>
          <a:xfrm>
            <a:off x="1295401" y="5035065"/>
            <a:ext cx="769058" cy="1822935"/>
            <a:chOff x="2554511" y="5341256"/>
            <a:chExt cx="769259" cy="1516744"/>
          </a:xfrm>
          <a:solidFill>
            <a:schemeClr val="accent1">
              <a:lumMod val="75000"/>
            </a:schemeClr>
          </a:solidFill>
        </p:grpSpPr>
        <p:sp>
          <p:nvSpPr>
            <p:cNvPr id="95" name="Right Triangle 94"/>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6" name="Rectangle 95"/>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7" name="Group 96"/>
          <p:cNvGrpSpPr/>
          <p:nvPr userDrawn="1"/>
        </p:nvGrpSpPr>
        <p:grpSpPr>
          <a:xfrm>
            <a:off x="4343400" y="2891135"/>
            <a:ext cx="769059" cy="2143927"/>
            <a:chOff x="4862285" y="3033479"/>
            <a:chExt cx="769259" cy="2307774"/>
          </a:xfrm>
          <a:solidFill>
            <a:schemeClr val="accent2">
              <a:lumMod val="75000"/>
            </a:schemeClr>
          </a:solidFill>
        </p:grpSpPr>
        <p:sp>
          <p:nvSpPr>
            <p:cNvPr id="98" name="Rectangle 97"/>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9" name="Right Triangle 98"/>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00" name="Group 99"/>
          <p:cNvGrpSpPr/>
          <p:nvPr userDrawn="1"/>
        </p:nvGrpSpPr>
        <p:grpSpPr>
          <a:xfrm>
            <a:off x="6705600" y="1288342"/>
            <a:ext cx="769059" cy="1607258"/>
            <a:chOff x="7170059" y="725701"/>
            <a:chExt cx="769259" cy="2307775"/>
          </a:xfrm>
          <a:solidFill>
            <a:schemeClr val="accent4">
              <a:lumMod val="75000"/>
            </a:schemeClr>
          </a:solidFill>
        </p:grpSpPr>
        <p:sp>
          <p:nvSpPr>
            <p:cNvPr id="101" name="Rectangle 100"/>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2" name="Right Triangle 101"/>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03" name="Rectangle 102"/>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104" name="Rectangle 103"/>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105" name="Rectangle 104"/>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106" name="TextBox 105"/>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107" name="TextBox 106"/>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108" name="TextBox 107"/>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109"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110"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111" name="Oval 110"/>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2" name="Oval 111"/>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3" name="Oval 112"/>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6"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14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150" name="Content Placeholder 149"/>
          <p:cNvSpPr>
            <a:spLocks noGrp="1"/>
          </p:cNvSpPr>
          <p:nvPr>
            <p:ph sz="quarter" idx="17"/>
          </p:nvPr>
        </p:nvSpPr>
        <p:spPr>
          <a:xfrm>
            <a:off x="5211763" y="3733800"/>
            <a:ext cx="6827837" cy="1600200"/>
          </a:xfrm>
        </p:spPr>
        <p:txBody>
          <a:bodyPr>
            <a:normAutofit/>
          </a:bodyPr>
          <a:lstStyle>
            <a:lvl1pPr marL="0" indent="0" algn="just">
              <a:buNone/>
              <a:defRPr sz="2400"/>
            </a:lvl1pPr>
          </a:lstStyle>
          <a:p>
            <a:pPr lvl="0"/>
            <a:endParaRPr lang="fa-IR" dirty="0"/>
          </a:p>
        </p:txBody>
      </p:sp>
      <p:sp>
        <p:nvSpPr>
          <p:cNvPr id="33" name="TextBox 32"/>
          <p:cNvSpPr txBox="1"/>
          <p:nvPr userDrawn="1"/>
        </p:nvSpPr>
        <p:spPr>
          <a:xfrm>
            <a:off x="10819279" y="6067040"/>
            <a:ext cx="1040670"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Service</a:t>
            </a:r>
            <a:endParaRPr lang="en-US" sz="2200" dirty="0">
              <a:solidFill>
                <a:schemeClr val="tx1">
                  <a:lumMod val="75000"/>
                  <a:lumOff val="25000"/>
                </a:schemeClr>
              </a:solidFill>
              <a:latin typeface="Arial" pitchFamily="34" charset="0"/>
              <a:cs typeface="Arial" pitchFamily="34" charset="0"/>
            </a:endParaRPr>
          </a:p>
        </p:txBody>
      </p:sp>
      <p:sp>
        <p:nvSpPr>
          <p:cNvPr id="34" name="Oval 33"/>
          <p:cNvSpPr/>
          <p:nvPr userDrawn="1"/>
        </p:nvSpPr>
        <p:spPr>
          <a:xfrm>
            <a:off x="10269478" y="6028761"/>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Rectangle 34"/>
          <p:cNvSpPr/>
          <p:nvPr userDrawn="1"/>
        </p:nvSpPr>
        <p:spPr>
          <a:xfrm>
            <a:off x="10210800" y="-2248438"/>
            <a:ext cx="11506200" cy="11410954"/>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66990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7" name="Slide Number Placeholder 5"/>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2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9" name="Rectangle 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 name="Right Triangle 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1" name="Group 1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12" name="Rectangle 1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3" name="Right Triangle 1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4" name="Rectangle 1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15" name="Group 14"/>
          <p:cNvGrpSpPr/>
          <p:nvPr userDrawn="1"/>
        </p:nvGrpSpPr>
        <p:grpSpPr>
          <a:xfrm>
            <a:off x="1295401" y="5035065"/>
            <a:ext cx="769058" cy="1822935"/>
            <a:chOff x="2554511" y="5341256"/>
            <a:chExt cx="769259" cy="1516744"/>
          </a:xfrm>
          <a:solidFill>
            <a:schemeClr val="accent1">
              <a:lumMod val="75000"/>
            </a:schemeClr>
          </a:solidFill>
        </p:grpSpPr>
        <p:sp>
          <p:nvSpPr>
            <p:cNvPr id="16" name="Right Triangle 1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7" name="Rectangle 1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8" name="Group 17"/>
          <p:cNvGrpSpPr/>
          <p:nvPr userDrawn="1"/>
        </p:nvGrpSpPr>
        <p:grpSpPr>
          <a:xfrm>
            <a:off x="4343400" y="2891135"/>
            <a:ext cx="769059" cy="2143927"/>
            <a:chOff x="4862285" y="3033479"/>
            <a:chExt cx="769259" cy="2307774"/>
          </a:xfrm>
          <a:solidFill>
            <a:schemeClr val="accent2">
              <a:lumMod val="75000"/>
            </a:schemeClr>
          </a:solidFill>
        </p:grpSpPr>
        <p:sp>
          <p:nvSpPr>
            <p:cNvPr id="19" name="Rectangle 1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0" name="Right Triangle 1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21" name="Group 20"/>
          <p:cNvGrpSpPr/>
          <p:nvPr userDrawn="1"/>
        </p:nvGrpSpPr>
        <p:grpSpPr>
          <a:xfrm>
            <a:off x="6705600" y="1288342"/>
            <a:ext cx="769059" cy="1607258"/>
            <a:chOff x="7170059" y="725701"/>
            <a:chExt cx="769259" cy="2307775"/>
          </a:xfrm>
          <a:solidFill>
            <a:schemeClr val="accent4">
              <a:lumMod val="75000"/>
            </a:schemeClr>
          </a:solidFill>
        </p:grpSpPr>
        <p:sp>
          <p:nvSpPr>
            <p:cNvPr id="22" name="Rectangle 2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3" name="Right Triangle 2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24" name="Rectangle 2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25" name="Rectangle 2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26" name="Rectangle 2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27" name="TextBox 2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28" name="TextBox 2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29" name="TextBox 2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3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3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32" name="Oval 31"/>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3" name="Oval 32"/>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4" name="Oval 33"/>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3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37" name="Content Placeholder 149"/>
          <p:cNvSpPr>
            <a:spLocks noGrp="1"/>
          </p:cNvSpPr>
          <p:nvPr>
            <p:ph sz="quarter" idx="17"/>
          </p:nvPr>
        </p:nvSpPr>
        <p:spPr>
          <a:xfrm>
            <a:off x="5211763" y="3733800"/>
            <a:ext cx="6827837" cy="1600200"/>
          </a:xfrm>
        </p:spPr>
        <p:txBody>
          <a:bodyPr>
            <a:normAutofit/>
          </a:bodyPr>
          <a:lstStyle>
            <a:lvl1pPr marL="0" indent="0">
              <a:buNone/>
              <a:defRPr sz="2400"/>
            </a:lvl1pPr>
          </a:lstStyle>
          <a:p>
            <a:pPr lvl="0"/>
            <a:endParaRPr lang="fa-IR" dirty="0"/>
          </a:p>
        </p:txBody>
      </p:sp>
    </p:spTree>
    <p:extLst>
      <p:ext uri="{BB962C8B-B14F-4D97-AF65-F5344CB8AC3E}">
        <p14:creationId xmlns:p14="http://schemas.microsoft.com/office/powerpoint/2010/main" val="1289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188E6-A6B1-4060-80C5-A5261790DAB8}" type="datetime1">
              <a:rPr lang="en-US" smtClean="0">
                <a:solidFill>
                  <a:prstClr val="black">
                    <a:tint val="75000"/>
                  </a:prstClr>
                </a:solidFill>
              </a:rPr>
              <a:t>10/18/2023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A403DB-11B7-4CB7-823A-CED9CA455BA1}" type="datetime1">
              <a:rPr lang="en-US" smtClean="0">
                <a:solidFill>
                  <a:prstClr val="black">
                    <a:tint val="75000"/>
                  </a:prstClr>
                </a:solidFill>
              </a:rPr>
              <a:t>10/18/2023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9EA6DE-55B6-45E5-AE57-9CE760A5D04B}" type="datetime1">
              <a:rPr lang="en-US" smtClean="0">
                <a:solidFill>
                  <a:prstClr val="black">
                    <a:tint val="75000"/>
                  </a:prstClr>
                </a:solidFill>
              </a:rPr>
              <a:t>10/18/2023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7010400" y="274641"/>
            <a:ext cx="4572001" cy="715961"/>
          </a:xfrm>
        </p:spPr>
        <p:txBody>
          <a:bodyPr>
            <a:normAutofit/>
          </a:bodyPr>
          <a:lstStyle>
            <a:lvl1pPr algn="l">
              <a:defRPr sz="3732">
                <a:solidFill>
                  <a:schemeClr val="tx1">
                    <a:lumMod val="65000"/>
                    <a:lumOff val="35000"/>
                  </a:schemeClr>
                </a:solidFill>
              </a:defRPr>
            </a:lvl1pPr>
          </a:lstStyle>
          <a:p>
            <a:r>
              <a:rPr lang="en-US" dirty="0"/>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2FD557-D341-460D-8A62-69AAAAD05D02}" type="datetime1">
              <a:rPr lang="en-US" smtClean="0">
                <a:solidFill>
                  <a:prstClr val="black">
                    <a:tint val="75000"/>
                  </a:prstClr>
                </a:solidFill>
              </a:rPr>
              <a:t>10/18/2023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10400" y="274641"/>
            <a:ext cx="4572001" cy="71108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737601"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19581D8E-07C0-4EF8-BABE-0FB7FCC373E7}" type="datetime1">
              <a:rPr lang="en-US" smtClean="0">
                <a:solidFill>
                  <a:prstClr val="black">
                    <a:tint val="75000"/>
                  </a:prstClr>
                </a:solidFill>
              </a:rPr>
              <a:t>10/18/2023</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2249791"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69"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9" r:id="rId11"/>
    <p:sldLayoutId id="2147483760" r:id="rId12"/>
    <p:sldLayoutId id="2147483761" r:id="rId13"/>
    <p:sldLayoutId id="2147483762" r:id="rId14"/>
    <p:sldLayoutId id="2147483765" r:id="rId15"/>
    <p:sldLayoutId id="2147483768" r:id="rId16"/>
  </p:sldLayoutIdLst>
  <p:hf hdr="0" ftr="0" dt="0"/>
  <p:txStyles>
    <p:title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b="0" i="0" u="none"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emf"/><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391400" y="2123059"/>
            <a:ext cx="2209800" cy="1077218"/>
          </a:xfrm>
          <a:prstGeom prst="rect">
            <a:avLst/>
          </a:prstGeom>
        </p:spPr>
        <p:txBody>
          <a:bodyPr wrap="square">
            <a:spAutoFit/>
          </a:bodyPr>
          <a:lstStyle/>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VANET, Drone</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Self Driving Car</a:t>
            </a:r>
          </a:p>
          <a:p>
            <a:pPr marL="342900" indent="-342900">
              <a:buFont typeface="Wingdings" panose="05000000000000000000" pitchFamily="2" charset="2"/>
              <a:buChar char="ü"/>
            </a:pPr>
            <a:r>
              <a:rPr lang="en-GB" sz="1600" dirty="0" err="1">
                <a:latin typeface="Arial" panose="020B0604020202020204" pitchFamily="34" charset="0"/>
                <a:cs typeface="Arial" panose="020B0604020202020204" pitchFamily="34" charset="0"/>
              </a:rPr>
              <a:t>NoC</a:t>
            </a:r>
            <a:endParaRPr lang="en-GB"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Accelerators</a:t>
            </a:r>
          </a:p>
        </p:txBody>
      </p:sp>
      <p:sp>
        <p:nvSpPr>
          <p:cNvPr id="42" name="Rectangle 41"/>
          <p:cNvSpPr/>
          <p:nvPr/>
        </p:nvSpPr>
        <p:spPr>
          <a:xfrm>
            <a:off x="5257800" y="3774511"/>
            <a:ext cx="6781800"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unique blend of basic and applied research, proving mathematical theorems on the one hand, and building practical systems on the other for improving the performance, dependability and security of computer and communication systems.</a:t>
            </a:r>
          </a:p>
        </p:txBody>
      </p:sp>
      <p:sp>
        <p:nvSpPr>
          <p:cNvPr id="24" name="Title 23"/>
          <p:cNvSpPr>
            <a:spLocks noGrp="1"/>
          </p:cNvSpPr>
          <p:nvPr>
            <p:ph type="title" idx="4294967295"/>
          </p:nvPr>
        </p:nvSpPr>
        <p:spPr>
          <a:xfrm>
            <a:off x="6293733" y="304800"/>
            <a:ext cx="5888742" cy="787281"/>
          </a:xfrm>
        </p:spPr>
        <p:txBody>
          <a:bodyPr>
            <a:noAutofit/>
          </a:bodyPr>
          <a:lstStyle/>
          <a:p>
            <a:pPr algn="ctr"/>
            <a:r>
              <a:rPr lang="en-GB" sz="2800" b="1" dirty="0">
                <a:solidFill>
                  <a:schemeClr val="bg2">
                    <a:lumMod val="25000"/>
                  </a:schemeClr>
                </a:solidFill>
                <a:latin typeface="Arial" panose="020B0604020202020204" pitchFamily="34" charset="0"/>
                <a:cs typeface="Arial" panose="020B0604020202020204" pitchFamily="34" charset="0"/>
              </a:rPr>
              <a:t>High-performance Networking Laboratory</a:t>
            </a: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40" name="L-Shape 39"/>
          <p:cNvSpPr/>
          <p:nvPr/>
        </p:nvSpPr>
        <p:spPr>
          <a:xfrm rot="19005742">
            <a:off x="5512487" y="6019637"/>
            <a:ext cx="563094" cy="299322"/>
          </a:xfrm>
          <a:prstGeom prst="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a:cs typeface="B Nazanin" panose="00000400000000000000" pitchFamily="2" charset="-78"/>
            </a:endParaRPr>
          </a:p>
        </p:txBody>
      </p:sp>
      <p:sp>
        <p:nvSpPr>
          <p:cNvPr id="2" name="AutoShape 4" descr="Image result for hp server rack mount"/>
          <p:cNvSpPr>
            <a:spLocks noChangeAspect="1" noChangeArrowheads="1"/>
          </p:cNvSpPr>
          <p:nvPr/>
        </p:nvSpPr>
        <p:spPr bwMode="auto">
          <a:xfrm>
            <a:off x="155575" y="-547688"/>
            <a:ext cx="39719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9263225" y="2123059"/>
            <a:ext cx="3030096" cy="1077218"/>
          </a:xfrm>
          <a:prstGeom prst="rect">
            <a:avLst/>
          </a:prstGeom>
        </p:spPr>
        <p:txBody>
          <a:bodyPr wrap="square">
            <a:spAutoFit/>
          </a:bodyPr>
          <a:lstStyle/>
          <a:p>
            <a:pPr marL="342900" indent="-342900">
              <a:buFont typeface="Wingdings" panose="05000000000000000000" pitchFamily="2" charset="2"/>
              <a:buChar char="ü"/>
            </a:pPr>
            <a:r>
              <a:rPr lang="en-GB" sz="1600" dirty="0" err="1">
                <a:latin typeface="Arial" panose="020B0604020202020204" pitchFamily="34" charset="0"/>
                <a:cs typeface="Arial" panose="020B0604020202020204" pitchFamily="34" charset="0"/>
              </a:rPr>
              <a:t>IoT</a:t>
            </a:r>
            <a:r>
              <a:rPr lang="en-GB" sz="1600" dirty="0">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rPr>
              <a:t>Edge Computing</a:t>
            </a:r>
            <a:endParaRPr lang="en-GB"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SDN and Cloud Computing</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Security and Privacy</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Big Data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75" y="3124200"/>
            <a:ext cx="2840005" cy="1893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76200"/>
            <a:ext cx="4509372" cy="3994716"/>
          </a:xfrm>
          <a:prstGeom prst="rect">
            <a:avLst/>
          </a:prstGeom>
        </p:spPr>
      </p:pic>
    </p:spTree>
    <p:extLst>
      <p:ext uri="{BB962C8B-B14F-4D97-AF65-F5344CB8AC3E}">
        <p14:creationId xmlns:p14="http://schemas.microsoft.com/office/powerpoint/2010/main" val="688339772"/>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dirty="0">
              <a:solidFill>
                <a:prstClr val="black">
                  <a:tint val="75000"/>
                </a:prstClr>
              </a:solidFill>
            </a:endParaRPr>
          </a:p>
        </p:txBody>
      </p:sp>
      <p:sp>
        <p:nvSpPr>
          <p:cNvPr id="5" name="TextBox 4"/>
          <p:cNvSpPr txBox="1"/>
          <p:nvPr/>
        </p:nvSpPr>
        <p:spPr>
          <a:xfrm>
            <a:off x="1879600" y="2000548"/>
            <a:ext cx="10210800" cy="1692771"/>
          </a:xfrm>
          <a:prstGeom prst="rect">
            <a:avLst/>
          </a:prstGeom>
          <a:noFill/>
        </p:spPr>
        <p:txBody>
          <a:bodyPr wrap="square" rtlCol="0">
            <a:spAutoFit/>
          </a:bodyPr>
          <a:lstStyle/>
          <a:p>
            <a:r>
              <a:rPr lang="en-US" b="1" u="sng" dirty="0">
                <a:solidFill>
                  <a:schemeClr val="accent2">
                    <a:lumMod val="75000"/>
                  </a:schemeClr>
                </a:solidFill>
              </a:rPr>
              <a:t>Big Data </a:t>
            </a:r>
            <a:r>
              <a:rPr lang="en-US" sz="2000" dirty="0"/>
              <a:t>Every day, we create 2.5 quintillion bytes of data – so much, that 90% of data in the world today has been created in the last two years alone. When data sets get so big that they cannot be analyzed by traditional data processing application tools, it becomes known as ‘Big Data’. In our lab we apply approximate computing in order to tackle the problems regarding the volume of data.</a:t>
            </a:r>
            <a:endParaRPr lang="en-US" sz="2000" b="1" u="sng" dirty="0">
              <a:solidFill>
                <a:schemeClr val="accent2">
                  <a:lumMod val="75000"/>
                </a:schemeClr>
              </a:solidFill>
            </a:endParaRPr>
          </a:p>
        </p:txBody>
      </p:sp>
      <p:sp>
        <p:nvSpPr>
          <p:cNvPr id="7" name="TextBox 6"/>
          <p:cNvSpPr txBox="1"/>
          <p:nvPr/>
        </p:nvSpPr>
        <p:spPr>
          <a:xfrm>
            <a:off x="1905000" y="4001096"/>
            <a:ext cx="10210800" cy="1692771"/>
          </a:xfrm>
          <a:prstGeom prst="rect">
            <a:avLst/>
          </a:prstGeom>
          <a:noFill/>
        </p:spPr>
        <p:txBody>
          <a:bodyPr wrap="square" rtlCol="0">
            <a:spAutoFit/>
          </a:bodyPr>
          <a:lstStyle/>
          <a:p>
            <a:r>
              <a:rPr lang="en-US" b="1" u="sng" dirty="0">
                <a:solidFill>
                  <a:schemeClr val="accent2">
                    <a:lumMod val="75000"/>
                  </a:schemeClr>
                </a:solidFill>
              </a:rPr>
              <a:t>Software-Defined Networking</a:t>
            </a:r>
          </a:p>
          <a:p>
            <a:pPr algn="just"/>
            <a:r>
              <a:rPr lang="en-US" sz="2000" dirty="0"/>
              <a:t>SDN is a major paradigm shift in the networking. In SDNs a globally centralized entity controller the behavior of the network, which solves many problems of the traditional networks due to their distributed stated. Nevertheless the whole systems remains an asynchronous distributed. Starting in 2015 we produced efficient algorithms to solve these inherent  problems in SDN.</a:t>
            </a:r>
            <a:endParaRPr lang="en-US" sz="2000" b="1" u="sng" dirty="0">
              <a:solidFill>
                <a:schemeClr val="accent2">
                  <a:lumMod val="75000"/>
                </a:schemeClr>
              </a:solidFill>
            </a:endParaRPr>
          </a:p>
        </p:txBody>
      </p:sp>
      <p:pic>
        <p:nvPicPr>
          <p:cNvPr id="3" name="Picture 2" descr="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2140519"/>
            <a:ext cx="1762125" cy="1511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28" name="Picture 4" descr="https://www.storagecraft.com/blog/wp-content/uploads/2017/03/software-defined-networking-sd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75" y="4251590"/>
            <a:ext cx="1727775" cy="1295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TextBox 8"/>
          <p:cNvSpPr txBox="1"/>
          <p:nvPr/>
        </p:nvSpPr>
        <p:spPr>
          <a:xfrm>
            <a:off x="2015067" y="166950"/>
            <a:ext cx="10210800" cy="1508105"/>
          </a:xfrm>
          <a:prstGeom prst="rect">
            <a:avLst/>
          </a:prstGeom>
          <a:noFill/>
        </p:spPr>
        <p:txBody>
          <a:bodyPr wrap="square" rtlCol="0">
            <a:spAutoFit/>
          </a:bodyPr>
          <a:lstStyle/>
          <a:p>
            <a:r>
              <a:rPr lang="en-US" b="1" u="sng" dirty="0">
                <a:solidFill>
                  <a:schemeClr val="accent2">
                    <a:lumMod val="75000"/>
                  </a:schemeClr>
                </a:solidFill>
              </a:rPr>
              <a:t>Internet of Things</a:t>
            </a:r>
          </a:p>
          <a:p>
            <a:r>
              <a:rPr lang="en-US" sz="2000" dirty="0"/>
              <a:t>the network of physical devices, vehicles, home appliances, and other items embedded with</a:t>
            </a:r>
            <a:r>
              <a:rPr lang="en-US" dirty="0"/>
              <a:t> electronics, software, sensors, actuators</a:t>
            </a:r>
            <a:r>
              <a:rPr lang="en-US" sz="2000" dirty="0"/>
              <a:t>, and</a:t>
            </a:r>
            <a:r>
              <a:rPr lang="en-US" dirty="0"/>
              <a:t> connectivity </a:t>
            </a:r>
            <a:r>
              <a:rPr lang="en-US" sz="2000" dirty="0"/>
              <a:t>which enables these things to connect, </a:t>
            </a:r>
            <a:r>
              <a:rPr lang="en-US" dirty="0"/>
              <a:t>collect </a:t>
            </a:r>
            <a:r>
              <a:rPr lang="en-US" sz="2000" dirty="0"/>
              <a:t>and exchange</a:t>
            </a:r>
            <a:r>
              <a:rPr lang="en-US" dirty="0"/>
              <a:t> data</a:t>
            </a:r>
            <a:r>
              <a:rPr lang="en-US" sz="2000" dirty="0"/>
              <a:t>.</a:t>
            </a:r>
            <a:endParaRPr lang="en-US" sz="2000" b="1" u="sng" dirty="0">
              <a:solidFill>
                <a:schemeClr val="accent2">
                  <a:lumMod val="75000"/>
                </a:schemeClr>
              </a:solidFill>
            </a:endParaRPr>
          </a:p>
        </p:txBody>
      </p:sp>
      <p:pic>
        <p:nvPicPr>
          <p:cNvPr id="11" name="Picture 10"/>
          <p:cNvPicPr>
            <a:picLocks noChangeAspect="1"/>
          </p:cNvPicPr>
          <p:nvPr/>
        </p:nvPicPr>
        <p:blipFill>
          <a:blip r:embed="rId4"/>
          <a:stretch>
            <a:fillRect/>
          </a:stretch>
        </p:blipFill>
        <p:spPr>
          <a:xfrm>
            <a:off x="98073" y="240966"/>
            <a:ext cx="1879599" cy="1421627"/>
          </a:xfrm>
          <a:prstGeom prst="rect">
            <a:avLst/>
          </a:prstGeom>
        </p:spPr>
      </p:pic>
    </p:spTree>
    <p:extLst>
      <p:ext uri="{BB962C8B-B14F-4D97-AF65-F5344CB8AC3E}">
        <p14:creationId xmlns:p14="http://schemas.microsoft.com/office/powerpoint/2010/main" val="39122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dirty="0">
              <a:solidFill>
                <a:prstClr val="black">
                  <a:tint val="75000"/>
                </a:prstClr>
              </a:solidFill>
            </a:endParaRPr>
          </a:p>
        </p:txBody>
      </p:sp>
      <p:sp>
        <p:nvSpPr>
          <p:cNvPr id="5" name="TextBox 4"/>
          <p:cNvSpPr txBox="1"/>
          <p:nvPr/>
        </p:nvSpPr>
        <p:spPr>
          <a:xfrm>
            <a:off x="671030" y="3495342"/>
            <a:ext cx="10210800" cy="3416320"/>
          </a:xfrm>
          <a:prstGeom prst="rect">
            <a:avLst/>
          </a:prstGeom>
          <a:noFill/>
        </p:spPr>
        <p:txBody>
          <a:bodyPr wrap="square" rtlCol="0">
            <a:spAutoFit/>
          </a:bodyPr>
          <a:lstStyle/>
          <a:p>
            <a:r>
              <a:rPr lang="en-US" dirty="0"/>
              <a:t>It simultaneously increases economies of scale and efficiencies, while decreasing operating costs. </a:t>
            </a:r>
          </a:p>
          <a:p>
            <a:r>
              <a:rPr lang="en-US" dirty="0"/>
              <a:t>it delivers an optimized and customized quality of experience inexpensively to the end-user. When automation frameworks are infused with </a:t>
            </a:r>
            <a:r>
              <a:rPr lang="en-US" dirty="0">
                <a:solidFill>
                  <a:srgbClr val="0070C0"/>
                </a:solidFill>
              </a:rPr>
              <a:t>telemetry</a:t>
            </a:r>
            <a:r>
              <a:rPr lang="en-US" dirty="0"/>
              <a:t>, </a:t>
            </a:r>
            <a:r>
              <a:rPr lang="en-US" dirty="0">
                <a:solidFill>
                  <a:srgbClr val="0070C0"/>
                </a:solidFill>
              </a:rPr>
              <a:t>big data analytics</a:t>
            </a:r>
            <a:r>
              <a:rPr lang="en-US" dirty="0"/>
              <a:t>, and </a:t>
            </a:r>
            <a:r>
              <a:rPr lang="en-US" dirty="0">
                <a:solidFill>
                  <a:srgbClr val="0070C0"/>
                </a:solidFill>
              </a:rPr>
              <a:t>machine learning</a:t>
            </a:r>
            <a:r>
              <a:rPr lang="en-US" dirty="0"/>
              <a:t>, and </a:t>
            </a:r>
            <a:r>
              <a:rPr lang="en-US" dirty="0">
                <a:solidFill>
                  <a:srgbClr val="0070C0"/>
                </a:solidFill>
              </a:rPr>
              <a:t>network guidance </a:t>
            </a:r>
            <a:r>
              <a:rPr lang="en-US" dirty="0"/>
              <a:t>is provided to self-analyze, self-discover, self-configure, and self-correct, the autonomous network is born. </a:t>
            </a:r>
          </a:p>
          <a:p>
            <a:r>
              <a:rPr lang="en-US" dirty="0"/>
              <a:t>The aim of the </a:t>
            </a:r>
            <a:r>
              <a:rPr lang="en-US" dirty="0">
                <a:solidFill>
                  <a:srgbClr val="0070C0"/>
                </a:solidFill>
              </a:rPr>
              <a:t>Self-Driving Network </a:t>
            </a:r>
            <a:r>
              <a:rPr lang="en-US" dirty="0"/>
              <a:t>is to eliminate the “</a:t>
            </a:r>
            <a:r>
              <a:rPr lang="en-US" dirty="0">
                <a:solidFill>
                  <a:srgbClr val="0070C0"/>
                </a:solidFill>
              </a:rPr>
              <a:t>manual work</a:t>
            </a:r>
            <a:r>
              <a:rPr lang="en-US" dirty="0"/>
              <a:t>” required to keep networks running.</a:t>
            </a:r>
            <a:endParaRPr lang="en-US" sz="2000" b="1" u="sng"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152400" y="76200"/>
            <a:ext cx="5624030" cy="3048000"/>
          </a:xfrm>
          <a:prstGeom prst="rect">
            <a:avLst/>
          </a:prstGeom>
        </p:spPr>
      </p:pic>
      <p:sp>
        <p:nvSpPr>
          <p:cNvPr id="8" name="Rectangle 7"/>
          <p:cNvSpPr/>
          <p:nvPr/>
        </p:nvSpPr>
        <p:spPr>
          <a:xfrm>
            <a:off x="5867400" y="79022"/>
            <a:ext cx="6096000" cy="3416320"/>
          </a:xfrm>
          <a:prstGeom prst="rect">
            <a:avLst/>
          </a:prstGeom>
        </p:spPr>
        <p:txBody>
          <a:bodyPr>
            <a:spAutoFit/>
          </a:bodyPr>
          <a:lstStyle/>
          <a:p>
            <a:r>
              <a:rPr lang="en-US" b="1" u="sng" dirty="0">
                <a:solidFill>
                  <a:srgbClr val="019ADD">
                    <a:lumMod val="75000"/>
                  </a:srgbClr>
                </a:solidFill>
              </a:rPr>
              <a:t>Self-Driving </a:t>
            </a:r>
            <a:r>
              <a:rPr lang="en-US" b="1" u="sng" dirty="0" err="1">
                <a:solidFill>
                  <a:srgbClr val="019ADD">
                    <a:lumMod val="75000"/>
                  </a:srgbClr>
                </a:solidFill>
              </a:rPr>
              <a:t>Network</a:t>
            </a:r>
            <a:r>
              <a:rPr lang="en-US" dirty="0" err="1">
                <a:solidFill>
                  <a:srgbClr val="000000"/>
                </a:solidFill>
              </a:rPr>
              <a:t>The</a:t>
            </a:r>
            <a:r>
              <a:rPr lang="en-US" dirty="0">
                <a:solidFill>
                  <a:srgbClr val="000000"/>
                </a:solidFill>
              </a:rPr>
              <a:t> Self-Driving Network™, similar to a </a:t>
            </a:r>
            <a:r>
              <a:rPr lang="en-US" u="sng" dirty="0">
                <a:solidFill>
                  <a:srgbClr val="0070C0"/>
                </a:solidFill>
              </a:rPr>
              <a:t>self-driving car</a:t>
            </a:r>
            <a:r>
              <a:rPr lang="en-US" dirty="0">
                <a:solidFill>
                  <a:srgbClr val="000000"/>
                </a:solidFill>
              </a:rPr>
              <a:t>, is an autonomous network that is predictive and adaptive to its environment. </a:t>
            </a:r>
          </a:p>
          <a:p>
            <a:r>
              <a:rPr lang="en-US" dirty="0"/>
              <a:t>Self-Driving Network encompasses all of the advantages provided by automation. Thus companies can redeploy their resources to focus on other tasks that provide a higher </a:t>
            </a:r>
            <a:r>
              <a:rPr lang="en-US" dirty="0">
                <a:solidFill>
                  <a:srgbClr val="0070C0"/>
                </a:solidFill>
              </a:rPr>
              <a:t>return on investment (ROI).</a:t>
            </a:r>
          </a:p>
        </p:txBody>
      </p:sp>
    </p:spTree>
    <p:extLst>
      <p:ext uri="{BB962C8B-B14F-4D97-AF65-F5344CB8AC3E}">
        <p14:creationId xmlns:p14="http://schemas.microsoft.com/office/powerpoint/2010/main" val="192368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dirty="0">
              <a:solidFill>
                <a:prstClr val="black">
                  <a:tint val="75000"/>
                </a:prstClr>
              </a:solidFill>
            </a:endParaRPr>
          </a:p>
        </p:txBody>
      </p:sp>
      <p:sp>
        <p:nvSpPr>
          <p:cNvPr id="5" name="TextBox 4"/>
          <p:cNvSpPr txBox="1"/>
          <p:nvPr/>
        </p:nvSpPr>
        <p:spPr>
          <a:xfrm>
            <a:off x="606298" y="3305158"/>
            <a:ext cx="10210800" cy="3416320"/>
          </a:xfrm>
          <a:prstGeom prst="rect">
            <a:avLst/>
          </a:prstGeom>
          <a:noFill/>
        </p:spPr>
        <p:txBody>
          <a:bodyPr wrap="square" rtlCol="0">
            <a:spAutoFit/>
          </a:bodyPr>
          <a:lstStyle/>
          <a:p>
            <a:r>
              <a:rPr lang="en-US" dirty="0"/>
              <a:t>Gartner research: 75 percent of current networks are still managed manually</a:t>
            </a:r>
          </a:p>
          <a:p>
            <a:r>
              <a:rPr lang="en-US" dirty="0"/>
              <a:t>intent-based networking is based on telling the network what you want (your intent) rather than exactly what to do, on a technical level, to accomplish your goal.</a:t>
            </a:r>
          </a:p>
          <a:p>
            <a:r>
              <a:rPr lang="en-US" dirty="0"/>
              <a:t>According to many industry analysts, intent-based networking systems will be necessary to manage the networks of the future connecting </a:t>
            </a:r>
            <a:r>
              <a:rPr lang="en-US" u="sng" dirty="0"/>
              <a:t>data centers</a:t>
            </a:r>
            <a:r>
              <a:rPr lang="en-US" dirty="0"/>
              <a:t>, </a:t>
            </a:r>
            <a:r>
              <a:rPr lang="en-US" u="sng" dirty="0"/>
              <a:t>public clouds</a:t>
            </a:r>
            <a:r>
              <a:rPr lang="en-US" dirty="0"/>
              <a:t> and the Internet of Things (</a:t>
            </a:r>
            <a:r>
              <a:rPr lang="en-US" u="sng" dirty="0" err="1"/>
              <a:t>IoT</a:t>
            </a:r>
            <a:r>
              <a:rPr lang="en-US" dirty="0"/>
              <a:t>).</a:t>
            </a:r>
          </a:p>
          <a:p>
            <a:r>
              <a:rPr lang="en-US" dirty="0"/>
              <a:t>Gartner predicts that IBN will be functioning in at least a thousand enterprise networks by 2020.</a:t>
            </a:r>
            <a:endParaRPr lang="en-US" sz="2000" b="1" u="sng" dirty="0">
              <a:solidFill>
                <a:schemeClr val="accent2">
                  <a:lumMod val="75000"/>
                </a:schemeClr>
              </a:solidFill>
            </a:endParaRPr>
          </a:p>
        </p:txBody>
      </p:sp>
      <p:sp>
        <p:nvSpPr>
          <p:cNvPr id="8" name="Rectangle 7"/>
          <p:cNvSpPr/>
          <p:nvPr/>
        </p:nvSpPr>
        <p:spPr>
          <a:xfrm>
            <a:off x="5867400" y="79022"/>
            <a:ext cx="6096000" cy="2308324"/>
          </a:xfrm>
          <a:prstGeom prst="rect">
            <a:avLst/>
          </a:prstGeom>
        </p:spPr>
        <p:txBody>
          <a:bodyPr>
            <a:spAutoFit/>
          </a:bodyPr>
          <a:lstStyle/>
          <a:p>
            <a:r>
              <a:rPr lang="en-US" b="1" u="sng" dirty="0">
                <a:solidFill>
                  <a:srgbClr val="019ADD">
                    <a:lumMod val="75000"/>
                  </a:srgbClr>
                </a:solidFill>
              </a:rPr>
              <a:t>Intent-Based Networking</a:t>
            </a:r>
            <a:r>
              <a:rPr lang="en-US" dirty="0">
                <a:solidFill>
                  <a:srgbClr val="000000"/>
                </a:solidFill>
              </a:rPr>
              <a:t> </a:t>
            </a:r>
            <a:r>
              <a:rPr lang="en-US" dirty="0"/>
              <a:t>(IBN) is a developing area of technology incorporating artificial intelligence (</a:t>
            </a:r>
            <a:r>
              <a:rPr lang="en-US" u="sng" dirty="0"/>
              <a:t>AI</a:t>
            </a:r>
            <a:r>
              <a:rPr lang="en-US" dirty="0"/>
              <a:t>) and </a:t>
            </a:r>
            <a:r>
              <a:rPr lang="en-US" u="sng" dirty="0"/>
              <a:t>machine learning</a:t>
            </a:r>
            <a:r>
              <a:rPr lang="en-US" dirty="0"/>
              <a:t> to automate administrative tasks across a network. The end goal of IBN is the creation of self-managing networks.</a:t>
            </a:r>
            <a:endParaRPr lang="en-US" dirty="0">
              <a:solidFill>
                <a:srgbClr val="0070C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05" y="457200"/>
            <a:ext cx="5385995" cy="2162880"/>
          </a:xfrm>
          <a:prstGeom prst="rect">
            <a:avLst/>
          </a:prstGeom>
        </p:spPr>
      </p:pic>
    </p:spTree>
    <p:extLst>
      <p:ext uri="{BB962C8B-B14F-4D97-AF65-F5344CB8AC3E}">
        <p14:creationId xmlns:p14="http://schemas.microsoft.com/office/powerpoint/2010/main" val="55072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dirty="0">
              <a:solidFill>
                <a:prstClr val="black">
                  <a:tint val="75000"/>
                </a:prstClr>
              </a:solidFill>
            </a:endParaRPr>
          </a:p>
        </p:txBody>
      </p:sp>
      <p:sp>
        <p:nvSpPr>
          <p:cNvPr id="10" name="TextBox 9"/>
          <p:cNvSpPr txBox="1"/>
          <p:nvPr/>
        </p:nvSpPr>
        <p:spPr>
          <a:xfrm>
            <a:off x="2037645" y="2170772"/>
            <a:ext cx="10001955" cy="2123658"/>
          </a:xfrm>
          <a:prstGeom prst="rect">
            <a:avLst/>
          </a:prstGeom>
          <a:noFill/>
        </p:spPr>
        <p:txBody>
          <a:bodyPr wrap="square" rtlCol="0">
            <a:spAutoFit/>
          </a:bodyPr>
          <a:lstStyle/>
          <a:p>
            <a:r>
              <a:rPr lang="en-US" b="1" u="sng" dirty="0">
                <a:solidFill>
                  <a:schemeClr val="accent2">
                    <a:lumMod val="75000"/>
                  </a:schemeClr>
                </a:solidFill>
              </a:rPr>
              <a:t>Online optimization</a:t>
            </a:r>
          </a:p>
          <a:p>
            <a:pPr algn="just"/>
            <a:r>
              <a:rPr lang="en-US" sz="2000" dirty="0"/>
              <a:t>a field of optimization theory, more popular in</a:t>
            </a:r>
            <a:r>
              <a:rPr lang="en-US" dirty="0"/>
              <a:t> </a:t>
            </a:r>
            <a:r>
              <a:rPr lang="en-US" u="sng" dirty="0">
                <a:solidFill>
                  <a:srgbClr val="0070C0"/>
                </a:solidFill>
              </a:rPr>
              <a:t>computer science</a:t>
            </a:r>
            <a:r>
              <a:rPr lang="en-US" dirty="0"/>
              <a:t>  </a:t>
            </a:r>
            <a:r>
              <a:rPr lang="en-US" sz="2000" dirty="0"/>
              <a:t>and </a:t>
            </a:r>
            <a:r>
              <a:rPr lang="en-US" u="sng" dirty="0">
                <a:solidFill>
                  <a:srgbClr val="0070C0"/>
                </a:solidFill>
              </a:rPr>
              <a:t>operations research</a:t>
            </a:r>
            <a:r>
              <a:rPr lang="en-US" dirty="0"/>
              <a:t>, </a:t>
            </a:r>
            <a:r>
              <a:rPr lang="en-US" sz="2000" dirty="0"/>
              <a:t>that deals with optimization problems having no or incomplete knowledge of the future (online). These kind of problems are denoted as online problems and are seen as opposed to the classical optimization problems where complete information is assumed (offline).</a:t>
            </a:r>
          </a:p>
        </p:txBody>
      </p:sp>
      <p:pic>
        <p:nvPicPr>
          <p:cNvPr id="6" name="Picture 5"/>
          <p:cNvPicPr>
            <a:picLocks noChangeAspect="1"/>
          </p:cNvPicPr>
          <p:nvPr/>
        </p:nvPicPr>
        <p:blipFill>
          <a:blip r:embed="rId2"/>
          <a:stretch>
            <a:fillRect/>
          </a:stretch>
        </p:blipFill>
        <p:spPr>
          <a:xfrm>
            <a:off x="98072" y="2318804"/>
            <a:ext cx="1879600" cy="1600200"/>
          </a:xfrm>
          <a:prstGeom prst="rect">
            <a:avLst/>
          </a:prstGeom>
        </p:spPr>
      </p:pic>
      <p:sp>
        <p:nvSpPr>
          <p:cNvPr id="11" name="TextBox 10"/>
          <p:cNvSpPr txBox="1"/>
          <p:nvPr/>
        </p:nvSpPr>
        <p:spPr>
          <a:xfrm>
            <a:off x="1905000" y="0"/>
            <a:ext cx="10134600" cy="2000548"/>
          </a:xfrm>
          <a:prstGeom prst="rect">
            <a:avLst/>
          </a:prstGeom>
          <a:noFill/>
        </p:spPr>
        <p:txBody>
          <a:bodyPr wrap="square" rtlCol="0">
            <a:spAutoFit/>
          </a:bodyPr>
          <a:lstStyle/>
          <a:p>
            <a:r>
              <a:rPr lang="en-US" b="1" u="sng" dirty="0">
                <a:solidFill>
                  <a:schemeClr val="accent2">
                    <a:lumMod val="75000"/>
                  </a:schemeClr>
                </a:solidFill>
              </a:rPr>
              <a:t>Network on Chip</a:t>
            </a:r>
          </a:p>
          <a:p>
            <a:pPr algn="just"/>
            <a:r>
              <a:rPr lang="en-US" sz="2000" dirty="0"/>
              <a:t>Network-on-Chip (</a:t>
            </a:r>
            <a:r>
              <a:rPr lang="en-US" sz="2000" dirty="0" err="1"/>
              <a:t>NoC</a:t>
            </a:r>
            <a:r>
              <a:rPr lang="en-US" sz="2000" dirty="0"/>
              <a:t>), a scalable and modular design approach, has been proposed as a promising alternative to traditional bus based architectures for inter-core communication. Among different possible alternatives for the interconnect fabric of multicore </a:t>
            </a:r>
            <a:r>
              <a:rPr lang="en-US" sz="2000" dirty="0" err="1"/>
              <a:t>SoCs</a:t>
            </a:r>
            <a:r>
              <a:rPr lang="en-US" sz="2000" dirty="0"/>
              <a:t>, we envision the on-chip wireless communication network as a methodology capable of bringing significant performance gains for multicore </a:t>
            </a:r>
            <a:r>
              <a:rPr lang="en-US" sz="2000" dirty="0" err="1"/>
              <a:t>SoCs</a:t>
            </a:r>
            <a:r>
              <a:rPr lang="en-US" sz="2000" dirty="0"/>
              <a:t>.</a:t>
            </a:r>
            <a:endParaRPr lang="en-US" sz="2000" b="1" u="sng" dirty="0">
              <a:solidFill>
                <a:schemeClr val="accent2">
                  <a:lumMod val="75000"/>
                </a:schemeClr>
              </a:solidFill>
            </a:endParaRPr>
          </a:p>
        </p:txBody>
      </p:sp>
      <p:pic>
        <p:nvPicPr>
          <p:cNvPr id="12" name="Picture 2" descr="https://www.lis.ei.tum.de/fileadmin/w00bdv/www/_migrated_pics/noc_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75" y="214461"/>
            <a:ext cx="1762125" cy="15716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09913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6</a:t>
            </a:fld>
            <a:endParaRPr lang="en-US" dirty="0">
              <a:solidFill>
                <a:prstClr val="black">
                  <a:tint val="75000"/>
                </a:prstClr>
              </a:solidFill>
            </a:endParaRPr>
          </a:p>
        </p:txBody>
      </p:sp>
      <p:sp>
        <p:nvSpPr>
          <p:cNvPr id="7" name="TextBox 6"/>
          <p:cNvSpPr txBox="1"/>
          <p:nvPr/>
        </p:nvSpPr>
        <p:spPr>
          <a:xfrm>
            <a:off x="1977672" y="4501198"/>
            <a:ext cx="10210800" cy="2616101"/>
          </a:xfrm>
          <a:prstGeom prst="rect">
            <a:avLst/>
          </a:prstGeom>
          <a:noFill/>
        </p:spPr>
        <p:txBody>
          <a:bodyPr wrap="square" rtlCol="0">
            <a:spAutoFit/>
          </a:bodyPr>
          <a:lstStyle/>
          <a:p>
            <a:r>
              <a:rPr lang="en-US" b="1" u="sng" dirty="0">
                <a:solidFill>
                  <a:schemeClr val="accent2">
                    <a:lumMod val="75000"/>
                  </a:schemeClr>
                </a:solidFill>
              </a:rPr>
              <a:t>contact</a:t>
            </a:r>
          </a:p>
          <a:p>
            <a:pPr algn="just"/>
            <a:r>
              <a:rPr lang="en-US" sz="2000" dirty="0"/>
              <a:t>Ahmad </a:t>
            </a:r>
            <a:r>
              <a:rPr lang="en-US" sz="2000" dirty="0" err="1"/>
              <a:t>Khonsari</a:t>
            </a:r>
            <a:endParaRPr lang="en-US" sz="2000" dirty="0"/>
          </a:p>
          <a:p>
            <a:pPr algn="just"/>
            <a:r>
              <a:rPr lang="en-US" sz="2000" dirty="0"/>
              <a:t>Main ECE Building, first floor , room 202</a:t>
            </a:r>
          </a:p>
          <a:p>
            <a:pPr algn="just"/>
            <a:r>
              <a:rPr lang="en-US" sz="2000" b="1" u="sng" dirty="0">
                <a:solidFill>
                  <a:schemeClr val="accent2">
                    <a:lumMod val="75000"/>
                  </a:schemeClr>
                </a:solidFill>
              </a:rPr>
              <a:t>Web:</a:t>
            </a:r>
          </a:p>
          <a:p>
            <a:pPr algn="just"/>
            <a:r>
              <a:rPr lang="en-US" sz="2000" dirty="0"/>
              <a:t>http://hpnl.ir</a:t>
            </a:r>
          </a:p>
          <a:p>
            <a:pPr algn="just"/>
            <a:r>
              <a:rPr lang="en-US" sz="2000" b="1" u="sng" dirty="0">
                <a:solidFill>
                  <a:schemeClr val="accent2">
                    <a:lumMod val="75000"/>
                  </a:schemeClr>
                </a:solidFill>
              </a:rPr>
              <a:t>Email:</a:t>
            </a:r>
          </a:p>
          <a:p>
            <a:pPr algn="just"/>
            <a:r>
              <a:rPr lang="en-US" sz="2000" dirty="0"/>
              <a:t>ak@ipm.ir, a_khonsari@ut.ac.ir</a:t>
            </a:r>
          </a:p>
          <a:p>
            <a:pPr algn="just"/>
            <a:endParaRPr lang="en-US" sz="2000" b="1" u="sng" dirty="0">
              <a:solidFill>
                <a:schemeClr val="accent2">
                  <a:lumMod val="75000"/>
                </a:schemeClr>
              </a:solidFill>
            </a:endParaRPr>
          </a:p>
        </p:txBody>
      </p:sp>
      <p:pic>
        <p:nvPicPr>
          <p:cNvPr id="8" name="Picture 7"/>
          <p:cNvPicPr>
            <a:picLocks noChangeAspect="1"/>
          </p:cNvPicPr>
          <p:nvPr/>
        </p:nvPicPr>
        <p:blipFill>
          <a:blip r:embed="rId2"/>
          <a:stretch>
            <a:fillRect/>
          </a:stretch>
        </p:blipFill>
        <p:spPr>
          <a:xfrm>
            <a:off x="98072" y="4602051"/>
            <a:ext cx="1765300" cy="1641532"/>
          </a:xfrm>
          <a:prstGeom prst="rect">
            <a:avLst/>
          </a:prstGeom>
        </p:spPr>
      </p:pic>
      <p:sp>
        <p:nvSpPr>
          <p:cNvPr id="11" name="TextBox 10"/>
          <p:cNvSpPr txBox="1"/>
          <p:nvPr/>
        </p:nvSpPr>
        <p:spPr>
          <a:xfrm>
            <a:off x="1905000" y="0"/>
            <a:ext cx="10134600" cy="3539430"/>
          </a:xfrm>
          <a:prstGeom prst="rect">
            <a:avLst/>
          </a:prstGeom>
          <a:noFill/>
        </p:spPr>
        <p:txBody>
          <a:bodyPr wrap="square" rtlCol="0">
            <a:spAutoFit/>
          </a:bodyPr>
          <a:lstStyle/>
          <a:p>
            <a:r>
              <a:rPr lang="en-US" b="1" u="sng" dirty="0">
                <a:solidFill>
                  <a:schemeClr val="accent2">
                    <a:lumMod val="75000"/>
                  </a:schemeClr>
                </a:solidFill>
              </a:rPr>
              <a:t>Blockchain</a:t>
            </a:r>
          </a:p>
          <a:p>
            <a:pPr algn="just"/>
            <a:r>
              <a:rPr lang="en-US" sz="2000" dirty="0"/>
              <a:t>Blockchains are tamper resistant distributed digital ledgers implemented in a distributed method, without a central repository and central authority i.e. a bank, company, or government. Under normal operation of the blockchain network, no transaction can be changed once published. In 2008, the blockchain idea was combined with several other technologies and computing concepts to create modern cryptocurrencies. The first such blockchain based cryptocurrency was Bitcoin. Despite the many variations of blockchain networks and the rapid development of new blockchain related technologies, most blockchain networks use common concepts. Blockchain technology is still new and should be investigated with the mindset of “how could blockchain technology potentially benefit us?” rather than “how can we make our </a:t>
            </a:r>
            <a:r>
              <a:rPr lang="en-US" sz="2000"/>
              <a:t>problem fit into </a:t>
            </a:r>
            <a:r>
              <a:rPr lang="en-US" sz="2000" dirty="0"/>
              <a:t>the blockchain technology paradigm?”. </a:t>
            </a:r>
          </a:p>
        </p:txBody>
      </p:sp>
      <p:pic>
        <p:nvPicPr>
          <p:cNvPr id="4" name="Picture 3">
            <a:extLst>
              <a:ext uri="{FF2B5EF4-FFF2-40B4-BE49-F238E27FC236}">
                <a16:creationId xmlns:a16="http://schemas.microsoft.com/office/drawing/2014/main" id="{483DAB94-BC4E-DCF4-F69C-B533102782D8}"/>
              </a:ext>
            </a:extLst>
          </p:cNvPr>
          <p:cNvPicPr>
            <a:picLocks noChangeAspect="1"/>
          </p:cNvPicPr>
          <p:nvPr/>
        </p:nvPicPr>
        <p:blipFill>
          <a:blip r:embed="rId3"/>
          <a:stretch>
            <a:fillRect/>
          </a:stretch>
        </p:blipFill>
        <p:spPr>
          <a:xfrm>
            <a:off x="98072" y="134289"/>
            <a:ext cx="1762125" cy="93251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076789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002&quot;&gt;&lt;object type=&quot;3&quot; unique_id=&quot;22735&quot;&gt;&lt;property id=&quot;20148&quot; value=&quot;5&quot;/&gt;&lt;property id=&quot;20300&quot; value=&quot;Slide 1 - &amp;quot;INVESTING SCHOOL Basics &amp;amp; Models&amp;quot;&quot;/&gt;&lt;property id=&quot;20307&quot; value=&quot;410&quot;/&gt;&lt;/object&gt;&lt;object type=&quot;3&quot; unique_id=&quot;22736&quot;&gt;&lt;property id=&quot;20148&quot; value=&quot;5&quot;/&gt;&lt;property id=&quot;20300&quot; value=&quot;Slide 6&quot;/&gt;&lt;property id=&quot;20307&quot; value=&quot;411&quot;/&gt;&lt;/object&gt;&lt;object type=&quot;3&quot; unique_id=&quot;22737&quot;&gt;&lt;property id=&quot;20148&quot; value=&quot;5&quot;/&gt;&lt;property id=&quot;20300&quot; value=&quot;Slide 7&quot;/&gt;&lt;property id=&quot;20307&quot; value=&quot;412&quot;/&gt;&lt;/object&gt;&lt;object type=&quot;3&quot; unique_id=&quot;22738&quot;&gt;&lt;property id=&quot;20148&quot; value=&quot;5&quot;/&gt;&lt;property id=&quot;20300&quot; value=&quot;Slide 8&quot;/&gt;&lt;property id=&quot;20307&quot; value=&quot;413&quot;/&gt;&lt;/object&gt;&lt;object type=&quot;3&quot; unique_id=&quot;22745&quot;&gt;&lt;property id=&quot;20148&quot; value=&quot;5&quot;/&gt;&lt;property id=&quot;20300&quot; value=&quot;Slide 5&quot;/&gt;&lt;property id=&quot;20307&quot; value=&quot;400&quot;/&gt;&lt;/object&gt;&lt;object type=&quot;3&quot; unique_id=&quot;27052&quot;&gt;&lt;property id=&quot;20148&quot; value=&quot;5&quot;/&gt;&lt;property id=&quot;20300&quot; value=&quot;Slide 9&quot;/&gt;&lt;property id=&quot;20307&quot; value=&quot;431&quot;/&gt;&lt;/object&gt;&lt;object type=&quot;3&quot; unique_id=&quot;27869&quot;&gt;&lt;property id=&quot;20148&quot; value=&quot;5&quot;/&gt;&lt;property id=&quot;20300&quot; value=&quot;Slide 2&quot;/&gt;&lt;property id=&quot;20307&quot; value=&quot;432&quot;/&gt;&lt;/object&gt;&lt;object type=&quot;3&quot; unique_id=&quot;27870&quot;&gt;&lt;property id=&quot;20148&quot; value=&quot;5&quot;/&gt;&lt;property id=&quot;20300&quot; value=&quot;Slide 3&quot;/&gt;&lt;property id=&quot;20307&quot; value=&quot;433&quot;/&gt;&lt;/object&gt;&lt;object type=&quot;3&quot; unique_id=&quot;27873&quot;&gt;&lt;property id=&quot;20148&quot; value=&quot;5&quot;/&gt;&lt;property id=&quot;20300&quot; value=&quot;Slide 11 - &amp;quot;Automated External Defibrillator (AED)&amp;quot;&quot;/&gt;&lt;property id=&quot;20307&quot; value=&quot;436&quot;/&gt;&lt;/object&gt;&lt;object type=&quot;3&quot; unique_id=&quot;27874&quot;&gt;&lt;property id=&quot;20148&quot; value=&quot;5&quot;/&gt;&lt;property id=&quot;20300&quot; value=&quot;Slide 12 - &amp;quot;Holter Monitor&amp;quot;&quot;/&gt;&lt;property id=&quot;20307&quot; value=&quot;437&quot;/&gt;&lt;/object&gt;&lt;object type=&quot;3&quot; unique_id=&quot;27875&quot;&gt;&lt;property id=&quot;20148&quot; value=&quot;5&quot;/&gt;&lt;property id=&quot;20300&quot; value=&quot;Slide 14 - &amp;quot; Mobile Health Monitoring System &amp;quot;&quot;/&gt;&lt;property id=&quot;20307&quot; value=&quot;438&quot;/&gt;&lt;/object&gt;&lt;object type=&quot;3&quot; unique_id=&quot;27876&quot;&gt;&lt;property id=&quot;20148&quot; value=&quot;5&quot;/&gt;&lt;property id=&quot;20300&quot; value=&quot;Slide 15 - &amp;quot;High  Frequency Scanning Imaging System&amp;quot;&quot;/&gt;&lt;property id=&quot;20307&quot; value=&quot;439&quot;/&gt;&lt;/object&gt;&lt;object type=&quot;3&quot; unique_id=&quot;27877&quot;&gt;&lt;property id=&quot;20148&quot; value=&quot;5&quot;/&gt;&lt;property id=&quot;20300&quot; value=&quot;Slide 16 - &amp;quot; Polymerase Chain Reaction Machine (PCR) &amp;quot;&quot;/&gt;&lt;property id=&quot;20307&quot; value=&quot;440&quot;/&gt;&lt;/object&gt;&lt;object type=&quot;3&quot; unique_id=&quot;27878&quot;&gt;&lt;property id=&quot;20148&quot; value=&quot;5&quot;/&gt;&lt;property id=&quot;20300&quot; value=&quot;Slide 17 - &amp;quot;Non-contact Measuring of  ECG or other Human Signals over the Clothing&amp;quot;&quot;/&gt;&lt;property id=&quot;20307&quot; value=&quot;441&quot;/&gt;&lt;/object&gt;&lt;object type=&quot;3&quot; unique_id=&quot;27879&quot;&gt;&lt;property id=&quot;20148&quot; value=&quot;5&quot;/&gt;&lt;property id=&quot;20300&quot; value=&quot;Slide 18 - &amp;quot;Low-Cost, Active,  Paper-Based Lab-on-Chip&amp;quot;&quot;/&gt;&lt;property id=&quot;20307&quot; value=&quot;442&quot;/&gt;&lt;/object&gt;&lt;object type=&quot;3&quot; unique_id=&quot;27880&quot;&gt;&lt;property id=&quot;20148&quot; value=&quot;5&quot;/&gt;&lt;property id=&quot;20300&quot; value=&quot;Slide 19 - &amp;quot;PSR-24x - Surveillance Radar&amp;quot;&quot;/&gt;&lt;property id=&quot;20307&quot; value=&quot;443&quot;/&gt;&lt;/object&gt;&lt;object type=&quot;3&quot; unique_id=&quot;27881&quot;&gt;&lt;property id=&quot;20148&quot; value=&quot;5&quot;/&gt;&lt;property id=&quot;20300&quot; value=&quot;Slide 20 - &amp;quot; Real-Time Operating System &amp;quot;&quot;/&gt;&lt;property id=&quot;20307&quot; value=&quot;444&quot;/&gt;&lt;/object&gt;&lt;object type=&quot;3&quot; unique_id=&quot;27882&quot;&gt;&lt;property id=&quot;20148&quot; value=&quot;5&quot;/&gt;&lt;property id=&quot;20300&quot; value=&quot;Slide 21 - &amp;quot; Green Computing Solutions &amp;quot;&quot;/&gt;&lt;property id=&quot;20307&quot; value=&quot;445&quot;/&gt;&lt;/object&gt;&lt;object type=&quot;3&quot; unique_id=&quot;27883&quot;&gt;&lt;property id=&quot;20148&quot; value=&quot;5&quot;/&gt;&lt;property id=&quot;20300&quot; value=&quot;Slide 22 - &amp;quot; Routers and Switches &amp;quot;&quot;/&gt;&lt;property id=&quot;20307&quot; value=&quot;446&quot;/&gt;&lt;/object&gt;&lt;object type=&quot;3&quot; unique_id=&quot;27884&quot;&gt;&lt;property id=&quot;20148&quot; value=&quot;5&quot;/&gt;&lt;property id=&quot;20300&quot; value=&quot;Slide 23 - &amp;quot; Functional Near-infrared Spectroscopy system &amp;quot;&quot;/&gt;&lt;property id=&quot;20307&quot; value=&quot;447&quot;/&gt;&lt;/object&gt;&lt;object type=&quot;3&quot; unique_id=&quot;27885&quot;&gt;&lt;property id=&quot;20148&quot; value=&quot;5&quot;/&gt;&lt;property id=&quot;20300&quot; value=&quot;Slide 24 - &amp;quot; SABA Security Microcontroller &amp;quot;&quot;/&gt;&lt;property id=&quot;20307&quot; value=&quot;448&quot;/&gt;&lt;/object&gt;&lt;object type=&quot;3&quot; unique_id=&quot;27886&quot;&gt;&lt;property id=&quot;20148&quot; value=&quot;5&quot;/&gt;&lt;property id=&quot;20300&quot; value=&quot;Slide 25 - &amp;quot;Gem5v: A Modified gem5 for Simulating Virtualized Systems&amp;quot;&quot;/&gt;&lt;property id=&quot;20307&quot; value=&quot;449&quot;/&gt;&lt;/object&gt;&lt;object type=&quot;3&quot; unique_id=&quot;27887&quot;&gt;&lt;property id=&quot;20148&quot; value=&quot;5&quot;/&gt;&lt;property id=&quot;20300&quot; value=&quot;Slide 26 - &amp;quot;MPL-264 A Hardware implementation of the H.264/AVC Video Encoder&amp;quot;&quot;/&gt;&lt;property id=&quot;20307&quot; value=&quot;450&quot;/&gt;&lt;/object&gt;&lt;object type=&quot;3&quot; unique_id=&quot;27888&quot;&gt;&lt;property id=&quot;20148&quot; value=&quot;5&quot;/&gt;&lt;property id=&quot;20300&quot; value=&quot;Slide 27 - &amp;quot;MPL-2000 A Hardware implementation of the JPG2000 Image Encoder &amp;quot;&quot;/&gt;&lt;property id=&quot;20307&quot; value=&quot;477&quot;/&gt;&lt;/object&gt;&lt;object type=&quot;3&quot; unique_id=&quot;27889&quot;&gt;&lt;property id=&quot;20148&quot; value=&quot;5&quot;/&gt;&lt;property id=&quot;20300&quot; value=&quot;Slide 28 - &amp;quot;Intelligent Current Load shading Relay &amp;quot;&quot;/&gt;&lt;property id=&quot;20307&quot; value=&quot;451&quot;/&gt;&lt;/object&gt;&lt;object type=&quot;3&quot; unique_id=&quot;27890&quot;&gt;&lt;property id=&quot;20148&quot; value=&quot;5&quot;/&gt;&lt;property id=&quot;20300&quot; value=&quot;Slide 29 - &amp;quot; Low cost BLDC Motor and Driver &amp;quot;&quot;/&gt;&lt;property id=&quot;20307&quot; value=&quot;452&quot;/&gt;&lt;/object&gt;&lt;object type=&quot;3&quot; unique_id=&quot;27891&quot;&gt;&lt;property id=&quot;20148&quot; value=&quot;5&quot;/&gt;&lt;property id=&quot;20300&quot; value=&quot;Slide 30 - &amp;quot; Vision Inspection Robots  &amp;quot;&quot;/&gt;&lt;property id=&quot;20307&quot; value=&quot;453&quot;/&gt;&lt;/object&gt;&lt;object type=&quot;3&quot; unique_id=&quot;27892&quot;&gt;&lt;property id=&quot;20148&quot; value=&quot;5&quot;/&gt;&lt;property id=&quot;20300&quot; value=&quot;Slide 31 - &amp;quot;Smart Plug and controller&amp;quot;&quot;/&gt;&lt;property id=&quot;20307&quot; value=&quot;454&quot;/&gt;&lt;/object&gt;&lt;object type=&quot;3&quot; unique_id=&quot;27893&quot;&gt;&lt;property id=&quot;20148&quot; value=&quot;5&quot;/&gt;&lt;property id=&quot;20300&quot; value=&quot;Slide 32 - &amp;quot; Magnetic Levitation System &amp;quot;&quot;/&gt;&lt;property id=&quot;20307&quot; value=&quot;455&quot;/&gt;&lt;/object&gt;&lt;object type=&quot;3&quot; unique_id=&quot;27894&quot;&gt;&lt;property id=&quot;20148&quot; value=&quot;5&quot;/&gt;&lt;property id=&quot;20300&quot; value=&quot;Slide 33 - &amp;quot; Ball and Wheel System &amp;quot;&quot;/&gt;&lt;property id=&quot;20307&quot; value=&quot;456&quot;/&gt;&lt;/object&gt;&lt;object type=&quot;3&quot; unique_id=&quot;27895&quot;&gt;&lt;property id=&quot;20148&quot; value=&quot;5&quot;/&gt;&lt;property id=&quot;20300&quot; value=&quot;Slide 34 - &amp;quot; Propeller Driven Pendulum &amp;quot;&quot;/&gt;&lt;property id=&quot;20307&quot; value=&quot;457&quot;/&gt;&lt;/object&gt;&lt;object type=&quot;3&quot; unique_id=&quot;27896&quot;&gt;&lt;property id=&quot;20148&quot; value=&quot;5&quot;/&gt;&lt;property id=&quot;20300&quot; value=&quot;Slide 35 - &amp;quot; Two Wheeled Mobile Inverted Pendulum &amp;quot;&quot;/&gt;&lt;property id=&quot;20307&quot; value=&quot;458&quot;/&gt;&lt;/object&gt;&lt;object type=&quot;3&quot; unique_id=&quot;27897&quot;&gt;&lt;property id=&quot;20148&quot; value=&quot;5&quot;/&gt;&lt;property id=&quot;20300&quot; value=&quot;Slide 36 - &amp;quot;Cell Voltage Monitoring System&amp;quot;&quot;/&gt;&lt;property id=&quot;20307&quot; value=&quot;459&quot;/&gt;&lt;/object&gt;&lt;object type=&quot;3&quot; unique_id=&quot;27898&quot;&gt;&lt;property id=&quot;20148&quot; value=&quot;5&quot;/&gt;&lt;property id=&quot;20300&quot; value=&quot;Slide 37 - &amp;quot; Phase-type discriminator in three-phase electrical systems (PD101) &amp;quot;&quot;/&gt;&lt;property id=&quot;20307&quot; value=&quot;460&quot;/&gt;&lt;/object&gt;&lt;object type=&quot;3&quot; unique_id=&quot;27899&quot;&gt;&lt;property id=&quot;20148&quot; value=&quot;5&quot;/&gt;&lt;property id=&quot;20300&quot; value=&quot;Slide 38 - &amp;quot;Low Frequency Heating&amp;quot;&quot;/&gt;&lt;property id=&quot;20307&quot; value=&quot;461&quot;/&gt;&lt;/object&gt;&lt;object type=&quot;3&quot; unique_id=&quot;27900&quot;&gt;&lt;property id=&quot;20148&quot; value=&quot;5&quot;/&gt;&lt;property id=&quot;20300&quot; value=&quot;Slide 39 - &amp;quot; Static Synchronous Series Compensator (SSSC) &amp;quot;&quot;/&gt;&lt;property id=&quot;20307&quot; value=&quot;462&quot;/&gt;&lt;/object&gt;&lt;object type=&quot;3&quot; unique_id=&quot;27901&quot;&gt;&lt;property id=&quot;20148&quot; value=&quot;5&quot;/&gt;&lt;property id=&quot;20300&quot; value=&quot;Slide 40 - &amp;quot; Photovoltaic Backup Inverter BKU3300 &amp;quot;&quot;/&gt;&lt;property id=&quot;20307&quot; value=&quot;463&quot;/&gt;&lt;/object&gt;&lt;object type=&quot;3&quot; unique_id=&quot;27902&quot;&gt;&lt;property id=&quot;20148&quot; value=&quot;5&quot;/&gt;&lt;property id=&quot;20300&quot; value=&quot;Slide 41 - &amp;quot;WTG controllers&amp;quot;&quot;/&gt;&lt;property id=&quot;20307&quot; value=&quot;464&quot;/&gt;&lt;/object&gt;&lt;object type=&quot;3&quot; unique_id=&quot;27903&quot;&gt;&lt;property id=&quot;20148&quot; value=&quot;5&quot;/&gt;&lt;property id=&quot;20300&quot; value=&quot;Slide 42 - &amp;quot; Autism Screening and Rehabilitation &amp;quot;&quot;/&gt;&lt;property id=&quot;20307&quot; value=&quot;465&quot;/&gt;&lt;/object&gt;&lt;object type=&quot;3&quot; unique_id=&quot;27904&quot;&gt;&lt;property id=&quot;20148&quot; value=&quot;5&quot;/&gt;&lt;property id=&quot;20300&quot; value=&quot;Slide 43 - &amp;quot; Cognitive Empowerment Games &amp;quot;&quot;/&gt;&lt;property id=&quot;20307&quot; value=&quot;466&quot;/&gt;&lt;/object&gt;&lt;object type=&quot;3&quot; unique_id=&quot;27905&quot;&gt;&lt;property id=&quot;20148&quot; value=&quot;5&quot;/&gt;&lt;property id=&quot;20300&quot; value=&quot;Slide 44 - &amp;quot;Dome Robot&amp;quot;&quot;/&gt;&lt;property id=&quot;20307&quot; value=&quot;467&quot;/&gt;&lt;/object&gt;&lt;object type=&quot;3&quot; unique_id=&quot;27906&quot;&gt;&lt;property id=&quot;20148&quot; value=&quot;5&quot;/&gt;&lt;property id=&quot;20300&quot; value=&quot;Slide 45 - &amp;quot;Educational Robot 1&amp;quot;&quot;/&gt;&lt;property id=&quot;20307&quot; value=&quot;468&quot;/&gt;&lt;/object&gt;&lt;object type=&quot;3&quot; unique_id=&quot;27907&quot;&gt;&lt;property id=&quot;20148&quot; value=&quot;5&quot;/&gt;&lt;property id=&quot;20300&quot; value=&quot;Slide 46&quot;/&gt;&lt;property id=&quot;20307&quot; value=&quot;469&quot;/&gt;&lt;/object&gt;&lt;object type=&quot;3&quot; unique_id=&quot;27908&quot;&gt;&lt;property id=&quot;20148&quot; value=&quot;5&quot;/&gt;&lt;property id=&quot;20300&quot; value=&quot;Slide 47 - &amp;quot;I-Puck Educational Robot&amp;quot;&quot;/&gt;&lt;property id=&quot;20307&quot; value=&quot;470&quot;/&gt;&lt;/object&gt;&lt;object type=&quot;3&quot; unique_id=&quot;27909&quot;&gt;&lt;property id=&quot;20148&quot; value=&quot;5&quot;/&gt;&lt;property id=&quot;20300&quot; value=&quot;Slide 49 - &amp;quot;Neuro-Rehab Robot&amp;quot;&quot;/&gt;&lt;property id=&quot;20307&quot; value=&quot;471&quot;/&gt;&lt;/object&gt;&lt;object type=&quot;3&quot; unique_id=&quot;27910&quot;&gt;&lt;property id=&quot;20148&quot; value=&quot;5&quot;/&gt;&lt;property id=&quot;20300&quot; value=&quot;Slide 50 - &amp;quot;Pole Painting Robot&amp;quot;&quot;/&gt;&lt;property id=&quot;20307&quot; value=&quot;472&quot;/&gt;&lt;/object&gt;&lt;object type=&quot;3&quot; unique_id=&quot;27911&quot;&gt;&lt;property id=&quot;20148&quot; value=&quot;5&quot;/&gt;&lt;property id=&quot;20300&quot; value=&quot;Slide 51 - &amp;quot; Pole Climbing Robot for  Washing Lamps &amp;quot;&quot;/&gt;&lt;property id=&quot;20307&quot; value=&quot;473&quot;/&gt;&lt;/object&gt;&lt;object type=&quot;3&quot; unique_id=&quot;27912&quot;&gt;&lt;property id=&quot;20148&quot; value=&quot;5&quot;/&gt;&lt;property id=&quot;20300&quot; value=&quot;Slide 52 - &amp;quot;Arm Rehabilitation Robot&amp;quot;&quot;/&gt;&lt;property id=&quot;20307&quot; value=&quot;474&quot;/&gt;&lt;/object&gt;&lt;object type=&quot;3&quot; unique_id=&quot;27913&quot;&gt;&lt;property id=&quot;20148&quot; value=&quot;5&quot;/&gt;&lt;property id=&quot;20300&quot; value=&quot;Slide 53&quot;/&gt;&lt;property id=&quot;20307&quot; value=&quot;475&quot;/&gt;&lt;/object&gt;&lt;object type=&quot;3&quot; unique_id=&quot;27914&quot;&gt;&lt;property id=&quot;20148&quot; value=&quot;5&quot;/&gt;&lt;property id=&quot;20300&quot; value=&quot;Slide 54&quot;/&gt;&lt;property id=&quot;20307&quot; value=&quot;476&quot;/&gt;&lt;/object&gt;&lt;object type=&quot;3&quot; unique_id=&quot;28165&quot;&gt;&lt;property id=&quot;20148&quot; value=&quot;5&quot;/&gt;&lt;property id=&quot;20300&quot; value=&quot;Slide 4&quot;/&gt;&lt;property id=&quot;20307&quot; value=&quot;478&quot;/&gt;&lt;/object&gt;&lt;object type=&quot;3&quot; unique_id=&quot;30245&quot;&gt;&lt;property id=&quot;20148&quot; value=&quot;5&quot;/&gt;&lt;property id=&quot;20300&quot; value=&quot;Slide 10&quot;/&gt;&lt;property id=&quot;20307&quot; value=&quot;481&quot;/&gt;&lt;/object&gt;&lt;object type=&quot;3&quot; unique_id=&quot;30246&quot;&gt;&lt;property id=&quot;20148&quot; value=&quot;5&quot;/&gt;&lt;property id=&quot;20300&quot; value=&quot;Slide 13 - &amp;quot;Body Area Network&amp;quot;&quot;/&gt;&lt;property id=&quot;20307&quot; value=&quot;483&quot;/&gt;&lt;/object&gt;&lt;object type=&quot;3&quot; unique_id=&quot;30247&quot;&gt;&lt;property id=&quot;20148&quot; value=&quot;5&quot;/&gt;&lt;property id=&quot;20300&quot; value=&quot;Slide 48 - &amp;quot;Spherical Robot&amp;quot;&quot;/&gt;&lt;property id=&quot;20307&quot; value=&quot;482&quot;/&gt;&lt;/object&gt;&lt;/object&gt;&lt;object type=&quot;8&quot; unique_id=&quot;10164&quot;&gt;&lt;/object&gt;&lt;/object&gt;&lt;/database&gt;"/>
  <p:tag name="SECTOMILLISECCONVERTED" val="1"/>
</p:tagLst>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21465</TotalTime>
  <Words>829</Words>
  <Application>Microsoft Office PowerPoint</Application>
  <PresentationFormat>Widescreen</PresentationFormat>
  <Paragraphs>45</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7_Office Theme</vt:lpstr>
      <vt:lpstr>High-performance Networking Laboratory</vt:lpstr>
      <vt:lpstr>PowerPoint Presentation</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Mahdi Dolati</cp:lastModifiedBy>
  <cp:revision>518</cp:revision>
  <dcterms:created xsi:type="dcterms:W3CDTF">2013-09-12T13:05:01Z</dcterms:created>
  <dcterms:modified xsi:type="dcterms:W3CDTF">2023-10-18T13:59:51Z</dcterms:modified>
  <cp:category>Presentations, Business Presentations, Free PowerPoint Templates</cp:category>
  <cp:contentStatus>Template</cp:contentStatus>
</cp:coreProperties>
</file>