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CBFB2A-40CD-44FD-B85D-98C20AB66282}">
  <a:tblStyle styleId="{52CBFB2A-40CD-44FD-B85D-98C20AB662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3"/>
          <p:cNvGraphicFramePr/>
          <p:nvPr/>
        </p:nvGraphicFramePr>
        <p:xfrm>
          <a:off x="78762" y="2131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{52CBFB2A-40CD-44FD-B85D-98C20AB66282}</a:tableStyleId>
              </a:tblPr>
              <a:tblGrid>
                <a:gridCol w="1942250"/>
                <a:gridCol w="2232000"/>
                <a:gridCol w="1488000"/>
                <a:gridCol w="2286825"/>
                <a:gridCol w="2028400"/>
              </a:tblGrid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sng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sng"/>
                        <a:t>Your Computer</a:t>
                      </a:r>
                      <a:endParaRPr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/>
                        <a:t>User/Home/</a:t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Downloads/</a:t>
                      </a:r>
                      <a:endParaRPr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/>
                        <a:t>Desktop/</a:t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t/>
                      </a:r>
                      <a:endParaRPr b="0" i="1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lang="en-US" sz="1800" u="none" strike="noStrike"/>
                        <a:t>SWC_Workshop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lang="en-US" sz="1800" u="none" strike="noStrike"/>
                        <a:t>Analyses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lang="en-US" sz="1800" u="none" strike="noStrike"/>
                        <a:t>Scripts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14067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lang="en-US" sz="1800" u="none" strike="noStrike"/>
                        <a:t>Data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chk.sh</a:t>
                      </a:r>
                      <a:endParaRPr/>
                    </a:p>
                  </a:txBody>
                  <a:tcPr marT="7025" marB="0" marR="7025" marL="7025" anchor="b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1406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 vMerge="1"/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lang="en-US" sz="1800" u="none" strike="noStrike"/>
                        <a:t>Original_Data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afghanistandata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strike="noStrike"/>
                        <a:t>mkdir </a:t>
                      </a:r>
                      <a:r>
                        <a:rPr i="0" lang="en-US" sz="1800" u="none" strike="noStrike"/>
                        <a:t>Data_Workfolder</a:t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afghanistandata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25" marB="0" marR="7025" marL="7025" anchor="b"/>
                </a:tc>
              </a:tr>
            </a:tbl>
          </a:graphicData>
        </a:graphic>
      </p:graphicFrame>
      <p:graphicFrame>
        <p:nvGraphicFramePr>
          <p:cNvPr id="90" name="Google Shape;90;p13"/>
          <p:cNvGraphicFramePr/>
          <p:nvPr/>
        </p:nvGraphicFramePr>
        <p:xfrm>
          <a:off x="7876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{52CBFB2A-40CD-44FD-B85D-98C20AB66282}</a:tableStyleId>
              </a:tblPr>
              <a:tblGrid>
                <a:gridCol w="4049800"/>
                <a:gridCol w="1857400"/>
                <a:gridCol w="4070300"/>
              </a:tblGrid>
              <a:tr h="190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/>
                        <a:t>Cloud / Online / GitHub Servers</a:t>
                      </a:r>
                      <a:endParaRPr b="1" sz="1800" u="sng"/>
                    </a:p>
                  </a:txBody>
                  <a:tcPr marT="9525" marB="0" marR="9525" marL="9525" anchor="b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https://github.com/uhilgert/afghanistandata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https://github.com/</a:t>
                      </a:r>
                      <a:r>
                        <a:rPr i="1" lang="en-US" sz="1400" u="none" strike="noStrike"/>
                        <a:t>YOURNAME</a:t>
                      </a:r>
                      <a:r>
                        <a:rPr lang="en-US" sz="1400" u="none" strike="noStrike"/>
                        <a:t>/afghanistandata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afghanistandata/Afghanistan_Raw.xlsx</a:t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cxnSp>
        <p:nvCxnSpPr>
          <p:cNvPr id="91" name="Google Shape;91;p13"/>
          <p:cNvCxnSpPr/>
          <p:nvPr/>
        </p:nvCxnSpPr>
        <p:spPr>
          <a:xfrm>
            <a:off x="3469325" y="686239"/>
            <a:ext cx="2387700" cy="39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" name="Google Shape;92;p13"/>
          <p:cNvSpPr txBox="1"/>
          <p:nvPr/>
        </p:nvSpPr>
        <p:spPr>
          <a:xfrm>
            <a:off x="7270328" y="2630609"/>
            <a:ext cx="2275584" cy="30777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#3: </a:t>
            </a:r>
            <a:r>
              <a:rPr b="1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 flipH="1">
            <a:off x="9392163" y="5004642"/>
            <a:ext cx="153749" cy="985580"/>
          </a:xfrm>
          <a:prstGeom prst="curvedRightArrow">
            <a:avLst>
              <a:gd fmla="val 25000" name="adj1"/>
              <a:gd fmla="val 50000" name="adj2"/>
              <a:gd fmla="val 32764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0056242" y="5168970"/>
            <a:ext cx="1628913" cy="52322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#4: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data (</a:t>
            </a:r>
            <a:r>
              <a:rPr b="1"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</a:t>
            </a: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–i </a:t>
            </a:r>
            <a:r>
              <a:rPr baseline="-25000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 rot="5400000">
            <a:off x="5370956" y="2743654"/>
            <a:ext cx="3679500" cy="174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" name="Google Shape;96;p13"/>
          <p:cNvSpPr txBox="1"/>
          <p:nvPr/>
        </p:nvSpPr>
        <p:spPr>
          <a:xfrm>
            <a:off x="3469324" y="329203"/>
            <a:ext cx="2387649" cy="307777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Step #1:</a:t>
            </a:r>
            <a:r>
              <a:rPr i="1"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Import </a:t>
            </a: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sz="14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257350" y="3176529"/>
            <a:ext cx="1324434" cy="30777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#2: </a:t>
            </a: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init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367672" y="4592177"/>
            <a:ext cx="1774777" cy="1454689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 rot="2248598">
            <a:off x="9941457" y="1068017"/>
            <a:ext cx="2201033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in Google Drive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