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4FF884-2294-4174-A9B3-A73997BA79C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1000 digits for maple calculation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19E036-E71D-41CF-83E0-9561F096A3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1000 digits for maple calculation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D5EB96-9FA0-42EA-A81B-AB4C945CEE8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energy gap is hyperfine structure according to table 4 of: http://arxiv.org/pdf/hep-ph/0509010.pdf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 (from Table VIII of http://www.fuw.edu.pl/~krp/papers/hfs_theory_v2.pdf): Experimental: 6 739 701.177(16)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Theoretical: 6 739 699.93  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Fourth order means: alpha^4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15FE4A-9E41-492A-AF03-DAACFE0E566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energy gap is hyperfine structure according to table 4 of: http://arxiv.org/pdf/hep-ph/0509010.pdf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 (from Table VIII of http://www.fuw.edu.pl/~krp/papers/hfs_theory_v2.pdf): Experimental: 6 739 701.177(16)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Theoretical: 6 739 699.93  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Fourth order means: alpha^4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08256E-7ED7-4C69-9EA8-7053097A2C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Experimental energy gap is hyperfine structure according to table 4 of: http://arxiv.org/pdf/hep-ph/0509010.pdf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 (from Table VIII of http://www.fuw.edu.pl/~krp/papers/hfs_theory_v2.pdf): Experimental: 6 739 701.177(16)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Theoretical: 6 739 699.93  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Fourth order means: alpha^4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77D0D2-6ED0-4311-8615-17CD490FA8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2340B98-82BE-44BA-B7EE-752DC659A4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CA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524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DDACF4D-E1EF-4D58-B8C2-07BBFC48C98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CA" sz="4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524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EAF3D0E-B9C0-4AE3-9E07-0A55EC11CDC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5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CA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524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6A7C19C-9CE8-4172-9B45-9DE20154394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5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CA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CA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CA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CA" sz="35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524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524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B8BE4D6-5D9E-4093-BE7B-CB3E59BE698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i.org/10.1063/1.4990673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82880" y="10080"/>
            <a:ext cx="9692640" cy="172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PolyMLR: An analytic model for polyatomics.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 to CO</a:t>
            </a:r>
            <a:r>
              <a:rPr b="1" lang="en-US" sz="4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6640" y="2668680"/>
            <a:ext cx="838044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Nike Dattani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 June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197640" y="128520"/>
            <a:ext cx="2936880" cy="1052640"/>
          </a:xfrm>
          <a:prstGeom prst="rect">
            <a:avLst/>
          </a:prstGeom>
          <a:ln>
            <a:noFill/>
          </a:ln>
        </p:spPr>
      </p:pic>
      <p:pic>
        <p:nvPicPr>
          <p:cNvPr id="249" name="Picture 3" descr=""/>
          <p:cNvPicPr/>
          <p:nvPr/>
        </p:nvPicPr>
        <p:blipFill>
          <a:blip r:embed="rId2"/>
          <a:stretch/>
        </p:blipFill>
        <p:spPr>
          <a:xfrm>
            <a:off x="234720" y="1319040"/>
            <a:ext cx="9111960" cy="3571560"/>
          </a:xfrm>
          <a:prstGeom prst="rect">
            <a:avLst/>
          </a:prstGeom>
          <a:ln>
            <a:noFill/>
          </a:ln>
        </p:spPr>
      </p:pic>
      <p:pic>
        <p:nvPicPr>
          <p:cNvPr id="250" name="Picture 2" descr=""/>
          <p:cNvPicPr/>
          <p:nvPr/>
        </p:nvPicPr>
        <p:blipFill>
          <a:blip r:embed="rId3"/>
          <a:stretch/>
        </p:blipFill>
        <p:spPr>
          <a:xfrm>
            <a:off x="162360" y="1477800"/>
            <a:ext cx="581040" cy="47592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19440" y="5807160"/>
            <a:ext cx="10167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MLR Potential analytically bridged  ~ 5000 cm</a:t>
            </a:r>
            <a:r>
              <a:rPr b="0" lang="en-US" sz="27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-1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gap in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Dattani &amp; Le Roy (2011) JMS, 268, pg. 199-210. </a:t>
            </a:r>
            <a:r>
              <a:rPr b="1" lang="en-US" sz="27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ISMS: 2009 MI-02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452400" y="4255920"/>
            <a:ext cx="1041120" cy="723240"/>
          </a:xfrm>
          <a:prstGeom prst="rect">
            <a:avLst/>
          </a:prstGeom>
          <a:solidFill>
            <a:srgbClr val="ffffff">
              <a:alpha val="1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Picture 5" descr=""/>
          <p:cNvPicPr/>
          <p:nvPr/>
        </p:nvPicPr>
        <p:blipFill>
          <a:blip r:embed="rId1"/>
          <a:stretch/>
        </p:blipFill>
        <p:spPr>
          <a:xfrm>
            <a:off x="1746000" y="1452960"/>
            <a:ext cx="6388920" cy="4628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198000" y="9000"/>
            <a:ext cx="976320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In 2013 we successfully measured energies in the middle with +/- 10</a:t>
            </a:r>
            <a:r>
              <a:rPr b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-5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 cm</a:t>
            </a:r>
            <a:r>
              <a:rPr b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-1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16080" y="6081840"/>
            <a:ext cx="976320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Semczuk et al. (2013) PRA, 87, pg. 052505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Gunton et al. (2013) PRA, 88, 062510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Dattani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et al. </a:t>
            </a:r>
            <a:r>
              <a:rPr b="1" lang="en-US" sz="28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ISMS 2013: FB-11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39680" y="29160"/>
            <a:ext cx="98816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Here’s how well our empirical potential worked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(all energies in cm</a:t>
            </a:r>
            <a:r>
              <a:rPr b="0" lang="en-US" sz="2800" spc="-1" strike="noStrike" baseline="30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-1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Picture 11" descr=""/>
          <p:cNvPicPr/>
          <p:nvPr/>
        </p:nvPicPr>
        <p:blipFill>
          <a:blip r:embed="rId1"/>
          <a:stretch/>
        </p:blipFill>
        <p:spPr>
          <a:xfrm>
            <a:off x="-39960" y="1080720"/>
            <a:ext cx="4966200" cy="6415200"/>
          </a:xfrm>
          <a:prstGeom prst="rect">
            <a:avLst/>
          </a:prstGeom>
          <a:ln>
            <a:noFill/>
          </a:ln>
        </p:spPr>
      </p:pic>
      <p:pic>
        <p:nvPicPr>
          <p:cNvPr id="258" name="Picture 13" descr=""/>
          <p:cNvPicPr/>
          <p:nvPr/>
        </p:nvPicPr>
        <p:blipFill>
          <a:blip r:embed="rId2"/>
          <a:stretch/>
        </p:blipFill>
        <p:spPr>
          <a:xfrm>
            <a:off x="4869360" y="1059480"/>
            <a:ext cx="1900080" cy="667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2640" y="-447840"/>
            <a:ext cx="98816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the new data, we made a better empirical potential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(all energies in cm</a:t>
            </a:r>
            <a:r>
              <a:rPr b="0" lang="en-US" sz="2800" spc="-1" strike="noStrike" baseline="30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-1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Picture 11" descr=""/>
          <p:cNvPicPr/>
          <p:nvPr/>
        </p:nvPicPr>
        <p:blipFill>
          <a:blip r:embed="rId1"/>
          <a:stretch/>
        </p:blipFill>
        <p:spPr>
          <a:xfrm>
            <a:off x="-39960" y="1080720"/>
            <a:ext cx="4966200" cy="6415200"/>
          </a:xfrm>
          <a:prstGeom prst="rect">
            <a:avLst/>
          </a:prstGeom>
          <a:ln>
            <a:noFill/>
          </a:ln>
        </p:spPr>
      </p:pic>
      <p:pic>
        <p:nvPicPr>
          <p:cNvPr id="261" name="Picture 13" descr=""/>
          <p:cNvPicPr/>
          <p:nvPr/>
        </p:nvPicPr>
        <p:blipFill>
          <a:blip r:embed="rId2"/>
          <a:stretch/>
        </p:blipFill>
        <p:spPr>
          <a:xfrm>
            <a:off x="4869360" y="1059480"/>
            <a:ext cx="1900080" cy="6678000"/>
          </a:xfrm>
          <a:prstGeom prst="rect">
            <a:avLst/>
          </a:prstGeom>
          <a:ln>
            <a:noFill/>
          </a:ln>
        </p:spPr>
      </p:pic>
      <p:pic>
        <p:nvPicPr>
          <p:cNvPr id="262" name="Picture 15" descr=""/>
          <p:cNvPicPr/>
          <p:nvPr/>
        </p:nvPicPr>
        <p:blipFill>
          <a:blip r:embed="rId3"/>
          <a:stretch/>
        </p:blipFill>
        <p:spPr>
          <a:xfrm>
            <a:off x="6770160" y="1144080"/>
            <a:ext cx="2498760" cy="63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81520" y="-42840"/>
            <a:ext cx="952452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Best </a:t>
            </a:r>
            <a:r>
              <a:rPr b="1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ab initio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 at the time for Li</a:t>
            </a:r>
            <a:r>
              <a:rPr b="1" lang="en-US" sz="40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2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Picture 2" descr=""/>
          <p:cNvPicPr/>
          <p:nvPr/>
        </p:nvPicPr>
        <p:blipFill>
          <a:blip r:embed="rId1"/>
          <a:stretch/>
        </p:blipFill>
        <p:spPr>
          <a:xfrm>
            <a:off x="896760" y="1283760"/>
            <a:ext cx="8172000" cy="462564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91440" y="6400440"/>
            <a:ext cx="97632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H.B. Schlegel and Gordon Drake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22120" y="-42840"/>
            <a:ext cx="96602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Potential from </a:t>
            </a:r>
            <a:r>
              <a:rPr b="1" i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rotational 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-16560" y="5807160"/>
            <a:ext cx="101678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1" lang="en-US" sz="2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Dattani, Zack, Sun, Johnson, LeRoy, Ziurys. </a:t>
            </a:r>
            <a:r>
              <a:rPr b="1" lang="en-US" sz="27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ISMS 2014: FA-11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476640" y="1155240"/>
            <a:ext cx="9475560" cy="51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22120" y="-42840"/>
            <a:ext cx="966024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Potential from </a:t>
            </a:r>
            <a:r>
              <a:rPr b="1" i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rotational 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-16560" y="5807160"/>
            <a:ext cx="101678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1" lang="en-US" sz="2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Dattani, Zack, Sun, Johnson, LeRoy, Ziurys. </a:t>
            </a:r>
            <a:r>
              <a:rPr b="1" lang="en-US" sz="27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ISMS 2014: FA-11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1600" y="2067480"/>
            <a:ext cx="9853920" cy="269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98000" y="9000"/>
            <a:ext cx="97632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Diatomics aren’t enough.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65760" y="1879200"/>
            <a:ext cx="9389520" cy="25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>
                <p:childTnLst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98000" y="9000"/>
            <a:ext cx="9763200" cy="15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9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Polyatomics!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926080" y="2743200"/>
            <a:ext cx="87782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Difficult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>
                <p:childTnLst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-87480" y="9000"/>
            <a:ext cx="103521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van der Waals complexes: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37760" y="3678120"/>
            <a:ext cx="87782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5813280" y="5541840"/>
            <a:ext cx="4114800" cy="192276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1463040" y="2104920"/>
            <a:ext cx="87782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65760" y="3710160"/>
            <a:ext cx="8686800" cy="47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Intra-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nuclear distances can be neglected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 = V(r,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θ</a:t>
            </a:r>
            <a:r>
              <a:rPr b="1" i="1" lang="en-US" sz="3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θ</a:t>
            </a:r>
            <a:r>
              <a:rPr b="1" i="1" lang="en-US" sz="3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θ</a:t>
            </a:r>
            <a:r>
              <a:rPr b="1" i="1" lang="en-US" sz="3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Fix all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θ</a:t>
            </a:r>
            <a:r>
              <a:rPr b="1" i="1" lang="en-US" sz="36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 build 1D potential in terms of </a:t>
            </a:r>
            <a:r>
              <a:rPr b="1" lang="en-US" sz="36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inter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-nuclear distance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5840" y="823320"/>
            <a:ext cx="3383280" cy="2913480"/>
          </a:xfrm>
          <a:prstGeom prst="rect">
            <a:avLst/>
          </a:prstGeom>
          <a:ln>
            <a:noFill/>
          </a:ln>
        </p:spPr>
      </p:pic>
      <p:sp>
        <p:nvSpPr>
          <p:cNvPr id="282" name="CustomShape 5"/>
          <p:cNvSpPr/>
          <p:nvPr/>
        </p:nvSpPr>
        <p:spPr>
          <a:xfrm>
            <a:off x="3777120" y="1773360"/>
            <a:ext cx="64008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Zhai, Li, Le Roy. (2018) Molecular Physics.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116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pg. 843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>
                <p:childTnLst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freeze">
                      <p:stCondLst>
                        <p:cond delay="indefinite"/>
                      </p:stCondLst>
                      <p:childTnLst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5440" y="-321840"/>
            <a:ext cx="9988560" cy="19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8320" y="1828800"/>
            <a:ext cx="10091520" cy="113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If we need 100 </a:t>
            </a:r>
            <a:r>
              <a:rPr b="1" i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ab initio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energies for each degree of freedom, 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how many is needed for a molecule with 3 degrees of freedom?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96720" y="3200400"/>
            <a:ext cx="9753120" cy="118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Answer: 1 million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326880" y="3975480"/>
            <a:ext cx="9753120" cy="192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Vibrational problem can be solved accurately for 18 atom molecules with 4GB of RAM (Thomas &amp; Carrington: </a:t>
            </a:r>
            <a:r>
              <a:rPr b="1" lang="en-CA" sz="2800" spc="-1" strike="noStrike">
                <a:solidFill>
                  <a:srgbClr val="0066b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MH03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), 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Assuming no symmetry, how many </a:t>
            </a:r>
            <a:r>
              <a:rPr b="1" i="1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ab initio</a:t>
            </a:r>
            <a:r>
              <a:rPr b="1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energies would be needed?</a:t>
            </a:r>
            <a:r>
              <a:rPr b="1" lang="en-CA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1328400" y="5486400"/>
            <a:ext cx="7632720" cy="101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Answer: 10</a:t>
            </a:r>
            <a:r>
              <a:rPr b="1" lang="en-CA" sz="2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96</a:t>
            </a:r>
            <a:r>
              <a:rPr b="1" lang="en-CA" sz="2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1280160" y="6372360"/>
            <a:ext cx="7632720" cy="39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particles in the </a:t>
            </a:r>
            <a:r>
              <a:rPr b="1" lang="en-CA" sz="2800" spc="-1" strike="noStrike">
                <a:solidFill>
                  <a:srgbClr val="ed1c2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1" lang="en-CA" sz="2800" spc="-1" strike="noStrike">
                <a:solidFill>
                  <a:srgbClr val="f5822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lang="en-CA" sz="2800" spc="-1" strike="noStrike">
                <a:solidFill>
                  <a:srgbClr val="fff2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1" lang="en-CA" sz="2800" spc="-1" strike="noStrike">
                <a:solidFill>
                  <a:srgbClr val="00a65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lang="en-CA" sz="2800" spc="-1" strike="noStrike">
                <a:solidFill>
                  <a:srgbClr val="0066b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1" lang="en-CA" sz="2800" spc="-1" strike="noStrike">
                <a:solidFill>
                  <a:srgbClr val="003d7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1" lang="en-CA" sz="2800" spc="-1" strike="noStrike">
                <a:solidFill>
                  <a:srgbClr val="6800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universe: ~ 10</a:t>
            </a:r>
            <a:r>
              <a:rPr b="1" lang="en-CA" sz="2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90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98000" y="9000"/>
            <a:ext cx="97632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What happens when we care about the intra-nuclear coordinates?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93600" y="1280160"/>
            <a:ext cx="978192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Per Jensen (1984): Power series in Morse-transformed bond lengths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Problem: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Even when one bond length→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Ubuntu"/>
              </a:rPr>
              <a:t>∞, potential depends on angle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48640" y="3200400"/>
            <a:ext cx="9124200" cy="1547280"/>
          </a:xfrm>
          <a:prstGeom prst="rect">
            <a:avLst/>
          </a:prstGeom>
          <a:ln>
            <a:noFill/>
          </a:ln>
        </p:spPr>
      </p:pic>
      <p:sp>
        <p:nvSpPr>
          <p:cNvPr id="287" name="TextShape 4"/>
          <p:cNvSpPr txBox="1"/>
          <p:nvPr/>
        </p:nvSpPr>
        <p:spPr>
          <a:xfrm>
            <a:off x="182880" y="2560320"/>
            <a:ext cx="4472280" cy="3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Partridge &amp; Schwenke (1997):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>
                <p:childTnLst>
                  <p:par>
                    <p:cTn id="151" fill="freeze">
                      <p:stCondLst>
                        <p:cond delay="indefinite"/>
                      </p:stCondLst>
                      <p:childTnLst>
                        <p:par>
                          <p:cTn id="152" fill="freeze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freeze">
                      <p:stCondLst>
                        <p:cond delay="indefinite"/>
                      </p:stCondLst>
                      <p:childTnLst>
                        <p:par>
                          <p:cTn id="156" fill="freeze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98000" y="9000"/>
            <a:ext cx="97632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What happens when we care about the intra-nuclear coordinates?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93600" y="-2880360"/>
            <a:ext cx="9781920" cy="1024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Per Jensen (1984): Power series in Morse-transformed bond lengths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Problem: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Even when one bond length→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Ubuntu"/>
              </a:rPr>
              <a:t>∞, potential depends on angle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Partridge &amp; Schwenke (1997): 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34200" y="3144960"/>
            <a:ext cx="10079640" cy="2513880"/>
          </a:xfrm>
          <a:prstGeom prst="rect">
            <a:avLst/>
          </a:prstGeom>
          <a:ln>
            <a:noFill/>
          </a:ln>
        </p:spPr>
      </p:pic>
      <p:sp>
        <p:nvSpPr>
          <p:cNvPr id="292" name="TextShape 4"/>
          <p:cNvSpPr txBox="1"/>
          <p:nvPr/>
        </p:nvSpPr>
        <p:spPr>
          <a:xfrm>
            <a:off x="371160" y="7092000"/>
            <a:ext cx="9708840" cy="3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Looks great on paper, but 3-body interactions are removed using an exponential   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953280" y="5760720"/>
            <a:ext cx="4023360" cy="126396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4942080" y="5972400"/>
            <a:ext cx="4332240" cy="81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1" dur="indefinite" restart="never" nodeType="tmRoot">
          <p:childTnLst>
            <p:seq>
              <p:cTn id="162" nodeType="mainSeq">
                <p:childTnLst>
                  <p:par>
                    <p:cTn id="163" fill="freeze">
                      <p:stCondLst>
                        <p:cond delay="indefinite"/>
                      </p:stCondLst>
                      <p:childTnLst>
                        <p:par>
                          <p:cTn id="164" fill="freeze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98000" y="9000"/>
            <a:ext cx="97632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What happens when we care about the intra-nuclear coordinates?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93600" y="-2880360"/>
            <a:ext cx="9781920" cy="1024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Per Jensen (1984): Power series in Morse-transformed bond lengths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Problem: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Even when one bond length→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Ubuntu"/>
              </a:rPr>
              <a:t>∞, potential depends on angle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Partridge &amp; Schwenke (1997): 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110880" y="3017520"/>
            <a:ext cx="9044280" cy="3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Problem: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Not very flexible, not very accurate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5"/>
          <p:cNvSpPr txBox="1"/>
          <p:nvPr/>
        </p:nvSpPr>
        <p:spPr>
          <a:xfrm>
            <a:off x="-32760" y="3593520"/>
            <a:ext cx="9044280" cy="3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Huang, Schwenke, Tashkun, Lee (2012):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1097280" y="4023360"/>
            <a:ext cx="2286000" cy="42228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054080" y="4405680"/>
            <a:ext cx="8595360" cy="242100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1097280" y="6826680"/>
            <a:ext cx="3017520" cy="67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98000" y="9000"/>
            <a:ext cx="9763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Partridge &amp; Schwenke (1997)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232920" y="3951000"/>
            <a:ext cx="2286000" cy="42228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189720" y="4333320"/>
            <a:ext cx="8595360" cy="24210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3"/>
          <a:stretch/>
        </p:blipFill>
        <p:spPr>
          <a:xfrm>
            <a:off x="232920" y="6754320"/>
            <a:ext cx="3017520" cy="67860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4"/>
          <a:stretch/>
        </p:blipFill>
        <p:spPr>
          <a:xfrm>
            <a:off x="-21240" y="548640"/>
            <a:ext cx="10079640" cy="251388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198000" y="3105000"/>
            <a:ext cx="9763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Huang &amp; Schwenke (2017)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98000" y="9000"/>
            <a:ext cx="976320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State of the art for CO</a:t>
            </a:r>
            <a:r>
              <a:rPr b="1" lang="en-US" sz="3600" spc="-1" strike="noStrike" baseline="-10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93600" y="-2880360"/>
            <a:ext cx="9781920" cy="1024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Per Jensen (1984): Power series in Morse-transformed bond lengths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
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Problem: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Even when one bond length→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Ubuntu"/>
              </a:rPr>
              <a:t>∞, potential depends on angle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Partridge &amp; Schwenke (1997): 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110880" y="3017520"/>
            <a:ext cx="9044280" cy="3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 u="sng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Problem: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Not very flexible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-32760" y="3593520"/>
            <a:ext cx="9044280" cy="3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Huang, Schwenke, Tashkun, Lee (2012)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6"/>
          <p:cNvSpPr txBox="1"/>
          <p:nvPr/>
        </p:nvSpPr>
        <p:spPr>
          <a:xfrm>
            <a:off x="-32400" y="4058280"/>
            <a:ext cx="9999360" cy="18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1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Huang, Schwenke, Freedman, Lee (2017): Application to CO</a:t>
            </a:r>
            <a:r>
              <a:rPr b="1" lang="en-CA" sz="26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2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- small improvements to model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- state-of-the-art recommended potential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(</a:t>
            </a:r>
            <a:r>
              <a:rPr b="0" lang="en-CA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used in HITRAN, HITEMP, etc.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)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- 400 parameters to fit potential to model with 0.1 cm</a:t>
            </a:r>
            <a:r>
              <a:rPr b="0" lang="en-CA" sz="26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-</a:t>
            </a:r>
            <a:r>
              <a:rPr b="0" lang="en-CA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1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2465640" y="5797440"/>
            <a:ext cx="5306760" cy="15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98000" y="9000"/>
            <a:ext cx="9763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New (2018)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360" y="568080"/>
            <a:ext cx="10079640" cy="112716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1097280" y="1940760"/>
            <a:ext cx="8339040" cy="45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nodeType="mainSeq">
                <p:childTnLst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98000" y="9000"/>
            <a:ext cx="9763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New (2018)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360" y="568080"/>
            <a:ext cx="10079640" cy="112716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1353600" y="1920240"/>
            <a:ext cx="7058880" cy="491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98000" y="9000"/>
            <a:ext cx="9763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New (2018)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360" y="712080"/>
            <a:ext cx="10079640" cy="112716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992160" y="2284920"/>
            <a:ext cx="8412480" cy="92376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3"/>
          <a:stretch/>
        </p:blipFill>
        <p:spPr>
          <a:xfrm>
            <a:off x="970920" y="3200400"/>
            <a:ext cx="8525160" cy="99504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4"/>
          <a:stretch/>
        </p:blipFill>
        <p:spPr>
          <a:xfrm>
            <a:off x="135720" y="4106880"/>
            <a:ext cx="4619160" cy="131076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5"/>
          <a:stretch/>
        </p:blipFill>
        <p:spPr>
          <a:xfrm>
            <a:off x="4767120" y="3962880"/>
            <a:ext cx="4964400" cy="1566720"/>
          </a:xfrm>
          <a:prstGeom prst="rect">
            <a:avLst/>
          </a:prstGeom>
          <a:ln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91440" y="4198320"/>
            <a:ext cx="9875520" cy="1295280"/>
          </a:xfrm>
          <a:prstGeom prst="rect">
            <a:avLst/>
          </a:prstGeom>
          <a:solidFill>
            <a:srgbClr val="729fcf">
              <a:alpha val="10000"/>
            </a:srgbClr>
          </a:solidFill>
          <a:ln>
            <a:solidFill>
              <a:srgbClr val="6666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91440" y="5577840"/>
            <a:ext cx="99669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Flexible short range,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And custom long-range (</a:t>
            </a:r>
            <a:r>
              <a:rPr b="1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including 3-body Axilrod-Teller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)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6"/>
          <a:stretch/>
        </p:blipFill>
        <p:spPr>
          <a:xfrm>
            <a:off x="6766560" y="6566040"/>
            <a:ext cx="3035520" cy="84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06640" y="3453120"/>
            <a:ext cx="9763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New (2018)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-349200" y="-182880"/>
            <a:ext cx="1078992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-630000" y="81000"/>
            <a:ext cx="976320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State of the art for CO</a:t>
            </a:r>
            <a:r>
              <a:rPr b="1" lang="en-US" sz="3600" spc="-1" strike="noStrike" baseline="-101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2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 in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640080" y="1616040"/>
            <a:ext cx="996696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400 parameters to reproduce 3D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potential to within 0.1 cm</a:t>
            </a:r>
            <a:r>
              <a:rPr b="1" lang="en-US" sz="36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548640" y="4449960"/>
            <a:ext cx="996696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25 parameters to reproduce 3D potential with RMSD = 0.027 cm</a:t>
            </a:r>
            <a:r>
              <a:rPr b="1" lang="en-US" sz="36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6"/>
          <p:cNvSpPr txBox="1"/>
          <p:nvPr/>
        </p:nvSpPr>
        <p:spPr>
          <a:xfrm>
            <a:off x="101880" y="6028920"/>
            <a:ext cx="9870120" cy="47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Only ~ 8 </a:t>
            </a:r>
            <a:r>
              <a:rPr b="1" i="1" lang="en-US" sz="2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ab initio </a:t>
            </a:r>
            <a:r>
              <a:rPr b="1" lang="en-US" sz="2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points needed for each dimension</a:t>
            </a:r>
            <a:endParaRPr b="0" lang="en-US" sz="1800" spc="-1" strike="noStrike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5440" y="-321840"/>
            <a:ext cx="9988560" cy="19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097280" y="6949440"/>
            <a:ext cx="8503920" cy="1363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C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1"/>
              </a:rPr>
              <a:t>A. Powell, N. Dattani, R. Spada, F. Machado, H. Lischka, R. Dawes.  "Investigation of the ozone formation reaction pathway."The Journal of Chemical Physics 147, 094306 (2017)</a:t>
            </a:r>
            <a:endParaRPr b="0" lang="en-CA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73760" y="2274120"/>
            <a:ext cx="87782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2017 one FCI energy in aug-cc-pVDZ for ozone took 175,000 CPU hours using state-of-the-art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73760" y="3786120"/>
            <a:ext cx="87782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A. Powell, N. Dattani, R. Spada, F. Machado, H. Lischka, R. Dawes.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1" lang="en-US" sz="2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Investigation of the ozone formation reaction pathway.” The Journal of Chemical Physics 147, 094306 (2017)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5440" y="-177840"/>
            <a:ext cx="99885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7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solution for diatomics: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53760" y="7026120"/>
            <a:ext cx="8778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Dattani, Le Roy, Ross, Linton. </a:t>
            </a:r>
            <a:r>
              <a:rPr b="1" lang="en-US" sz="28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ISMS 2008: RC-11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-36000" y="5154480"/>
            <a:ext cx="10171440" cy="19288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2696400" cy="310896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 rot="21588000">
            <a:off x="5853240" y="2798280"/>
            <a:ext cx="915480" cy="182880"/>
          </a:xfrm>
          <a:custGeom>
            <a:avLst/>
            <a:gdLst/>
            <a:ahLst/>
            <a:rect l="0" t="0" r="r" b="b"/>
            <a:pathLst>
              <a:path w="2546" h="510">
                <a:moveTo>
                  <a:pt x="1" y="127"/>
                </a:moveTo>
                <a:lnTo>
                  <a:pt x="1909" y="127"/>
                </a:lnTo>
                <a:lnTo>
                  <a:pt x="1909" y="0"/>
                </a:lnTo>
                <a:lnTo>
                  <a:pt x="2545" y="255"/>
                </a:lnTo>
                <a:lnTo>
                  <a:pt x="1909" y="509"/>
                </a:lnTo>
                <a:lnTo>
                  <a:pt x="1908" y="381"/>
                </a:lnTo>
                <a:lnTo>
                  <a:pt x="0" y="381"/>
                </a:lnTo>
                <a:lnTo>
                  <a:pt x="1" y="127"/>
                </a:lnTo>
              </a:path>
            </a:pathLst>
          </a:custGeom>
          <a:solidFill>
            <a:srgbClr val="729fcf">
              <a:alpha val="10000"/>
            </a:srgbClr>
          </a:solidFill>
          <a:ln>
            <a:solidFill>
              <a:srgbClr val="6666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238320" y="1205280"/>
            <a:ext cx="5536800" cy="37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-16560" y="-91080"/>
            <a:ext cx="102578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Analytic Potentials: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42000" y="1010880"/>
            <a:ext cx="988164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1924: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Lennard-Jones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V(r) = - C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/r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+ C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/r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1929: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Morse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34040" y="2914200"/>
            <a:ext cx="2301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 der Waals 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London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6071760" y="1643040"/>
            <a:ext cx="3695760" cy="2570040"/>
          </a:xfrm>
          <a:prstGeom prst="rect">
            <a:avLst/>
          </a:prstGeom>
          <a:ln>
            <a:noFill/>
          </a:ln>
        </p:spPr>
      </p:pic>
      <p:pic>
        <p:nvPicPr>
          <p:cNvPr id="222" name="Picture 3" descr=""/>
          <p:cNvPicPr/>
          <p:nvPr/>
        </p:nvPicPr>
        <p:blipFill>
          <a:blip r:embed="rId2"/>
          <a:stretch/>
        </p:blipFill>
        <p:spPr>
          <a:xfrm>
            <a:off x="6048360" y="4592520"/>
            <a:ext cx="3620160" cy="2762280"/>
          </a:xfrm>
          <a:prstGeom prst="rect">
            <a:avLst/>
          </a:prstGeom>
          <a:ln>
            <a:noFill/>
          </a:ln>
        </p:spPr>
      </p:pic>
      <p:pic>
        <p:nvPicPr>
          <p:cNvPr id="223" name="Picture 4" descr=""/>
          <p:cNvPicPr/>
          <p:nvPr/>
        </p:nvPicPr>
        <p:blipFill>
          <a:blip r:embed="rId3"/>
          <a:stretch/>
        </p:blipFill>
        <p:spPr>
          <a:xfrm>
            <a:off x="237240" y="5973480"/>
            <a:ext cx="5995080" cy="839880"/>
          </a:xfrm>
          <a:prstGeom prst="rect">
            <a:avLst/>
          </a:prstGeom>
          <a:ln>
            <a:noFill/>
          </a:ln>
        </p:spPr>
      </p:pic>
      <p:sp>
        <p:nvSpPr>
          <p:cNvPr id="224" name="Line 4"/>
          <p:cNvSpPr/>
          <p:nvPr/>
        </p:nvSpPr>
        <p:spPr>
          <a:xfrm flipV="1">
            <a:off x="1737360" y="2394000"/>
            <a:ext cx="365760" cy="520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5"/>
          <p:cNvSpPr/>
          <p:nvPr/>
        </p:nvSpPr>
        <p:spPr>
          <a:xfrm flipH="1" flipV="1">
            <a:off x="3419280" y="2430000"/>
            <a:ext cx="512640" cy="484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6"/>
          <p:cNvSpPr/>
          <p:nvPr/>
        </p:nvSpPr>
        <p:spPr>
          <a:xfrm>
            <a:off x="734040" y="2914200"/>
            <a:ext cx="2301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 der Waals 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London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3542040" y="2950200"/>
            <a:ext cx="230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0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98000" y="1044000"/>
            <a:ext cx="9881640" cy="34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1924: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Lennard-Jones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1929: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Morse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4500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Recent: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Morse / Long-Range (MLR)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273240" y="4209480"/>
            <a:ext cx="9730800" cy="18928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313200" y="-84960"/>
            <a:ext cx="102578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Analytic Potentials: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98000" y="9000"/>
            <a:ext cx="9763200" cy="14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MLR (Morse / Long-Range) Potential: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29160" y="1461960"/>
            <a:ext cx="9892440" cy="527976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26000" y="3959280"/>
            <a:ext cx="9604440" cy="32907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918720" y="4358520"/>
            <a:ext cx="6588000" cy="20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</a:t>
            </a:r>
            <a:r>
              <a:rPr b="0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i="1" lang="en-US" sz="40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b="0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as </a:t>
            </a:r>
            <a:r>
              <a:rPr b="0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a"/>
                <a:ea typeface="Symbola"/>
              </a:rPr>
              <a:t>⇒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∞ 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</a:t>
            </a:r>
            <a:r>
              <a:rPr b="0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β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b="0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as </a:t>
            </a:r>
            <a:r>
              <a:rPr b="0" i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a"/>
                <a:ea typeface="Symbola"/>
              </a:rPr>
              <a:t>⇒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∞ 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7675920" y="4147560"/>
            <a:ext cx="1269720" cy="3730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10ce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4000" spc="-1" strike="noStrike">
                <a:solidFill>
                  <a:srgbClr val="010ce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β </a:t>
            </a:r>
            <a:r>
              <a:rPr b="0" lang="en-US" sz="4000" spc="-1" strike="noStrike" baseline="-25000">
                <a:solidFill>
                  <a:srgbClr val="010ce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29160" y="1209960"/>
            <a:ext cx="9892440" cy="52797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317160" y="3563280"/>
            <a:ext cx="9604440" cy="2955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7279920" y="3859560"/>
            <a:ext cx="1269720" cy="3730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2"/>
          <a:stretch/>
        </p:blipFill>
        <p:spPr>
          <a:xfrm>
            <a:off x="1493280" y="3655080"/>
            <a:ext cx="8598960" cy="83988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198000" y="9000"/>
            <a:ext cx="9763200" cy="14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MLR (Morse / Long-Range) Potential: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29160" y="1209960"/>
            <a:ext cx="9892440" cy="527976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317160" y="3707280"/>
            <a:ext cx="9604440" cy="2955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7279920" y="3859560"/>
            <a:ext cx="1269720" cy="3730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2"/>
          <a:stretch/>
        </p:blipFill>
        <p:spPr>
          <a:xfrm>
            <a:off x="1241280" y="4051080"/>
            <a:ext cx="8598960" cy="839880"/>
          </a:xfrm>
          <a:prstGeom prst="rect">
            <a:avLst/>
          </a:prstGeom>
          <a:ln>
            <a:noFill/>
          </a:ln>
        </p:spPr>
      </p:pic>
      <p:pic>
        <p:nvPicPr>
          <p:cNvPr id="245" name="Picture 4" descr=""/>
          <p:cNvPicPr/>
          <p:nvPr/>
        </p:nvPicPr>
        <p:blipFill>
          <a:blip r:embed="rId3"/>
          <a:stretch/>
        </p:blipFill>
        <p:spPr>
          <a:xfrm>
            <a:off x="1785600" y="5256000"/>
            <a:ext cx="5869080" cy="5878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30120" y="6161400"/>
            <a:ext cx="976320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It’s a Morse potential,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but with the correct long-range built in 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98000" y="9000"/>
            <a:ext cx="9763200" cy="14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skerville Old Face"/>
              </a:rPr>
              <a:t>MLR (Morse / Long-Range) Potential: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2017-05-16T02:22:40Z</dcterms:created>
  <dc:creator/>
  <dc:description/>
  <dc:language>en-US</dc:language>
  <cp:lastModifiedBy/>
  <dcterms:modified xsi:type="dcterms:W3CDTF">2018-06-20T03:04:33Z</dcterms:modified>
  <cp:revision>281</cp:revision>
  <dc:subject/>
  <dc:title/>
</cp:coreProperties>
</file>