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bhay mish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19T09:13:47.561">
    <p:pos x="817" y="987"/>
    <p:text>An intrinsic function is a function built in to the compiler. The compiler knows how to best implement the functionality in the most optimized way for these functions and replaces with a set of machine instruction for a particular backend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2723a7317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2723a7317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2723a7317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2723a7317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c75e8b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c75e8b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2723a7317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2723a7317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2723a7317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2723a7317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27f833f3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27f833f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c75e8be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c75e8be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2723a7317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2723a7317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c775e7a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c775e7a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2723a7317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2723a7317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2723a731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2723a731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c75e8be0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c75e8be0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2723a7317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2723a7317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2723a7317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2723a731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2723a731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2723a731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2723a731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2723a731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2723a7317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2723a7317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2723a7317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2723a7317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2723a7317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2723a7317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2723a731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2723a731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19675" y="479375"/>
            <a:ext cx="5904900" cy="246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HPSSA construction algorithm in the LLVM compiler framework</a:t>
            </a:r>
            <a:endParaRPr/>
          </a:p>
        </p:txBody>
      </p:sp>
      <p:sp>
        <p:nvSpPr>
          <p:cNvPr id="135" name="Google Shape;135;p13"/>
          <p:cNvSpPr txBox="1"/>
          <p:nvPr>
            <p:ph idx="1" type="subTitle"/>
          </p:nvPr>
        </p:nvSpPr>
        <p:spPr>
          <a:xfrm>
            <a:off x="3219675" y="3302300"/>
            <a:ext cx="4241400" cy="144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000"/>
              <a:t>Abhay Mishra (190017)</a:t>
            </a:r>
            <a:endParaRPr sz="2000"/>
          </a:p>
          <a:p>
            <a:pPr indent="0" lvl="0" marL="0" rtl="0" algn="l">
              <a:spcBef>
                <a:spcPts val="0"/>
              </a:spcBef>
              <a:spcAft>
                <a:spcPts val="0"/>
              </a:spcAft>
              <a:buNone/>
            </a:pPr>
            <a:r>
              <a:rPr lang="en" sz="2000"/>
              <a:t>Mohammad Muzzammil (190503)</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Supervisor: Prof. Subhajit Roy</a:t>
            </a:r>
            <a:endParaRPr sz="2000"/>
          </a:p>
          <a:p>
            <a:pPr indent="0" lvl="0" marL="0" rtl="0" algn="l">
              <a:spcBef>
                <a:spcPts val="0"/>
              </a:spcBef>
              <a:spcAft>
                <a:spcPts val="0"/>
              </a:spcAft>
              <a:buNone/>
            </a:pPr>
            <a:r>
              <a:rPr lang="en" sz="2000"/>
              <a:t>                    Mr Awanish Pandey</a:t>
            </a:r>
            <a:endParaRPr sz="2000"/>
          </a:p>
          <a:p>
            <a:pPr indent="0" lvl="0" marL="0" rtl="0" algn="l">
              <a:spcBef>
                <a:spcPts val="0"/>
              </a:spcBef>
              <a:spcAft>
                <a:spcPts val="0"/>
              </a:spcAft>
              <a:buNone/>
            </a:pPr>
            <a:r>
              <a:rPr lang="en" sz="2000"/>
              <a:t>		    Mr. Sumit Lahri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423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Tau Insertion Phase</a:t>
            </a:r>
            <a:endParaRPr/>
          </a:p>
        </p:txBody>
      </p:sp>
      <p:sp>
        <p:nvSpPr>
          <p:cNvPr id="197" name="Google Shape;197;p22"/>
          <p:cNvSpPr txBox="1"/>
          <p:nvPr>
            <p:ph idx="1" type="body"/>
          </p:nvPr>
        </p:nvSpPr>
        <p:spPr>
          <a:xfrm>
            <a:off x="951400" y="1567550"/>
            <a:ext cx="8012700" cy="3262800"/>
          </a:xfrm>
          <a:prstGeom prst="rect">
            <a:avLst/>
          </a:prstGeom>
        </p:spPr>
        <p:txBody>
          <a:bodyPr anchorCtr="0" anchor="t" bIns="91425" lIns="91425" spcFirstLastPara="1" rIns="91425" wrap="square" tIns="91425">
            <a:normAutofit fontScale="55000" lnSpcReduction="20000"/>
          </a:bodyPr>
          <a:lstStyle/>
          <a:p>
            <a:pPr indent="0" lvl="0" marL="457200" rtl="0" algn="l">
              <a:spcBef>
                <a:spcPts val="0"/>
              </a:spcBef>
              <a:spcAft>
                <a:spcPts val="0"/>
              </a:spcAft>
              <a:buNone/>
            </a:pPr>
            <a:r>
              <a:rPr lang="en" sz="3172"/>
              <a:t>Tau Insertion Pass consists of the following functions:</a:t>
            </a:r>
            <a:endParaRPr sz="3172">
              <a:latin typeface="Courier New"/>
              <a:ea typeface="Courier New"/>
              <a:cs typeface="Courier New"/>
              <a:sym typeface="Courier New"/>
            </a:endParaRPr>
          </a:p>
          <a:p>
            <a:pPr indent="-312753" lvl="0" marL="457200" rtl="0" algn="l">
              <a:lnSpc>
                <a:spcPct val="150000"/>
              </a:lnSpc>
              <a:spcBef>
                <a:spcPts val="1200"/>
              </a:spcBef>
              <a:spcAft>
                <a:spcPts val="0"/>
              </a:spcAft>
              <a:buSzPct val="119905"/>
              <a:buFont typeface="Courier New"/>
              <a:buChar char="●"/>
            </a:pPr>
            <a:r>
              <a:rPr lang="en" sz="2009">
                <a:latin typeface="Courier New"/>
                <a:ea typeface="Courier New"/>
                <a:cs typeface="Courier New"/>
                <a:sym typeface="Courier New"/>
              </a:rPr>
              <a:t>map&lt;BasicBlock *, BitVector&gt; HPSSAPass::getProfileInfo(Function &amp;F)</a:t>
            </a:r>
            <a:endParaRPr sz="2009">
              <a:latin typeface="Courier New"/>
              <a:ea typeface="Courier New"/>
              <a:cs typeface="Courier New"/>
              <a:sym typeface="Courier New"/>
            </a:endParaRPr>
          </a:p>
          <a:p>
            <a:pPr indent="-309260" lvl="1" marL="914400" rtl="0" algn="l">
              <a:lnSpc>
                <a:spcPct val="150000"/>
              </a:lnSpc>
              <a:spcBef>
                <a:spcPts val="0"/>
              </a:spcBef>
              <a:spcAft>
                <a:spcPts val="0"/>
              </a:spcAft>
              <a:buSzPct val="100000"/>
              <a:buChar char="○"/>
            </a:pPr>
            <a:r>
              <a:rPr lang="en" sz="2309"/>
              <a:t>Returns the acyclic hot path profile information from the profiler.</a:t>
            </a:r>
            <a:endParaRPr sz="2309"/>
          </a:p>
          <a:p>
            <a:pPr indent="-309260" lvl="0" marL="457200" rtl="0" algn="l">
              <a:lnSpc>
                <a:spcPct val="150000"/>
              </a:lnSpc>
              <a:spcBef>
                <a:spcPts val="0"/>
              </a:spcBef>
              <a:spcAft>
                <a:spcPts val="0"/>
              </a:spcAft>
              <a:buSzPct val="110329"/>
              <a:buChar char="●"/>
            </a:pPr>
            <a:r>
              <a:rPr lang="en" sz="2093">
                <a:latin typeface="Courier New"/>
                <a:ea typeface="Courier New"/>
                <a:cs typeface="Courier New"/>
                <a:sym typeface="Courier New"/>
              </a:rPr>
              <a:t>map&lt;BasicBlock *, bool&gt; HPSSAPass::getCaloricConnector(Function &amp;F)</a:t>
            </a:r>
            <a:endParaRPr sz="2093">
              <a:latin typeface="Courier New"/>
              <a:ea typeface="Courier New"/>
              <a:cs typeface="Courier New"/>
              <a:sym typeface="Courier New"/>
            </a:endParaRPr>
          </a:p>
          <a:p>
            <a:pPr indent="-284480" lvl="1" marL="914400" rtl="0" algn="l">
              <a:lnSpc>
                <a:spcPct val="150000"/>
              </a:lnSpc>
              <a:spcBef>
                <a:spcPts val="0"/>
              </a:spcBef>
              <a:spcAft>
                <a:spcPts val="0"/>
              </a:spcAft>
              <a:buSzPct val="76433"/>
              <a:buChar char="○"/>
            </a:pPr>
            <a:r>
              <a:rPr lang="en" sz="2093">
                <a:latin typeface="Courier New"/>
                <a:ea typeface="Courier New"/>
                <a:cs typeface="Courier New"/>
                <a:sym typeface="Courier New"/>
              </a:rPr>
              <a:t> </a:t>
            </a:r>
            <a:r>
              <a:rPr lang="en" sz="2309"/>
              <a:t>Computes Caloric Connectors from the given hot path information.</a:t>
            </a:r>
            <a:endParaRPr sz="2309"/>
          </a:p>
          <a:p>
            <a:pPr indent="-302275" lvl="0" marL="457200" rtl="0" algn="l">
              <a:lnSpc>
                <a:spcPct val="150000"/>
              </a:lnSpc>
              <a:spcBef>
                <a:spcPts val="0"/>
              </a:spcBef>
              <a:spcAft>
                <a:spcPts val="0"/>
              </a:spcAft>
              <a:buSzPct val="100000"/>
              <a:buFont typeface="Courier New"/>
              <a:buChar char="●"/>
            </a:pPr>
            <a:r>
              <a:rPr lang="en" sz="2109">
                <a:latin typeface="Courier New"/>
                <a:ea typeface="Courier New"/>
                <a:cs typeface="Courier New"/>
                <a:sym typeface="Courier New"/>
              </a:rPr>
              <a:t>PreservedAnalyses HPSSAPass::run(Function &amp;F, FunctionAnalysisManager &amp;AM)</a:t>
            </a:r>
            <a:endParaRPr sz="2109">
              <a:latin typeface="Courier New"/>
              <a:ea typeface="Courier New"/>
              <a:cs typeface="Courier New"/>
              <a:sym typeface="Courier New"/>
            </a:endParaRPr>
          </a:p>
          <a:p>
            <a:pPr indent="-309260" lvl="1" marL="914400" rtl="0" algn="l">
              <a:lnSpc>
                <a:spcPct val="150000"/>
              </a:lnSpc>
              <a:spcBef>
                <a:spcPts val="0"/>
              </a:spcBef>
              <a:spcAft>
                <a:spcPts val="0"/>
              </a:spcAft>
              <a:buSzPct val="100000"/>
              <a:buChar char="○"/>
            </a:pPr>
            <a:r>
              <a:rPr lang="en" sz="2309"/>
              <a:t>Iterates over the phi functions and insert corresponding tau functions at suitable places.</a:t>
            </a:r>
            <a:endParaRPr sz="2309"/>
          </a:p>
          <a:p>
            <a:pPr indent="-309260" lvl="1" marL="914400" rtl="0" algn="l">
              <a:lnSpc>
                <a:spcPct val="150000"/>
              </a:lnSpc>
              <a:spcBef>
                <a:spcPts val="0"/>
              </a:spcBef>
              <a:spcAft>
                <a:spcPts val="0"/>
              </a:spcAft>
              <a:buSzPct val="100000"/>
              <a:buChar char="○"/>
            </a:pPr>
            <a:r>
              <a:rPr lang="en" sz="2309"/>
              <a:t>Allocates arguments to the tau functions.</a:t>
            </a:r>
            <a:endParaRPr sz="2309"/>
          </a:p>
          <a:p>
            <a:pPr indent="-302275" lvl="0" marL="457200" rtl="0" algn="l">
              <a:lnSpc>
                <a:spcPct val="150000"/>
              </a:lnSpc>
              <a:spcBef>
                <a:spcPts val="0"/>
              </a:spcBef>
              <a:spcAft>
                <a:spcPts val="0"/>
              </a:spcAft>
              <a:buSzPct val="100000"/>
              <a:buFont typeface="Courier New"/>
              <a:buChar char="●"/>
            </a:pPr>
            <a:r>
              <a:rPr lang="en" sz="2109">
                <a:latin typeface="Courier New"/>
                <a:ea typeface="Courier New"/>
                <a:cs typeface="Courier New"/>
                <a:sym typeface="Courier New"/>
              </a:rPr>
              <a:t>void HPSSAPass::Search(BasicBlock &amp;BB, DomTreeNode &amp;DTN)</a:t>
            </a:r>
            <a:endParaRPr sz="2109">
              <a:latin typeface="Courier New"/>
              <a:ea typeface="Courier New"/>
              <a:cs typeface="Courier New"/>
              <a:sym typeface="Courier New"/>
            </a:endParaRPr>
          </a:p>
          <a:p>
            <a:pPr indent="-309260" lvl="1" marL="914400" rtl="0" algn="l">
              <a:lnSpc>
                <a:spcPct val="150000"/>
              </a:lnSpc>
              <a:spcBef>
                <a:spcPts val="0"/>
              </a:spcBef>
              <a:spcAft>
                <a:spcPts val="0"/>
              </a:spcAft>
              <a:buSzPct val="100000"/>
              <a:buChar char="○"/>
            </a:pPr>
            <a:r>
              <a:rPr lang="en" sz="2309"/>
              <a:t>Replaces the uses of the phi with its appropriate tau counterpart. </a:t>
            </a:r>
            <a:endParaRPr sz="2309"/>
          </a:p>
          <a:p>
            <a:pPr indent="0" lvl="0" marL="0" rtl="0" algn="l">
              <a:spcBef>
                <a:spcPts val="1200"/>
              </a:spcBef>
              <a:spcAft>
                <a:spcPts val="1200"/>
              </a:spcAft>
              <a:buNone/>
            </a:pPr>
            <a:r>
              <a:rPr lang="en" sz="1600"/>
              <a:t>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1000"/>
                                        <p:tgtEl>
                                          <p:spTgt spid="1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1000"/>
                                        <p:tgtEl>
                                          <p:spTgt spid="1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1000"/>
                                        <p:tgtEl>
                                          <p:spTgt spid="1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9" st="9"/>
                                            </p:txEl>
                                          </p:spTgt>
                                        </p:tgtEl>
                                        <p:attrNameLst>
                                          <p:attrName>style.visibility</p:attrName>
                                        </p:attrNameLst>
                                      </p:cBhvr>
                                      <p:to>
                                        <p:strVal val="visible"/>
                                      </p:to>
                                    </p:set>
                                    <p:animEffect filter="fade" transition="in">
                                      <p:cBhvr>
                                        <p:cTn dur="1000"/>
                                        <p:tgtEl>
                                          <p:spTgt spid="19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0" st="10"/>
                                            </p:txEl>
                                          </p:spTgt>
                                        </p:tgtEl>
                                        <p:attrNameLst>
                                          <p:attrName>style.visibility</p:attrName>
                                        </p:attrNameLst>
                                      </p:cBhvr>
                                      <p:to>
                                        <p:strVal val="visible"/>
                                      </p:to>
                                    </p:set>
                                    <p:animEffect filter="fade" transition="in">
                                      <p:cBhvr>
                                        <p:cTn dur="1000"/>
                                        <p:tgtEl>
                                          <p:spTgt spid="19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3737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Computing Caloric Connectors</a:t>
            </a:r>
            <a:endParaRPr/>
          </a:p>
        </p:txBody>
      </p:sp>
      <p:sp>
        <p:nvSpPr>
          <p:cNvPr id="203" name="Google Shape;203;p23"/>
          <p:cNvSpPr txBox="1"/>
          <p:nvPr>
            <p:ph idx="1" type="body"/>
          </p:nvPr>
        </p:nvSpPr>
        <p:spPr>
          <a:xfrm>
            <a:off x="1297500" y="1218975"/>
            <a:ext cx="7038900" cy="36537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Traversed the CFG in topological order.</a:t>
            </a:r>
            <a:endParaRPr sz="1500"/>
          </a:p>
          <a:p>
            <a:pPr indent="-323850" lvl="0" marL="457200" rtl="0" algn="l">
              <a:lnSpc>
                <a:spcPct val="115000"/>
              </a:lnSpc>
              <a:spcBef>
                <a:spcPts val="0"/>
              </a:spcBef>
              <a:spcAft>
                <a:spcPts val="0"/>
              </a:spcAft>
              <a:buSzPts val="1500"/>
              <a:buChar char="●"/>
            </a:pPr>
            <a:r>
              <a:rPr lang="en" sz="1500"/>
              <a:t>Iterated</a:t>
            </a:r>
            <a:r>
              <a:rPr lang="en" sz="1500"/>
              <a:t> over the predecessors of the current basic block.</a:t>
            </a:r>
            <a:endParaRPr sz="1500"/>
          </a:p>
          <a:p>
            <a:pPr indent="-323850" lvl="0" marL="457200" rtl="0" algn="l">
              <a:lnSpc>
                <a:spcPct val="115000"/>
              </a:lnSpc>
              <a:spcBef>
                <a:spcPts val="0"/>
              </a:spcBef>
              <a:spcAft>
                <a:spcPts val="0"/>
              </a:spcAft>
              <a:buSzPts val="1500"/>
              <a:buChar char="●"/>
            </a:pPr>
            <a:r>
              <a:rPr lang="en" sz="1500"/>
              <a:t>Marked the basic blocks hot and cold, depending on the status of predecessor and current </a:t>
            </a:r>
            <a:r>
              <a:rPr b="1" lang="en" sz="1500"/>
              <a:t>buddy sets</a:t>
            </a:r>
            <a:r>
              <a:rPr lang="en" sz="1500"/>
              <a:t>.</a:t>
            </a:r>
            <a:endParaRPr sz="1500"/>
          </a:p>
          <a:p>
            <a:pPr indent="-323850" lvl="0" marL="457200" rtl="0" algn="l">
              <a:lnSpc>
                <a:spcPct val="115000"/>
              </a:lnSpc>
              <a:spcBef>
                <a:spcPts val="0"/>
              </a:spcBef>
              <a:spcAft>
                <a:spcPts val="0"/>
              </a:spcAft>
              <a:buSzPts val="1500"/>
              <a:buChar char="●"/>
            </a:pPr>
            <a:r>
              <a:rPr lang="en" sz="1500"/>
              <a:t>Us</a:t>
            </a:r>
            <a:r>
              <a:rPr lang="en" sz="1500"/>
              <a:t>ed std::map&lt;BasicBlock*, bool&gt; to map the basic block pointers to true if the basic block is a caloric connector, vice-versa.</a:t>
            </a:r>
            <a:endParaRPr sz="1500"/>
          </a:p>
          <a:p>
            <a:pPr indent="-323850" lvl="0" marL="457200" rtl="0" algn="l">
              <a:lnSpc>
                <a:spcPct val="115000"/>
              </a:lnSpc>
              <a:spcBef>
                <a:spcPts val="0"/>
              </a:spcBef>
              <a:spcAft>
                <a:spcPts val="0"/>
              </a:spcAft>
              <a:buSzPts val="1500"/>
              <a:buChar char="●"/>
            </a:pPr>
            <a:r>
              <a:rPr lang="en" sz="1500"/>
              <a:t>To make the implementation </a:t>
            </a:r>
            <a:r>
              <a:rPr b="1" lang="en" sz="1500"/>
              <a:t>memory efficient,</a:t>
            </a:r>
            <a:r>
              <a:rPr lang="en" sz="1500"/>
              <a:t> llvm::BitVector was used to store and manipulate "buddy-paths", with </a:t>
            </a:r>
            <a:r>
              <a:rPr b="1" lang="en" sz="1500"/>
              <a:t>each index of BitVector denoting a hot path.</a:t>
            </a:r>
            <a:endParaRPr b="1" sz="1500"/>
          </a:p>
          <a:p>
            <a:pPr indent="-323850" lvl="0" marL="457200" rtl="0" algn="l">
              <a:lnSpc>
                <a:spcPct val="115000"/>
              </a:lnSpc>
              <a:spcBef>
                <a:spcPts val="0"/>
              </a:spcBef>
              <a:spcAft>
                <a:spcPts val="0"/>
              </a:spcAft>
              <a:buSzPts val="1500"/>
              <a:buChar char="●"/>
            </a:pPr>
            <a:r>
              <a:rPr lang="en" sz="1500"/>
              <a:t>Using llvm::BitVector simplified the implementation of basic set operations</a:t>
            </a:r>
            <a:endParaRPr sz="1500"/>
          </a:p>
          <a:p>
            <a:pPr indent="-323850" lvl="1" marL="914400" rtl="0" algn="l">
              <a:lnSpc>
                <a:spcPct val="115000"/>
              </a:lnSpc>
              <a:spcBef>
                <a:spcPts val="0"/>
              </a:spcBef>
              <a:spcAft>
                <a:spcPts val="0"/>
              </a:spcAft>
              <a:buSzPts val="1500"/>
              <a:buChar char="○"/>
            </a:pPr>
            <a:r>
              <a:rPr lang="en" sz="1500"/>
              <a:t> </a:t>
            </a:r>
            <a:r>
              <a:rPr lang="en" sz="1500"/>
              <a:t>ANDing two BitVectors.</a:t>
            </a:r>
            <a:r>
              <a:rPr lang="en" sz="1500"/>
              <a:t> (ORing two BitVectors) and intersectionBuddy Set is implemented as a</a:t>
            </a:r>
            <a:r>
              <a:rPr b="1" lang="en" sz="1500"/>
              <a:t> std::vector of BitVectors.</a:t>
            </a:r>
            <a:endParaRPr b="1"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578850" y="179850"/>
            <a:ext cx="7038900" cy="6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Lato"/>
                <a:ea typeface="Lato"/>
                <a:cs typeface="Lato"/>
                <a:sym typeface="Lato"/>
              </a:rPr>
              <a:t>Marking Caloric Connectors</a:t>
            </a:r>
            <a:endParaRPr sz="2800"/>
          </a:p>
        </p:txBody>
      </p:sp>
      <p:sp>
        <p:nvSpPr>
          <p:cNvPr id="209" name="Google Shape;209;p24"/>
          <p:cNvSpPr txBox="1"/>
          <p:nvPr>
            <p:ph idx="1" type="body"/>
          </p:nvPr>
        </p:nvSpPr>
        <p:spPr>
          <a:xfrm>
            <a:off x="6004025" y="1580325"/>
            <a:ext cx="2185200" cy="400200"/>
          </a:xfrm>
          <a:prstGeom prst="rect">
            <a:avLst/>
          </a:prstGeom>
          <a:effectLst>
            <a:outerShdw blurRad="57150" rotWithShape="0" algn="bl" dir="5400000" dist="19050">
              <a:srgbClr val="000000">
                <a:alpha val="0"/>
              </a:srgbClr>
            </a:outerShdw>
          </a:effectLst>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105"/>
              <a:t>[ </a:t>
            </a:r>
            <a:r>
              <a:rPr lang="en" sz="1105"/>
              <a:t> { 1 0 1 1 0 }, { 0 1 0 0 1 } ]</a:t>
            </a:r>
            <a:endParaRPr sz="1105"/>
          </a:p>
        </p:txBody>
      </p:sp>
      <p:pic>
        <p:nvPicPr>
          <p:cNvPr id="210" name="Google Shape;210;p24"/>
          <p:cNvPicPr preferRelativeResize="0"/>
          <p:nvPr/>
        </p:nvPicPr>
        <p:blipFill>
          <a:blip r:embed="rId3">
            <a:alphaModFix/>
          </a:blip>
          <a:stretch>
            <a:fillRect/>
          </a:stretch>
        </p:blipFill>
        <p:spPr>
          <a:xfrm>
            <a:off x="2723750" y="1039138"/>
            <a:ext cx="2846499" cy="3924524"/>
          </a:xfrm>
          <a:prstGeom prst="rect">
            <a:avLst/>
          </a:prstGeom>
          <a:noFill/>
          <a:ln cap="flat" cmpd="sng" w="19050">
            <a:solidFill>
              <a:schemeClr val="dk2"/>
            </a:solidFill>
            <a:prstDash val="solid"/>
            <a:round/>
            <a:headEnd len="sm" w="sm" type="none"/>
            <a:tailEnd len="sm" w="sm" type="none"/>
          </a:ln>
        </p:spPr>
      </p:pic>
      <p:sp>
        <p:nvSpPr>
          <p:cNvPr id="211" name="Google Shape;211;p24"/>
          <p:cNvSpPr txBox="1"/>
          <p:nvPr/>
        </p:nvSpPr>
        <p:spPr>
          <a:xfrm>
            <a:off x="6576300" y="2316475"/>
            <a:ext cx="1171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lt1"/>
                </a:solidFill>
                <a:latin typeface="Lato"/>
                <a:ea typeface="Lato"/>
                <a:cs typeface="Lato"/>
                <a:sym typeface="Lato"/>
              </a:rPr>
              <a:t>[  { 1 0 0 0 0 } </a:t>
            </a: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p:txBody>
      </p:sp>
      <p:sp>
        <p:nvSpPr>
          <p:cNvPr id="212" name="Google Shape;212;p24"/>
          <p:cNvSpPr txBox="1"/>
          <p:nvPr/>
        </p:nvSpPr>
        <p:spPr>
          <a:xfrm>
            <a:off x="6004025" y="4347800"/>
            <a:ext cx="24972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lt1"/>
                </a:solidFill>
                <a:latin typeface="Lato"/>
                <a:ea typeface="Lato"/>
                <a:cs typeface="Lato"/>
                <a:sym typeface="Lato"/>
              </a:rPr>
              <a:t>[</a:t>
            </a:r>
            <a:r>
              <a:rPr lang="en" sz="1000">
                <a:solidFill>
                  <a:schemeClr val="lt1"/>
                </a:solidFill>
                <a:latin typeface="Lato"/>
                <a:ea typeface="Lato"/>
                <a:cs typeface="Lato"/>
                <a:sym typeface="Lato"/>
              </a:rPr>
              <a:t>  { 1 0 0 0 0 },  { 0 0 0 1 0 } ,  { 0 1 0 0 0 },  { 0 0 1 0 0 },  { 0 0 0 0 1 }  ] </a:t>
            </a:r>
            <a:endParaRPr sz="1100">
              <a:solidFill>
                <a:schemeClr val="lt1"/>
              </a:solidFill>
              <a:latin typeface="Lato"/>
              <a:ea typeface="Lato"/>
              <a:cs typeface="Lato"/>
              <a:sym typeface="Lato"/>
            </a:endParaRPr>
          </a:p>
        </p:txBody>
      </p:sp>
      <p:sp>
        <p:nvSpPr>
          <p:cNvPr id="213" name="Google Shape;213;p24"/>
          <p:cNvSpPr txBox="1"/>
          <p:nvPr/>
        </p:nvSpPr>
        <p:spPr>
          <a:xfrm>
            <a:off x="277925" y="4187688"/>
            <a:ext cx="1818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lt1"/>
                </a:solidFill>
                <a:latin typeface="Lato"/>
                <a:ea typeface="Lato"/>
                <a:cs typeface="Lato"/>
                <a:sym typeface="Lato"/>
              </a:rPr>
              <a:t>[  { 0 0 0 1 0 },  { 0 1 0 0 0 }  </a:t>
            </a:r>
            <a:r>
              <a:rPr lang="en" sz="1000">
                <a:solidFill>
                  <a:schemeClr val="lt1"/>
                </a:solidFill>
                <a:latin typeface="Lato"/>
                <a:ea typeface="Lato"/>
                <a:cs typeface="Lato"/>
                <a:sym typeface="Lato"/>
              </a:rPr>
              <a:t>]</a:t>
            </a:r>
            <a:endParaRPr sz="1100">
              <a:solidFill>
                <a:schemeClr val="lt1"/>
              </a:solidFill>
              <a:latin typeface="Lato"/>
              <a:ea typeface="Lato"/>
              <a:cs typeface="Lato"/>
              <a:sym typeface="Lato"/>
            </a:endParaRPr>
          </a:p>
        </p:txBody>
      </p:sp>
      <p:sp>
        <p:nvSpPr>
          <p:cNvPr id="214" name="Google Shape;214;p24"/>
          <p:cNvSpPr txBox="1"/>
          <p:nvPr/>
        </p:nvSpPr>
        <p:spPr>
          <a:xfrm>
            <a:off x="319175" y="3269150"/>
            <a:ext cx="1918500" cy="35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5">
                <a:solidFill>
                  <a:schemeClr val="lt1"/>
                </a:solidFill>
                <a:latin typeface="Lato"/>
                <a:ea typeface="Lato"/>
                <a:cs typeface="Lato"/>
                <a:sym typeface="Lato"/>
              </a:rPr>
              <a:t> [  { 0 0 0 1 0 } { 0 1 0 0 0 } ]</a:t>
            </a:r>
            <a:endParaRPr sz="1100">
              <a:solidFill>
                <a:schemeClr val="lt1"/>
              </a:solidFill>
              <a:latin typeface="Lato"/>
              <a:ea typeface="Lato"/>
              <a:cs typeface="Lato"/>
              <a:sym typeface="Lato"/>
            </a:endParaRPr>
          </a:p>
        </p:txBody>
      </p:sp>
      <p:sp>
        <p:nvSpPr>
          <p:cNvPr id="215" name="Google Shape;215;p24"/>
          <p:cNvSpPr txBox="1"/>
          <p:nvPr/>
        </p:nvSpPr>
        <p:spPr>
          <a:xfrm>
            <a:off x="7651500" y="2313800"/>
            <a:ext cx="139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highlight>
                  <a:srgbClr val="FF0000"/>
                </a:highlight>
                <a:latin typeface="Lato"/>
                <a:ea typeface="Lato"/>
                <a:cs typeface="Lato"/>
                <a:sym typeface="Lato"/>
              </a:rPr>
              <a:t> Hot Defn Missing</a:t>
            </a:r>
            <a:endParaRPr sz="1100">
              <a:solidFill>
                <a:srgbClr val="FFFFFF"/>
              </a:solidFill>
              <a:highlight>
                <a:srgbClr val="FF0000"/>
              </a:highlight>
              <a:latin typeface="Lato"/>
              <a:ea typeface="Lato"/>
              <a:cs typeface="Lato"/>
              <a:sym typeface="Lato"/>
            </a:endParaRPr>
          </a:p>
        </p:txBody>
      </p:sp>
      <p:sp>
        <p:nvSpPr>
          <p:cNvPr id="216" name="Google Shape;216;p24"/>
          <p:cNvSpPr txBox="1"/>
          <p:nvPr/>
        </p:nvSpPr>
        <p:spPr>
          <a:xfrm>
            <a:off x="319175" y="2827400"/>
            <a:ext cx="2122800" cy="35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rgbClr val="000000"/>
              </a:buClr>
              <a:buSzPts val="935"/>
              <a:buFont typeface="Arial"/>
              <a:buNone/>
            </a:pPr>
            <a:r>
              <a:rPr lang="en" sz="1105">
                <a:solidFill>
                  <a:schemeClr val="lt1"/>
                </a:solidFill>
                <a:latin typeface="Lato"/>
                <a:ea typeface="Lato"/>
                <a:cs typeface="Lato"/>
                <a:sym typeface="Lato"/>
              </a:rPr>
              <a:t>  [  { 0 0 0 1 0 },  { 0 1 0 0 0 } ]</a:t>
            </a:r>
            <a:endParaRPr sz="1100">
              <a:latin typeface="Lato"/>
              <a:ea typeface="Lato"/>
              <a:cs typeface="Lato"/>
              <a:sym typeface="Lato"/>
            </a:endParaRPr>
          </a:p>
        </p:txBody>
      </p:sp>
      <p:sp>
        <p:nvSpPr>
          <p:cNvPr id="217" name="Google Shape;217;p24"/>
          <p:cNvSpPr txBox="1"/>
          <p:nvPr/>
        </p:nvSpPr>
        <p:spPr>
          <a:xfrm>
            <a:off x="425375" y="2242225"/>
            <a:ext cx="2016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 { 0 0 0 1 0 } { 0 1 0 0 0 } ]</a:t>
            </a:r>
            <a:endParaRPr sz="1200">
              <a:solidFill>
                <a:schemeClr val="lt1"/>
              </a:solidFill>
              <a:latin typeface="Lato"/>
              <a:ea typeface="Lato"/>
              <a:cs typeface="Lato"/>
              <a:sym typeface="Lato"/>
            </a:endParaRPr>
          </a:p>
        </p:txBody>
      </p:sp>
      <p:sp>
        <p:nvSpPr>
          <p:cNvPr id="218" name="Google Shape;218;p24"/>
          <p:cNvSpPr txBox="1"/>
          <p:nvPr/>
        </p:nvSpPr>
        <p:spPr>
          <a:xfrm>
            <a:off x="999575" y="3728425"/>
            <a:ext cx="375300" cy="35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lt1"/>
                </a:solidFill>
                <a:latin typeface="Lato"/>
                <a:ea typeface="Lato"/>
                <a:cs typeface="Lato"/>
                <a:sym typeface="Lato"/>
              </a:rPr>
              <a:t>[  ]</a:t>
            </a:r>
            <a:r>
              <a:rPr lang="en" sz="1105">
                <a:solidFill>
                  <a:schemeClr val="lt1"/>
                </a:solidFill>
                <a:latin typeface="Lato"/>
                <a:ea typeface="Lato"/>
                <a:cs typeface="Lato"/>
                <a:sym typeface="Lato"/>
              </a:rPr>
              <a:t> </a:t>
            </a:r>
            <a:endParaRPr sz="1100">
              <a:latin typeface="Lato"/>
              <a:ea typeface="Lato"/>
              <a:cs typeface="Lato"/>
              <a:sym typeface="Lato"/>
            </a:endParaRPr>
          </a:p>
        </p:txBody>
      </p:sp>
      <p:sp>
        <p:nvSpPr>
          <p:cNvPr id="219" name="Google Shape;219;p24"/>
          <p:cNvSpPr txBox="1"/>
          <p:nvPr/>
        </p:nvSpPr>
        <p:spPr>
          <a:xfrm>
            <a:off x="6576300" y="3719000"/>
            <a:ext cx="107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rPr>
              <a:t>[ { 1 0 0 0 0 } </a:t>
            </a:r>
            <a:r>
              <a:rPr lang="en" sz="1100">
                <a:solidFill>
                  <a:schemeClr val="lt1"/>
                </a:solidFill>
              </a:rPr>
              <a:t>]</a:t>
            </a:r>
            <a:endParaRPr sz="1100">
              <a:solidFill>
                <a:schemeClr val="lt1"/>
              </a:solidFill>
            </a:endParaRPr>
          </a:p>
        </p:txBody>
      </p:sp>
      <p:sp>
        <p:nvSpPr>
          <p:cNvPr id="220" name="Google Shape;220;p24"/>
          <p:cNvSpPr txBox="1"/>
          <p:nvPr/>
        </p:nvSpPr>
        <p:spPr>
          <a:xfrm>
            <a:off x="5838450" y="3090200"/>
            <a:ext cx="541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rPr>
              <a:t>[  ]</a:t>
            </a:r>
            <a:endParaRPr sz="1100">
              <a:solidFill>
                <a:schemeClr val="lt1"/>
              </a:solidFill>
            </a:endParaRPr>
          </a:p>
        </p:txBody>
      </p:sp>
      <p:sp>
        <p:nvSpPr>
          <p:cNvPr id="221" name="Google Shape;221;p24"/>
          <p:cNvSpPr txBox="1"/>
          <p:nvPr/>
        </p:nvSpPr>
        <p:spPr>
          <a:xfrm>
            <a:off x="7748100" y="3182300"/>
            <a:ext cx="107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rPr>
              <a:t>[</a:t>
            </a:r>
            <a:r>
              <a:rPr lang="en" sz="1100">
                <a:solidFill>
                  <a:schemeClr val="lt1"/>
                </a:solidFill>
              </a:rPr>
              <a:t> { 1 0 0 0 0 } </a:t>
            </a:r>
            <a:r>
              <a:rPr lang="en" sz="1100">
                <a:solidFill>
                  <a:schemeClr val="lt1"/>
                </a:solidFill>
              </a:rPr>
              <a:t>]</a:t>
            </a:r>
            <a:endParaRPr sz="1100">
              <a:solidFill>
                <a:schemeClr val="lt1"/>
              </a:solidFill>
            </a:endParaRPr>
          </a:p>
        </p:txBody>
      </p:sp>
      <p:cxnSp>
        <p:nvCxnSpPr>
          <p:cNvPr id="222" name="Google Shape;222;p24"/>
          <p:cNvCxnSpPr>
            <a:endCxn id="209" idx="1"/>
          </p:cNvCxnSpPr>
          <p:nvPr/>
        </p:nvCxnSpPr>
        <p:spPr>
          <a:xfrm flipH="1" rot="10800000">
            <a:off x="4185425" y="1780425"/>
            <a:ext cx="1818600" cy="729600"/>
          </a:xfrm>
          <a:prstGeom prst="straightConnector1">
            <a:avLst/>
          </a:prstGeom>
          <a:noFill/>
          <a:ln cap="flat" cmpd="sng" w="9525">
            <a:solidFill>
              <a:srgbClr val="00FF00"/>
            </a:solidFill>
            <a:prstDash val="solid"/>
            <a:round/>
            <a:headEnd len="med" w="med" type="none"/>
            <a:tailEnd len="med" w="med" type="triangle"/>
          </a:ln>
        </p:spPr>
      </p:cxnSp>
      <p:cxnSp>
        <p:nvCxnSpPr>
          <p:cNvPr id="223" name="Google Shape;223;p24"/>
          <p:cNvCxnSpPr>
            <a:endCxn id="211" idx="1"/>
          </p:cNvCxnSpPr>
          <p:nvPr/>
        </p:nvCxnSpPr>
        <p:spPr>
          <a:xfrm flipH="1" rot="10800000">
            <a:off x="4972200" y="2493475"/>
            <a:ext cx="1604100" cy="508500"/>
          </a:xfrm>
          <a:prstGeom prst="straightConnector1">
            <a:avLst/>
          </a:prstGeom>
          <a:noFill/>
          <a:ln cap="flat" cmpd="sng" w="9525">
            <a:solidFill>
              <a:srgbClr val="00FF00"/>
            </a:solidFill>
            <a:prstDash val="solid"/>
            <a:round/>
            <a:headEnd len="med" w="med" type="none"/>
            <a:tailEnd len="med" w="med" type="triangle"/>
          </a:ln>
        </p:spPr>
      </p:cxnSp>
      <p:cxnSp>
        <p:nvCxnSpPr>
          <p:cNvPr id="224" name="Google Shape;224;p24"/>
          <p:cNvCxnSpPr>
            <a:endCxn id="220" idx="1"/>
          </p:cNvCxnSpPr>
          <p:nvPr/>
        </p:nvCxnSpPr>
        <p:spPr>
          <a:xfrm flipH="1" rot="10800000">
            <a:off x="4589250" y="3267200"/>
            <a:ext cx="1249200" cy="97200"/>
          </a:xfrm>
          <a:prstGeom prst="straightConnector1">
            <a:avLst/>
          </a:prstGeom>
          <a:noFill/>
          <a:ln cap="flat" cmpd="sng" w="9525">
            <a:solidFill>
              <a:srgbClr val="00FF00"/>
            </a:solidFill>
            <a:prstDash val="solid"/>
            <a:round/>
            <a:headEnd len="med" w="med" type="none"/>
            <a:tailEnd len="med" w="med" type="triangle"/>
          </a:ln>
        </p:spPr>
      </p:cxnSp>
      <p:cxnSp>
        <p:nvCxnSpPr>
          <p:cNvPr id="225" name="Google Shape;225;p24"/>
          <p:cNvCxnSpPr/>
          <p:nvPr/>
        </p:nvCxnSpPr>
        <p:spPr>
          <a:xfrm flipH="1" rot="10800000">
            <a:off x="5570250" y="3370538"/>
            <a:ext cx="2081400" cy="156900"/>
          </a:xfrm>
          <a:prstGeom prst="straightConnector1">
            <a:avLst/>
          </a:prstGeom>
          <a:noFill/>
          <a:ln cap="flat" cmpd="sng" w="9525">
            <a:solidFill>
              <a:srgbClr val="00FF00"/>
            </a:solidFill>
            <a:prstDash val="solid"/>
            <a:round/>
            <a:headEnd len="med" w="med" type="none"/>
            <a:tailEnd len="med" w="med" type="triangle"/>
          </a:ln>
        </p:spPr>
      </p:cxnSp>
      <p:cxnSp>
        <p:nvCxnSpPr>
          <p:cNvPr id="226" name="Google Shape;226;p24"/>
          <p:cNvCxnSpPr>
            <a:endCxn id="219" idx="1"/>
          </p:cNvCxnSpPr>
          <p:nvPr/>
        </p:nvCxnSpPr>
        <p:spPr>
          <a:xfrm flipH="1" rot="10800000">
            <a:off x="5055000" y="3896000"/>
            <a:ext cx="1521300" cy="37500"/>
          </a:xfrm>
          <a:prstGeom prst="straightConnector1">
            <a:avLst/>
          </a:prstGeom>
          <a:noFill/>
          <a:ln cap="flat" cmpd="sng" w="9525">
            <a:solidFill>
              <a:srgbClr val="00FF00"/>
            </a:solidFill>
            <a:prstDash val="solid"/>
            <a:round/>
            <a:headEnd len="med" w="med" type="none"/>
            <a:tailEnd len="med" w="med" type="triangle"/>
          </a:ln>
        </p:spPr>
      </p:cxnSp>
      <p:cxnSp>
        <p:nvCxnSpPr>
          <p:cNvPr id="227" name="Google Shape;227;p24"/>
          <p:cNvCxnSpPr/>
          <p:nvPr/>
        </p:nvCxnSpPr>
        <p:spPr>
          <a:xfrm rot="10800000">
            <a:off x="2281175" y="2520775"/>
            <a:ext cx="1179900" cy="481200"/>
          </a:xfrm>
          <a:prstGeom prst="straightConnector1">
            <a:avLst/>
          </a:prstGeom>
          <a:noFill/>
          <a:ln cap="flat" cmpd="sng" w="9525">
            <a:solidFill>
              <a:srgbClr val="00FF00"/>
            </a:solidFill>
            <a:prstDash val="solid"/>
            <a:round/>
            <a:headEnd len="med" w="med" type="none"/>
            <a:tailEnd len="med" w="med" type="triangle"/>
          </a:ln>
        </p:spPr>
      </p:cxnSp>
      <p:cxnSp>
        <p:nvCxnSpPr>
          <p:cNvPr id="228" name="Google Shape;228;p24"/>
          <p:cNvCxnSpPr/>
          <p:nvPr/>
        </p:nvCxnSpPr>
        <p:spPr>
          <a:xfrm rot="10800000">
            <a:off x="2281200" y="3025100"/>
            <a:ext cx="1055700" cy="434400"/>
          </a:xfrm>
          <a:prstGeom prst="straightConnector1">
            <a:avLst/>
          </a:prstGeom>
          <a:noFill/>
          <a:ln cap="flat" cmpd="sng" w="9525">
            <a:solidFill>
              <a:srgbClr val="00FF00"/>
            </a:solidFill>
            <a:prstDash val="solid"/>
            <a:round/>
            <a:headEnd len="med" w="med" type="none"/>
            <a:tailEnd len="med" w="med" type="triangle"/>
          </a:ln>
        </p:spPr>
      </p:cxnSp>
      <p:cxnSp>
        <p:nvCxnSpPr>
          <p:cNvPr id="229" name="Google Shape;229;p24"/>
          <p:cNvCxnSpPr/>
          <p:nvPr/>
        </p:nvCxnSpPr>
        <p:spPr>
          <a:xfrm flipH="1">
            <a:off x="1521200" y="3892100"/>
            <a:ext cx="1453500" cy="1500"/>
          </a:xfrm>
          <a:prstGeom prst="straightConnector1">
            <a:avLst/>
          </a:prstGeom>
          <a:noFill/>
          <a:ln cap="flat" cmpd="sng" w="9525">
            <a:solidFill>
              <a:srgbClr val="00FF00"/>
            </a:solidFill>
            <a:prstDash val="solid"/>
            <a:round/>
            <a:headEnd len="med" w="med" type="none"/>
            <a:tailEnd len="med" w="med" type="triangle"/>
          </a:ln>
        </p:spPr>
      </p:cxnSp>
      <p:cxnSp>
        <p:nvCxnSpPr>
          <p:cNvPr id="230" name="Google Shape;230;p24"/>
          <p:cNvCxnSpPr>
            <a:endCxn id="214" idx="3"/>
          </p:cNvCxnSpPr>
          <p:nvPr/>
        </p:nvCxnSpPr>
        <p:spPr>
          <a:xfrm rot="10800000">
            <a:off x="2237675" y="3446600"/>
            <a:ext cx="1554600" cy="352200"/>
          </a:xfrm>
          <a:prstGeom prst="straightConnector1">
            <a:avLst/>
          </a:prstGeom>
          <a:noFill/>
          <a:ln cap="flat" cmpd="sng" w="9525">
            <a:solidFill>
              <a:srgbClr val="00FF00"/>
            </a:solidFill>
            <a:prstDash val="solid"/>
            <a:round/>
            <a:headEnd len="med" w="med" type="none"/>
            <a:tailEnd len="med" w="med" type="triangle"/>
          </a:ln>
        </p:spPr>
      </p:cxnSp>
      <p:cxnSp>
        <p:nvCxnSpPr>
          <p:cNvPr id="231" name="Google Shape;231;p24"/>
          <p:cNvCxnSpPr>
            <a:endCxn id="213" idx="3"/>
          </p:cNvCxnSpPr>
          <p:nvPr/>
        </p:nvCxnSpPr>
        <p:spPr>
          <a:xfrm rot="10800000">
            <a:off x="2096525" y="4357038"/>
            <a:ext cx="1234500" cy="42900"/>
          </a:xfrm>
          <a:prstGeom prst="straightConnector1">
            <a:avLst/>
          </a:prstGeom>
          <a:noFill/>
          <a:ln cap="flat" cmpd="sng" w="9525">
            <a:solidFill>
              <a:srgbClr val="00FF00"/>
            </a:solidFill>
            <a:prstDash val="solid"/>
            <a:round/>
            <a:headEnd len="med" w="med" type="none"/>
            <a:tailEnd len="med" w="med" type="triangle"/>
          </a:ln>
        </p:spPr>
      </p:cxnSp>
      <p:cxnSp>
        <p:nvCxnSpPr>
          <p:cNvPr id="232" name="Google Shape;232;p24"/>
          <p:cNvCxnSpPr>
            <a:endCxn id="212" idx="1"/>
          </p:cNvCxnSpPr>
          <p:nvPr/>
        </p:nvCxnSpPr>
        <p:spPr>
          <a:xfrm flipH="1" rot="10800000">
            <a:off x="3833525" y="4605650"/>
            <a:ext cx="2170500" cy="129900"/>
          </a:xfrm>
          <a:prstGeom prst="straightConnector1">
            <a:avLst/>
          </a:prstGeom>
          <a:noFill/>
          <a:ln cap="flat" cmpd="sng" w="9525">
            <a:solidFill>
              <a:srgbClr val="00FF00"/>
            </a:solidFill>
            <a:prstDash val="solid"/>
            <a:round/>
            <a:headEnd len="med" w="med" type="none"/>
            <a:tailEnd len="med" w="med" type="triangle"/>
          </a:ln>
        </p:spPr>
      </p:cxnSp>
      <p:sp>
        <p:nvSpPr>
          <p:cNvPr id="233" name="Google Shape;233;p24"/>
          <p:cNvSpPr txBox="1"/>
          <p:nvPr/>
        </p:nvSpPr>
        <p:spPr>
          <a:xfrm>
            <a:off x="7748100" y="3718988"/>
            <a:ext cx="139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highlight>
                  <a:srgbClr val="0000FF"/>
                </a:highlight>
                <a:latin typeface="Lato"/>
                <a:ea typeface="Lato"/>
                <a:cs typeface="Lato"/>
                <a:sym typeface="Lato"/>
              </a:rPr>
              <a:t>  Cold Defn Present</a:t>
            </a:r>
            <a:endParaRPr>
              <a:highlight>
                <a:srgbClr val="0000FF"/>
              </a:highlight>
            </a:endParaRPr>
          </a:p>
        </p:txBody>
      </p:sp>
      <p:sp>
        <p:nvSpPr>
          <p:cNvPr id="234" name="Google Shape;234;p24"/>
          <p:cNvSpPr txBox="1"/>
          <p:nvPr/>
        </p:nvSpPr>
        <p:spPr>
          <a:xfrm>
            <a:off x="580475" y="4493600"/>
            <a:ext cx="139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highlight>
                  <a:srgbClr val="0000FF"/>
                </a:highlight>
                <a:latin typeface="Lato"/>
                <a:ea typeface="Lato"/>
                <a:cs typeface="Lato"/>
                <a:sym typeface="Lato"/>
              </a:rPr>
              <a:t>  Cold Defn Present</a:t>
            </a:r>
            <a:endParaRPr>
              <a:highlight>
                <a:srgbClr val="0000FF"/>
              </a:highlight>
            </a:endParaRPr>
          </a:p>
        </p:txBody>
      </p:sp>
      <p:sp>
        <p:nvSpPr>
          <p:cNvPr id="235" name="Google Shape;235;p24"/>
          <p:cNvSpPr/>
          <p:nvPr/>
        </p:nvSpPr>
        <p:spPr>
          <a:xfrm>
            <a:off x="4297575" y="2774500"/>
            <a:ext cx="837300" cy="481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3153125" y="4089850"/>
            <a:ext cx="769800" cy="40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4297575" y="3698925"/>
            <a:ext cx="837300" cy="40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txBox="1"/>
          <p:nvPr/>
        </p:nvSpPr>
        <p:spPr>
          <a:xfrm>
            <a:off x="425375" y="3728875"/>
            <a:ext cx="541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highlight>
                  <a:srgbClr val="0000FF"/>
                </a:highlight>
                <a:latin typeface="Lato"/>
                <a:ea typeface="Lato"/>
                <a:cs typeface="Lato"/>
                <a:sym typeface="Lato"/>
              </a:rPr>
              <a:t>  Cold</a:t>
            </a:r>
            <a:endParaRPr/>
          </a:p>
        </p:txBody>
      </p:sp>
      <p:sp>
        <p:nvSpPr>
          <p:cNvPr id="239" name="Google Shape;239;p24"/>
          <p:cNvSpPr txBox="1"/>
          <p:nvPr/>
        </p:nvSpPr>
        <p:spPr>
          <a:xfrm>
            <a:off x="6144000" y="3104900"/>
            <a:ext cx="68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highlight>
                  <a:srgbClr val="0000FF"/>
                </a:highlight>
                <a:latin typeface="Lato"/>
                <a:ea typeface="Lato"/>
                <a:cs typeface="Lato"/>
                <a:sym typeface="Lato"/>
              </a:rPr>
              <a:t>  Cold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2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1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1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Inserting Tau Functions</a:t>
            </a:r>
            <a:endParaRPr/>
          </a:p>
        </p:txBody>
      </p:sp>
      <p:sp>
        <p:nvSpPr>
          <p:cNvPr id="245" name="Google Shape;245;p25"/>
          <p:cNvSpPr txBox="1"/>
          <p:nvPr>
            <p:ph idx="1" type="body"/>
          </p:nvPr>
        </p:nvSpPr>
        <p:spPr>
          <a:xfrm>
            <a:off x="1297500" y="1401975"/>
            <a:ext cx="7336200" cy="3366300"/>
          </a:xfrm>
          <a:prstGeom prst="rect">
            <a:avLst/>
          </a:prstGeom>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n" sz="1700"/>
              <a:t>We traverse the basic blocks in topological order ( using </a:t>
            </a:r>
            <a:r>
              <a:rPr lang="en" sz="1400">
                <a:latin typeface="Courier New"/>
                <a:ea typeface="Courier New"/>
                <a:cs typeface="Courier New"/>
                <a:sym typeface="Courier New"/>
              </a:rPr>
              <a:t>Function :: RPOT( )</a:t>
            </a:r>
            <a:r>
              <a:rPr lang="en" sz="1700"/>
              <a:t> ) and then iterate over the phi instructions of each block .</a:t>
            </a:r>
            <a:endParaRPr sz="1700"/>
          </a:p>
          <a:p>
            <a:pPr indent="-336550" lvl="0" marL="457200" rtl="0" algn="l">
              <a:lnSpc>
                <a:spcPct val="115000"/>
              </a:lnSpc>
              <a:spcBef>
                <a:spcPts val="0"/>
              </a:spcBef>
              <a:spcAft>
                <a:spcPts val="0"/>
              </a:spcAft>
              <a:buSzPts val="1700"/>
              <a:buChar char="●"/>
            </a:pPr>
            <a:r>
              <a:rPr lang="en" sz="1700"/>
              <a:t>For a given phi instruction, we need to traverse all the basic blocks </a:t>
            </a:r>
            <a:r>
              <a:rPr lang="en" sz="1700"/>
              <a:t>reachable</a:t>
            </a:r>
            <a:r>
              <a:rPr lang="en" sz="1700"/>
              <a:t> from current basic block through a </a:t>
            </a:r>
            <a:r>
              <a:rPr b="1" lang="en" sz="1700"/>
              <a:t>Hot Path.</a:t>
            </a:r>
            <a:endParaRPr b="1" sz="1700"/>
          </a:p>
          <a:p>
            <a:pPr indent="-336550" lvl="0" marL="457200" rtl="0" algn="l">
              <a:lnSpc>
                <a:spcPct val="115000"/>
              </a:lnSpc>
              <a:spcBef>
                <a:spcPts val="0"/>
              </a:spcBef>
              <a:spcAft>
                <a:spcPts val="0"/>
              </a:spcAft>
              <a:buSzPts val="1700"/>
              <a:buChar char="●"/>
            </a:pPr>
            <a:r>
              <a:rPr lang="en" sz="1700"/>
              <a:t>We traverse the basic blocks again in topological order. We stop going deep in a path whenever we hit a block which dominates current block (or we reach the dominance frontier).</a:t>
            </a:r>
            <a:endParaRPr sz="1700"/>
          </a:p>
          <a:p>
            <a:pPr indent="-336550" lvl="0" marL="457200" rtl="0" algn="l">
              <a:lnSpc>
                <a:spcPct val="115000"/>
              </a:lnSpc>
              <a:spcBef>
                <a:spcPts val="0"/>
              </a:spcBef>
              <a:spcAft>
                <a:spcPts val="0"/>
              </a:spcAft>
              <a:buSzPts val="1700"/>
              <a:buChar char="●"/>
            </a:pPr>
            <a:r>
              <a:rPr lang="en" sz="1700"/>
              <a:t>A tau is inserted if its a caloric connector and a tau is not </a:t>
            </a:r>
            <a:r>
              <a:rPr lang="en" sz="1700"/>
              <a:t>inserted for current phi already. (Information stored in maps </a:t>
            </a:r>
            <a:r>
              <a:rPr b="1" lang="en" sz="1700"/>
              <a:t>isCaloric</a:t>
            </a:r>
            <a:r>
              <a:rPr lang="en" sz="1700"/>
              <a:t> and </a:t>
            </a:r>
            <a:r>
              <a:rPr b="1" lang="en" sz="1700"/>
              <a:t>isInserted</a:t>
            </a:r>
            <a:r>
              <a:rPr lang="en" sz="1700"/>
              <a: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1000"/>
                                        <p:tgtEl>
                                          <p:spTgt spid="2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Allocating Arguments To Tau Functions</a:t>
            </a:r>
            <a:endParaRPr/>
          </a:p>
        </p:txBody>
      </p:sp>
      <p:sp>
        <p:nvSpPr>
          <p:cNvPr id="251" name="Google Shape;251;p26"/>
          <p:cNvSpPr txBox="1"/>
          <p:nvPr>
            <p:ph idx="1" type="body"/>
          </p:nvPr>
        </p:nvSpPr>
        <p:spPr>
          <a:xfrm>
            <a:off x="1081500" y="1474400"/>
            <a:ext cx="7470900" cy="3273300"/>
          </a:xfrm>
          <a:prstGeom prst="rect">
            <a:avLst/>
          </a:prstGeom>
        </p:spPr>
        <p:txBody>
          <a:bodyPr anchorCtr="0" anchor="t" bIns="91425" lIns="91425" spcFirstLastPara="1" rIns="91425" wrap="square" tIns="91425">
            <a:normAutofit fontScale="92500" lnSpcReduction="10000"/>
          </a:bodyPr>
          <a:lstStyle/>
          <a:p>
            <a:pPr indent="-328453" lvl="0" marL="457200" rtl="0" algn="l">
              <a:lnSpc>
                <a:spcPct val="150000"/>
              </a:lnSpc>
              <a:spcBef>
                <a:spcPts val="0"/>
              </a:spcBef>
              <a:spcAft>
                <a:spcPts val="0"/>
              </a:spcAft>
              <a:buSzPct val="100000"/>
              <a:buChar char="●"/>
            </a:pPr>
            <a:r>
              <a:rPr lang="en" sz="1700"/>
              <a:t>Arguments of tau are a subset of arguments of corresponding phi functions that reach through hot path at the current location.</a:t>
            </a:r>
            <a:endParaRPr sz="1700"/>
          </a:p>
          <a:p>
            <a:pPr indent="-328453" lvl="0" marL="457200" rtl="0" algn="l">
              <a:lnSpc>
                <a:spcPct val="150000"/>
              </a:lnSpc>
              <a:spcBef>
                <a:spcPts val="0"/>
              </a:spcBef>
              <a:spcAft>
                <a:spcPts val="0"/>
              </a:spcAft>
              <a:buSzPct val="100000"/>
              <a:buChar char="●"/>
            </a:pPr>
            <a:r>
              <a:rPr lang="en" sz="1700"/>
              <a:t>A structure named </a:t>
            </a:r>
            <a:r>
              <a:rPr b="1" lang="en" sz="1700"/>
              <a:t>defAccumulator</a:t>
            </a:r>
            <a:r>
              <a:rPr lang="en" sz="1700"/>
              <a:t> stores information about hot definitions. </a:t>
            </a:r>
            <a:endParaRPr sz="1700"/>
          </a:p>
          <a:p>
            <a:pPr indent="-328453" lvl="1" marL="1371600" rtl="0" algn="l">
              <a:lnSpc>
                <a:spcPct val="150000"/>
              </a:lnSpc>
              <a:spcBef>
                <a:spcPts val="0"/>
              </a:spcBef>
              <a:spcAft>
                <a:spcPts val="0"/>
              </a:spcAft>
              <a:buSzPct val="170000"/>
              <a:buChar char="○"/>
            </a:pPr>
            <a:r>
              <a:rPr lang="en" sz="1000">
                <a:latin typeface="Courier New"/>
                <a:ea typeface="Courier New"/>
                <a:cs typeface="Courier New"/>
                <a:sym typeface="Courier New"/>
              </a:rPr>
              <a:t>defAccumulator( phi, currBB ) = { &lt; hotDef, hotPaths &gt; | hotDef is an argument of phi and reaches hot to currBB through hotPaths }</a:t>
            </a:r>
            <a:endParaRPr sz="1700"/>
          </a:p>
          <a:p>
            <a:pPr indent="-328453" lvl="0" marL="457200" rtl="0" algn="l">
              <a:lnSpc>
                <a:spcPct val="150000"/>
              </a:lnSpc>
              <a:spcBef>
                <a:spcPts val="0"/>
              </a:spcBef>
              <a:spcAft>
                <a:spcPts val="0"/>
              </a:spcAft>
              <a:buSzPct val="100000"/>
              <a:buChar char="●"/>
            </a:pPr>
            <a:r>
              <a:rPr lang="en" sz="1700"/>
              <a:t>defAccumulator Serve two purpose:</a:t>
            </a:r>
            <a:endParaRPr sz="1700"/>
          </a:p>
          <a:p>
            <a:pPr indent="-328453" lvl="1" marL="1371600" rtl="0" algn="l">
              <a:lnSpc>
                <a:spcPct val="150000"/>
              </a:lnSpc>
              <a:spcBef>
                <a:spcPts val="0"/>
              </a:spcBef>
              <a:spcAft>
                <a:spcPts val="0"/>
              </a:spcAft>
              <a:buSzPct val="100000"/>
              <a:buChar char="○"/>
            </a:pPr>
            <a:r>
              <a:rPr lang="en" sz="1700"/>
              <a:t>Provide arguments for taus if needed.</a:t>
            </a:r>
            <a:endParaRPr sz="1700"/>
          </a:p>
          <a:p>
            <a:pPr indent="-328453" lvl="1" marL="1371600" rtl="0" algn="l">
              <a:lnSpc>
                <a:spcPct val="150000"/>
              </a:lnSpc>
              <a:spcBef>
                <a:spcPts val="0"/>
              </a:spcBef>
              <a:spcAft>
                <a:spcPts val="0"/>
              </a:spcAft>
              <a:buSzPct val="100000"/>
              <a:buChar char="○"/>
            </a:pPr>
            <a:r>
              <a:rPr lang="en" sz="1700"/>
              <a:t>Store hot paths through which the definition reach thus allowing us to infer which definition one should pass to successors.</a:t>
            </a:r>
            <a:endParaRPr sz="1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Allocating Arguments To Tau Functions (Implementation)</a:t>
            </a:r>
            <a:endParaRPr/>
          </a:p>
        </p:txBody>
      </p:sp>
      <p:sp>
        <p:nvSpPr>
          <p:cNvPr id="257" name="Google Shape;257;p27"/>
          <p:cNvSpPr txBox="1"/>
          <p:nvPr>
            <p:ph idx="1" type="body"/>
          </p:nvPr>
        </p:nvSpPr>
        <p:spPr>
          <a:xfrm>
            <a:off x="1086750" y="1360575"/>
            <a:ext cx="7460400" cy="336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For a given phi</a:t>
            </a:r>
            <a:endParaRPr/>
          </a:p>
          <a:p>
            <a:pPr indent="-311150" lvl="0" marL="457200" rtl="0" algn="l">
              <a:spcBef>
                <a:spcPts val="1200"/>
              </a:spcBef>
              <a:spcAft>
                <a:spcPts val="0"/>
              </a:spcAft>
              <a:buSzPts val="1300"/>
              <a:buChar char="●"/>
            </a:pPr>
            <a:r>
              <a:rPr lang="en"/>
              <a:t>Traverse the basic blocks in topological order (using Function::RPOT()).</a:t>
            </a:r>
            <a:endParaRPr/>
          </a:p>
          <a:p>
            <a:pPr indent="-311150" lvl="0" marL="457200" rtl="0" algn="l">
              <a:spcBef>
                <a:spcPts val="0"/>
              </a:spcBef>
              <a:spcAft>
                <a:spcPts val="0"/>
              </a:spcAft>
              <a:buSzPts val="1300"/>
              <a:buChar char="●"/>
            </a:pPr>
            <a:r>
              <a:rPr lang="en"/>
              <a:t>If a basic block is a caloric connector and no tau has been inserted.</a:t>
            </a:r>
            <a:endParaRPr>
              <a:latin typeface="Courier New"/>
              <a:ea typeface="Courier New"/>
              <a:cs typeface="Courier New"/>
              <a:sym typeface="Courier New"/>
            </a:endParaRPr>
          </a:p>
          <a:p>
            <a:pPr indent="-311150" lvl="0" marL="457200" rtl="0" algn="l">
              <a:spcBef>
                <a:spcPts val="0"/>
              </a:spcBef>
              <a:spcAft>
                <a:spcPts val="0"/>
              </a:spcAft>
              <a:buSzPts val="1300"/>
              <a:buChar char="●"/>
            </a:pPr>
            <a:r>
              <a:rPr lang="en"/>
              <a:t>Check if the current basic block has some hot defn stored in defAccumulator.</a:t>
            </a:r>
            <a:endParaRPr/>
          </a:p>
          <a:p>
            <a:pPr indent="-298450" lvl="1" marL="1371600" rtl="0" algn="l">
              <a:spcBef>
                <a:spcPts val="0"/>
              </a:spcBef>
              <a:spcAft>
                <a:spcPts val="0"/>
              </a:spcAft>
              <a:buSzPts val="1100"/>
              <a:buChar char="○"/>
            </a:pPr>
            <a:r>
              <a:rPr lang="en"/>
              <a:t>If it doesn’t have any hot defns then continue to next basic block.</a:t>
            </a:r>
            <a:endParaRPr sz="1000">
              <a:latin typeface="Courier New"/>
              <a:ea typeface="Courier New"/>
              <a:cs typeface="Courier New"/>
              <a:sym typeface="Courier New"/>
            </a:endParaRPr>
          </a:p>
          <a:p>
            <a:pPr indent="-311150" lvl="0" marL="457200" rtl="0" algn="l">
              <a:spcBef>
                <a:spcPts val="0"/>
              </a:spcBef>
              <a:spcAft>
                <a:spcPts val="0"/>
              </a:spcAft>
              <a:buSzPts val="1300"/>
              <a:buChar char="●"/>
            </a:pPr>
            <a:r>
              <a:rPr lang="en"/>
              <a:t>If all the conditions are met insert a tau with its </a:t>
            </a:r>
            <a:r>
              <a:rPr lang="en"/>
              <a:t>first argument as the corresponding phi , followed by</a:t>
            </a:r>
            <a:r>
              <a:rPr lang="en"/>
              <a:t> hot defn stored in defAccumulator. Having phi as the </a:t>
            </a:r>
            <a:r>
              <a:rPr b="1" lang="en"/>
              <a:t>first</a:t>
            </a:r>
            <a:r>
              <a:rPr lang="en"/>
              <a:t> </a:t>
            </a:r>
            <a:r>
              <a:rPr b="1" lang="en"/>
              <a:t>argument</a:t>
            </a:r>
            <a:r>
              <a:rPr lang="en"/>
              <a:t> will be helpful during tau destruction.</a:t>
            </a:r>
            <a:endParaRPr/>
          </a:p>
          <a:p>
            <a:pPr indent="-311150" lvl="0" marL="457200" rtl="0" algn="l">
              <a:spcBef>
                <a:spcPts val="0"/>
              </a:spcBef>
              <a:spcAft>
                <a:spcPts val="0"/>
              </a:spcAft>
              <a:buSzPts val="1300"/>
              <a:buChar char="●"/>
            </a:pPr>
            <a:r>
              <a:rPr lang="en"/>
              <a:t>Iterate through all </a:t>
            </a:r>
            <a:r>
              <a:rPr lang="en"/>
              <a:t>successors</a:t>
            </a:r>
            <a:endParaRPr/>
          </a:p>
          <a:p>
            <a:pPr indent="-298450" lvl="1" marL="1371600" rtl="0" algn="l">
              <a:spcBef>
                <a:spcPts val="0"/>
              </a:spcBef>
              <a:spcAft>
                <a:spcPts val="0"/>
              </a:spcAft>
              <a:buSzPts val="1100"/>
              <a:buChar char="○"/>
            </a:pPr>
            <a:r>
              <a:rPr lang="en"/>
              <a:t>If the successor has a common hot path ,which can be efficiently checked by ANDing the two bitvectors. Pass the corresponding hot defs flowing through the common path. </a:t>
            </a:r>
            <a:endParaRPr/>
          </a:p>
          <a:p>
            <a:pPr indent="-298450" lvl="1" marL="1371600" rtl="0" algn="l">
              <a:spcBef>
                <a:spcPts val="0"/>
              </a:spcBef>
              <a:spcAft>
                <a:spcPts val="0"/>
              </a:spcAft>
              <a:buSzPts val="1100"/>
              <a:buChar char="○"/>
            </a:pPr>
            <a:r>
              <a:rPr lang="en"/>
              <a:t>Otherwise Ignore.</a:t>
            </a:r>
            <a:endParaRPr/>
          </a:p>
          <a:p>
            <a:pPr indent="-298450" lvl="1" marL="1371600" rtl="0" algn="l">
              <a:spcBef>
                <a:spcPts val="0"/>
              </a:spcBef>
              <a:spcAft>
                <a:spcPts val="0"/>
              </a:spcAft>
              <a:buSzPts val="1100"/>
              <a:buChar char="○"/>
            </a:pPr>
            <a:r>
              <a:rPr lang="en"/>
              <a:t>Repeat the procedure on successors ( llvm:: successors( ) )  having common path until we hit the dominance frontier. We use the llvm::DominatorTreeAnalysis Class to get dominance  information.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0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1000"/>
                                        <p:tgtEl>
                                          <p:spTgt spid="2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animEffect filter="fade" transition="in">
                                      <p:cBhvr>
                                        <p:cTn dur="1000"/>
                                        <p:tgtEl>
                                          <p:spTgt spid="2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7" st="7"/>
                                            </p:txEl>
                                          </p:spTgt>
                                        </p:tgtEl>
                                        <p:attrNameLst>
                                          <p:attrName>style.visibility</p:attrName>
                                        </p:attrNameLst>
                                      </p:cBhvr>
                                      <p:to>
                                        <p:strVal val="visible"/>
                                      </p:to>
                                    </p:set>
                                    <p:animEffect filter="fade" transition="in">
                                      <p:cBhvr>
                                        <p:cTn dur="1000"/>
                                        <p:tgtEl>
                                          <p:spTgt spid="2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8" st="8"/>
                                            </p:txEl>
                                          </p:spTgt>
                                        </p:tgtEl>
                                        <p:attrNameLst>
                                          <p:attrName>style.visibility</p:attrName>
                                        </p:attrNameLst>
                                      </p:cBhvr>
                                      <p:to>
                                        <p:strVal val="visible"/>
                                      </p:to>
                                    </p:set>
                                    <p:animEffect filter="fade" transition="in">
                                      <p:cBhvr>
                                        <p:cTn dur="1000"/>
                                        <p:tgtEl>
                                          <p:spTgt spid="2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9" st="9"/>
                                            </p:txEl>
                                          </p:spTgt>
                                        </p:tgtEl>
                                        <p:attrNameLst>
                                          <p:attrName>style.visibility</p:attrName>
                                        </p:attrNameLst>
                                      </p:cBhvr>
                                      <p:to>
                                        <p:strVal val="visible"/>
                                      </p:to>
                                    </p:set>
                                    <p:animEffect filter="fade" transition="in">
                                      <p:cBhvr>
                                        <p:cTn dur="1000"/>
                                        <p:tgtEl>
                                          <p:spTgt spid="25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1297500" y="393750"/>
            <a:ext cx="6878700" cy="7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Changes In IR after the Insertion Pass</a:t>
            </a:r>
            <a:endParaRPr/>
          </a:p>
        </p:txBody>
      </p:sp>
      <p:pic>
        <p:nvPicPr>
          <p:cNvPr id="263" name="Google Shape;263;p28"/>
          <p:cNvPicPr preferRelativeResize="0"/>
          <p:nvPr/>
        </p:nvPicPr>
        <p:blipFill>
          <a:blip r:embed="rId3">
            <a:alphaModFix/>
          </a:blip>
          <a:stretch>
            <a:fillRect/>
          </a:stretch>
        </p:blipFill>
        <p:spPr>
          <a:xfrm>
            <a:off x="295450" y="1418875"/>
            <a:ext cx="3217972" cy="3575950"/>
          </a:xfrm>
          <a:prstGeom prst="rect">
            <a:avLst/>
          </a:prstGeom>
          <a:noFill/>
          <a:ln>
            <a:noFill/>
          </a:ln>
        </p:spPr>
      </p:pic>
      <p:pic>
        <p:nvPicPr>
          <p:cNvPr id="264" name="Google Shape;264;p28"/>
          <p:cNvPicPr preferRelativeResize="0"/>
          <p:nvPr/>
        </p:nvPicPr>
        <p:blipFill>
          <a:blip r:embed="rId4">
            <a:alphaModFix/>
          </a:blip>
          <a:stretch>
            <a:fillRect/>
          </a:stretch>
        </p:blipFill>
        <p:spPr>
          <a:xfrm>
            <a:off x="4571997" y="1441425"/>
            <a:ext cx="4450739" cy="3530850"/>
          </a:xfrm>
          <a:prstGeom prst="rect">
            <a:avLst/>
          </a:prstGeom>
          <a:noFill/>
          <a:ln>
            <a:noFill/>
          </a:ln>
        </p:spPr>
      </p:pic>
      <p:sp>
        <p:nvSpPr>
          <p:cNvPr id="265" name="Google Shape;265;p28"/>
          <p:cNvSpPr/>
          <p:nvPr/>
        </p:nvSpPr>
        <p:spPr>
          <a:xfrm>
            <a:off x="3612350" y="2779875"/>
            <a:ext cx="861600" cy="47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6348850" y="2934075"/>
            <a:ext cx="2349300" cy="416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4956425" y="4127550"/>
            <a:ext cx="2860500" cy="475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6699350" y="3777100"/>
            <a:ext cx="2349300" cy="31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400200" y="2166800"/>
            <a:ext cx="2500800" cy="4167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655950" y="4241250"/>
            <a:ext cx="2784900" cy="3126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1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Replacing uses of phi with taus</a:t>
            </a:r>
            <a:endParaRPr/>
          </a:p>
        </p:txBody>
      </p:sp>
      <p:sp>
        <p:nvSpPr>
          <p:cNvPr id="276" name="Google Shape;276;p29"/>
          <p:cNvSpPr txBox="1"/>
          <p:nvPr>
            <p:ph idx="1" type="body"/>
          </p:nvPr>
        </p:nvSpPr>
        <p:spPr>
          <a:xfrm>
            <a:off x="1297500" y="1307850"/>
            <a:ext cx="7038900" cy="35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modified the SSA form renaming algorithm [Efficiently computing static single assignment form and the control dependence graph, Cytron et al.] to fit our purpose, and the renaming is done in the following manner:</a:t>
            </a:r>
            <a:endParaRPr/>
          </a:p>
          <a:p>
            <a:pPr indent="-311150" lvl="0" marL="457200" rtl="0" algn="l">
              <a:spcBef>
                <a:spcPts val="1200"/>
              </a:spcBef>
              <a:spcAft>
                <a:spcPts val="0"/>
              </a:spcAft>
              <a:buSzPts val="1300"/>
              <a:buChar char="●"/>
            </a:pPr>
            <a:r>
              <a:rPr lang="en"/>
              <a:t>Maintain a renaming stack :</a:t>
            </a:r>
            <a:endParaRPr/>
          </a:p>
          <a:p>
            <a:pPr indent="-298450" lvl="1" marL="914400" rtl="0" algn="l">
              <a:spcBef>
                <a:spcPts val="0"/>
              </a:spcBef>
              <a:spcAft>
                <a:spcPts val="0"/>
              </a:spcAft>
              <a:buSzPts val="1100"/>
              <a:buChar char="○"/>
            </a:pPr>
            <a:r>
              <a:rPr lang="en"/>
              <a:t>Renaming_stack ( phi ) = { tau1 , tau2, …. } </a:t>
            </a:r>
            <a:endParaRPr/>
          </a:p>
          <a:p>
            <a:pPr indent="-298450" lvl="1" marL="914400" rtl="0" algn="l">
              <a:spcBef>
                <a:spcPts val="0"/>
              </a:spcBef>
              <a:spcAft>
                <a:spcPts val="0"/>
              </a:spcAft>
              <a:buSzPts val="1100"/>
              <a:buChar char="○"/>
            </a:pPr>
            <a:r>
              <a:rPr lang="en"/>
              <a:t>The top element ( back )  stores the most recent definition.</a:t>
            </a:r>
            <a:endParaRPr/>
          </a:p>
          <a:p>
            <a:pPr indent="-311150" lvl="0" marL="457200" rtl="0" algn="l">
              <a:spcBef>
                <a:spcPts val="0"/>
              </a:spcBef>
              <a:spcAft>
                <a:spcPts val="0"/>
              </a:spcAft>
              <a:buSzPts val="1300"/>
              <a:buChar char="●"/>
            </a:pPr>
            <a:r>
              <a:rPr lang="en"/>
              <a:t>Search ( BB, DTN ) </a:t>
            </a:r>
            <a:endParaRPr/>
          </a:p>
          <a:p>
            <a:pPr indent="-298450" lvl="1" marL="914400" rtl="0" algn="l">
              <a:spcBef>
                <a:spcPts val="0"/>
              </a:spcBef>
              <a:spcAft>
                <a:spcPts val="0"/>
              </a:spcAft>
              <a:buSzPts val="1100"/>
              <a:buChar char="○"/>
            </a:pPr>
            <a:r>
              <a:rPr lang="en"/>
              <a:t>Replace uses of each phi with its most recent definition.</a:t>
            </a:r>
            <a:endParaRPr/>
          </a:p>
          <a:p>
            <a:pPr indent="-298450" lvl="1" marL="914400" rtl="0" algn="l">
              <a:spcBef>
                <a:spcPts val="0"/>
              </a:spcBef>
              <a:spcAft>
                <a:spcPts val="0"/>
              </a:spcAft>
              <a:buSzPts val="1100"/>
              <a:buChar char="○"/>
            </a:pPr>
            <a:r>
              <a:rPr lang="en"/>
              <a:t>Initialize stack entry for new phi encountered if any, by pushing the phi itself.</a:t>
            </a:r>
            <a:endParaRPr/>
          </a:p>
          <a:p>
            <a:pPr indent="-298450" lvl="1" marL="914400" rtl="0" algn="l">
              <a:spcBef>
                <a:spcPts val="0"/>
              </a:spcBef>
              <a:spcAft>
                <a:spcPts val="0"/>
              </a:spcAft>
              <a:buSzPts val="1100"/>
              <a:buChar char="○"/>
            </a:pPr>
            <a:r>
              <a:rPr lang="en"/>
              <a:t>Push the taus to stacks of its first argument which will be the phi corresponding to which it was inserted. ( We ensured that the first argument is phi node in argument allocation )</a:t>
            </a:r>
            <a:endParaRPr/>
          </a:p>
          <a:p>
            <a:pPr indent="-298450" lvl="1" marL="914400" rtl="0" algn="l">
              <a:spcBef>
                <a:spcPts val="0"/>
              </a:spcBef>
              <a:spcAft>
                <a:spcPts val="0"/>
              </a:spcAft>
              <a:buSzPts val="1100"/>
              <a:buChar char="○"/>
            </a:pPr>
            <a:r>
              <a:rPr lang="en"/>
              <a:t>Recurse through childs in Dominator Tree</a:t>
            </a:r>
            <a:endParaRPr/>
          </a:p>
          <a:p>
            <a:pPr indent="-298450" lvl="2" marL="1371600" rtl="0" algn="l">
              <a:spcBef>
                <a:spcPts val="0"/>
              </a:spcBef>
              <a:spcAft>
                <a:spcPts val="0"/>
              </a:spcAft>
              <a:buSzPts val="1100"/>
              <a:buChar char="■"/>
            </a:pPr>
            <a:r>
              <a:rPr lang="en"/>
              <a:t>DFS on Dominator Tree using  llvm :: DominatorTreeNode facility</a:t>
            </a:r>
            <a:endParaRPr/>
          </a:p>
          <a:p>
            <a:pPr indent="-298450" lvl="1" marL="914400" rtl="0" algn="l">
              <a:spcBef>
                <a:spcPts val="0"/>
              </a:spcBef>
              <a:spcAft>
                <a:spcPts val="0"/>
              </a:spcAft>
              <a:buSzPts val="1100"/>
              <a:buChar char="○"/>
            </a:pPr>
            <a:r>
              <a:rPr lang="en"/>
              <a:t>Pop the taus ( and not phi ) pushed onto the stacks corresponding to this basic block.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1000"/>
                                        <p:tgtEl>
                                          <p:spTgt spid="2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animEffect filter="fade" transition="in">
                                      <p:cBhvr>
                                        <p:cTn dur="1000"/>
                                        <p:tgtEl>
                                          <p:spTgt spid="2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animEffect filter="fade" transition="in">
                                      <p:cBhvr>
                                        <p:cTn dur="1000"/>
                                        <p:tgtEl>
                                          <p:spTgt spid="2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8" st="8"/>
                                            </p:txEl>
                                          </p:spTgt>
                                        </p:tgtEl>
                                        <p:attrNameLst>
                                          <p:attrName>style.visibility</p:attrName>
                                        </p:attrNameLst>
                                      </p:cBhvr>
                                      <p:to>
                                        <p:strVal val="visible"/>
                                      </p:to>
                                    </p:set>
                                    <p:animEffect filter="fade" transition="in">
                                      <p:cBhvr>
                                        <p:cTn dur="1000"/>
                                        <p:tgtEl>
                                          <p:spTgt spid="2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9" st="9"/>
                                            </p:txEl>
                                          </p:spTgt>
                                        </p:tgtEl>
                                        <p:attrNameLst>
                                          <p:attrName>style.visibility</p:attrName>
                                        </p:attrNameLst>
                                      </p:cBhvr>
                                      <p:to>
                                        <p:strVal val="visible"/>
                                      </p:to>
                                    </p:set>
                                    <p:animEffect filter="fade" transition="in">
                                      <p:cBhvr>
                                        <p:cTn dur="1000"/>
                                        <p:tgtEl>
                                          <p:spTgt spid="2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0" st="10"/>
                                            </p:txEl>
                                          </p:spTgt>
                                        </p:tgtEl>
                                        <p:attrNameLst>
                                          <p:attrName>style.visibility</p:attrName>
                                        </p:attrNameLst>
                                      </p:cBhvr>
                                      <p:to>
                                        <p:strVal val="visible"/>
                                      </p:to>
                                    </p:set>
                                    <p:animEffect filter="fade" transition="in">
                                      <p:cBhvr>
                                        <p:cTn dur="1000"/>
                                        <p:tgtEl>
                                          <p:spTgt spid="27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1297500" y="393750"/>
            <a:ext cx="6997500" cy="6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IR after Tau Insertion and Renaming</a:t>
            </a:r>
            <a:endParaRPr/>
          </a:p>
        </p:txBody>
      </p:sp>
      <p:pic>
        <p:nvPicPr>
          <p:cNvPr id="282" name="Google Shape;282;p30"/>
          <p:cNvPicPr preferRelativeResize="0"/>
          <p:nvPr/>
        </p:nvPicPr>
        <p:blipFill>
          <a:blip r:embed="rId3">
            <a:alphaModFix/>
          </a:blip>
          <a:stretch>
            <a:fillRect/>
          </a:stretch>
        </p:blipFill>
        <p:spPr>
          <a:xfrm>
            <a:off x="4635775" y="1091638"/>
            <a:ext cx="4256802" cy="3863024"/>
          </a:xfrm>
          <a:prstGeom prst="rect">
            <a:avLst/>
          </a:prstGeom>
          <a:noFill/>
          <a:ln>
            <a:noFill/>
          </a:ln>
        </p:spPr>
      </p:pic>
      <p:pic>
        <p:nvPicPr>
          <p:cNvPr id="283" name="Google Shape;283;p30"/>
          <p:cNvPicPr preferRelativeResize="0"/>
          <p:nvPr/>
        </p:nvPicPr>
        <p:blipFill>
          <a:blip r:embed="rId4">
            <a:alphaModFix/>
          </a:blip>
          <a:stretch>
            <a:fillRect/>
          </a:stretch>
        </p:blipFill>
        <p:spPr>
          <a:xfrm>
            <a:off x="152400" y="1091650"/>
            <a:ext cx="3358821" cy="3899451"/>
          </a:xfrm>
          <a:prstGeom prst="rect">
            <a:avLst/>
          </a:prstGeom>
          <a:noFill/>
          <a:ln>
            <a:noFill/>
          </a:ln>
        </p:spPr>
      </p:pic>
      <p:sp>
        <p:nvSpPr>
          <p:cNvPr id="284" name="Google Shape;284;p30"/>
          <p:cNvSpPr/>
          <p:nvPr/>
        </p:nvSpPr>
        <p:spPr>
          <a:xfrm>
            <a:off x="3671800" y="2690675"/>
            <a:ext cx="803100" cy="52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152400" y="1700950"/>
            <a:ext cx="1992300" cy="606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4634575" y="1656750"/>
            <a:ext cx="1916700" cy="60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747150" y="2674625"/>
            <a:ext cx="1223700" cy="4548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2003250" y="2685450"/>
            <a:ext cx="1223700" cy="4548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5121850" y="2609650"/>
            <a:ext cx="1992300" cy="52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7157575" y="2631300"/>
            <a:ext cx="1223700" cy="45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2230650" y="3475925"/>
            <a:ext cx="1280700" cy="4008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5273450" y="3508400"/>
            <a:ext cx="1992300" cy="27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7688175" y="3465100"/>
            <a:ext cx="1280700" cy="357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1180300" y="3952375"/>
            <a:ext cx="2263200" cy="6498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6312975" y="3909050"/>
            <a:ext cx="2393100" cy="697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Tau Destruction Phase</a:t>
            </a:r>
            <a:endParaRPr/>
          </a:p>
        </p:txBody>
      </p:sp>
      <p:sp>
        <p:nvSpPr>
          <p:cNvPr id="301" name="Google Shape;301;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Destroying tau after its use is straightforward, since the first argument of the tau is the phi for </a:t>
            </a:r>
            <a:r>
              <a:rPr lang="en" sz="1400"/>
              <a:t>which it was inserted, we can assign tau the value of this phi.</a:t>
            </a:r>
            <a:endParaRPr sz="1400"/>
          </a:p>
          <a:p>
            <a:pPr indent="-317500" lvl="0" marL="457200" rtl="0" algn="l">
              <a:spcBef>
                <a:spcPts val="0"/>
              </a:spcBef>
              <a:spcAft>
                <a:spcPts val="0"/>
              </a:spcAft>
              <a:buSzPts val="1400"/>
              <a:buChar char="●"/>
            </a:pPr>
            <a:r>
              <a:rPr lang="en" sz="1400"/>
              <a:t>Since LLVM IR does not support assignment instruction, this was done in replace steps:</a:t>
            </a:r>
            <a:endParaRPr sz="1400"/>
          </a:p>
          <a:p>
            <a:pPr indent="-304800" lvl="1" marL="914400" rtl="0" algn="l">
              <a:spcBef>
                <a:spcPts val="0"/>
              </a:spcBef>
              <a:spcAft>
                <a:spcPts val="0"/>
              </a:spcAft>
              <a:buSzPts val="1200"/>
              <a:buChar char="○"/>
            </a:pPr>
            <a:r>
              <a:rPr lang="en" sz="1200"/>
              <a:t>Created an alloca instruction.</a:t>
            </a:r>
            <a:endParaRPr sz="1200"/>
          </a:p>
          <a:p>
            <a:pPr indent="-304800" lvl="1" marL="914400" rtl="0" algn="l">
              <a:spcBef>
                <a:spcPts val="0"/>
              </a:spcBef>
              <a:spcAft>
                <a:spcPts val="0"/>
              </a:spcAft>
              <a:buSzPts val="1200"/>
              <a:buChar char="○"/>
            </a:pPr>
            <a:r>
              <a:rPr lang="en" sz="1200"/>
              <a:t>Created a store instruction, to store the value of the phi in the newly created alloca variable.</a:t>
            </a:r>
            <a:endParaRPr sz="1200"/>
          </a:p>
          <a:p>
            <a:pPr indent="-304800" lvl="1" marL="914400" rtl="0" algn="l">
              <a:spcBef>
                <a:spcPts val="0"/>
              </a:spcBef>
              <a:spcAft>
                <a:spcPts val="0"/>
              </a:spcAft>
              <a:buSzPts val="1200"/>
              <a:buChar char="○"/>
            </a:pPr>
            <a:r>
              <a:rPr lang="en" sz="1200"/>
              <a:t>Created a load instruction,  loaded the value of the  alloca variable.</a:t>
            </a:r>
            <a:endParaRPr sz="1200"/>
          </a:p>
          <a:p>
            <a:pPr indent="-304800" lvl="1" marL="914400" rtl="0" algn="l">
              <a:spcBef>
                <a:spcPts val="0"/>
              </a:spcBef>
              <a:spcAft>
                <a:spcPts val="0"/>
              </a:spcAft>
              <a:buSzPts val="1200"/>
              <a:buChar char="○"/>
            </a:pPr>
            <a:r>
              <a:rPr lang="en" sz="1200"/>
              <a:t>Replaced all the uses of tau with the new loaded value.</a:t>
            </a:r>
            <a:endParaRPr sz="1200"/>
          </a:p>
          <a:p>
            <a:pPr indent="-304800" lvl="1" marL="914400" rtl="0" algn="l">
              <a:spcBef>
                <a:spcPts val="0"/>
              </a:spcBef>
              <a:spcAft>
                <a:spcPts val="0"/>
              </a:spcAft>
              <a:buSzPts val="1200"/>
              <a:buChar char="○"/>
            </a:pPr>
            <a:r>
              <a:rPr lang="en" sz="1200"/>
              <a:t>Deleted the original tau </a:t>
            </a:r>
            <a:r>
              <a:rPr lang="en" sz="1200"/>
              <a:t>instruction.</a:t>
            </a:r>
            <a:endParaRPr sz="1200"/>
          </a:p>
          <a:p>
            <a:pPr indent="-317500" lvl="0" marL="457200" rtl="0" algn="l">
              <a:spcBef>
                <a:spcPts val="0"/>
              </a:spcBef>
              <a:spcAft>
                <a:spcPts val="0"/>
              </a:spcAft>
              <a:buSzPts val="1400"/>
              <a:buChar char="●"/>
            </a:pPr>
            <a:r>
              <a:rPr lang="en" sz="1400"/>
              <a:t>Note that we could not have simply replaced all uses of tau with phi, since we only replace those uses of phi that are dominated by the given tau.</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0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10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1000"/>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1000"/>
                                        <p:tgtEl>
                                          <p:spTgt spid="3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animEffect filter="fade" transition="in">
                                      <p:cBhvr>
                                        <p:cTn dur="1000"/>
                                        <p:tgtEl>
                                          <p:spTgt spid="3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animEffect filter="fade" transition="in">
                                      <p:cBhvr>
                                        <p:cTn dur="1000"/>
                                        <p:tgtEl>
                                          <p:spTgt spid="3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animEffect filter="fade" transition="in">
                                      <p:cBhvr>
                                        <p:cTn dur="1000"/>
                                        <p:tgtEl>
                                          <p:spTgt spid="3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7" st="7"/>
                                            </p:txEl>
                                          </p:spTgt>
                                        </p:tgtEl>
                                        <p:attrNameLst>
                                          <p:attrName>style.visibility</p:attrName>
                                        </p:attrNameLst>
                                      </p:cBhvr>
                                      <p:to>
                                        <p:strVal val="visible"/>
                                      </p:to>
                                    </p:set>
                                    <p:animEffect filter="fade" transition="in">
                                      <p:cBhvr>
                                        <p:cTn dur="1000"/>
                                        <p:tgtEl>
                                          <p:spTgt spid="30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HPSSA form?</a:t>
            </a:r>
            <a:endParaRPr/>
          </a:p>
        </p:txBody>
      </p:sp>
      <p:sp>
        <p:nvSpPr>
          <p:cNvPr id="141" name="Google Shape;141;p14"/>
          <p:cNvSpPr txBox="1"/>
          <p:nvPr>
            <p:ph idx="1" type="body"/>
          </p:nvPr>
        </p:nvSpPr>
        <p:spPr>
          <a:xfrm>
            <a:off x="1052550" y="1135625"/>
            <a:ext cx="7038900" cy="3657000"/>
          </a:xfrm>
          <a:prstGeom prst="rect">
            <a:avLst/>
          </a:prstGeom>
        </p:spPr>
        <p:txBody>
          <a:bodyPr anchorCtr="0" anchor="t" bIns="91425" lIns="91425" spcFirstLastPara="1" rIns="91425" wrap="square" tIns="91425">
            <a:noAutofit/>
          </a:bodyPr>
          <a:lstStyle/>
          <a:p>
            <a:pPr indent="-342582" lvl="0" marL="457200" rtl="0" algn="l">
              <a:spcBef>
                <a:spcPts val="0"/>
              </a:spcBef>
              <a:spcAft>
                <a:spcPts val="0"/>
              </a:spcAft>
              <a:buSzPts val="1795"/>
              <a:buChar char="●"/>
            </a:pPr>
            <a:r>
              <a:rPr lang="en" sz="1795"/>
              <a:t>Hot Path Static Single Assignment, HPSSA in short, is a data structure built upon SSA-like Intermediate Representation (IR).</a:t>
            </a:r>
            <a:endParaRPr sz="1795"/>
          </a:p>
          <a:p>
            <a:pPr indent="-342582" lvl="0" marL="457200" rtl="0" algn="l">
              <a:spcBef>
                <a:spcPts val="0"/>
              </a:spcBef>
              <a:spcAft>
                <a:spcPts val="0"/>
              </a:spcAft>
              <a:buSzPts val="1795"/>
              <a:buChar char="●"/>
            </a:pPr>
            <a:r>
              <a:rPr lang="en" sz="1795"/>
              <a:t>The core idea is to introduce τ-functions as definition “filters”,  similar to the φ-functions of SSA form which are used as definition “mergers".</a:t>
            </a:r>
            <a:endParaRPr sz="1795"/>
          </a:p>
          <a:p>
            <a:pPr indent="-342582" lvl="0" marL="457200" rtl="0" algn="l">
              <a:spcBef>
                <a:spcPts val="0"/>
              </a:spcBef>
              <a:spcAft>
                <a:spcPts val="0"/>
              </a:spcAft>
              <a:buSzPts val="1795"/>
              <a:buChar char="●"/>
            </a:pPr>
            <a:r>
              <a:rPr lang="en" sz="1795"/>
              <a:t>Using this filtering mechanism, we can filter the hot reaching definitions from the cold ones.</a:t>
            </a:r>
            <a:endParaRPr sz="1795"/>
          </a:p>
          <a:p>
            <a:pPr indent="-342582" lvl="0" marL="457200" rtl="0" algn="l">
              <a:spcBef>
                <a:spcPts val="0"/>
              </a:spcBef>
              <a:spcAft>
                <a:spcPts val="0"/>
              </a:spcAft>
              <a:buSzPts val="1795"/>
              <a:buChar char="●"/>
            </a:pPr>
            <a:r>
              <a:rPr lang="en" sz="1795"/>
              <a:t>This structure weaves Static Program Information with run-time path profile information and facilitates speculative optimizations by compilers that were not  possible before.</a:t>
            </a:r>
            <a:endParaRPr sz="1795"/>
          </a:p>
          <a:p>
            <a:pPr indent="0" lvl="0" marL="0" rtl="0" algn="l">
              <a:spcBef>
                <a:spcPts val="1200"/>
              </a:spcBef>
              <a:spcAft>
                <a:spcPts val="0"/>
              </a:spcAft>
              <a:buSzPts val="358"/>
              <a:buNone/>
            </a:pPr>
            <a:r>
              <a:t/>
            </a:r>
            <a:endParaRPr sz="1795"/>
          </a:p>
          <a:p>
            <a:pPr indent="0" lvl="0" marL="0" rtl="0" algn="l">
              <a:spcBef>
                <a:spcPts val="1200"/>
              </a:spcBef>
              <a:spcAft>
                <a:spcPts val="1200"/>
              </a:spcAft>
              <a:buSzPts val="358"/>
              <a:buNone/>
            </a:pPr>
            <a:r>
              <a:t/>
            </a:r>
            <a:endParaRPr sz="42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IR After Tau Destruction Pass</a:t>
            </a:r>
            <a:endParaRPr/>
          </a:p>
        </p:txBody>
      </p:sp>
      <p:pic>
        <p:nvPicPr>
          <p:cNvPr id="307" name="Google Shape;307;p32"/>
          <p:cNvPicPr preferRelativeResize="0"/>
          <p:nvPr/>
        </p:nvPicPr>
        <p:blipFill>
          <a:blip r:embed="rId3">
            <a:alphaModFix/>
          </a:blip>
          <a:stretch>
            <a:fillRect/>
          </a:stretch>
        </p:blipFill>
        <p:spPr>
          <a:xfrm>
            <a:off x="152400" y="1460250"/>
            <a:ext cx="3861325" cy="3530850"/>
          </a:xfrm>
          <a:prstGeom prst="rect">
            <a:avLst/>
          </a:prstGeom>
          <a:noFill/>
          <a:ln>
            <a:noFill/>
          </a:ln>
        </p:spPr>
      </p:pic>
      <p:pic>
        <p:nvPicPr>
          <p:cNvPr id="308" name="Google Shape;308;p32"/>
          <p:cNvPicPr preferRelativeResize="0"/>
          <p:nvPr/>
        </p:nvPicPr>
        <p:blipFill>
          <a:blip r:embed="rId4">
            <a:alphaModFix/>
          </a:blip>
          <a:stretch>
            <a:fillRect/>
          </a:stretch>
        </p:blipFill>
        <p:spPr>
          <a:xfrm>
            <a:off x="5221575" y="1460250"/>
            <a:ext cx="3602604" cy="3530850"/>
          </a:xfrm>
          <a:prstGeom prst="rect">
            <a:avLst/>
          </a:prstGeom>
          <a:noFill/>
          <a:ln>
            <a:noFill/>
          </a:ln>
        </p:spPr>
      </p:pic>
      <p:sp>
        <p:nvSpPr>
          <p:cNvPr id="309" name="Google Shape;309;p32"/>
          <p:cNvSpPr/>
          <p:nvPr/>
        </p:nvSpPr>
        <p:spPr>
          <a:xfrm>
            <a:off x="4117775" y="2854200"/>
            <a:ext cx="997800" cy="44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315" name="Google Shape;315;p33"/>
          <p:cNvSpPr txBox="1"/>
          <p:nvPr>
            <p:ph idx="1" type="body"/>
          </p:nvPr>
        </p:nvSpPr>
        <p:spPr>
          <a:xfrm>
            <a:off x="1297500" y="1567550"/>
            <a:ext cx="7038900" cy="2892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Implement a efficient path profiler for testing our pass on large  programs.</a:t>
            </a:r>
            <a:endParaRPr sz="1700"/>
          </a:p>
          <a:p>
            <a:pPr indent="-336550" lvl="0" marL="457200" rtl="0" algn="l">
              <a:spcBef>
                <a:spcPts val="0"/>
              </a:spcBef>
              <a:spcAft>
                <a:spcPts val="0"/>
              </a:spcAft>
              <a:buSzPts val="1700"/>
              <a:buChar char="●"/>
            </a:pPr>
            <a:r>
              <a:rPr lang="en" sz="1700"/>
              <a:t>Code Cleaning and pushing the code upstream the LLVM github repository. </a:t>
            </a:r>
            <a:endParaRPr sz="1700"/>
          </a:p>
          <a:p>
            <a:pPr indent="-336550" lvl="0" marL="457200" rtl="0" algn="l">
              <a:spcBef>
                <a:spcPts val="0"/>
              </a:spcBef>
              <a:spcAft>
                <a:spcPts val="0"/>
              </a:spcAft>
              <a:buSzPts val="1700"/>
              <a:buChar char="●"/>
            </a:pPr>
            <a:r>
              <a:rPr lang="en" sz="1700"/>
              <a:t>Leverage the additional path profile information for improving fuzzing   techniques.   </a:t>
            </a:r>
            <a:endParaRPr sz="1700"/>
          </a:p>
          <a:p>
            <a:pPr indent="-336550" lvl="0" marL="457200" rtl="0" algn="l">
              <a:spcBef>
                <a:spcPts val="0"/>
              </a:spcBef>
              <a:spcAft>
                <a:spcPts val="0"/>
              </a:spcAft>
              <a:buSzPts val="1700"/>
              <a:buChar char="●"/>
            </a:pPr>
            <a:r>
              <a:rPr lang="en" sz="1700"/>
              <a:t>Explore the </a:t>
            </a:r>
            <a:r>
              <a:rPr lang="en" sz="1700"/>
              <a:t>behaviour</a:t>
            </a:r>
            <a:r>
              <a:rPr lang="en" sz="1700"/>
              <a:t> of NLP models like Code2Vec on this new predictive IR.</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000"/>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1000"/>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1000"/>
                                        <p:tgtEl>
                                          <p:spTgt spid="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Effect filter="fade" transition="in">
                                      <p:cBhvr>
                                        <p:cTn dur="1000"/>
                                        <p:tgtEl>
                                          <p:spTgt spid="31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7" name="Google Shape;147;p15"/>
          <p:cNvSpPr txBox="1"/>
          <p:nvPr>
            <p:ph idx="1" type="body"/>
          </p:nvPr>
        </p:nvSpPr>
        <p:spPr>
          <a:xfrm>
            <a:off x="1297500" y="1194975"/>
            <a:ext cx="7038900" cy="3273300"/>
          </a:xfrm>
          <a:prstGeom prst="rect">
            <a:avLst/>
          </a:prstGeom>
        </p:spPr>
        <p:txBody>
          <a:bodyPr anchorCtr="0" anchor="t" bIns="91425" lIns="91425" spcFirstLastPara="1" rIns="91425" wrap="square" tIns="91425">
            <a:normAutofit fontScale="25000" lnSpcReduction="20000"/>
          </a:bodyPr>
          <a:lstStyle/>
          <a:p>
            <a:pPr indent="-341434" lvl="0" marL="457200" rtl="0" algn="l">
              <a:lnSpc>
                <a:spcPct val="150000"/>
              </a:lnSpc>
              <a:spcBef>
                <a:spcPts val="0"/>
              </a:spcBef>
              <a:spcAft>
                <a:spcPts val="0"/>
              </a:spcAft>
              <a:buSzPct val="100000"/>
              <a:buChar char="●"/>
            </a:pPr>
            <a:r>
              <a:rPr lang="en" sz="7107"/>
              <a:t>The objective  of our project was to implement the HPSSA construction algorithm [ Smriti Jaiswal, Praveen Hegde, and Subhajit Roy. 2017. Constructing HPSSA over SSA ] in the LLVM compiler framework.</a:t>
            </a:r>
            <a:endParaRPr sz="7107"/>
          </a:p>
          <a:p>
            <a:pPr indent="-341434" lvl="0" marL="457200" rtl="0" algn="l">
              <a:lnSpc>
                <a:spcPct val="150000"/>
              </a:lnSpc>
              <a:spcBef>
                <a:spcPts val="0"/>
              </a:spcBef>
              <a:spcAft>
                <a:spcPts val="0"/>
              </a:spcAft>
              <a:buSzPct val="100000"/>
              <a:buChar char="●"/>
            </a:pPr>
            <a:r>
              <a:rPr lang="en" sz="7107"/>
              <a:t>This </a:t>
            </a:r>
            <a:r>
              <a:rPr lang="en" sz="7107"/>
              <a:t>Primarily</a:t>
            </a:r>
            <a:r>
              <a:rPr lang="en" sz="7107"/>
              <a:t> involved writing two compiler passes:</a:t>
            </a:r>
            <a:endParaRPr sz="7107"/>
          </a:p>
          <a:p>
            <a:pPr indent="-341434" lvl="1" marL="914400" rtl="0" algn="l">
              <a:lnSpc>
                <a:spcPct val="150000"/>
              </a:lnSpc>
              <a:spcBef>
                <a:spcPts val="0"/>
              </a:spcBef>
              <a:spcAft>
                <a:spcPts val="0"/>
              </a:spcAft>
              <a:buSzPct val="100000"/>
              <a:buChar char="○"/>
            </a:pPr>
            <a:r>
              <a:rPr lang="en" sz="7107"/>
              <a:t>One for tau insertion and argument allocation.</a:t>
            </a:r>
            <a:endParaRPr sz="7107"/>
          </a:p>
          <a:p>
            <a:pPr indent="-341434" lvl="1" marL="914400" rtl="0" algn="l">
              <a:lnSpc>
                <a:spcPct val="150000"/>
              </a:lnSpc>
              <a:spcBef>
                <a:spcPts val="0"/>
              </a:spcBef>
              <a:spcAft>
                <a:spcPts val="0"/>
              </a:spcAft>
              <a:buSzPct val="100000"/>
              <a:buChar char="○"/>
            </a:pPr>
            <a:r>
              <a:rPr lang="en" sz="7107"/>
              <a:t> Another for removing the instrumentation.</a:t>
            </a:r>
            <a:endParaRPr sz="7107"/>
          </a:p>
          <a:p>
            <a:pPr indent="-341434" lvl="0" marL="457200" rtl="0" algn="l">
              <a:lnSpc>
                <a:spcPct val="150000"/>
              </a:lnSpc>
              <a:spcBef>
                <a:spcPts val="0"/>
              </a:spcBef>
              <a:spcAft>
                <a:spcPts val="0"/>
              </a:spcAft>
              <a:buSzPct val="100000"/>
              <a:buChar char="●"/>
            </a:pPr>
            <a:r>
              <a:rPr lang="en" sz="7107"/>
              <a:t>For automated testing, writing a rudimentary path profiler. </a:t>
            </a:r>
            <a:endParaRPr sz="7107"/>
          </a:p>
          <a:p>
            <a:pPr indent="-341434" lvl="0" marL="457200" rtl="0" algn="l">
              <a:lnSpc>
                <a:spcPct val="150000"/>
              </a:lnSpc>
              <a:spcBef>
                <a:spcPts val="0"/>
              </a:spcBef>
              <a:spcAft>
                <a:spcPts val="0"/>
              </a:spcAft>
              <a:buSzPct val="100000"/>
              <a:buChar char="●"/>
            </a:pPr>
            <a:r>
              <a:rPr lang="en" sz="7107"/>
              <a:t>Ensuring memory efficiency and robustness of implementation. </a:t>
            </a:r>
            <a:endParaRPr sz="71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1000"/>
                                        <p:tgtEl>
                                          <p:spTgt spid="14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Terminology</a:t>
            </a:r>
            <a:endParaRPr/>
          </a:p>
        </p:txBody>
      </p:sp>
      <p:sp>
        <p:nvSpPr>
          <p:cNvPr id="153" name="Google Shape;153;p16"/>
          <p:cNvSpPr txBox="1"/>
          <p:nvPr>
            <p:ph idx="1" type="body"/>
          </p:nvPr>
        </p:nvSpPr>
        <p:spPr>
          <a:xfrm>
            <a:off x="266875" y="1307850"/>
            <a:ext cx="8469600" cy="3650400"/>
          </a:xfrm>
          <a:prstGeom prst="rect">
            <a:avLst/>
          </a:prstGeom>
        </p:spPr>
        <p:txBody>
          <a:bodyPr anchorCtr="0" anchor="t" bIns="91425" lIns="91425" spcFirstLastPara="1" rIns="91425" wrap="square" tIns="91425">
            <a:normAutofit lnSpcReduction="20000"/>
          </a:bodyPr>
          <a:lstStyle/>
          <a:p>
            <a:pPr indent="-336550" lvl="0" marL="457200" rtl="0" algn="l">
              <a:lnSpc>
                <a:spcPct val="150000"/>
              </a:lnSpc>
              <a:spcBef>
                <a:spcPts val="0"/>
              </a:spcBef>
              <a:spcAft>
                <a:spcPts val="0"/>
              </a:spcAft>
              <a:buSzPts val="1700"/>
              <a:buChar char="●"/>
            </a:pPr>
            <a:r>
              <a:rPr lang="en" sz="1700"/>
              <a:t>(Acyclic) Hot path : Given a set of inputs, and a threshold frequency, the paths that are being visited </a:t>
            </a:r>
            <a:r>
              <a:rPr lang="en" sz="1700"/>
              <a:t>more frequently than this fixed </a:t>
            </a:r>
            <a:r>
              <a:rPr lang="en" sz="1700"/>
              <a:t>threshold</a:t>
            </a:r>
            <a:r>
              <a:rPr lang="en" sz="1700"/>
              <a:t>.</a:t>
            </a:r>
            <a:r>
              <a:rPr lang="en" sz="1700"/>
              <a:t>  </a:t>
            </a:r>
            <a:endParaRPr sz="1700"/>
          </a:p>
          <a:p>
            <a:pPr indent="-336550" lvl="0" marL="457200" rtl="0" algn="l">
              <a:lnSpc>
                <a:spcPct val="150000"/>
              </a:lnSpc>
              <a:spcBef>
                <a:spcPts val="0"/>
              </a:spcBef>
              <a:spcAft>
                <a:spcPts val="0"/>
              </a:spcAft>
              <a:buSzPts val="1700"/>
              <a:buChar char="●"/>
            </a:pPr>
            <a:r>
              <a:rPr lang="en" sz="1700"/>
              <a:t>Buddy Set: A Buddy set is associated with a basic block. A set of paths are buddies if they reach the current basic block through same sequence of basic blocks.</a:t>
            </a:r>
            <a:endParaRPr sz="1700"/>
          </a:p>
          <a:p>
            <a:pPr indent="-336550" lvl="0" marL="457200" rtl="0" algn="l">
              <a:lnSpc>
                <a:spcPct val="150000"/>
              </a:lnSpc>
              <a:spcBef>
                <a:spcPts val="0"/>
              </a:spcBef>
              <a:spcAft>
                <a:spcPts val="0"/>
              </a:spcAft>
              <a:buSzPts val="1700"/>
              <a:buChar char="●"/>
            </a:pPr>
            <a:r>
              <a:rPr lang="en" sz="1700"/>
              <a:t>Caloric connector : A caloric connector is associated with a phi instruction. These are Basic Blocks where both hot and cold arguments of phi reach simultaneously. </a:t>
            </a:r>
            <a:endParaRPr sz="1700"/>
          </a:p>
          <a:p>
            <a:pPr indent="-336550" lvl="0" marL="457200" rtl="0" algn="l">
              <a:lnSpc>
                <a:spcPct val="150000"/>
              </a:lnSpc>
              <a:spcBef>
                <a:spcPts val="0"/>
              </a:spcBef>
              <a:spcAft>
                <a:spcPts val="0"/>
              </a:spcAft>
              <a:buSzPts val="1700"/>
              <a:buChar char="●"/>
            </a:pPr>
            <a:r>
              <a:rPr lang="en" sz="1700"/>
              <a:t> Domination and Dominator Tree: A basic block BB2 is dominated by BB1 if every path reaching BB2 must pass through BB1. In Dominator Tree, Parent immediately  dominates all its Childs.</a:t>
            </a:r>
            <a:endParaRPr sz="1700"/>
          </a:p>
          <a:p>
            <a:pPr indent="-336550" lvl="0" marL="457200" rtl="0" algn="l">
              <a:lnSpc>
                <a:spcPct val="150000"/>
              </a:lnSpc>
              <a:spcBef>
                <a:spcPts val="0"/>
              </a:spcBef>
              <a:spcAft>
                <a:spcPts val="0"/>
              </a:spcAft>
              <a:buSzPts val="1700"/>
              <a:buChar char="●"/>
            </a:pPr>
            <a:r>
              <a:rPr lang="en" sz="1700"/>
              <a:t>I</a:t>
            </a:r>
            <a:r>
              <a:rPr lang="en" sz="1600"/>
              <a:t>R in LLVM: Modules -&gt; { Global Var, Functions , ... } -&gt; Basic Blocks -&gt; Instructions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Implementation Phases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Representing τ</a:t>
            </a:r>
            <a:r>
              <a:rPr lang="en" sz="1795">
                <a:latin typeface="Lato"/>
                <a:ea typeface="Lato"/>
                <a:cs typeface="Lato"/>
                <a:sym typeface="Lato"/>
              </a:rPr>
              <a:t> </a:t>
            </a:r>
            <a:r>
              <a:rPr lang="en"/>
              <a:t>in LLVM IR</a:t>
            </a:r>
            <a:endParaRPr/>
          </a:p>
        </p:txBody>
      </p:sp>
      <p:sp>
        <p:nvSpPr>
          <p:cNvPr id="164" name="Google Shape;164;p18"/>
          <p:cNvSpPr txBox="1"/>
          <p:nvPr>
            <p:ph idx="1" type="body"/>
          </p:nvPr>
        </p:nvSpPr>
        <p:spPr>
          <a:xfrm>
            <a:off x="1297500" y="1567550"/>
            <a:ext cx="7038900" cy="3221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Introduced a new intrinsic with following signature:</a:t>
            </a:r>
            <a:endParaRPr sz="1800"/>
          </a:p>
          <a:p>
            <a:pPr indent="0" lvl="0" marL="914400" rtl="0" algn="l">
              <a:spcBef>
                <a:spcPts val="1200"/>
              </a:spcBef>
              <a:spcAft>
                <a:spcPts val="0"/>
              </a:spcAft>
              <a:buNone/>
            </a:pPr>
            <a:r>
              <a:rPr lang="en" sz="1051">
                <a:latin typeface="Courier New"/>
                <a:ea typeface="Courier New"/>
                <a:cs typeface="Courier New"/>
                <a:sym typeface="Courier New"/>
              </a:rPr>
              <a:t>def int_tau : DefaultAttrsIntrinsic</a:t>
            </a:r>
            <a:endParaRPr sz="1051">
              <a:latin typeface="Courier New"/>
              <a:ea typeface="Courier New"/>
              <a:cs typeface="Courier New"/>
              <a:sym typeface="Courier New"/>
            </a:endParaRPr>
          </a:p>
          <a:p>
            <a:pPr indent="0" lvl="0" marL="914400" rtl="0" algn="l">
              <a:spcBef>
                <a:spcPts val="1200"/>
              </a:spcBef>
              <a:spcAft>
                <a:spcPts val="0"/>
              </a:spcAft>
              <a:buNone/>
            </a:pPr>
            <a:r>
              <a:rPr lang="en" sz="1051">
                <a:latin typeface="Courier New"/>
                <a:ea typeface="Courier New"/>
                <a:cs typeface="Courier New"/>
                <a:sym typeface="Courier New"/>
              </a:rPr>
              <a:t>                          &lt; [llvm_any_ty] ,</a:t>
            </a:r>
            <a:endParaRPr sz="1051">
              <a:latin typeface="Courier New"/>
              <a:ea typeface="Courier New"/>
              <a:cs typeface="Courier New"/>
              <a:sym typeface="Courier New"/>
            </a:endParaRPr>
          </a:p>
          <a:p>
            <a:pPr indent="0" lvl="0" marL="914400" rtl="0" algn="l">
              <a:spcBef>
                <a:spcPts val="1200"/>
              </a:spcBef>
              <a:spcAft>
                <a:spcPts val="0"/>
              </a:spcAft>
              <a:buNone/>
            </a:pPr>
            <a:r>
              <a:rPr lang="en" sz="1051">
                <a:latin typeface="Courier New"/>
                <a:ea typeface="Courier New"/>
                <a:cs typeface="Courier New"/>
                <a:sym typeface="Courier New"/>
              </a:rPr>
              <a:t>                            [llvm_vararg_ty],</a:t>
            </a:r>
            <a:endParaRPr sz="1051">
              <a:latin typeface="Courier New"/>
              <a:ea typeface="Courier New"/>
              <a:cs typeface="Courier New"/>
              <a:sym typeface="Courier New"/>
            </a:endParaRPr>
          </a:p>
          <a:p>
            <a:pPr indent="0" lvl="0" marL="0" rtl="0" algn="l">
              <a:spcBef>
                <a:spcPts val="1200"/>
              </a:spcBef>
              <a:spcAft>
                <a:spcPts val="0"/>
              </a:spcAft>
              <a:buNone/>
            </a:pPr>
            <a:r>
              <a:rPr lang="en" sz="1051">
                <a:latin typeface="Courier New"/>
                <a:ea typeface="Courier New"/>
                <a:cs typeface="Courier New"/>
                <a:sym typeface="Courier New"/>
              </a:rPr>
              <a:t>                            	           [  ] &gt; ;</a:t>
            </a:r>
            <a:endParaRPr sz="1051">
              <a:latin typeface="Courier New"/>
              <a:ea typeface="Courier New"/>
              <a:cs typeface="Courier New"/>
              <a:sym typeface="Courier New"/>
            </a:endParaRPr>
          </a:p>
          <a:p>
            <a:pPr indent="-342900" lvl="0" marL="457200" rtl="0" algn="l">
              <a:spcBef>
                <a:spcPts val="1200"/>
              </a:spcBef>
              <a:spcAft>
                <a:spcPts val="0"/>
              </a:spcAft>
              <a:buSzPts val="1800"/>
              <a:buChar char="●"/>
            </a:pPr>
            <a:r>
              <a:rPr lang="en" sz="1800"/>
              <a:t>Takes arguments of any </a:t>
            </a:r>
            <a:r>
              <a:rPr lang="en" sz="1800"/>
              <a:t>type</a:t>
            </a:r>
            <a:endParaRPr sz="1800"/>
          </a:p>
          <a:p>
            <a:pPr indent="-342900" lvl="0" marL="457200" rtl="0" algn="l">
              <a:spcBef>
                <a:spcPts val="0"/>
              </a:spcBef>
              <a:spcAft>
                <a:spcPts val="0"/>
              </a:spcAft>
              <a:buSzPts val="1800"/>
              <a:buChar char="●"/>
            </a:pPr>
            <a:r>
              <a:rPr lang="en" sz="1800"/>
              <a:t>Supports Variable Arguments</a:t>
            </a:r>
            <a:endParaRPr sz="1800"/>
          </a:p>
          <a:p>
            <a:pPr indent="-342900" lvl="0" marL="457200" rtl="0" algn="l">
              <a:spcBef>
                <a:spcPts val="0"/>
              </a:spcBef>
              <a:spcAft>
                <a:spcPts val="0"/>
              </a:spcAft>
              <a:buSzPts val="1800"/>
              <a:buChar char="●"/>
            </a:pPr>
            <a:r>
              <a:rPr lang="en" sz="1800"/>
              <a:t>CFG verifier is modified to ignore checks on this new intrinsic as we do not implement how to convert tau instruction to bitcode and will have to eventually remove them anyway.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1000"/>
                                        <p:tgtEl>
                                          <p:spTgt spid="16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Getting The Hot Path Profile Information</a:t>
            </a:r>
            <a:endParaRPr/>
          </a:p>
        </p:txBody>
      </p:sp>
      <p:sp>
        <p:nvSpPr>
          <p:cNvPr id="170" name="Google Shape;170;p19"/>
          <p:cNvSpPr txBox="1"/>
          <p:nvPr>
            <p:ph idx="1" type="body"/>
          </p:nvPr>
        </p:nvSpPr>
        <p:spPr>
          <a:xfrm>
            <a:off x="1160525" y="1307850"/>
            <a:ext cx="7176000" cy="342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A rudimentary path profiler which insert a “counter” function call at the end of basic blocks.</a:t>
            </a:r>
            <a:endParaRPr sz="1800"/>
          </a:p>
          <a:p>
            <a:pPr indent="-342900" lvl="0" marL="457200" rtl="0" algn="l">
              <a:lnSpc>
                <a:spcPct val="115000"/>
              </a:lnSpc>
              <a:spcBef>
                <a:spcPts val="0"/>
              </a:spcBef>
              <a:spcAft>
                <a:spcPts val="0"/>
              </a:spcAft>
              <a:buSzPts val="1800"/>
              <a:buChar char="●"/>
            </a:pPr>
            <a:r>
              <a:rPr lang="en" sz="1800"/>
              <a:t>“</a:t>
            </a:r>
            <a:r>
              <a:rPr lang="en" sz="1800"/>
              <a:t>counter”</a:t>
            </a:r>
            <a:r>
              <a:rPr lang="en" sz="1800"/>
              <a:t> function records the id of basic block.</a:t>
            </a:r>
            <a:endParaRPr sz="1800"/>
          </a:p>
          <a:p>
            <a:pPr indent="-342900" lvl="0" marL="457200" rtl="0" algn="l">
              <a:lnSpc>
                <a:spcPct val="115000"/>
              </a:lnSpc>
              <a:spcBef>
                <a:spcPts val="0"/>
              </a:spcBef>
              <a:spcAft>
                <a:spcPts val="0"/>
              </a:spcAft>
              <a:buSzPts val="1800"/>
              <a:buChar char="●"/>
            </a:pPr>
            <a:r>
              <a:rPr lang="en" sz="1800"/>
              <a:t>When the program exits we get a sequence of basic blocks =&gt; A path corresponding to these blocks is registered.</a:t>
            </a:r>
            <a:endParaRPr sz="1800"/>
          </a:p>
          <a:p>
            <a:pPr indent="-342900" lvl="0" marL="457200" rtl="0" algn="l">
              <a:lnSpc>
                <a:spcPct val="115000"/>
              </a:lnSpc>
              <a:spcBef>
                <a:spcPts val="0"/>
              </a:spcBef>
              <a:spcAft>
                <a:spcPts val="0"/>
              </a:spcAft>
              <a:buSzPts val="1800"/>
              <a:buChar char="●"/>
            </a:pPr>
            <a:r>
              <a:rPr lang="en" sz="1800"/>
              <a:t>Run the program on multiple inputs and obtain a list of paths</a:t>
            </a:r>
            <a:endParaRPr sz="1800"/>
          </a:p>
          <a:p>
            <a:pPr indent="-342900" lvl="0" marL="457200" rtl="0" algn="l">
              <a:lnSpc>
                <a:spcPct val="115000"/>
              </a:lnSpc>
              <a:spcBef>
                <a:spcPts val="0"/>
              </a:spcBef>
              <a:spcAft>
                <a:spcPts val="0"/>
              </a:spcAft>
              <a:buSzPts val="1800"/>
              <a:buChar char="●"/>
            </a:pPr>
            <a:r>
              <a:rPr lang="en" sz="1800"/>
              <a:t>A path which is being visited more than a “threshold value” is marked as a “Hot Path”.</a:t>
            </a:r>
            <a:endParaRPr sz="1800"/>
          </a:p>
          <a:p>
            <a:pPr indent="-342900" lvl="0" marL="457200" rtl="0" algn="l">
              <a:lnSpc>
                <a:spcPct val="115000"/>
              </a:lnSpc>
              <a:spcBef>
                <a:spcPts val="0"/>
              </a:spcBef>
              <a:spcAft>
                <a:spcPts val="0"/>
              </a:spcAft>
              <a:buSzPts val="1800"/>
              <a:buChar char="●"/>
            </a:pPr>
            <a:r>
              <a:rPr lang="en" sz="1800"/>
              <a:t>Paths are splitted on back edges (Acyclic Path Profiling). Currently works for programs with single functions.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Path Profiler</a:t>
            </a:r>
            <a:endParaRPr/>
          </a:p>
        </p:txBody>
      </p:sp>
      <p:sp>
        <p:nvSpPr>
          <p:cNvPr id="176" name="Google Shape;176;p20"/>
          <p:cNvSpPr txBox="1"/>
          <p:nvPr>
            <p:ph idx="1" type="body"/>
          </p:nvPr>
        </p:nvSpPr>
        <p:spPr>
          <a:xfrm>
            <a:off x="1102200" y="1453700"/>
            <a:ext cx="7429500" cy="2736900"/>
          </a:xfrm>
          <a:prstGeom prst="rect">
            <a:avLst/>
          </a:prstGeom>
        </p:spPr>
        <p:txBody>
          <a:bodyPr anchorCtr="0" anchor="t" bIns="91425" lIns="91425" spcFirstLastPara="1" rIns="91425" wrap="square" tIns="91425">
            <a:normAutofit fontScale="92500" lnSpcReduction="20000"/>
          </a:bodyPr>
          <a:lstStyle/>
          <a:p>
            <a:pPr indent="-328453" lvl="0" marL="457200" rtl="0" algn="l">
              <a:lnSpc>
                <a:spcPct val="115000"/>
              </a:lnSpc>
              <a:spcBef>
                <a:spcPts val="0"/>
              </a:spcBef>
              <a:spcAft>
                <a:spcPts val="0"/>
              </a:spcAft>
              <a:buSzPct val="100000"/>
              <a:buChar char="●"/>
            </a:pPr>
            <a:r>
              <a:rPr lang="en" sz="1700"/>
              <a:t>Processes only a single function of program (main)</a:t>
            </a:r>
            <a:endParaRPr sz="1700"/>
          </a:p>
          <a:p>
            <a:pPr indent="-328453" lvl="0" marL="457200" rtl="0" algn="l">
              <a:lnSpc>
                <a:spcPct val="115000"/>
              </a:lnSpc>
              <a:spcBef>
                <a:spcPts val="0"/>
              </a:spcBef>
              <a:spcAft>
                <a:spcPts val="0"/>
              </a:spcAft>
              <a:buSzPct val="100000"/>
              <a:buChar char="●"/>
            </a:pPr>
            <a:r>
              <a:rPr lang="en" sz="1700"/>
              <a:t>Starts new paths from the start of loops (“loop headers”)</a:t>
            </a:r>
            <a:endParaRPr sz="1700"/>
          </a:p>
          <a:p>
            <a:pPr indent="-328453" lvl="1" marL="914400" rtl="0" algn="l">
              <a:lnSpc>
                <a:spcPct val="115000"/>
              </a:lnSpc>
              <a:spcBef>
                <a:spcPts val="0"/>
              </a:spcBef>
              <a:spcAft>
                <a:spcPts val="0"/>
              </a:spcAft>
              <a:buSzPct val="100000"/>
              <a:buChar char="○"/>
            </a:pPr>
            <a:r>
              <a:rPr lang="en" sz="1700"/>
              <a:t>Store all the backedges (from loop end to loop header )</a:t>
            </a:r>
            <a:endParaRPr sz="1700"/>
          </a:p>
          <a:p>
            <a:pPr indent="0" lvl="0" marL="1371600" rtl="0" algn="l">
              <a:lnSpc>
                <a:spcPct val="115000"/>
              </a:lnSpc>
              <a:spcBef>
                <a:spcPts val="1200"/>
              </a:spcBef>
              <a:spcAft>
                <a:spcPts val="0"/>
              </a:spcAft>
              <a:buNone/>
            </a:pPr>
            <a:r>
              <a:rPr lang="en" sz="1200">
                <a:latin typeface="Courier New"/>
                <a:ea typeface="Courier New"/>
                <a:cs typeface="Courier New"/>
                <a:sym typeface="Courier New"/>
              </a:rPr>
              <a:t>llvm :: FindFunctionBackedges()</a:t>
            </a:r>
            <a:endParaRPr sz="1200">
              <a:latin typeface="Courier New"/>
              <a:ea typeface="Courier New"/>
              <a:cs typeface="Courier New"/>
              <a:sym typeface="Courier New"/>
            </a:endParaRPr>
          </a:p>
          <a:p>
            <a:pPr indent="-328453" lvl="1" marL="914400" rtl="0" algn="l">
              <a:lnSpc>
                <a:spcPct val="115000"/>
              </a:lnSpc>
              <a:spcBef>
                <a:spcPts val="1200"/>
              </a:spcBef>
              <a:spcAft>
                <a:spcPts val="0"/>
              </a:spcAft>
              <a:buSzPct val="100000"/>
              <a:buChar char="○"/>
            </a:pPr>
            <a:r>
              <a:rPr lang="en" sz="1700"/>
              <a:t>Create a basic block, inside which a call is made to counter with a special flag (-1)</a:t>
            </a:r>
            <a:endParaRPr sz="1700"/>
          </a:p>
          <a:p>
            <a:pPr indent="-328453" lvl="1" marL="914400" rtl="0" algn="l">
              <a:lnSpc>
                <a:spcPct val="115000"/>
              </a:lnSpc>
              <a:spcBef>
                <a:spcPts val="0"/>
              </a:spcBef>
              <a:spcAft>
                <a:spcPts val="0"/>
              </a:spcAft>
              <a:buSzPct val="100000"/>
              <a:buChar char="○"/>
            </a:pPr>
            <a:r>
              <a:rPr lang="en" sz="1700"/>
              <a:t>Split the back-edges and insert the basic block in between.</a:t>
            </a:r>
            <a:endParaRPr sz="1700"/>
          </a:p>
          <a:p>
            <a:pPr indent="0" lvl="0" marL="1371600" rtl="0" algn="l">
              <a:lnSpc>
                <a:spcPct val="115000"/>
              </a:lnSpc>
              <a:spcBef>
                <a:spcPts val="1200"/>
              </a:spcBef>
              <a:spcAft>
                <a:spcPts val="0"/>
              </a:spcAft>
              <a:buNone/>
            </a:pPr>
            <a:r>
              <a:rPr lang="en" sz="1200">
                <a:latin typeface="Courier New"/>
                <a:ea typeface="Courier New"/>
                <a:cs typeface="Courier New"/>
                <a:sym typeface="Courier New"/>
              </a:rPr>
              <a:t>splitBB = llvm :: SplitEdge ( from , to )</a:t>
            </a:r>
            <a:endParaRPr sz="1200">
              <a:latin typeface="Courier New"/>
              <a:ea typeface="Courier New"/>
              <a:cs typeface="Courier New"/>
              <a:sym typeface="Courier New"/>
            </a:endParaRPr>
          </a:p>
          <a:p>
            <a:pPr indent="-328453" lvl="1" marL="914400" rtl="0" algn="l">
              <a:lnSpc>
                <a:spcPct val="115000"/>
              </a:lnSpc>
              <a:spcBef>
                <a:spcPts val="1200"/>
              </a:spcBef>
              <a:spcAft>
                <a:spcPts val="0"/>
              </a:spcAft>
              <a:buSzPct val="100000"/>
              <a:buChar char="○"/>
            </a:pPr>
            <a:r>
              <a:rPr lang="en" sz="1700"/>
              <a:t>This ensures that after one iteration a new path will be registered.</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1000"/>
                                        <p:tgtEl>
                                          <p:spTgt spid="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1000"/>
                                        <p:tgtEl>
                                          <p:spTgt spid="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1000"/>
                                        <p:tgtEl>
                                          <p:spTgt spid="1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animEffect filter="fade" transition="in">
                                      <p:cBhvr>
                                        <p:cTn dur="1000"/>
                                        <p:tgtEl>
                                          <p:spTgt spid="17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Example CFG...</a:t>
            </a:r>
            <a:endParaRPr/>
          </a:p>
        </p:txBody>
      </p:sp>
      <p:pic>
        <p:nvPicPr>
          <p:cNvPr id="182" name="Google Shape;182;p21"/>
          <p:cNvPicPr preferRelativeResize="0"/>
          <p:nvPr/>
        </p:nvPicPr>
        <p:blipFill>
          <a:blip r:embed="rId3">
            <a:alphaModFix/>
          </a:blip>
          <a:stretch>
            <a:fillRect/>
          </a:stretch>
        </p:blipFill>
        <p:spPr>
          <a:xfrm>
            <a:off x="1297500" y="1060888"/>
            <a:ext cx="2846499" cy="3924524"/>
          </a:xfrm>
          <a:prstGeom prst="rect">
            <a:avLst/>
          </a:prstGeom>
          <a:noFill/>
          <a:ln>
            <a:noFill/>
          </a:ln>
        </p:spPr>
      </p:pic>
      <p:sp>
        <p:nvSpPr>
          <p:cNvPr id="183" name="Google Shape;183;p21"/>
          <p:cNvSpPr txBox="1"/>
          <p:nvPr/>
        </p:nvSpPr>
        <p:spPr>
          <a:xfrm>
            <a:off x="4708350" y="961375"/>
            <a:ext cx="4289400" cy="35865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We ran our profiler on an example program to get its hot paths.</a:t>
            </a:r>
            <a:endParaRPr sz="1700">
              <a:solidFill>
                <a:schemeClr val="lt1"/>
              </a:solidFill>
              <a:latin typeface="Lato"/>
              <a:ea typeface="Lato"/>
              <a:cs typeface="Lato"/>
              <a:sym typeface="Lato"/>
            </a:endParaRPr>
          </a:p>
          <a:p>
            <a:pPr indent="-336550" lvl="0" marL="457200" rtl="0" algn="l">
              <a:lnSpc>
                <a:spcPct val="150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In the CFG on the left, we have marked the hot paths and the </a:t>
            </a:r>
            <a:r>
              <a:rPr lang="en" sz="1700">
                <a:solidFill>
                  <a:schemeClr val="lt1"/>
                </a:solidFill>
                <a:latin typeface="Lato"/>
                <a:ea typeface="Lato"/>
                <a:cs typeface="Lato"/>
                <a:sym typeface="Lato"/>
              </a:rPr>
              <a:t>corresponding</a:t>
            </a:r>
            <a:r>
              <a:rPr lang="en" sz="1700">
                <a:solidFill>
                  <a:schemeClr val="lt1"/>
                </a:solidFill>
                <a:latin typeface="Lato"/>
                <a:ea typeface="Lato"/>
                <a:cs typeface="Lato"/>
                <a:sym typeface="Lato"/>
              </a:rPr>
              <a:t> caloric connectors for our example program.</a:t>
            </a:r>
            <a:endParaRPr sz="1700">
              <a:solidFill>
                <a:schemeClr val="lt1"/>
              </a:solidFill>
              <a:latin typeface="Lato"/>
              <a:ea typeface="Lato"/>
              <a:cs typeface="Lato"/>
              <a:sym typeface="Lato"/>
            </a:endParaRPr>
          </a:p>
          <a:p>
            <a:pPr indent="-336550" lvl="0" marL="457200" rtl="0" algn="l">
              <a:lnSpc>
                <a:spcPct val="150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We will demonstrate our implementation using the same example in the subsequent slides. </a:t>
            </a:r>
            <a:endParaRPr sz="1700">
              <a:solidFill>
                <a:schemeClr val="lt1"/>
              </a:solidFill>
              <a:latin typeface="Lato"/>
              <a:ea typeface="Lato"/>
              <a:cs typeface="Lato"/>
              <a:sym typeface="Lato"/>
            </a:endParaRPr>
          </a:p>
        </p:txBody>
      </p:sp>
      <p:sp>
        <p:nvSpPr>
          <p:cNvPr id="184" name="Google Shape;184;p21"/>
          <p:cNvSpPr/>
          <p:nvPr/>
        </p:nvSpPr>
        <p:spPr>
          <a:xfrm>
            <a:off x="2958250" y="2854200"/>
            <a:ext cx="639300" cy="3123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1783875" y="4192100"/>
            <a:ext cx="639300" cy="237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2958250" y="3760950"/>
            <a:ext cx="639300" cy="31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1366076" y="1144650"/>
            <a:ext cx="551600" cy="3612350"/>
          </a:xfrm>
          <a:custGeom>
            <a:rect b="b" l="l" r="r" t="t"/>
            <a:pathLst>
              <a:path extrusionOk="0" h="144494" w="22064">
                <a:moveTo>
                  <a:pt x="19685" y="0"/>
                </a:moveTo>
                <a:cubicBezTo>
                  <a:pt x="16910" y="3469"/>
                  <a:pt x="3135" y="14271"/>
                  <a:pt x="3036" y="20812"/>
                </a:cubicBezTo>
                <a:cubicBezTo>
                  <a:pt x="2937" y="27353"/>
                  <a:pt x="19586" y="23785"/>
                  <a:pt x="19090" y="39245"/>
                </a:cubicBezTo>
                <a:cubicBezTo>
                  <a:pt x="18594" y="54705"/>
                  <a:pt x="-434" y="96032"/>
                  <a:pt x="62" y="113573"/>
                </a:cubicBezTo>
                <a:cubicBezTo>
                  <a:pt x="558" y="131115"/>
                  <a:pt x="18397" y="139341"/>
                  <a:pt x="22064" y="144494"/>
                </a:cubicBezTo>
              </a:path>
            </a:pathLst>
          </a:custGeom>
          <a:noFill/>
          <a:ln cap="flat" cmpd="sng" w="9525">
            <a:solidFill>
              <a:srgbClr val="FF9900"/>
            </a:solidFill>
            <a:prstDash val="solid"/>
            <a:round/>
            <a:headEnd len="med" w="med" type="none"/>
            <a:tailEnd len="med" w="med" type="none"/>
          </a:ln>
        </p:spPr>
      </p:sp>
      <p:sp>
        <p:nvSpPr>
          <p:cNvPr id="188" name="Google Shape;188;p21"/>
          <p:cNvSpPr/>
          <p:nvPr/>
        </p:nvSpPr>
        <p:spPr>
          <a:xfrm>
            <a:off x="1556565" y="1218975"/>
            <a:ext cx="841775" cy="3567750"/>
          </a:xfrm>
          <a:custGeom>
            <a:rect b="b" l="l" r="r" t="t"/>
            <a:pathLst>
              <a:path extrusionOk="0" h="142710" w="33671">
                <a:moveTo>
                  <a:pt x="13254" y="0"/>
                </a:moveTo>
                <a:cubicBezTo>
                  <a:pt x="11074" y="2874"/>
                  <a:pt x="867" y="13676"/>
                  <a:pt x="173" y="17244"/>
                </a:cubicBezTo>
                <a:cubicBezTo>
                  <a:pt x="-521" y="20812"/>
                  <a:pt x="6515" y="18533"/>
                  <a:pt x="9092" y="21407"/>
                </a:cubicBezTo>
                <a:cubicBezTo>
                  <a:pt x="11669" y="24281"/>
                  <a:pt x="12264" y="28938"/>
                  <a:pt x="15633" y="34488"/>
                </a:cubicBezTo>
                <a:cubicBezTo>
                  <a:pt x="19003" y="40038"/>
                  <a:pt x="28021" y="48462"/>
                  <a:pt x="29309" y="54706"/>
                </a:cubicBezTo>
                <a:cubicBezTo>
                  <a:pt x="30597" y="60950"/>
                  <a:pt x="23759" y="65806"/>
                  <a:pt x="23363" y="71950"/>
                </a:cubicBezTo>
                <a:cubicBezTo>
                  <a:pt x="22967" y="78094"/>
                  <a:pt x="25246" y="85428"/>
                  <a:pt x="26931" y="91572"/>
                </a:cubicBezTo>
                <a:cubicBezTo>
                  <a:pt x="28616" y="97716"/>
                  <a:pt x="34265" y="103564"/>
                  <a:pt x="33472" y="108816"/>
                </a:cubicBezTo>
                <a:cubicBezTo>
                  <a:pt x="32679" y="114069"/>
                  <a:pt x="24949" y="117438"/>
                  <a:pt x="22174" y="123087"/>
                </a:cubicBezTo>
                <a:cubicBezTo>
                  <a:pt x="19399" y="128736"/>
                  <a:pt x="17714" y="139440"/>
                  <a:pt x="16822" y="142710"/>
                </a:cubicBezTo>
              </a:path>
            </a:pathLst>
          </a:custGeom>
          <a:noFill/>
          <a:ln cap="flat" cmpd="sng" w="9525">
            <a:solidFill>
              <a:srgbClr val="FF9900"/>
            </a:solidFill>
            <a:prstDash val="solid"/>
            <a:round/>
            <a:headEnd len="med" w="med" type="none"/>
            <a:tailEnd len="med" w="med" type="none"/>
          </a:ln>
        </p:spPr>
      </p:sp>
      <p:sp>
        <p:nvSpPr>
          <p:cNvPr id="189" name="Google Shape;189;p21"/>
          <p:cNvSpPr/>
          <p:nvPr/>
        </p:nvSpPr>
        <p:spPr>
          <a:xfrm>
            <a:off x="1995240" y="1218975"/>
            <a:ext cx="2005775" cy="3538025"/>
          </a:xfrm>
          <a:custGeom>
            <a:rect b="b" l="l" r="r" t="t"/>
            <a:pathLst>
              <a:path extrusionOk="0" h="141521" w="80231">
                <a:moveTo>
                  <a:pt x="1654" y="0"/>
                </a:moveTo>
                <a:cubicBezTo>
                  <a:pt x="3537" y="2874"/>
                  <a:pt x="12852" y="12685"/>
                  <a:pt x="12951" y="17244"/>
                </a:cubicBezTo>
                <a:cubicBezTo>
                  <a:pt x="13050" y="21803"/>
                  <a:pt x="4032" y="24479"/>
                  <a:pt x="2248" y="27353"/>
                </a:cubicBezTo>
                <a:cubicBezTo>
                  <a:pt x="464" y="30227"/>
                  <a:pt x="-1617" y="30128"/>
                  <a:pt x="2248" y="34488"/>
                </a:cubicBezTo>
                <a:cubicBezTo>
                  <a:pt x="6113" y="38849"/>
                  <a:pt x="16023" y="47173"/>
                  <a:pt x="25438" y="53516"/>
                </a:cubicBezTo>
                <a:cubicBezTo>
                  <a:pt x="34853" y="59859"/>
                  <a:pt x="49619" y="66598"/>
                  <a:pt x="58737" y="72544"/>
                </a:cubicBezTo>
                <a:cubicBezTo>
                  <a:pt x="67855" y="78490"/>
                  <a:pt x="80838" y="83446"/>
                  <a:pt x="80144" y="89194"/>
                </a:cubicBezTo>
                <a:cubicBezTo>
                  <a:pt x="79450" y="94942"/>
                  <a:pt x="66368" y="98312"/>
                  <a:pt x="54575" y="107033"/>
                </a:cubicBezTo>
                <a:cubicBezTo>
                  <a:pt x="42782" y="115754"/>
                  <a:pt x="16916" y="135773"/>
                  <a:pt x="9384" y="141521"/>
                </a:cubicBezTo>
              </a:path>
            </a:pathLst>
          </a:custGeom>
          <a:noFill/>
          <a:ln cap="flat" cmpd="sng" w="9525">
            <a:solidFill>
              <a:srgbClr val="FF9900"/>
            </a:solidFill>
            <a:prstDash val="solid"/>
            <a:round/>
            <a:headEnd len="med" w="med" type="none"/>
            <a:tailEnd len="med" w="med" type="none"/>
          </a:ln>
        </p:spPr>
      </p:sp>
      <p:sp>
        <p:nvSpPr>
          <p:cNvPr id="190" name="Google Shape;190;p21"/>
          <p:cNvSpPr/>
          <p:nvPr/>
        </p:nvSpPr>
        <p:spPr>
          <a:xfrm>
            <a:off x="1944286" y="1248700"/>
            <a:ext cx="732125" cy="3448825"/>
          </a:xfrm>
          <a:custGeom>
            <a:rect b="b" l="l" r="r" t="t"/>
            <a:pathLst>
              <a:path extrusionOk="0" h="137953" w="29285">
                <a:moveTo>
                  <a:pt x="719" y="0"/>
                </a:moveTo>
                <a:cubicBezTo>
                  <a:pt x="1710" y="2775"/>
                  <a:pt x="6666" y="12389"/>
                  <a:pt x="6666" y="16650"/>
                </a:cubicBezTo>
                <a:cubicBezTo>
                  <a:pt x="6666" y="20912"/>
                  <a:pt x="1413" y="22893"/>
                  <a:pt x="719" y="25569"/>
                </a:cubicBezTo>
                <a:cubicBezTo>
                  <a:pt x="25" y="28245"/>
                  <a:pt x="-767" y="28245"/>
                  <a:pt x="2503" y="32705"/>
                </a:cubicBezTo>
                <a:cubicBezTo>
                  <a:pt x="5774" y="37165"/>
                  <a:pt x="17765" y="45885"/>
                  <a:pt x="20342" y="52327"/>
                </a:cubicBezTo>
                <a:cubicBezTo>
                  <a:pt x="22919" y="58769"/>
                  <a:pt x="18757" y="65012"/>
                  <a:pt x="17964" y="71355"/>
                </a:cubicBezTo>
                <a:cubicBezTo>
                  <a:pt x="17171" y="77698"/>
                  <a:pt x="13702" y="84437"/>
                  <a:pt x="15585" y="90383"/>
                </a:cubicBezTo>
                <a:cubicBezTo>
                  <a:pt x="17468" y="96329"/>
                  <a:pt x="29360" y="101681"/>
                  <a:pt x="29261" y="107033"/>
                </a:cubicBezTo>
                <a:cubicBezTo>
                  <a:pt x="29162" y="112385"/>
                  <a:pt x="18657" y="117340"/>
                  <a:pt x="14990" y="122493"/>
                </a:cubicBezTo>
                <a:cubicBezTo>
                  <a:pt x="11323" y="127646"/>
                  <a:pt x="8548" y="135376"/>
                  <a:pt x="7260" y="137953"/>
                </a:cubicBezTo>
              </a:path>
            </a:pathLst>
          </a:custGeom>
          <a:noFill/>
          <a:ln cap="flat" cmpd="sng" w="9525">
            <a:solidFill>
              <a:srgbClr val="FF9900"/>
            </a:solidFill>
            <a:prstDash val="solid"/>
            <a:round/>
            <a:headEnd len="med" w="med" type="none"/>
            <a:tailEnd len="med" w="med" type="none"/>
          </a:ln>
        </p:spPr>
      </p:sp>
      <p:sp>
        <p:nvSpPr>
          <p:cNvPr id="191" name="Google Shape;191;p21"/>
          <p:cNvSpPr/>
          <p:nvPr/>
        </p:nvSpPr>
        <p:spPr>
          <a:xfrm>
            <a:off x="1437875" y="1189250"/>
            <a:ext cx="985830" cy="3582600"/>
          </a:xfrm>
          <a:custGeom>
            <a:rect b="b" l="l" r="r" t="t"/>
            <a:pathLst>
              <a:path extrusionOk="0" h="143304" w="48961">
                <a:moveTo>
                  <a:pt x="35259" y="0"/>
                </a:moveTo>
                <a:cubicBezTo>
                  <a:pt x="37539" y="3072"/>
                  <a:pt x="48837" y="12982"/>
                  <a:pt x="48936" y="18433"/>
                </a:cubicBezTo>
                <a:cubicBezTo>
                  <a:pt x="49035" y="23884"/>
                  <a:pt x="42990" y="28641"/>
                  <a:pt x="35854" y="32704"/>
                </a:cubicBezTo>
                <a:cubicBezTo>
                  <a:pt x="28719" y="36767"/>
                  <a:pt x="11772" y="28542"/>
                  <a:pt x="6123" y="42813"/>
                </a:cubicBezTo>
                <a:cubicBezTo>
                  <a:pt x="474" y="57084"/>
                  <a:pt x="-1806" y="101582"/>
                  <a:pt x="1960" y="118330"/>
                </a:cubicBezTo>
                <a:cubicBezTo>
                  <a:pt x="5726" y="135079"/>
                  <a:pt x="24259" y="139142"/>
                  <a:pt x="28719" y="143304"/>
                </a:cubicBezTo>
              </a:path>
            </a:pathLst>
          </a:custGeom>
          <a:noFill/>
          <a:ln cap="flat" cmpd="sng" w="9525">
            <a:solidFill>
              <a:srgbClr val="FF9900"/>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