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72" r:id="rId2"/>
    <p:sldId id="257" r:id="rId3"/>
    <p:sldId id="258" r:id="rId4"/>
    <p:sldId id="259" r:id="rId5"/>
    <p:sldId id="260" r:id="rId6"/>
    <p:sldId id="261" r:id="rId7"/>
    <p:sldId id="262" r:id="rId8"/>
    <p:sldId id="263" r:id="rId9"/>
    <p:sldId id="271" r:id="rId10"/>
    <p:sldId id="269" r:id="rId11"/>
    <p:sldId id="265" r:id="rId12"/>
    <p:sldId id="270"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Gill Sans"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727" autoAdjust="0"/>
  </p:normalViewPr>
  <p:slideViewPr>
    <p:cSldViewPr snapToGrid="0">
      <p:cViewPr varScale="1">
        <p:scale>
          <a:sx n="75" d="100"/>
          <a:sy n="75" d="100"/>
        </p:scale>
        <p:origin x="19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5721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bitcoin.it/wiki/Proof_of_work"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blockgeeks.com/guides/dapps/#sdfootnote5sym" TargetMode="External"/><Relationship Id="rId4" Type="http://schemas.openxmlformats.org/officeDocument/2006/relationships/hyperlink" Target="https://github.com/ethereum/wiki/wiki/Proof-of-Stake-FAQ"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Shape 9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2" name="Shape 92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7796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48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56" name="Shape 15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281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66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845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963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vi-VN" sz="1200" b="0" i="0" u="none" strike="noStrike" cap="none" dirty="0" smtClean="0">
                <a:solidFill>
                  <a:schemeClr val="dk1"/>
                </a:solidFill>
                <a:effectLst/>
                <a:latin typeface="Calibri"/>
                <a:ea typeface="Calibri"/>
                <a:cs typeface="Calibri"/>
                <a:sym typeface="Calibri"/>
              </a:rPr>
              <a:t>Blockchain là một </a:t>
            </a:r>
            <a:r>
              <a:rPr lang="en-US" sz="1200" b="0" i="0" u="none" strike="noStrike" cap="none" dirty="0" err="1" smtClean="0">
                <a:solidFill>
                  <a:schemeClr val="dk1"/>
                </a:solidFill>
                <a:effectLst/>
                <a:latin typeface="Calibri"/>
                <a:ea typeface="Calibri"/>
                <a:cs typeface="Calibri"/>
                <a:sym typeface="Calibri"/>
              </a:rPr>
              <a:t>chổ</a:t>
            </a:r>
            <a:r>
              <a:rPr lang="vi-VN" sz="1200" b="0" i="0" u="none" strike="noStrike" cap="none" dirty="0" smtClean="0">
                <a:solidFill>
                  <a:schemeClr val="dk1"/>
                </a:solidFill>
                <a:effectLst/>
                <a:latin typeface="Calibri"/>
                <a:ea typeface="Calibri"/>
                <a:cs typeface="Calibri"/>
                <a:sym typeface="Calibri"/>
              </a:rPr>
              <a:t> để lưu trữ dữ liệu được mã hóa theo thời gian thực, và một khi dữ liệu đã được lưu vào thì không thể xóa đi hoặc thay đổi.</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err="1" smtClean="0">
                <a:solidFill>
                  <a:schemeClr val="dk1"/>
                </a:solidFill>
                <a:effectLst/>
                <a:latin typeface="Calibri"/>
                <a:ea typeface="Calibri"/>
                <a:cs typeface="Calibri"/>
                <a:sym typeface="Calibri"/>
              </a:rPr>
              <a:t>Hinh</a:t>
            </a: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dau</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tien</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ko</a:t>
            </a:r>
            <a:r>
              <a:rPr lang="en-US" sz="1200" b="0" i="0" u="none" strike="noStrike" cap="none" baseline="0" dirty="0" smtClean="0">
                <a:solidFill>
                  <a:schemeClr val="dk1"/>
                </a:solidFill>
                <a:effectLst/>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p:txBody>
      </p:sp>
      <p:sp>
        <p:nvSpPr>
          <p:cNvPr id="100" name="Shape 10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6025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Shape 108"/>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err="1" smtClean="0">
                <a:solidFill>
                  <a:schemeClr val="dk1"/>
                </a:solidFill>
                <a:effectLst/>
                <a:latin typeface="Calibri"/>
                <a:ea typeface="Calibri"/>
                <a:cs typeface="Calibri"/>
                <a:sym typeface="Calibri"/>
              </a:rPr>
              <a:t>Gioi</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thiệu</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các</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dạng</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ứng</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dụng</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r>
              <a:rPr lang="vi-VN" sz="1200" b="0" i="0" u="none" strike="noStrike" cap="none" dirty="0" smtClean="0">
                <a:solidFill>
                  <a:schemeClr val="dk1"/>
                </a:solidFill>
                <a:effectLst/>
                <a:latin typeface="Calibri"/>
                <a:ea typeface="Calibri"/>
                <a:cs typeface="Calibri"/>
                <a:sym typeface="Calibri"/>
              </a:rPr>
              <a:t>Đầu tiên tôi muốn bạn hiểu hơn một chút về cái gọi là </a:t>
            </a:r>
            <a:r>
              <a:rPr lang="vi-VN" sz="1200" b="0" i="1" u="none" strike="noStrike" cap="none" dirty="0" smtClean="0">
                <a:solidFill>
                  <a:schemeClr val="dk1"/>
                </a:solidFill>
                <a:effectLst/>
                <a:latin typeface="Calibri"/>
                <a:ea typeface="Calibri"/>
                <a:cs typeface="Calibri"/>
                <a:sym typeface="Calibri"/>
              </a:rPr>
              <a:t>Phần mềm phi tập trung (dApp). </a:t>
            </a:r>
            <a:r>
              <a:rPr lang="vi-VN" sz="1200" b="0" i="0" u="none" strike="noStrike" cap="none" dirty="0" smtClean="0">
                <a:solidFill>
                  <a:schemeClr val="dk1"/>
                </a:solidFill>
                <a:effectLst/>
                <a:latin typeface="Calibri"/>
                <a:ea typeface="Calibri"/>
                <a:cs typeface="Calibri"/>
                <a:sym typeface="Calibri"/>
              </a:rPr>
              <a:t>Đây là một dạng phần chạy trên một mạng lưới peer – to – peer (P2P) nghĩa là kết nối trực tiếp giữa các bên tham gia vào nó, mà không thông qua bất cứ một trạm sự kiểm soát tập trung nào (host/server).</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Image ?</a:t>
            </a:r>
          </a:p>
          <a:p>
            <a:pPr marL="0" marR="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Definition</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Dapp</a:t>
            </a:r>
            <a:r>
              <a:rPr lang="en-US" sz="1200" b="0" i="0" u="none" strike="noStrike" cap="none" baseline="0" dirty="0" smtClean="0">
                <a:solidFill>
                  <a:schemeClr val="dk1"/>
                </a:solidFill>
                <a:effectLst/>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p:txBody>
      </p:sp>
      <p:sp>
        <p:nvSpPr>
          <p:cNvPr id="109" name="Shape 10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996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Shape 118"/>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fontAlgn="base"/>
            <a:r>
              <a:rPr lang="vi-VN" sz="1200" b="0" i="0" u="none" strike="noStrike" cap="none" dirty="0" smtClean="0">
                <a:solidFill>
                  <a:schemeClr val="dk1"/>
                </a:solidFill>
                <a:effectLst/>
                <a:latin typeface="Calibri"/>
                <a:ea typeface="Calibri"/>
                <a:cs typeface="Calibri"/>
                <a:sym typeface="Calibri"/>
              </a:rPr>
              <a:t>Ứng dụng có mã nguồn mở (open-source): nó phải hoạt động độc lập, không bị kiểm soát với bất cứ ai. Nó có thể được cập nhật các tính năng mới từ đội phát triển, nhưng việc cập nhật phải dựa trên sự đồng thuận của mạng lưới.</a:t>
            </a:r>
            <a:endParaRPr lang="en-US" sz="1200" b="0" i="0" u="none" strike="noStrike" cap="none" dirty="0" smtClean="0">
              <a:solidFill>
                <a:schemeClr val="dk1"/>
              </a:solidFill>
              <a:effectLst/>
              <a:latin typeface="Calibri"/>
              <a:ea typeface="Calibri"/>
              <a:cs typeface="Calibri"/>
              <a:sym typeface="Calibri"/>
            </a:endParaRPr>
          </a:p>
          <a:p>
            <a:pPr fontAlgn="base"/>
            <a:endParaRPr lang="vi-VN" sz="1200" b="0" i="0" u="none" strike="noStrike" cap="none" dirty="0" smtClean="0">
              <a:solidFill>
                <a:schemeClr val="dk1"/>
              </a:solidFill>
              <a:effectLst/>
              <a:latin typeface="Calibri"/>
              <a:ea typeface="Calibri"/>
              <a:cs typeface="Calibri"/>
              <a:sym typeface="Calibri"/>
            </a:endParaRPr>
          </a:p>
          <a:p>
            <a:pPr fontAlgn="base"/>
            <a:r>
              <a:rPr lang="vi-VN" sz="1200" b="0" i="0" u="none" strike="noStrike" cap="none" dirty="0" smtClean="0">
                <a:solidFill>
                  <a:schemeClr val="dk1"/>
                </a:solidFill>
                <a:effectLst/>
                <a:latin typeface="Calibri"/>
                <a:ea typeface="Calibri"/>
                <a:cs typeface="Calibri"/>
                <a:sym typeface="Calibri"/>
              </a:rPr>
              <a:t>Dữ liệu hoặc hồ sơ người dùng phải được mã hóa, được lưu trữ  vĩnh viễn trên một Blockchain phi tập trung.</a:t>
            </a:r>
            <a:endParaRPr lang="en-US" sz="1200" b="0" i="0" u="none" strike="noStrike" cap="none" dirty="0" smtClean="0">
              <a:solidFill>
                <a:schemeClr val="dk1"/>
              </a:solidFill>
              <a:effectLst/>
              <a:latin typeface="Calibri"/>
              <a:ea typeface="Calibri"/>
              <a:cs typeface="Calibri"/>
              <a:sym typeface="Calibri"/>
            </a:endParaRPr>
          </a:p>
          <a:p>
            <a:pPr fontAlgn="base"/>
            <a:endParaRPr lang="vi-VN" sz="1200" b="0" i="0" u="none" strike="noStrike" cap="none" dirty="0" smtClean="0">
              <a:solidFill>
                <a:schemeClr val="dk1"/>
              </a:solidFill>
              <a:effectLst/>
              <a:latin typeface="Calibri"/>
              <a:ea typeface="Calibri"/>
              <a:cs typeface="Calibri"/>
              <a:sym typeface="Calibri"/>
            </a:endParaRPr>
          </a:p>
          <a:p>
            <a:pPr fontAlgn="base"/>
            <a:r>
              <a:rPr lang="vi-VN" sz="1200" b="0" i="0" u="none" strike="noStrike" cap="none" dirty="0" smtClean="0">
                <a:solidFill>
                  <a:schemeClr val="dk1"/>
                </a:solidFill>
                <a:effectLst/>
                <a:latin typeface="Calibri"/>
                <a:ea typeface="Calibri"/>
                <a:cs typeface="Calibri"/>
                <a:sym typeface="Calibri"/>
              </a:rPr>
              <a:t>Ứng dụng phải có </a:t>
            </a:r>
            <a:r>
              <a:rPr lang="vi-VN" sz="1200" b="0" i="1" u="none" strike="noStrike" cap="none" dirty="0" smtClean="0">
                <a:solidFill>
                  <a:schemeClr val="dk1"/>
                </a:solidFill>
                <a:effectLst/>
                <a:latin typeface="Calibri"/>
                <a:ea typeface="Calibri"/>
                <a:cs typeface="Calibri"/>
                <a:sym typeface="Calibri"/>
              </a:rPr>
              <a:t>token: </a:t>
            </a:r>
            <a:r>
              <a:rPr lang="vi-VN" sz="1200" b="0" i="0" u="none" strike="noStrike" cap="none" dirty="0" smtClean="0">
                <a:solidFill>
                  <a:schemeClr val="dk1"/>
                </a:solidFill>
                <a:effectLst/>
                <a:latin typeface="Calibri"/>
                <a:ea typeface="Calibri"/>
                <a:cs typeface="Calibri"/>
                <a:sym typeface="Calibri"/>
              </a:rPr>
              <a:t>Token của một ứng dụng (như Ether trong EVM) được sử dụng để truy cập vào ứng dụng, sử dụng chức năng của ứng dụng và được dùng để trả cho các sự đóng góp khác (miners, validators) như ưu đãi kinh tế. Token cũng là một bằng chứng cho giá trị của một Blockchain dApp.</a:t>
            </a:r>
            <a:endParaRPr lang="en-US" sz="1200" b="0" i="0" u="none" strike="noStrike" cap="none" dirty="0" smtClean="0">
              <a:solidFill>
                <a:schemeClr val="dk1"/>
              </a:solidFill>
              <a:effectLst/>
              <a:latin typeface="Calibri"/>
              <a:ea typeface="Calibri"/>
              <a:cs typeface="Calibri"/>
              <a:sym typeface="Calibri"/>
            </a:endParaRPr>
          </a:p>
          <a:p>
            <a:pPr fontAlgn="base"/>
            <a:endParaRPr lang="vi-VN" sz="1200" b="0" i="0" u="none" strike="noStrike" cap="none" dirty="0" smtClean="0">
              <a:solidFill>
                <a:schemeClr val="dk1"/>
              </a:solidFill>
              <a:effectLst/>
              <a:latin typeface="Calibri"/>
              <a:ea typeface="Calibri"/>
              <a:cs typeface="Calibri"/>
              <a:sym typeface="Calibri"/>
            </a:endParaRPr>
          </a:p>
          <a:p>
            <a:pPr fontAlgn="base"/>
            <a:r>
              <a:rPr lang="vi-VN" sz="1200" b="0" i="0" u="none" strike="noStrike" cap="none" dirty="0" smtClean="0">
                <a:solidFill>
                  <a:schemeClr val="dk1"/>
                </a:solidFill>
                <a:effectLst/>
                <a:latin typeface="Calibri"/>
                <a:ea typeface="Calibri"/>
                <a:cs typeface="Calibri"/>
                <a:sym typeface="Calibri"/>
              </a:rPr>
              <a:t>Mỗi ứng dụng có mỗi cách thức hoạt động khác nhau: người dùng khi tham gia vào 1 Blockchain dApp phải đồng ý với cách hoạt động mã hóa của blockchain mà nó được xây dựng (PoW của Bitcoin hay PoW hybrid PoS của Ethereum trong tương lai).</a:t>
            </a:r>
            <a:endParaRPr lang="en-US" sz="1200" b="0" i="0" u="none" strike="noStrike" cap="none" dirty="0" smtClean="0">
              <a:solidFill>
                <a:schemeClr val="dk1"/>
              </a:solidFill>
              <a:effectLst/>
              <a:latin typeface="Calibri"/>
              <a:ea typeface="Calibri"/>
              <a:cs typeface="Calibri"/>
              <a:sym typeface="Calibri"/>
            </a:endParaRPr>
          </a:p>
          <a:p>
            <a:pPr fontAlgn="base"/>
            <a:endParaRPr lang="en-US" sz="1200" b="0" i="0" u="none" strike="noStrike" cap="none" dirty="0" smtClean="0">
              <a:solidFill>
                <a:schemeClr val="dk1"/>
              </a:solidFill>
              <a:effectLst/>
              <a:latin typeface="Calibri"/>
              <a:ea typeface="Calibri"/>
              <a:cs typeface="Calibri"/>
              <a:sym typeface="Calibri"/>
            </a:endParaRPr>
          </a:p>
          <a:p>
            <a:r>
              <a:rPr lang="en-US" sz="1200" b="1" i="0" u="none" strike="noStrike" cap="none" dirty="0" smtClean="0">
                <a:solidFill>
                  <a:schemeClr val="dk1"/>
                </a:solidFill>
                <a:effectLst/>
                <a:latin typeface="Calibri"/>
                <a:ea typeface="Calibri"/>
                <a:cs typeface="Calibri"/>
                <a:sym typeface="Calibri"/>
              </a:rPr>
              <a:t>Open Source</a:t>
            </a:r>
            <a:r>
              <a:rPr lang="en-US" sz="1200" b="0" i="0" u="none" strike="noStrike" cap="none" dirty="0" smtClean="0">
                <a:solidFill>
                  <a:schemeClr val="dk1"/>
                </a:solidFill>
                <a:effectLst/>
                <a:latin typeface="Calibri"/>
                <a:ea typeface="Calibri"/>
                <a:cs typeface="Calibri"/>
                <a:sym typeface="Calibri"/>
              </a:rPr>
              <a:t>. Ideally, it should be governed by autonomy and all changes must be decided by the consensus, or a majority, of its users. Its code base should be available for scrutiny.</a:t>
            </a:r>
          </a:p>
          <a:p>
            <a:r>
              <a:rPr lang="en-US" sz="1200" b="1" i="0" u="none" strike="noStrike" cap="none" dirty="0" smtClean="0">
                <a:solidFill>
                  <a:schemeClr val="dk1"/>
                </a:solidFill>
                <a:effectLst/>
                <a:latin typeface="Calibri"/>
                <a:ea typeface="Calibri"/>
                <a:cs typeface="Calibri"/>
                <a:sym typeface="Calibri"/>
              </a:rPr>
              <a:t>Decentralized</a:t>
            </a:r>
            <a:r>
              <a:rPr lang="en-US" sz="1200" b="0" i="0" u="none" strike="noStrike" cap="none" dirty="0" smtClean="0">
                <a:solidFill>
                  <a:schemeClr val="dk1"/>
                </a:solidFill>
                <a:effectLst/>
                <a:latin typeface="Calibri"/>
                <a:ea typeface="Calibri"/>
                <a:cs typeface="Calibri"/>
                <a:sym typeface="Calibri"/>
              </a:rPr>
              <a:t>. All records of the application’s operation must be stored on a public and decentralized </a:t>
            </a:r>
            <a:r>
              <a:rPr lang="en-US" sz="1200" b="0" i="0" u="none" strike="noStrike" cap="none" dirty="0" err="1" smtClean="0">
                <a:solidFill>
                  <a:schemeClr val="dk1"/>
                </a:solidFill>
                <a:effectLst/>
                <a:latin typeface="Calibri"/>
                <a:ea typeface="Calibri"/>
                <a:cs typeface="Calibri"/>
                <a:sym typeface="Calibri"/>
              </a:rPr>
              <a:t>blockchain</a:t>
            </a:r>
            <a:r>
              <a:rPr lang="en-US" sz="1200" b="0" i="0" u="none" strike="noStrike" cap="none" dirty="0" smtClean="0">
                <a:solidFill>
                  <a:schemeClr val="dk1"/>
                </a:solidFill>
                <a:effectLst/>
                <a:latin typeface="Calibri"/>
                <a:ea typeface="Calibri"/>
                <a:cs typeface="Calibri"/>
                <a:sym typeface="Calibri"/>
              </a:rPr>
              <a:t> to avoid pitfalls of centralization.</a:t>
            </a:r>
          </a:p>
          <a:p>
            <a:r>
              <a:rPr lang="en-US" sz="1200" b="1" i="0" u="none" strike="noStrike" cap="none" dirty="0" smtClean="0">
                <a:solidFill>
                  <a:schemeClr val="dk1"/>
                </a:solidFill>
                <a:effectLst/>
                <a:latin typeface="Calibri"/>
                <a:ea typeface="Calibri"/>
                <a:cs typeface="Calibri"/>
                <a:sym typeface="Calibri"/>
              </a:rPr>
              <a:t>Incentivized</a:t>
            </a:r>
            <a:r>
              <a:rPr lang="en-US" sz="1200" b="0" i="0" u="none" strike="noStrike" cap="none" dirty="0" smtClean="0">
                <a:solidFill>
                  <a:schemeClr val="dk1"/>
                </a:solidFill>
                <a:effectLst/>
                <a:latin typeface="Calibri"/>
                <a:ea typeface="Calibri"/>
                <a:cs typeface="Calibri"/>
                <a:sym typeface="Calibri"/>
              </a:rPr>
              <a:t>. Validators of the </a:t>
            </a:r>
            <a:r>
              <a:rPr lang="en-US" sz="1200" b="0" i="0" u="none" strike="noStrike" cap="none" dirty="0" err="1" smtClean="0">
                <a:solidFill>
                  <a:schemeClr val="dk1"/>
                </a:solidFill>
                <a:effectLst/>
                <a:latin typeface="Calibri"/>
                <a:ea typeface="Calibri"/>
                <a:cs typeface="Calibri"/>
                <a:sym typeface="Calibri"/>
              </a:rPr>
              <a:t>blockchain</a:t>
            </a:r>
            <a:r>
              <a:rPr lang="en-US" sz="1200" b="0" i="0" u="none" strike="noStrike" cap="none" dirty="0" smtClean="0">
                <a:solidFill>
                  <a:schemeClr val="dk1"/>
                </a:solidFill>
                <a:effectLst/>
                <a:latin typeface="Calibri"/>
                <a:ea typeface="Calibri"/>
                <a:cs typeface="Calibri"/>
                <a:sym typeface="Calibri"/>
              </a:rPr>
              <a:t> should be incentivized by rewarding them accordingly with cryptographic tokens.</a:t>
            </a:r>
          </a:p>
          <a:p>
            <a:r>
              <a:rPr lang="en-US" sz="1200" b="1" i="0" u="none" strike="noStrike" cap="none" dirty="0" smtClean="0">
                <a:solidFill>
                  <a:schemeClr val="dk1"/>
                </a:solidFill>
                <a:effectLst/>
                <a:latin typeface="Calibri"/>
                <a:ea typeface="Calibri"/>
                <a:cs typeface="Calibri"/>
                <a:sym typeface="Calibri"/>
              </a:rPr>
              <a:t>Protocol.</a:t>
            </a:r>
            <a:r>
              <a:rPr lang="en-US" sz="1200" b="0" i="0" u="none" strike="noStrike" cap="none" dirty="0" smtClean="0">
                <a:solidFill>
                  <a:schemeClr val="dk1"/>
                </a:solidFill>
                <a:effectLst/>
                <a:latin typeface="Calibri"/>
                <a:ea typeface="Calibri"/>
                <a:cs typeface="Calibri"/>
                <a:sym typeface="Calibri"/>
              </a:rPr>
              <a:t> The application community must agree on a cryptographic algorithm to show proof of value. For example, Bitcoin uses </a:t>
            </a:r>
            <a:r>
              <a:rPr lang="en-US" sz="1200" b="0" i="0" u="none" strike="noStrike" cap="none" dirty="0" smtClean="0">
                <a:solidFill>
                  <a:schemeClr val="dk1"/>
                </a:solidFill>
                <a:effectLst/>
                <a:latin typeface="Calibri"/>
                <a:ea typeface="Calibri"/>
                <a:cs typeface="Calibri"/>
                <a:sym typeface="Calibri"/>
                <a:hlinkClick r:id="rId3"/>
              </a:rPr>
              <a:t>Proof of Work (</a:t>
            </a:r>
            <a:r>
              <a:rPr lang="en-US" sz="1200" b="0" i="0" u="none" strike="noStrike" cap="none" dirty="0" err="1" smtClean="0">
                <a:solidFill>
                  <a:schemeClr val="dk1"/>
                </a:solidFill>
                <a:effectLst/>
                <a:latin typeface="Calibri"/>
                <a:ea typeface="Calibri"/>
                <a:cs typeface="Calibri"/>
                <a:sym typeface="Calibri"/>
                <a:hlinkClick r:id="rId3"/>
              </a:rPr>
              <a:t>PoW</a:t>
            </a:r>
            <a:r>
              <a:rPr lang="en-US" sz="1200" b="0" i="0" u="none" strike="noStrike" cap="none" dirty="0" smtClean="0">
                <a:solidFill>
                  <a:schemeClr val="dk1"/>
                </a:solidFill>
                <a:effectLst/>
                <a:latin typeface="Calibri"/>
                <a:ea typeface="Calibri"/>
                <a:cs typeface="Calibri"/>
                <a:sym typeface="Calibri"/>
                <a:hlinkClick r:id="rId3"/>
              </a:rPr>
              <a:t>)</a:t>
            </a:r>
            <a:r>
              <a:rPr lang="en-US" sz="1200" b="0" i="0" u="none" strike="noStrike" cap="none" dirty="0" smtClean="0">
                <a:solidFill>
                  <a:schemeClr val="dk1"/>
                </a:solidFill>
                <a:effectLst/>
                <a:latin typeface="Calibri"/>
                <a:ea typeface="Calibri"/>
                <a:cs typeface="Calibri"/>
                <a:sym typeface="Calibri"/>
              </a:rPr>
              <a:t> and </a:t>
            </a:r>
            <a:r>
              <a:rPr lang="en-US" sz="1200" b="0" i="0" u="none" strike="noStrike" cap="none" dirty="0" err="1" smtClean="0">
                <a:solidFill>
                  <a:schemeClr val="dk1"/>
                </a:solidFill>
                <a:effectLst/>
                <a:latin typeface="Calibri"/>
                <a:ea typeface="Calibri"/>
                <a:cs typeface="Calibri"/>
                <a:sym typeface="Calibri"/>
              </a:rPr>
              <a:t>Ethereum</a:t>
            </a:r>
            <a:r>
              <a:rPr lang="en-US" sz="1200" b="0" i="0" u="none" strike="noStrike" cap="none" dirty="0" smtClean="0">
                <a:solidFill>
                  <a:schemeClr val="dk1"/>
                </a:solidFill>
                <a:effectLst/>
                <a:latin typeface="Calibri"/>
                <a:ea typeface="Calibri"/>
                <a:cs typeface="Calibri"/>
                <a:sym typeface="Calibri"/>
              </a:rPr>
              <a:t> is currently using </a:t>
            </a:r>
            <a:r>
              <a:rPr lang="en-US" sz="1200" b="0" i="0" u="none" strike="noStrike" cap="none" dirty="0" err="1" smtClean="0">
                <a:solidFill>
                  <a:schemeClr val="dk1"/>
                </a:solidFill>
                <a:effectLst/>
                <a:latin typeface="Calibri"/>
                <a:ea typeface="Calibri"/>
                <a:cs typeface="Calibri"/>
                <a:sym typeface="Calibri"/>
              </a:rPr>
              <a:t>PoW</a:t>
            </a:r>
            <a:r>
              <a:rPr lang="en-US" sz="1200" b="0" i="0" u="none" strike="noStrike" cap="none" dirty="0" smtClean="0">
                <a:solidFill>
                  <a:schemeClr val="dk1"/>
                </a:solidFill>
                <a:effectLst/>
                <a:latin typeface="Calibri"/>
                <a:ea typeface="Calibri"/>
                <a:cs typeface="Calibri"/>
                <a:sym typeface="Calibri"/>
              </a:rPr>
              <a:t> with plans for a </a:t>
            </a:r>
            <a:r>
              <a:rPr lang="en-US" sz="1200" b="0" i="0" u="none" strike="noStrike" cap="none" dirty="0" smtClean="0">
                <a:solidFill>
                  <a:schemeClr val="dk1"/>
                </a:solidFill>
                <a:effectLst/>
                <a:latin typeface="Calibri"/>
                <a:ea typeface="Calibri"/>
                <a:cs typeface="Calibri"/>
                <a:sym typeface="Calibri"/>
                <a:hlinkClick r:id="rId4"/>
              </a:rPr>
              <a:t>hybrid </a:t>
            </a:r>
            <a:r>
              <a:rPr lang="en-US" sz="1200" b="0" i="0" u="none" strike="noStrike" cap="none" dirty="0" err="1" smtClean="0">
                <a:solidFill>
                  <a:schemeClr val="dk1"/>
                </a:solidFill>
                <a:effectLst/>
                <a:latin typeface="Calibri"/>
                <a:ea typeface="Calibri"/>
                <a:cs typeface="Calibri"/>
                <a:sym typeface="Calibri"/>
                <a:hlinkClick r:id="rId4"/>
              </a:rPr>
              <a:t>PoW</a:t>
            </a:r>
            <a:r>
              <a:rPr lang="en-US" sz="1200" b="0" i="0" u="none" strike="noStrike" cap="none" dirty="0" smtClean="0">
                <a:solidFill>
                  <a:schemeClr val="dk1"/>
                </a:solidFill>
                <a:effectLst/>
                <a:latin typeface="Calibri"/>
                <a:ea typeface="Calibri"/>
                <a:cs typeface="Calibri"/>
                <a:sym typeface="Calibri"/>
                <a:hlinkClick r:id="rId4"/>
              </a:rPr>
              <a:t>/Proof of Stake (</a:t>
            </a:r>
            <a:r>
              <a:rPr lang="en-US" sz="1200" b="0" i="0" u="none" strike="noStrike" cap="none" dirty="0" err="1" smtClean="0">
                <a:solidFill>
                  <a:schemeClr val="dk1"/>
                </a:solidFill>
                <a:effectLst/>
                <a:latin typeface="Calibri"/>
                <a:ea typeface="Calibri"/>
                <a:cs typeface="Calibri"/>
                <a:sym typeface="Calibri"/>
                <a:hlinkClick r:id="rId4"/>
              </a:rPr>
              <a:t>PoS</a:t>
            </a:r>
            <a:r>
              <a:rPr lang="en-US" sz="1200" b="0" i="0" u="none" strike="noStrike" cap="none" dirty="0" smtClean="0">
                <a:solidFill>
                  <a:schemeClr val="dk1"/>
                </a:solidFill>
                <a:effectLst/>
                <a:latin typeface="Calibri"/>
                <a:ea typeface="Calibri"/>
                <a:cs typeface="Calibri"/>
                <a:sym typeface="Calibri"/>
                <a:hlinkClick r:id="rId4"/>
              </a:rPr>
              <a:t>)</a:t>
            </a:r>
            <a:r>
              <a:rPr lang="en-US" sz="1200" b="0" i="0" u="none" strike="noStrike" cap="none" dirty="0" smtClean="0">
                <a:solidFill>
                  <a:schemeClr val="dk1"/>
                </a:solidFill>
                <a:effectLst/>
                <a:latin typeface="Calibri"/>
                <a:ea typeface="Calibri"/>
                <a:cs typeface="Calibri"/>
                <a:sym typeface="Calibri"/>
                <a:hlinkClick r:id="rId5"/>
              </a:rPr>
              <a:t>5</a:t>
            </a:r>
            <a:r>
              <a:rPr lang="en-US" sz="1200" b="0" i="0" u="none" strike="noStrike" cap="none" dirty="0" smtClean="0">
                <a:solidFill>
                  <a:schemeClr val="dk1"/>
                </a:solidFill>
                <a:effectLst/>
                <a:latin typeface="Calibri"/>
                <a:ea typeface="Calibri"/>
                <a:cs typeface="Calibri"/>
                <a:sym typeface="Calibri"/>
              </a:rPr>
              <a:t> in the future.</a:t>
            </a:r>
          </a:p>
          <a:p>
            <a:pPr fontAlgn="base"/>
            <a:endParaRPr lang="vi-VN"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19" name="Shape 11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58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232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Shape 13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Smart Contract is the code that help us communicate with the </a:t>
            </a:r>
            <a:r>
              <a:rPr lang="en-US" dirty="0" err="1" smtClean="0"/>
              <a:t>blockchain</a:t>
            </a:r>
            <a:r>
              <a:rPr lang="en-US" dirty="0" smtClean="0"/>
              <a:t> to store data and use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Smart contract?</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3176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Contract is the code that help us communicate with the </a:t>
            </a:r>
            <a:r>
              <a:rPr lang="en-US" dirty="0" err="1" smtClean="0"/>
              <a:t>blockchain</a:t>
            </a:r>
            <a:r>
              <a:rPr lang="en-US" dirty="0" smtClean="0"/>
              <a:t> to store data and use it.</a:t>
            </a:r>
          </a:p>
          <a:p>
            <a:endParaRPr lang="en-US" dirty="0" smtClean="0"/>
          </a:p>
          <a:p>
            <a:r>
              <a:rPr lang="en-US" dirty="0" err="1" smtClean="0"/>
              <a:t>Metamask</a:t>
            </a:r>
            <a:r>
              <a:rPr lang="en-US" dirty="0" smtClean="0"/>
              <a:t> </a:t>
            </a:r>
            <a:r>
              <a:rPr lang="en-US" sz="1200" b="0" i="0" u="none" strike="noStrike" cap="none" dirty="0" smtClean="0">
                <a:solidFill>
                  <a:schemeClr val="dk1"/>
                </a:solidFill>
                <a:effectLst/>
                <a:latin typeface="Calibri"/>
                <a:ea typeface="Calibri"/>
                <a:cs typeface="Calibri"/>
                <a:sym typeface="Calibri"/>
              </a:rPr>
              <a:t>It’s like in order to be able to use Flash application on the web, the user needs to install Flash plugin. To use a web decentralized application, the user needs to install </a:t>
            </a:r>
            <a:r>
              <a:rPr lang="en-US" sz="1200" b="0" i="0" u="none" strike="noStrike" cap="none" dirty="0" err="1" smtClean="0">
                <a:solidFill>
                  <a:schemeClr val="dk1"/>
                </a:solidFill>
                <a:effectLst/>
                <a:latin typeface="Calibri"/>
                <a:ea typeface="Calibri"/>
                <a:cs typeface="Calibri"/>
                <a:sym typeface="Calibri"/>
              </a:rPr>
              <a:t>Metamask</a:t>
            </a:r>
            <a:r>
              <a:rPr lang="en-US" sz="1200" b="0" i="0" u="none" strike="noStrike" cap="none" dirty="0" smtClean="0">
                <a:solidFill>
                  <a:schemeClr val="dk1"/>
                </a:solidFill>
                <a:effectLst/>
                <a:latin typeface="Calibri"/>
                <a:ea typeface="Calibri"/>
                <a:cs typeface="Calibri"/>
                <a:sym typeface="Calibri"/>
              </a:rPr>
              <a:t>. </a:t>
            </a:r>
          </a:p>
          <a:p>
            <a:endParaRPr lang="en-US" sz="1200" b="0" i="0" u="none" strike="noStrike" cap="none" dirty="0" smtClean="0">
              <a:solidFill>
                <a:schemeClr val="dk1"/>
              </a:solidFill>
              <a:effectLst/>
              <a:latin typeface="Calibri"/>
              <a:cs typeface="Calibri"/>
              <a:sym typeface="Calibri"/>
            </a:endParaRP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smtClean="0">
                <a:solidFill>
                  <a:schemeClr val="dk1"/>
                </a:solidFill>
                <a:effectLst/>
                <a:latin typeface="Calibri"/>
                <a:ea typeface="Calibri"/>
                <a:cs typeface="Calibri"/>
                <a:sym typeface="Calibri"/>
              </a:rPr>
              <a:t>Web3.js </a:t>
            </a:r>
            <a:r>
              <a:rPr lang="en-US" sz="1200" b="0" i="0" u="none" strike="noStrike" cap="none" dirty="0" smtClean="0">
                <a:solidFill>
                  <a:schemeClr val="dk1"/>
                </a:solidFill>
                <a:effectLst/>
                <a:latin typeface="Calibri"/>
                <a:ea typeface="Calibri"/>
                <a:cs typeface="Calibri"/>
                <a:sym typeface="Calibri"/>
              </a:rPr>
              <a:t>In order to interact with the smart contract, </a:t>
            </a:r>
            <a:r>
              <a:rPr lang="en-US" sz="1200" b="0" i="0" u="none" strike="noStrike" cap="none" dirty="0" err="1" smtClean="0">
                <a:solidFill>
                  <a:schemeClr val="dk1"/>
                </a:solidFill>
                <a:effectLst/>
                <a:latin typeface="Calibri"/>
                <a:ea typeface="Calibri"/>
                <a:cs typeface="Calibri"/>
                <a:sym typeface="Calibri"/>
              </a:rPr>
              <a:t>Javascript</a:t>
            </a:r>
            <a:r>
              <a:rPr lang="en-US" sz="1200" b="0" i="0" u="none" strike="noStrike" cap="none" dirty="0" smtClean="0">
                <a:solidFill>
                  <a:schemeClr val="dk1"/>
                </a:solidFill>
                <a:effectLst/>
                <a:latin typeface="Calibri"/>
                <a:ea typeface="Calibri"/>
                <a:cs typeface="Calibri"/>
                <a:sym typeface="Calibri"/>
              </a:rPr>
              <a:t> application needs Web3.js library.</a:t>
            </a:r>
            <a:endParaRPr lang="en-US" sz="1200" b="1" i="0" u="none" strike="noStrike" cap="none" dirty="0" smtClean="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853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kms-technology.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930267" y="2130426"/>
            <a:ext cx="7432933" cy="537663"/>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0" name="Shape 20"/>
          <p:cNvSpPr/>
          <p:nvPr/>
        </p:nvSpPr>
        <p:spPr>
          <a:xfrm>
            <a:off x="11213943" y="2130425"/>
            <a:ext cx="2191077" cy="1416644"/>
          </a:xfrm>
          <a:prstGeom prst="hexagon">
            <a:avLst>
              <a:gd name="adj" fmla="val 25000"/>
              <a:gd name="vf" fmla="val 115470"/>
            </a:avLst>
          </a:prstGeom>
          <a:solidFill>
            <a:srgbClr val="27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Shape 21"/>
          <p:cNvSpPr/>
          <p:nvPr/>
        </p:nvSpPr>
        <p:spPr>
          <a:xfrm>
            <a:off x="-50550" y="5587638"/>
            <a:ext cx="12359447" cy="1384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Shape 22"/>
          <p:cNvSpPr txBox="1">
            <a:spLocks noGrp="1"/>
          </p:cNvSpPr>
          <p:nvPr>
            <p:ph type="body" idx="1"/>
          </p:nvPr>
        </p:nvSpPr>
        <p:spPr>
          <a:xfrm>
            <a:off x="2929467" y="3119007"/>
            <a:ext cx="7433733" cy="657225"/>
          </a:xfrm>
          <a:prstGeom prst="rect">
            <a:avLst/>
          </a:prstGeom>
          <a:noFill/>
          <a:ln>
            <a:noFill/>
          </a:ln>
        </p:spPr>
        <p:txBody>
          <a:bodyPr spcFirstLastPara="1" wrap="square" lIns="91425" tIns="91425" rIns="91425" bIns="91425" anchor="t" anchorCtr="0"/>
          <a:lstStyle>
            <a:lvl1pPr marL="457200" marR="0" lvl="0" indent="-228600" algn="r" rtl="0">
              <a:spcBef>
                <a:spcPts val="560"/>
              </a:spcBef>
              <a:spcAft>
                <a:spcPts val="0"/>
              </a:spcAft>
              <a:buClr>
                <a:srgbClr val="3F3F3F"/>
              </a:buClr>
              <a:buSzPts val="1400"/>
              <a:buFont typeface="Arial"/>
              <a:buNone/>
              <a:defRPr sz="28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2"/>
          </p:nvPr>
        </p:nvSpPr>
        <p:spPr>
          <a:xfrm>
            <a:off x="2929467" y="3547070"/>
            <a:ext cx="7433733" cy="657225"/>
          </a:xfrm>
          <a:prstGeom prst="rect">
            <a:avLst/>
          </a:prstGeom>
          <a:noFill/>
          <a:ln>
            <a:noFill/>
          </a:ln>
        </p:spPr>
        <p:txBody>
          <a:bodyPr spcFirstLastPara="1" wrap="square" lIns="91425" tIns="91425" rIns="91425" bIns="91425" anchor="t" anchorCtr="0"/>
          <a:lstStyle>
            <a:lvl1pPr marL="457200" marR="0" lvl="0" indent="-228600" algn="r" rtl="0">
              <a:spcBef>
                <a:spcPts val="560"/>
              </a:spcBef>
              <a:spcAft>
                <a:spcPts val="0"/>
              </a:spcAft>
              <a:buClr>
                <a:srgbClr val="3F3F3F"/>
              </a:buClr>
              <a:buSzPts val="1400"/>
              <a:buFont typeface="Arial"/>
              <a:buNone/>
              <a:defRPr sz="28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3"/>
          </p:nvPr>
        </p:nvSpPr>
        <p:spPr>
          <a:xfrm>
            <a:off x="2929467" y="3961296"/>
            <a:ext cx="7433733" cy="657225"/>
          </a:xfrm>
          <a:prstGeom prst="rect">
            <a:avLst/>
          </a:prstGeom>
          <a:noFill/>
          <a:ln>
            <a:noFill/>
          </a:ln>
        </p:spPr>
        <p:txBody>
          <a:bodyPr spcFirstLastPara="1" wrap="square" lIns="91425" tIns="91425" rIns="91425" bIns="91425" anchor="t" anchorCtr="0"/>
          <a:lstStyle>
            <a:lvl1pPr marL="457200" marR="0" lvl="0" indent="-228600" algn="r" rtl="0">
              <a:spcBef>
                <a:spcPts val="560"/>
              </a:spcBef>
              <a:spcAft>
                <a:spcPts val="0"/>
              </a:spcAft>
              <a:buClr>
                <a:srgbClr val="3F3F3F"/>
              </a:buClr>
              <a:buSzPts val="1400"/>
              <a:buFont typeface="Arial"/>
              <a:buNone/>
              <a:defRPr sz="28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rot="5400000">
            <a:off x="3833019" y="-1737369"/>
            <a:ext cx="4525963" cy="10972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2" name="Shape 72"/>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73" name="Shape 73"/>
          <p:cNvSpPr txBox="1">
            <a:spLocks noGrp="1"/>
          </p:cNvSpPr>
          <p:nvPr>
            <p:ph type="body" idx="2"/>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889703" y="2433465"/>
            <a:ext cx="4642195" cy="2743200"/>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Clr>
                <a:schemeClr val="dk1"/>
              </a:buClr>
              <a:buSzPts val="1400"/>
              <a:buFont typeface="Calibri"/>
              <a:buNone/>
              <a:defRPr sz="28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2301702" y="-208135"/>
            <a:ext cx="4642195" cy="80264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78" name="Shape 78"/>
          <p:cNvSpPr txBox="1">
            <a:spLocks noGrp="1"/>
          </p:cNvSpPr>
          <p:nvPr>
            <p:ph type="body" idx="2"/>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mpany Logo">
    <p:bg>
      <p:bgPr>
        <a:solidFill>
          <a:srgbClr val="222A35">
            <a:alpha val="94509"/>
          </a:srgbClr>
        </a:solidFill>
        <a:effectLst/>
      </p:bgPr>
    </p:bg>
    <p:spTree>
      <p:nvGrpSpPr>
        <p:cNvPr id="1" name="Shape 7"/>
        <p:cNvGrpSpPr/>
        <p:nvPr/>
      </p:nvGrpSpPr>
      <p:grpSpPr>
        <a:xfrm>
          <a:off x="0" y="0"/>
          <a:ext cx="0" cy="0"/>
          <a:chOff x="0" y="0"/>
          <a:chExt cx="0" cy="0"/>
        </a:xfrm>
      </p:grpSpPr>
      <p:pic>
        <p:nvPicPr>
          <p:cNvPr id="8" name="Shape 8"/>
          <p:cNvPicPr preferRelativeResize="0"/>
          <p:nvPr/>
        </p:nvPicPr>
        <p:blipFill rotWithShape="1">
          <a:blip r:embed="rId2">
            <a:alphaModFix amt="8000"/>
          </a:blip>
          <a:srcRect l="20817" r="22367"/>
          <a:stretch/>
        </p:blipFill>
        <p:spPr>
          <a:xfrm>
            <a:off x="1" y="12701"/>
            <a:ext cx="12192001" cy="6857999"/>
          </a:xfrm>
          <a:prstGeom prst="rect">
            <a:avLst/>
          </a:prstGeom>
          <a:noFill/>
          <a:ln>
            <a:noFill/>
          </a:ln>
        </p:spPr>
      </p:pic>
      <p:pic>
        <p:nvPicPr>
          <p:cNvPr id="9" name="Shape 9"/>
          <p:cNvPicPr preferRelativeResize="0"/>
          <p:nvPr/>
        </p:nvPicPr>
        <p:blipFill rotWithShape="1">
          <a:blip r:embed="rId3">
            <a:alphaModFix/>
          </a:blip>
          <a:srcRect b="7577"/>
          <a:stretch/>
        </p:blipFill>
        <p:spPr>
          <a:xfrm>
            <a:off x="2394700" y="2042100"/>
            <a:ext cx="7223432" cy="2594699"/>
          </a:xfrm>
          <a:prstGeom prst="rect">
            <a:avLst/>
          </a:prstGeom>
          <a:noFill/>
          <a:ln>
            <a:noFill/>
          </a:ln>
        </p:spPr>
      </p:pic>
    </p:spTree>
    <p:extLst>
      <p:ext uri="{BB962C8B-B14F-4D97-AF65-F5344CB8AC3E}">
        <p14:creationId xmlns:p14="http://schemas.microsoft.com/office/powerpoint/2010/main" val="345855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609600" y="1500317"/>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29" name="Shape 29"/>
          <p:cNvSpPr txBox="1">
            <a:spLocks noGrp="1"/>
          </p:cNvSpPr>
          <p:nvPr>
            <p:ph type="body" idx="2"/>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Present">
  <p:cSld name="End Present">
    <p:spTree>
      <p:nvGrpSpPr>
        <p:cNvPr id="1" name="Shape 30"/>
        <p:cNvGrpSpPr/>
        <p:nvPr/>
      </p:nvGrpSpPr>
      <p:grpSpPr>
        <a:xfrm>
          <a:off x="0" y="0"/>
          <a:ext cx="0" cy="0"/>
          <a:chOff x="0" y="0"/>
          <a:chExt cx="0" cy="0"/>
        </a:xfrm>
      </p:grpSpPr>
      <p:sp>
        <p:nvSpPr>
          <p:cNvPr id="31" name="Shape 31"/>
          <p:cNvSpPr/>
          <p:nvPr/>
        </p:nvSpPr>
        <p:spPr>
          <a:xfrm>
            <a:off x="-95139" y="-142689"/>
            <a:ext cx="12580843" cy="7043496"/>
          </a:xfrm>
          <a:prstGeom prst="rect">
            <a:avLst/>
          </a:prstGeom>
          <a:solidFill>
            <a:srgbClr val="27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Shape 32"/>
          <p:cNvSpPr txBox="1"/>
          <p:nvPr/>
        </p:nvSpPr>
        <p:spPr>
          <a:xfrm>
            <a:off x="3933050" y="2382911"/>
            <a:ext cx="4490537" cy="67710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800" b="0" i="0">
                <a:solidFill>
                  <a:schemeClr val="lt1"/>
                </a:solidFill>
                <a:latin typeface="Calibri"/>
                <a:ea typeface="Calibri"/>
                <a:cs typeface="Calibri"/>
                <a:sym typeface="Calibri"/>
              </a:rPr>
              <a:t>THANK YOU </a:t>
            </a:r>
            <a:endParaRPr sz="3800" b="0" i="0">
              <a:solidFill>
                <a:schemeClr val="lt1"/>
              </a:solidFill>
              <a:latin typeface="Calibri"/>
              <a:ea typeface="Calibri"/>
              <a:cs typeface="Calibri"/>
              <a:sym typeface="Calibri"/>
            </a:endParaRPr>
          </a:p>
        </p:txBody>
      </p:sp>
      <p:sp>
        <p:nvSpPr>
          <p:cNvPr id="33" name="Shape 33">
            <a:hlinkClick r:id="rId2"/>
          </p:cNvPr>
          <p:cNvSpPr txBox="1"/>
          <p:nvPr/>
        </p:nvSpPr>
        <p:spPr>
          <a:xfrm>
            <a:off x="627913" y="6306863"/>
            <a:ext cx="576539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a:solidFill>
                  <a:schemeClr val="lt1"/>
                </a:solidFill>
                <a:latin typeface="Calibri"/>
                <a:ea typeface="Calibri"/>
                <a:cs typeface="Calibri"/>
                <a:sym typeface="Calibri"/>
              </a:rPr>
              <a:t>© 2013 KMS Technology </a:t>
            </a:r>
            <a:endParaRPr sz="1200" b="0" i="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2930267" y="2301654"/>
            <a:ext cx="7432933" cy="537663"/>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Clr>
                <a:srgbClr val="27AAE1"/>
              </a:buClr>
              <a:buSzPts val="1400"/>
              <a:buFont typeface="Calibri"/>
              <a:buNone/>
              <a:defRPr sz="36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6" name="Shape 36"/>
          <p:cNvSpPr/>
          <p:nvPr/>
        </p:nvSpPr>
        <p:spPr>
          <a:xfrm>
            <a:off x="11213944" y="2287384"/>
            <a:ext cx="1405385" cy="908654"/>
          </a:xfrm>
          <a:prstGeom prst="hexagon">
            <a:avLst>
              <a:gd name="adj" fmla="val 25000"/>
              <a:gd name="vf" fmla="val 115470"/>
            </a:avLst>
          </a:prstGeom>
          <a:solidFill>
            <a:srgbClr val="27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Shape 37"/>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38" name="Shape 38"/>
          <p:cNvSpPr txBox="1">
            <a:spLocks noGrp="1"/>
          </p:cNvSpPr>
          <p:nvPr>
            <p:ph type="body" idx="1"/>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762000" y="1488130"/>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6197600" y="1486049"/>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43" name="Shape 43"/>
          <p:cNvSpPr txBox="1">
            <a:spLocks noGrp="1"/>
          </p:cNvSpPr>
          <p:nvPr>
            <p:ph type="body" idx="3"/>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609600" y="1535113"/>
            <a:ext cx="5386917"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1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609600" y="2174875"/>
            <a:ext cx="5386917"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6193368" y="1535113"/>
            <a:ext cx="5389033"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1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6193368" y="2174875"/>
            <a:ext cx="5389033"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51" name="Shape 51"/>
          <p:cNvSpPr txBox="1">
            <a:spLocks noGrp="1"/>
          </p:cNvSpPr>
          <p:nvPr>
            <p:ph type="body" idx="5"/>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55" name="Shape 55"/>
          <p:cNvSpPr txBox="1">
            <a:spLocks noGrp="1"/>
          </p:cNvSpPr>
          <p:nvPr>
            <p:ph type="body" idx="1"/>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09601" y="1485915"/>
            <a:ext cx="4011084" cy="1129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27AAE1"/>
              </a:buClr>
              <a:buSzPts val="1400"/>
              <a:buFont typeface="Calibri"/>
              <a:buNone/>
              <a:defRPr sz="20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9" name="Shape 59"/>
          <p:cNvSpPr txBox="1">
            <a:spLocks noGrp="1"/>
          </p:cNvSpPr>
          <p:nvPr>
            <p:ph type="body" idx="1"/>
          </p:nvPr>
        </p:nvSpPr>
        <p:spPr>
          <a:xfrm>
            <a:off x="4766733" y="1477908"/>
            <a:ext cx="6815667" cy="4557846"/>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2"/>
          </p:nvPr>
        </p:nvSpPr>
        <p:spPr>
          <a:xfrm>
            <a:off x="609601" y="2796710"/>
            <a:ext cx="4011084" cy="3239045"/>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62" name="Shape 62"/>
          <p:cNvSpPr txBox="1">
            <a:spLocks noGrp="1"/>
          </p:cNvSpPr>
          <p:nvPr>
            <p:ph type="body" idx="3"/>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389717" y="4800600"/>
            <a:ext cx="73152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27AAE1"/>
              </a:buClr>
              <a:buSzPts val="1400"/>
              <a:buFont typeface="Calibri"/>
              <a:buNone/>
              <a:defRPr sz="20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5" name="Shape 65"/>
          <p:cNvSpPr>
            <a:spLocks noGrp="1"/>
          </p:cNvSpPr>
          <p:nvPr>
            <p:ph type="pic" idx="2"/>
          </p:nvPr>
        </p:nvSpPr>
        <p:spPr>
          <a:xfrm>
            <a:off x="2389717" y="1255665"/>
            <a:ext cx="7315200" cy="347191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1"/>
          </p:nvPr>
        </p:nvSpPr>
        <p:spPr>
          <a:xfrm>
            <a:off x="2389717" y="5367338"/>
            <a:ext cx="73152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68" name="Shape 68"/>
          <p:cNvSpPr txBox="1">
            <a:spLocks noGrp="1"/>
          </p:cNvSpPr>
          <p:nvPr>
            <p:ph type="body" idx="3"/>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logo-noslogan.png"/>
          <p:cNvPicPr preferRelativeResize="0"/>
          <p:nvPr/>
        </p:nvPicPr>
        <p:blipFill rotWithShape="1">
          <a:blip r:embed="rId14">
            <a:alphaModFix/>
          </a:blip>
          <a:srcRect/>
          <a:stretch/>
        </p:blipFill>
        <p:spPr>
          <a:xfrm>
            <a:off x="9821333" y="274638"/>
            <a:ext cx="1850929" cy="491422"/>
          </a:xfrm>
          <a:prstGeom prst="rect">
            <a:avLst/>
          </a:prstGeom>
          <a:noFill/>
          <a:ln>
            <a:noFill/>
          </a:ln>
        </p:spPr>
      </p:pic>
      <p:sp>
        <p:nvSpPr>
          <p:cNvPr id="11" name="Shape 11"/>
          <p:cNvSpPr/>
          <p:nvPr/>
        </p:nvSpPr>
        <p:spPr>
          <a:xfrm>
            <a:off x="-37912" y="6378848"/>
            <a:ext cx="12296259" cy="597685"/>
          </a:xfrm>
          <a:prstGeom prst="rect">
            <a:avLst/>
          </a:prstGeom>
          <a:solidFill>
            <a:srgbClr val="27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Shape 12"/>
          <p:cNvSpPr txBox="1"/>
          <p:nvPr/>
        </p:nvSpPr>
        <p:spPr>
          <a:xfrm>
            <a:off x="4651023" y="7535333"/>
            <a:ext cx="12192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thereum/wiki/wiki/JavaScript-AP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remix.ethereum.org/" TargetMode="External"/><Relationship Id="rId4" Type="http://schemas.openxmlformats.org/officeDocument/2006/relationships/hyperlink" Target="https://solidity.readthedocs.org/en/lat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Tree>
    <p:extLst>
      <p:ext uri="{BB962C8B-B14F-4D97-AF65-F5344CB8AC3E}">
        <p14:creationId xmlns:p14="http://schemas.microsoft.com/office/powerpoint/2010/main" val="2916693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chemeClr val="accent4"/>
            </a:gs>
          </a:gsLst>
          <a:path path="circle">
            <a:fillToRect l="50000" t="50000" r="50000" b="50000"/>
          </a:path>
          <a:tileRect/>
        </a:gradFill>
        <a:effectLst/>
      </p:bgPr>
    </p:bg>
    <p:spTree>
      <p:nvGrpSpPr>
        <p:cNvPr id="1"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a:stretch/>
        </p:blipFill>
        <p:spPr>
          <a:xfrm>
            <a:off x="2860821" y="1698551"/>
            <a:ext cx="5040139" cy="1791586"/>
          </a:xfrm>
          <a:prstGeom prst="rect">
            <a:avLst/>
          </a:prstGeom>
          <a:noFill/>
          <a:ln>
            <a:noFill/>
          </a:ln>
        </p:spPr>
      </p:pic>
      <p:sp>
        <p:nvSpPr>
          <p:cNvPr id="198" name="Shape 198"/>
          <p:cNvSpPr txBox="1"/>
          <p:nvPr/>
        </p:nvSpPr>
        <p:spPr>
          <a:xfrm>
            <a:off x="4933507" y="1286540"/>
            <a:ext cx="3753293" cy="22035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0" i="0" dirty="0">
                <a:solidFill>
                  <a:schemeClr val="lt1"/>
                </a:solidFill>
                <a:latin typeface="Gill Sans"/>
                <a:ea typeface="Gill Sans"/>
                <a:cs typeface="Gill Sans"/>
                <a:sym typeface="Gill Sans"/>
              </a:rPr>
              <a:t>DEMO</a:t>
            </a:r>
            <a:endParaRPr sz="6000" b="0" i="0" dirty="0">
              <a:solidFill>
                <a:schemeClr val="lt1"/>
              </a:solidFill>
              <a:latin typeface="Gill Sans"/>
              <a:ea typeface="Gill Sans"/>
              <a:cs typeface="Gill Sans"/>
              <a:sym typeface="Gill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r>
              <a:rPr lang="vi-VN" dirty="0" smtClean="0"/>
              <a:t>SUCCESSFUL ETHEREUM-BASED DAPPS</a:t>
            </a:r>
            <a:endParaRPr lang="vi-VN" dirty="0"/>
          </a:p>
        </p:txBody>
      </p:sp>
      <p:sp>
        <p:nvSpPr>
          <p:cNvPr id="159" name="Shape 159"/>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276350" y="1581150"/>
            <a:ext cx="2324100" cy="1257300"/>
          </a:xfrm>
          <a:prstGeom prst="rect">
            <a:avLst/>
          </a:prstGeom>
        </p:spPr>
      </p:pic>
      <p:pic>
        <p:nvPicPr>
          <p:cNvPr id="4" name="Picture 3"/>
          <p:cNvPicPr>
            <a:picLocks noChangeAspect="1"/>
          </p:cNvPicPr>
          <p:nvPr/>
        </p:nvPicPr>
        <p:blipFill>
          <a:blip r:embed="rId4"/>
          <a:stretch>
            <a:fillRect/>
          </a:stretch>
        </p:blipFill>
        <p:spPr>
          <a:xfrm>
            <a:off x="2584450" y="3807531"/>
            <a:ext cx="5798832" cy="1367649"/>
          </a:xfrm>
          <a:prstGeom prst="rect">
            <a:avLst/>
          </a:prstGeom>
        </p:spPr>
      </p:pic>
      <p:pic>
        <p:nvPicPr>
          <p:cNvPr id="5" name="Picture 4"/>
          <p:cNvPicPr>
            <a:picLocks noChangeAspect="1"/>
          </p:cNvPicPr>
          <p:nvPr/>
        </p:nvPicPr>
        <p:blipFill>
          <a:blip r:embed="rId5"/>
          <a:stretch>
            <a:fillRect/>
          </a:stretch>
        </p:blipFill>
        <p:spPr>
          <a:xfrm>
            <a:off x="6196804" y="1581150"/>
            <a:ext cx="3502778" cy="12632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397985" y="2461443"/>
            <a:ext cx="10667999" cy="13231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AE1"/>
              </a:buClr>
              <a:buFont typeface="Calibri"/>
              <a:buNone/>
            </a:pPr>
            <a:r>
              <a:rPr lang="en-US" sz="3600" b="1" i="0" u="none" strike="noStrike" cap="none" dirty="0" smtClean="0">
                <a:solidFill>
                  <a:srgbClr val="27AAE1"/>
                </a:solidFill>
                <a:latin typeface="Calibri"/>
                <a:ea typeface="Calibri"/>
                <a:cs typeface="Calibri"/>
                <a:sym typeface="Calibri"/>
              </a:rPr>
              <a:t>ETHEREUM </a:t>
            </a:r>
            <a:r>
              <a:rPr lang="en-US" sz="3600" b="1" i="0" u="none" strike="noStrike" cap="none" dirty="0">
                <a:solidFill>
                  <a:srgbClr val="27AAE1"/>
                </a:solidFill>
                <a:latin typeface="Calibri"/>
                <a:ea typeface="Calibri"/>
                <a:cs typeface="Calibri"/>
                <a:sym typeface="Calibri"/>
              </a:rPr>
              <a:t>| </a:t>
            </a:r>
            <a:r>
              <a:rPr lang="en-US" sz="3600" b="1" i="0" u="none" strike="noStrike" cap="none" dirty="0" smtClean="0">
                <a:solidFill>
                  <a:srgbClr val="27AAE1"/>
                </a:solidFill>
                <a:latin typeface="Calibri"/>
                <a:ea typeface="Calibri"/>
                <a:cs typeface="Calibri"/>
                <a:sym typeface="Calibri"/>
              </a:rPr>
              <a:t>DECENTRALIZED </a:t>
            </a:r>
            <a:r>
              <a:rPr lang="en-US" sz="3600" dirty="0" smtClean="0"/>
              <a:t>WEB APPLICATION</a:t>
            </a:r>
            <a:endParaRPr sz="3600" b="1" i="0" u="none" strike="noStrike" cap="none" dirty="0">
              <a:solidFill>
                <a:srgbClr val="27AAE1"/>
              </a:solidFill>
              <a:latin typeface="Calibri"/>
              <a:ea typeface="Calibri"/>
              <a:cs typeface="Calibri"/>
              <a:sym typeface="Calibri"/>
            </a:endParaRPr>
          </a:p>
        </p:txBody>
      </p:sp>
      <p:sp>
        <p:nvSpPr>
          <p:cNvPr id="89" name="Shape 89"/>
          <p:cNvSpPr txBox="1">
            <a:spLocks noGrp="1"/>
          </p:cNvSpPr>
          <p:nvPr>
            <p:ph type="body" idx="1"/>
          </p:nvPr>
        </p:nvSpPr>
        <p:spPr>
          <a:xfrm>
            <a:off x="1397985" y="1276436"/>
            <a:ext cx="7433733" cy="657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3F3F3F"/>
              </a:buClr>
              <a:buFont typeface="Arial"/>
              <a:buNone/>
            </a:pPr>
            <a:r>
              <a:rPr lang="en-US" sz="2800" b="1" i="0" u="none" strike="noStrike" cap="none" dirty="0">
                <a:solidFill>
                  <a:srgbClr val="3F3F3F"/>
                </a:solidFill>
                <a:latin typeface="Calibri"/>
                <a:ea typeface="Calibri"/>
                <a:cs typeface="Calibri"/>
                <a:sym typeface="Calibri"/>
              </a:rPr>
              <a:t>KMS TECHCON </a:t>
            </a:r>
            <a:r>
              <a:rPr lang="en-US" sz="2800" b="1" i="0" u="none" strike="noStrike" cap="none" dirty="0" smtClean="0">
                <a:solidFill>
                  <a:srgbClr val="3F3F3F"/>
                </a:solidFill>
                <a:latin typeface="Calibri"/>
                <a:ea typeface="Calibri"/>
                <a:cs typeface="Calibri"/>
                <a:sym typeface="Calibri"/>
              </a:rPr>
              <a:t>2018</a:t>
            </a:r>
            <a:endParaRPr sz="2800" b="1"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AE1"/>
              </a:buClr>
              <a:buFont typeface="Calibri"/>
              <a:buNone/>
            </a:pPr>
            <a:r>
              <a:rPr lang="en-US" sz="3200" b="1" i="0" u="none" strike="noStrike" cap="none">
                <a:solidFill>
                  <a:srgbClr val="27AAE1"/>
                </a:solidFill>
                <a:latin typeface="Calibri"/>
                <a:ea typeface="Calibri"/>
                <a:cs typeface="Calibri"/>
                <a:sym typeface="Calibri"/>
              </a:rPr>
              <a:t>AGENDA</a:t>
            </a:r>
            <a:endParaRPr sz="3200" b="1" i="0" u="none" strike="noStrike" cap="none">
              <a:solidFill>
                <a:srgbClr val="27AAE1"/>
              </a:solidFill>
              <a:latin typeface="Calibri"/>
              <a:ea typeface="Calibri"/>
              <a:cs typeface="Calibri"/>
              <a:sym typeface="Calibri"/>
            </a:endParaRPr>
          </a:p>
        </p:txBody>
      </p:sp>
      <p:sp>
        <p:nvSpPr>
          <p:cNvPr id="95" name="Shape 95"/>
          <p:cNvSpPr txBox="1">
            <a:spLocks noGrp="1"/>
          </p:cNvSpPr>
          <p:nvPr>
            <p:ph type="body" idx="1"/>
          </p:nvPr>
        </p:nvSpPr>
        <p:spPr>
          <a:xfrm>
            <a:off x="609600" y="1404920"/>
            <a:ext cx="10972800" cy="4525963"/>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dirty="0" err="1" smtClean="0"/>
              <a:t>Blockchain</a:t>
            </a:r>
            <a:endParaRPr lang="en-US" dirty="0" smtClean="0"/>
          </a:p>
          <a:p>
            <a:pPr marL="342900" lvl="0" indent="-342900">
              <a:spcBef>
                <a:spcPts val="0"/>
              </a:spcBef>
            </a:pPr>
            <a:endParaRPr lang="en-US" dirty="0" smtClean="0"/>
          </a:p>
          <a:p>
            <a:pPr marL="342900" lvl="0" indent="-342900">
              <a:spcBef>
                <a:spcPts val="0"/>
              </a:spcBef>
            </a:pPr>
            <a:r>
              <a:rPr lang="en-US" dirty="0" smtClean="0"/>
              <a:t>Decentralized Application</a:t>
            </a:r>
          </a:p>
          <a:p>
            <a:pPr marL="342900" lvl="0" indent="-342900">
              <a:spcBef>
                <a:spcPts val="0"/>
              </a:spcBef>
            </a:pPr>
            <a:endParaRPr lang="en-US" dirty="0" smtClean="0"/>
          </a:p>
          <a:p>
            <a:pPr marL="342900" lvl="0" indent="-342900">
              <a:spcBef>
                <a:spcPts val="0"/>
              </a:spcBef>
            </a:pPr>
            <a:r>
              <a:rPr lang="en-US" dirty="0" err="1" smtClean="0"/>
              <a:t>Ethereum</a:t>
            </a:r>
            <a:r>
              <a:rPr lang="en-US" dirty="0" smtClean="0"/>
              <a:t> Decentralized Platform</a:t>
            </a:r>
          </a:p>
          <a:p>
            <a:pPr marL="342900" lvl="0" indent="-342900"/>
            <a:endParaRPr lang="en-US" sz="3200" b="0" i="0" u="none" strike="noStrike" cap="none" dirty="0">
              <a:solidFill>
                <a:schemeClr val="dk1"/>
              </a:solidFill>
              <a:latin typeface="Calibri"/>
              <a:ea typeface="Calibri"/>
              <a:cs typeface="Calibri"/>
              <a:sym typeface="Calibri"/>
            </a:endParaRPr>
          </a:p>
          <a:p>
            <a:pPr marL="342900" lvl="0" indent="-342900"/>
            <a:r>
              <a:rPr lang="en-US" dirty="0" smtClean="0"/>
              <a:t>Demonstration</a:t>
            </a:r>
            <a:endParaRPr sz="3200" b="0" i="0" u="none" strike="noStrike" cap="none" dirty="0">
              <a:solidFill>
                <a:schemeClr val="dk1"/>
              </a:solidFill>
              <a:latin typeface="Calibri"/>
              <a:ea typeface="Calibri"/>
              <a:cs typeface="Calibri"/>
              <a:sym typeface="Calibri"/>
            </a:endParaRPr>
          </a:p>
        </p:txBody>
      </p:sp>
      <p:sp>
        <p:nvSpPr>
          <p:cNvPr id="96" name="Shape 96"/>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AE1"/>
              </a:buClr>
              <a:buFont typeface="Calibri"/>
              <a:buNone/>
            </a:pPr>
            <a:r>
              <a:rPr lang="en-US" sz="3200" b="1" i="0" u="none" strike="noStrike" cap="none" dirty="0" smtClean="0">
                <a:solidFill>
                  <a:srgbClr val="27AAE1"/>
                </a:solidFill>
                <a:latin typeface="Calibri"/>
                <a:ea typeface="Calibri"/>
                <a:cs typeface="Calibri"/>
                <a:sym typeface="Calibri"/>
              </a:rPr>
              <a:t>BLOCKCHAIN</a:t>
            </a:r>
            <a:endParaRPr sz="3200" b="1" i="0" u="none" strike="noStrike" cap="none" dirty="0">
              <a:solidFill>
                <a:srgbClr val="27AAE1"/>
              </a:solidFill>
              <a:latin typeface="Calibri"/>
              <a:ea typeface="Calibri"/>
              <a:cs typeface="Calibri"/>
              <a:sym typeface="Calibri"/>
            </a:endParaRPr>
          </a:p>
        </p:txBody>
      </p:sp>
      <p:sp>
        <p:nvSpPr>
          <p:cNvPr id="104" name="Shape 104"/>
          <p:cNvSpPr txBox="1">
            <a:spLocks noGrp="1"/>
          </p:cNvSpPr>
          <p:nvPr>
            <p:ph type="body" idx="2"/>
          </p:nvPr>
        </p:nvSpPr>
        <p:spPr>
          <a:xfrm>
            <a:off x="376844" y="6440668"/>
            <a:ext cx="7433733" cy="4419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Font typeface="Arial"/>
              <a:buNone/>
            </a:pPr>
            <a:r>
              <a:rPr lang="en-US" sz="1800" b="0" i="0" u="none" strike="noStrike" cap="none" dirty="0" smtClean="0">
                <a:solidFill>
                  <a:schemeClr val="lt1"/>
                </a:solidFill>
                <a:latin typeface="Calibri"/>
                <a:ea typeface="Calibri"/>
                <a:cs typeface="Calibri"/>
                <a:sym typeface="Calibri"/>
              </a:rPr>
              <a:t>ETHEREUM </a:t>
            </a:r>
            <a:r>
              <a:rPr lang="en-US" sz="1800" b="0" i="0" u="none" strike="noStrike" cap="none" dirty="0">
                <a:solidFill>
                  <a:schemeClr val="lt1"/>
                </a:solidFill>
                <a:latin typeface="Calibri"/>
                <a:ea typeface="Calibri"/>
                <a:cs typeface="Calibri"/>
                <a:sym typeface="Calibri"/>
              </a:rPr>
              <a:t>| </a:t>
            </a:r>
            <a:r>
              <a:rPr lang="en-US" dirty="0" smtClean="0"/>
              <a:t>DECENTRALIZED APP</a:t>
            </a:r>
            <a:endParaRPr dirty="0"/>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084" y="814647"/>
            <a:ext cx="10482349" cy="5487300"/>
          </a:xfrm>
          <a:prstGeom prst="rect">
            <a:avLst/>
          </a:prstGeom>
        </p:spPr>
      </p:pic>
      <p:pic>
        <p:nvPicPr>
          <p:cNvPr id="2" name="Picture 1"/>
          <p:cNvPicPr>
            <a:picLocks noChangeAspect="1"/>
          </p:cNvPicPr>
          <p:nvPr/>
        </p:nvPicPr>
        <p:blipFill>
          <a:blip r:embed="rId4"/>
          <a:stretch>
            <a:fillRect/>
          </a:stretch>
        </p:blipFill>
        <p:spPr>
          <a:xfrm>
            <a:off x="876300" y="1206499"/>
            <a:ext cx="2159000" cy="17966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342900" lvl="0" indent="-342900"/>
            <a:r>
              <a:rPr lang="en-US" dirty="0"/>
              <a:t>Decentralized Application</a:t>
            </a:r>
          </a:p>
        </p:txBody>
      </p:sp>
      <p:sp>
        <p:nvSpPr>
          <p:cNvPr id="113" name="Shape 113"/>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t>
            </a:r>
            <a:r>
              <a:rPr lang="en-US" dirty="0" smtClean="0"/>
              <a:t>APP</a:t>
            </a:r>
            <a:endParaRPr lang="en-US" dirty="0"/>
          </a:p>
        </p:txBody>
      </p:sp>
      <p:pic>
        <p:nvPicPr>
          <p:cNvPr id="8" name="Picture 7"/>
          <p:cNvPicPr>
            <a:picLocks noChangeAspect="1"/>
          </p:cNvPicPr>
          <p:nvPr/>
        </p:nvPicPr>
        <p:blipFill>
          <a:blip r:embed="rId3"/>
          <a:stretch>
            <a:fillRect/>
          </a:stretch>
        </p:blipFill>
        <p:spPr>
          <a:xfrm>
            <a:off x="1219200" y="1143000"/>
            <a:ext cx="1981200" cy="4267200"/>
          </a:xfrm>
          <a:prstGeom prst="rect">
            <a:avLst/>
          </a:prstGeom>
        </p:spPr>
      </p:pic>
      <p:pic>
        <p:nvPicPr>
          <p:cNvPr id="9" name="Picture 8"/>
          <p:cNvPicPr>
            <a:picLocks noChangeAspect="1"/>
          </p:cNvPicPr>
          <p:nvPr/>
        </p:nvPicPr>
        <p:blipFill>
          <a:blip r:embed="rId4"/>
          <a:stretch>
            <a:fillRect/>
          </a:stretch>
        </p:blipFill>
        <p:spPr>
          <a:xfrm>
            <a:off x="4802980" y="1114425"/>
            <a:ext cx="2009775" cy="4324350"/>
          </a:xfrm>
          <a:prstGeom prst="rect">
            <a:avLst/>
          </a:prstGeom>
        </p:spPr>
      </p:pic>
      <p:pic>
        <p:nvPicPr>
          <p:cNvPr id="10" name="Picture 9"/>
          <p:cNvPicPr>
            <a:picLocks noChangeAspect="1"/>
          </p:cNvPicPr>
          <p:nvPr/>
        </p:nvPicPr>
        <p:blipFill>
          <a:blip r:embed="rId5"/>
          <a:stretch>
            <a:fillRect/>
          </a:stretch>
        </p:blipFill>
        <p:spPr>
          <a:xfrm>
            <a:off x="8415336" y="1143000"/>
            <a:ext cx="1914525" cy="4219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AE1"/>
              </a:buClr>
              <a:buFont typeface="Calibri"/>
              <a:buNone/>
            </a:pPr>
            <a:r>
              <a:rPr lang="en-US" sz="3200" b="1" i="0" u="none" strike="noStrike" cap="none" dirty="0" smtClean="0">
                <a:solidFill>
                  <a:srgbClr val="27AAE1"/>
                </a:solidFill>
                <a:latin typeface="Calibri"/>
                <a:ea typeface="Calibri"/>
                <a:cs typeface="Calibri"/>
                <a:sym typeface="Calibri"/>
              </a:rPr>
              <a:t>FEATURES OF DAPPS</a:t>
            </a:r>
            <a:endParaRPr sz="3200" b="1" i="0" u="none" strike="noStrike" cap="none" dirty="0">
              <a:solidFill>
                <a:srgbClr val="27AAE1"/>
              </a:solidFill>
              <a:latin typeface="Calibri"/>
              <a:ea typeface="Calibri"/>
              <a:cs typeface="Calibri"/>
              <a:sym typeface="Calibri"/>
            </a:endParaRPr>
          </a:p>
        </p:txBody>
      </p:sp>
      <p:sp>
        <p:nvSpPr>
          <p:cNvPr id="122" name="Shape 122"/>
          <p:cNvSpPr txBox="1">
            <a:spLocks noGrp="1"/>
          </p:cNvSpPr>
          <p:nvPr>
            <p:ph type="body" idx="1"/>
          </p:nvPr>
        </p:nvSpPr>
        <p:spPr>
          <a:xfrm>
            <a:off x="609600" y="1022045"/>
            <a:ext cx="10972800" cy="21998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250000"/>
              </a:lnSpc>
              <a:spcBef>
                <a:spcPts val="0"/>
              </a:spcBef>
              <a:spcAft>
                <a:spcPts val="0"/>
              </a:spcAft>
              <a:buClr>
                <a:schemeClr val="dk1"/>
              </a:buClr>
              <a:buSzPts val="3200"/>
              <a:buFont typeface="Arial"/>
              <a:buChar char="•"/>
            </a:pPr>
            <a:r>
              <a:rPr lang="en-US" dirty="0" smtClean="0"/>
              <a:t>Open Source</a:t>
            </a:r>
          </a:p>
          <a:p>
            <a:pPr marL="342900" marR="0" lvl="0" indent="-342900" algn="l" rtl="0">
              <a:lnSpc>
                <a:spcPct val="250000"/>
              </a:lnSpc>
              <a:spcBef>
                <a:spcPts val="0"/>
              </a:spcBef>
              <a:spcAft>
                <a:spcPts val="0"/>
              </a:spcAft>
              <a:buClr>
                <a:schemeClr val="dk1"/>
              </a:buClr>
              <a:buSzPts val="3200"/>
              <a:buFont typeface="Arial"/>
              <a:buChar char="•"/>
            </a:pPr>
            <a:r>
              <a:rPr lang="en-US" dirty="0" smtClean="0"/>
              <a:t>Decentralized</a:t>
            </a:r>
          </a:p>
          <a:p>
            <a:pPr marL="342900" marR="0" lvl="0" indent="-342900" algn="l" rtl="0">
              <a:lnSpc>
                <a:spcPct val="250000"/>
              </a:lnSpc>
              <a:spcBef>
                <a:spcPts val="0"/>
              </a:spcBef>
              <a:spcAft>
                <a:spcPts val="0"/>
              </a:spcAft>
              <a:buClr>
                <a:schemeClr val="dk1"/>
              </a:buClr>
              <a:buSzPts val="3200"/>
              <a:buFont typeface="Arial"/>
              <a:buChar char="•"/>
            </a:pPr>
            <a:r>
              <a:rPr lang="en-US" dirty="0" smtClean="0"/>
              <a:t>Incentivized</a:t>
            </a:r>
          </a:p>
          <a:p>
            <a:pPr marL="342900" marR="0" lvl="0" indent="-342900" algn="l" rtl="0">
              <a:lnSpc>
                <a:spcPct val="250000"/>
              </a:lnSpc>
              <a:spcBef>
                <a:spcPts val="0"/>
              </a:spcBef>
              <a:spcAft>
                <a:spcPts val="0"/>
              </a:spcAft>
              <a:buClr>
                <a:schemeClr val="dk1"/>
              </a:buClr>
              <a:buSzPts val="3200"/>
              <a:buFont typeface="Arial"/>
              <a:buChar char="•"/>
            </a:pPr>
            <a:r>
              <a:rPr lang="en-US" dirty="0" smtClean="0"/>
              <a:t>Protocol</a:t>
            </a:r>
            <a:endParaRPr dirty="0"/>
          </a:p>
        </p:txBody>
      </p:sp>
      <p:sp>
        <p:nvSpPr>
          <p:cNvPr id="123" name="Shape 123"/>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5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5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500"/>
                                        <p:tgtEl>
                                          <p:spTgt spid="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Effect transition="in" filter="fade">
                                      <p:cBhvr>
                                        <p:cTn id="22" dur="500"/>
                                        <p:tgtEl>
                                          <p:spTgt spid="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lvl="0"/>
            <a:r>
              <a:rPr lang="en-US" dirty="0" smtClean="0"/>
              <a:t>BENEFITS</a:t>
            </a:r>
            <a:endParaRPr lang="en-US" dirty="0"/>
          </a:p>
        </p:txBody>
      </p:sp>
      <p:sp>
        <p:nvSpPr>
          <p:cNvPr id="131" name="Shape 131"/>
          <p:cNvSpPr txBox="1">
            <a:spLocks noGrp="1"/>
          </p:cNvSpPr>
          <p:nvPr>
            <p:ph type="body" idx="1"/>
          </p:nvPr>
        </p:nvSpPr>
        <p:spPr>
          <a:xfrm>
            <a:off x="609600" y="1371600"/>
            <a:ext cx="10972800" cy="4267199"/>
          </a:xfrm>
          <a:prstGeom prst="rect">
            <a:avLst/>
          </a:prstGeom>
          <a:noFill/>
          <a:ln>
            <a:noFill/>
          </a:ln>
        </p:spPr>
        <p:txBody>
          <a:bodyPr spcFirstLastPara="1" wrap="square" lIns="91425" tIns="45700" rIns="91425" bIns="45700" anchor="ctr" anchorCtr="0">
            <a:noAutofit/>
          </a:bodyPr>
          <a:lstStyle/>
          <a:p>
            <a:pPr marL="342900" lvl="0" indent="-342900">
              <a:lnSpc>
                <a:spcPct val="150000"/>
              </a:lnSpc>
              <a:spcBef>
                <a:spcPts val="0"/>
              </a:spcBef>
            </a:pPr>
            <a:r>
              <a:rPr lang="vi-VN" dirty="0"/>
              <a:t>Decentralization</a:t>
            </a:r>
            <a:endParaRPr lang="en-US" dirty="0" smtClean="0"/>
          </a:p>
          <a:p>
            <a:pPr marL="342900" lvl="0" indent="-342900">
              <a:lnSpc>
                <a:spcPct val="150000"/>
              </a:lnSpc>
              <a:spcBef>
                <a:spcPts val="0"/>
              </a:spcBef>
            </a:pPr>
            <a:r>
              <a:rPr lang="en-US" dirty="0" smtClean="0"/>
              <a:t>Transparency and trust</a:t>
            </a:r>
          </a:p>
          <a:p>
            <a:pPr marL="342900" lvl="0" indent="-342900">
              <a:lnSpc>
                <a:spcPct val="150000"/>
              </a:lnSpc>
              <a:spcBef>
                <a:spcPts val="0"/>
              </a:spcBef>
            </a:pPr>
            <a:r>
              <a:rPr lang="en-US" dirty="0"/>
              <a:t>Immutability </a:t>
            </a:r>
            <a:endParaRPr lang="en-US" dirty="0" smtClean="0"/>
          </a:p>
          <a:p>
            <a:pPr marL="342900" lvl="0" indent="-342900">
              <a:lnSpc>
                <a:spcPct val="150000"/>
              </a:lnSpc>
              <a:spcBef>
                <a:spcPts val="0"/>
              </a:spcBef>
            </a:pPr>
            <a:r>
              <a:rPr lang="en-US" dirty="0"/>
              <a:t>Reduced transactions </a:t>
            </a:r>
            <a:r>
              <a:rPr lang="en-US" dirty="0" smtClean="0"/>
              <a:t>costs</a:t>
            </a:r>
          </a:p>
          <a:p>
            <a:pPr marL="342900" lvl="0" indent="-342900">
              <a:lnSpc>
                <a:spcPct val="150000"/>
              </a:lnSpc>
              <a:spcBef>
                <a:spcPts val="0"/>
              </a:spcBef>
            </a:pPr>
            <a:r>
              <a:rPr lang="en-US" dirty="0"/>
              <a:t>Customer </a:t>
            </a:r>
            <a:r>
              <a:rPr lang="en-US" dirty="0" smtClean="0"/>
              <a:t>centricity</a:t>
            </a:r>
          </a:p>
          <a:p>
            <a:pPr marL="342900" lvl="0" indent="-342900">
              <a:lnSpc>
                <a:spcPct val="150000"/>
              </a:lnSpc>
              <a:spcBef>
                <a:spcPts val="0"/>
              </a:spcBef>
            </a:pPr>
            <a:r>
              <a:rPr lang="vi-VN" dirty="0"/>
              <a:t>Highly secure</a:t>
            </a:r>
            <a:endParaRPr lang="en-US" dirty="0" smtClean="0"/>
          </a:p>
        </p:txBody>
      </p:sp>
      <p:sp>
        <p:nvSpPr>
          <p:cNvPr id="132" name="Shape 132"/>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5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5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5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5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Effect transition="in" filter="fade">
                                      <p:cBhvr>
                                        <p:cTn id="27" dur="500"/>
                                        <p:tgtEl>
                                          <p:spTgt spid="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xEl>
                                              <p:pRg st="5" end="5"/>
                                            </p:txEl>
                                          </p:spTgt>
                                        </p:tgtEl>
                                        <p:attrNameLst>
                                          <p:attrName>style.visibility</p:attrName>
                                        </p:attrNameLst>
                                      </p:cBhvr>
                                      <p:to>
                                        <p:strVal val="visible"/>
                                      </p:to>
                                    </p:set>
                                    <p:animEffect transition="in" filter="fade">
                                      <p:cBhvr>
                                        <p:cTn id="32" dur="500"/>
                                        <p:tgtEl>
                                          <p:spTgt spid="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AE1"/>
              </a:buClr>
              <a:buFont typeface="Calibri"/>
              <a:buNone/>
            </a:pPr>
            <a:r>
              <a:rPr lang="en-US" sz="3200" b="1" i="0" u="none" strike="noStrike" cap="none" dirty="0" smtClean="0">
                <a:solidFill>
                  <a:srgbClr val="27AAE1"/>
                </a:solidFill>
                <a:latin typeface="Calibri"/>
                <a:ea typeface="Calibri"/>
                <a:cs typeface="Calibri"/>
                <a:sym typeface="Calibri"/>
              </a:rPr>
              <a:t>ETHEREUM</a:t>
            </a:r>
            <a:endParaRPr sz="3200" b="1" i="0" u="none" strike="noStrike" cap="none" dirty="0">
              <a:solidFill>
                <a:srgbClr val="27AAE1"/>
              </a:solidFill>
              <a:latin typeface="Calibri"/>
              <a:ea typeface="Calibri"/>
              <a:cs typeface="Calibri"/>
              <a:sym typeface="Calibri"/>
            </a:endParaRPr>
          </a:p>
        </p:txBody>
      </p:sp>
      <p:sp>
        <p:nvSpPr>
          <p:cNvPr id="139" name="Shape 139"/>
          <p:cNvSpPr txBox="1">
            <a:spLocks noGrp="1"/>
          </p:cNvSpPr>
          <p:nvPr>
            <p:ph type="body" idx="1"/>
          </p:nvPr>
        </p:nvSpPr>
        <p:spPr>
          <a:xfrm>
            <a:off x="4199466" y="1825425"/>
            <a:ext cx="7382933" cy="2800749"/>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dirty="0" smtClean="0"/>
              <a:t>A </a:t>
            </a:r>
            <a:r>
              <a:rPr lang="en-US" dirty="0"/>
              <a:t>decentralized platform that runs </a:t>
            </a:r>
            <a:r>
              <a:rPr lang="en-US" b="1" dirty="0"/>
              <a:t>smart contracts</a:t>
            </a:r>
            <a:r>
              <a:rPr lang="en-US" dirty="0"/>
              <a:t>: applications that run exactly as programmed without any possibility of downtime, censorship, fraud or third-party interference.</a:t>
            </a:r>
            <a:endParaRPr dirty="0"/>
          </a:p>
        </p:txBody>
      </p:sp>
      <p:sp>
        <p:nvSpPr>
          <p:cNvPr id="140" name="Shape 140"/>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66" y="1320800"/>
            <a:ext cx="3810000" cy="381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Effect transition="in" filter="fade">
                                      <p:cBhvr>
                                        <p:cTn id="7" dur="1000"/>
                                        <p:tgtEl>
                                          <p:spTgt spid="139">
                                            <p:txEl>
                                              <p:pRg st="0" end="0"/>
                                            </p:txEl>
                                          </p:spTgt>
                                        </p:tgtEl>
                                      </p:cBhvr>
                                    </p:animEffect>
                                    <p:anim calcmode="lin" valueType="num">
                                      <p:cBhvr>
                                        <p:cTn id="8" dur="1000" fill="hold"/>
                                        <p:tgtEl>
                                          <p:spTgt spid="1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a:t>
            </a:r>
            <a:endParaRPr lang="vi-VN" dirty="0"/>
          </a:p>
        </p:txBody>
      </p:sp>
      <p:sp>
        <p:nvSpPr>
          <p:cNvPr id="3" name="Text Placeholder 2"/>
          <p:cNvSpPr>
            <a:spLocks noGrp="1"/>
          </p:cNvSpPr>
          <p:nvPr>
            <p:ph type="body" idx="1"/>
          </p:nvPr>
        </p:nvSpPr>
        <p:spPr/>
        <p:txBody>
          <a:bodyPr/>
          <a:lstStyle/>
          <a:p>
            <a:pPr>
              <a:lnSpc>
                <a:spcPct val="150000"/>
              </a:lnSpc>
            </a:pPr>
            <a:r>
              <a:rPr lang="en-US" u="sng" dirty="0" err="1" smtClean="0">
                <a:solidFill>
                  <a:srgbClr val="0000FF"/>
                </a:solidFill>
              </a:rPr>
              <a:t>Metamask</a:t>
            </a:r>
            <a:endParaRPr lang="en-US" dirty="0" smtClean="0">
              <a:hlinkClick r:id="rId3"/>
            </a:endParaRPr>
          </a:p>
          <a:p>
            <a:pPr>
              <a:lnSpc>
                <a:spcPct val="150000"/>
              </a:lnSpc>
            </a:pPr>
            <a:r>
              <a:rPr lang="vi-VN" dirty="0" smtClean="0">
                <a:hlinkClick r:id="rId3"/>
              </a:rPr>
              <a:t>Web3 </a:t>
            </a:r>
            <a:r>
              <a:rPr lang="vi-VN" dirty="0">
                <a:hlinkClick r:id="rId3"/>
              </a:rPr>
              <a:t>JavaScript </a:t>
            </a:r>
            <a:r>
              <a:rPr lang="vi-VN" dirty="0" smtClean="0">
                <a:hlinkClick r:id="rId3"/>
              </a:rPr>
              <a:t>API</a:t>
            </a:r>
            <a:endParaRPr lang="en-US" dirty="0" smtClean="0"/>
          </a:p>
          <a:p>
            <a:pPr>
              <a:lnSpc>
                <a:spcPct val="150000"/>
              </a:lnSpc>
            </a:pPr>
            <a:r>
              <a:rPr lang="vi-VN" dirty="0" smtClean="0">
                <a:hlinkClick r:id="rId4"/>
              </a:rPr>
              <a:t>Solidity Documentation</a:t>
            </a:r>
            <a:endParaRPr lang="en-US" dirty="0" smtClean="0"/>
          </a:p>
          <a:p>
            <a:pPr>
              <a:lnSpc>
                <a:spcPct val="150000"/>
              </a:lnSpc>
            </a:pPr>
            <a:r>
              <a:rPr lang="vi-VN" dirty="0">
                <a:hlinkClick r:id="rId5"/>
              </a:rPr>
              <a:t>Remix </a:t>
            </a:r>
            <a:r>
              <a:rPr lang="vi-VN" dirty="0" smtClean="0">
                <a:hlinkClick r:id="rId5"/>
              </a:rPr>
              <a:t>IDE</a:t>
            </a:r>
            <a:r>
              <a:rPr lang="en-US" dirty="0" smtClean="0"/>
              <a:t> / </a:t>
            </a:r>
            <a:r>
              <a:rPr lang="en-US" u="sng" dirty="0" smtClean="0">
                <a:solidFill>
                  <a:srgbClr val="0000FF"/>
                </a:solidFill>
              </a:rPr>
              <a:t>Truffle</a:t>
            </a:r>
            <a:endParaRPr lang="vi-VN" u="sng" dirty="0">
              <a:solidFill>
                <a:srgbClr val="0000FF"/>
              </a:solidFill>
            </a:endParaRPr>
          </a:p>
        </p:txBody>
      </p:sp>
      <p:sp>
        <p:nvSpPr>
          <p:cNvPr id="4" name="Text Placeholder 3"/>
          <p:cNvSpPr>
            <a:spLocks noGrp="1"/>
          </p:cNvSpPr>
          <p:nvPr>
            <p:ph type="body" idx="2"/>
          </p:nvPr>
        </p:nvSpPr>
        <p:spPr/>
        <p:txBody>
          <a:bodyPr/>
          <a:lstStyle/>
          <a:p>
            <a:pPr lvl="0"/>
            <a:r>
              <a:rPr lang="en-US" dirty="0"/>
              <a:t>ETHEREUM | DECENTRALIZED APP</a:t>
            </a:r>
          </a:p>
          <a:p>
            <a:endParaRPr lang="vi-VN" dirty="0"/>
          </a:p>
        </p:txBody>
      </p:sp>
    </p:spTree>
    <p:extLst>
      <p:ext uri="{BB962C8B-B14F-4D97-AF65-F5344CB8AC3E}">
        <p14:creationId xmlns:p14="http://schemas.microsoft.com/office/powerpoint/2010/main" val="3208236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331</Words>
  <Application>Microsoft Office PowerPoint</Application>
  <PresentationFormat>Widescreen</PresentationFormat>
  <Paragraphs>77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vt:lpstr>
      <vt:lpstr>Office Theme</vt:lpstr>
      <vt:lpstr>PowerPoint Presentation</vt:lpstr>
      <vt:lpstr>ETHEREUM | DECENTRALIZED WEB APPLICATION</vt:lpstr>
      <vt:lpstr>AGENDA</vt:lpstr>
      <vt:lpstr>BLOCKCHAIN</vt:lpstr>
      <vt:lpstr>Decentralized Application</vt:lpstr>
      <vt:lpstr>FEATURES OF DAPPS</vt:lpstr>
      <vt:lpstr>BENEFITS</vt:lpstr>
      <vt:lpstr>ETHEREUM</vt:lpstr>
      <vt:lpstr>WHAT YOU NEED</vt:lpstr>
      <vt:lpstr>PowerPoint Presentation</vt:lpstr>
      <vt:lpstr>SUCCESSFUL ETHEREUM-BASED DAPPS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Nhan Ho</cp:lastModifiedBy>
  <cp:revision>32</cp:revision>
  <dcterms:modified xsi:type="dcterms:W3CDTF">2018-08-17T07:55:09Z</dcterms:modified>
</cp:coreProperties>
</file>