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8" r:id="rId3"/>
    <p:sldId id="256" r:id="rId4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848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双向链表的插入与删除</a:t>
            </a:r>
            <a:endParaRPr lang="zh-CN" altLang="en-US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3195" y="4330700"/>
            <a:ext cx="2208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周圣涵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2018.9.13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90955" y="587375"/>
            <a:ext cx="4131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+mn-ea"/>
              </a:rPr>
              <a:t>双向链表的插入</a:t>
            </a:r>
            <a:endParaRPr lang="zh-CN" altLang="en-US" sz="3200">
              <a:latin typeface="+mn-ea"/>
            </a:endParaRPr>
          </a:p>
        </p:txBody>
      </p:sp>
      <p:grpSp>
        <p:nvGrpSpPr>
          <p:cNvPr id="97310" name="组合 97309"/>
          <p:cNvGrpSpPr/>
          <p:nvPr/>
        </p:nvGrpSpPr>
        <p:grpSpPr>
          <a:xfrm>
            <a:off x="3320415" y="2087880"/>
            <a:ext cx="1219200" cy="609600"/>
            <a:chOff x="0" y="0"/>
            <a:chExt cx="768" cy="384"/>
          </a:xfrm>
        </p:grpSpPr>
        <p:sp>
          <p:nvSpPr>
            <p:cNvPr id="39967" name="Rectangle 94"/>
            <p:cNvSpPr/>
            <p:nvPr/>
          </p:nvSpPr>
          <p:spPr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a</a:t>
              </a:r>
              <a:endParaRPr lang="en-US" altLang="zh-CN" sz="3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9968" name="Line 95"/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96"/>
            <p:cNvSpPr/>
            <p:nvPr/>
          </p:nvSpPr>
          <p:spPr>
            <a:xfrm>
              <a:off x="576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组合 5"/>
          <p:cNvGrpSpPr/>
          <p:nvPr/>
        </p:nvGrpSpPr>
        <p:grpSpPr>
          <a:xfrm>
            <a:off x="7580948" y="2087880"/>
            <a:ext cx="1219200" cy="609600"/>
            <a:chOff x="-7" y="0"/>
            <a:chExt cx="768" cy="384"/>
          </a:xfrm>
        </p:grpSpPr>
        <p:sp>
          <p:nvSpPr>
            <p:cNvPr id="7" name="Rectangle 94"/>
            <p:cNvSpPr/>
            <p:nvPr/>
          </p:nvSpPr>
          <p:spPr>
            <a:xfrm>
              <a:off x="-7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b</a:t>
              </a:r>
              <a:endParaRPr lang="en-US" altLang="zh-CN" sz="3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Line 95"/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" name="Line 96"/>
            <p:cNvSpPr/>
            <p:nvPr/>
          </p:nvSpPr>
          <p:spPr>
            <a:xfrm>
              <a:off x="576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983" name="Line 72"/>
          <p:cNvSpPr/>
          <p:nvPr/>
        </p:nvSpPr>
        <p:spPr>
          <a:xfrm>
            <a:off x="4387215" y="2381885"/>
            <a:ext cx="3194685" cy="22225"/>
          </a:xfrm>
          <a:prstGeom prst="line">
            <a:avLst/>
          </a:pr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cxnSp>
        <p:nvCxnSpPr>
          <p:cNvPr id="11" name="直接箭头连接符 10"/>
          <p:cNvCxnSpPr/>
          <p:nvPr/>
        </p:nvCxnSpPr>
        <p:spPr>
          <a:xfrm flipH="1">
            <a:off x="4362450" y="2559050"/>
            <a:ext cx="3268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 flipH="1">
            <a:off x="8190865" y="973455"/>
            <a:ext cx="31115" cy="1114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23555" y="346710"/>
            <a:ext cx="52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</a:t>
            </a:r>
            <a:endParaRPr lang="en-US" altLang="zh-CN" sz="2800"/>
          </a:p>
        </p:txBody>
      </p:sp>
      <p:grpSp>
        <p:nvGrpSpPr>
          <p:cNvPr id="15" name="组合 14"/>
          <p:cNvGrpSpPr/>
          <p:nvPr/>
        </p:nvGrpSpPr>
        <p:grpSpPr>
          <a:xfrm>
            <a:off x="5374323" y="3931285"/>
            <a:ext cx="1219200" cy="609600"/>
            <a:chOff x="-7" y="0"/>
            <a:chExt cx="768" cy="384"/>
          </a:xfrm>
        </p:grpSpPr>
        <p:sp>
          <p:nvSpPr>
            <p:cNvPr id="16" name="Rectangle 94"/>
            <p:cNvSpPr/>
            <p:nvPr/>
          </p:nvSpPr>
          <p:spPr>
            <a:xfrm>
              <a:off x="-7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x</a:t>
              </a:r>
              <a:endParaRPr lang="en-US" altLang="zh-CN" sz="3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95"/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Line 96"/>
            <p:cNvSpPr/>
            <p:nvPr/>
          </p:nvSpPr>
          <p:spPr>
            <a:xfrm>
              <a:off x="576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9" name="曲线连接符 18"/>
          <p:cNvCxnSpPr>
            <a:stCxn id="16" idx="1"/>
            <a:endCxn id="39967" idx="2"/>
          </p:cNvCxnSpPr>
          <p:nvPr/>
        </p:nvCxnSpPr>
        <p:spPr>
          <a:xfrm rot="10800000">
            <a:off x="3929380" y="2696845"/>
            <a:ext cx="1444625" cy="1538605"/>
          </a:xfrm>
          <a:prstGeom prst="curvedConnector2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9983" idx="0"/>
          </p:cNvCxnSpPr>
          <p:nvPr/>
        </p:nvCxnSpPr>
        <p:spPr>
          <a:xfrm rot="5400000" flipV="1">
            <a:off x="4095115" y="2673985"/>
            <a:ext cx="1718945" cy="1134110"/>
          </a:xfrm>
          <a:prstGeom prst="curvedConnector3">
            <a:avLst>
              <a:gd name="adj1" fmla="val 50628"/>
            </a:avLst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86505" y="3663315"/>
            <a:ext cx="44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953000" y="293052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3" name="曲线连接符 22"/>
          <p:cNvCxnSpPr>
            <a:stCxn id="16" idx="3"/>
            <a:endCxn id="7" idx="2"/>
          </p:cNvCxnSpPr>
          <p:nvPr/>
        </p:nvCxnSpPr>
        <p:spPr>
          <a:xfrm flipV="1">
            <a:off x="6593840" y="2697480"/>
            <a:ext cx="1597025" cy="1538605"/>
          </a:xfrm>
          <a:prstGeom prst="curvedConnector2">
            <a:avLst/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94320" y="359791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5" name="曲线连接符 24"/>
          <p:cNvCxnSpPr/>
          <p:nvPr/>
        </p:nvCxnSpPr>
        <p:spPr>
          <a:xfrm rot="5400000">
            <a:off x="6330315" y="2602865"/>
            <a:ext cx="1574800" cy="1224280"/>
          </a:xfrm>
          <a:prstGeom prst="curvedConnector3">
            <a:avLst>
              <a:gd name="adj1" fmla="val 50040"/>
            </a:avLst>
          </a:prstGeom>
          <a:ln>
            <a:solidFill>
              <a:schemeClr val="accent2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20865" y="3018155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493260" y="4559935"/>
            <a:ext cx="1071880" cy="699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12895" y="5194300"/>
            <a:ext cx="426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8800465" y="4235450"/>
            <a:ext cx="2930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1.s-&gt;prior=p-&gt;prior;</a:t>
            </a:r>
            <a:endParaRPr lang="en-US" altLang="zh-CN" sz="2400"/>
          </a:p>
          <a:p>
            <a:r>
              <a:rPr lang="en-US" altLang="zh-CN" sz="2400"/>
              <a:t>2.p-&gt;prior-&gt;next=s;</a:t>
            </a:r>
            <a:endParaRPr lang="en-US" altLang="zh-CN" sz="2400"/>
          </a:p>
          <a:p>
            <a:r>
              <a:rPr lang="en-US" altLang="zh-CN" sz="2400"/>
              <a:t>3.s-&gt;next=p;</a:t>
            </a:r>
            <a:endParaRPr lang="en-US" altLang="zh-CN" sz="2400"/>
          </a:p>
          <a:p>
            <a:r>
              <a:rPr lang="en-US" altLang="zh-CN" sz="2400"/>
              <a:t>4.p-&gt;prior=s;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1"/>
      <p:bldP spid="24" grpId="0"/>
      <p:bldP spid="26" grpId="0"/>
      <p:bldP spid="28" grpId="0"/>
      <p:bldP spid="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90955" y="587375"/>
            <a:ext cx="4131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+mn-ea"/>
              </a:rPr>
              <a:t>双向链表的删除</a:t>
            </a:r>
            <a:endParaRPr lang="en-US" altLang="zh-CN" sz="3200">
              <a:latin typeface="+mn-ea"/>
            </a:endParaRPr>
          </a:p>
        </p:txBody>
      </p:sp>
      <p:grpSp>
        <p:nvGrpSpPr>
          <p:cNvPr id="97310" name="组合 97309"/>
          <p:cNvGrpSpPr/>
          <p:nvPr/>
        </p:nvGrpSpPr>
        <p:grpSpPr>
          <a:xfrm>
            <a:off x="2747010" y="2087880"/>
            <a:ext cx="1219200" cy="609600"/>
            <a:chOff x="0" y="0"/>
            <a:chExt cx="768" cy="384"/>
          </a:xfrm>
        </p:grpSpPr>
        <p:sp>
          <p:nvSpPr>
            <p:cNvPr id="39967" name="Rectangle 94"/>
            <p:cNvSpPr/>
            <p:nvPr/>
          </p:nvSpPr>
          <p:spPr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a</a:t>
              </a:r>
              <a:endParaRPr lang="en-US" altLang="zh-CN" sz="3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9968" name="Line 95"/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96"/>
            <p:cNvSpPr/>
            <p:nvPr/>
          </p:nvSpPr>
          <p:spPr>
            <a:xfrm>
              <a:off x="576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5634355" y="2087880"/>
            <a:ext cx="1219200" cy="609600"/>
            <a:chOff x="0" y="0"/>
            <a:chExt cx="768" cy="384"/>
          </a:xfrm>
        </p:grpSpPr>
        <p:sp>
          <p:nvSpPr>
            <p:cNvPr id="6" name="Rectangle 94"/>
            <p:cNvSpPr/>
            <p:nvPr/>
          </p:nvSpPr>
          <p:spPr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b</a:t>
              </a:r>
              <a:endParaRPr lang="en-US" altLang="zh-CN" sz="3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Line 95"/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Line 96"/>
            <p:cNvSpPr/>
            <p:nvPr/>
          </p:nvSpPr>
          <p:spPr>
            <a:xfrm>
              <a:off x="576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组合 8"/>
          <p:cNvGrpSpPr/>
          <p:nvPr/>
        </p:nvGrpSpPr>
        <p:grpSpPr>
          <a:xfrm>
            <a:off x="8352790" y="2087880"/>
            <a:ext cx="1219200" cy="609600"/>
            <a:chOff x="0" y="0"/>
            <a:chExt cx="768" cy="384"/>
          </a:xfrm>
        </p:grpSpPr>
        <p:sp>
          <p:nvSpPr>
            <p:cNvPr id="10" name="Rectangle 94"/>
            <p:cNvSpPr/>
            <p:nvPr/>
          </p:nvSpPr>
          <p:spPr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c</a:t>
              </a:r>
              <a:endParaRPr lang="en-US" altLang="zh-CN" sz="36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Line 95"/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Line 96"/>
            <p:cNvSpPr/>
            <p:nvPr/>
          </p:nvSpPr>
          <p:spPr>
            <a:xfrm>
              <a:off x="576" y="0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4" name="直接箭头连接符 13"/>
          <p:cNvCxnSpPr/>
          <p:nvPr/>
        </p:nvCxnSpPr>
        <p:spPr>
          <a:xfrm>
            <a:off x="3837305" y="2242185"/>
            <a:ext cx="1793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034155" y="2537460"/>
            <a:ext cx="17056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78625" y="2230755"/>
            <a:ext cx="1552575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20865" y="2482215"/>
            <a:ext cx="154178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" idx="0"/>
          </p:cNvCxnSpPr>
          <p:nvPr/>
        </p:nvCxnSpPr>
        <p:spPr>
          <a:xfrm flipH="1">
            <a:off x="6243955" y="1170305"/>
            <a:ext cx="20955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44895" y="656590"/>
            <a:ext cx="251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24" name="曲线连接符 23"/>
          <p:cNvCxnSpPr>
            <a:endCxn id="10" idx="0"/>
          </p:cNvCxnSpPr>
          <p:nvPr/>
        </p:nvCxnSpPr>
        <p:spPr>
          <a:xfrm flipV="1">
            <a:off x="3870325" y="2087880"/>
            <a:ext cx="5092065" cy="88265"/>
          </a:xfrm>
          <a:prstGeom prst="curvedConnector4">
            <a:avLst>
              <a:gd name="adj1" fmla="val 635"/>
              <a:gd name="adj2" fmla="val 704316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12335" y="1400175"/>
            <a:ext cx="33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6" name="曲线连接符 25"/>
          <p:cNvCxnSpPr>
            <a:endCxn id="39967" idx="2"/>
          </p:cNvCxnSpPr>
          <p:nvPr/>
        </p:nvCxnSpPr>
        <p:spPr>
          <a:xfrm rot="10800000" flipV="1">
            <a:off x="3356610" y="2592070"/>
            <a:ext cx="5149850" cy="105410"/>
          </a:xfrm>
          <a:prstGeom prst="curvedConnector4">
            <a:avLst>
              <a:gd name="adj1" fmla="val 554"/>
              <a:gd name="adj2" fmla="val 616265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38420" y="3116580"/>
            <a:ext cx="34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28280" y="4308475"/>
            <a:ext cx="4000500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/>
              <a:t>1.p-&gt;prior-&gt;next=p-&gt;next;</a:t>
            </a:r>
            <a:endParaRPr lang="en-US" altLang="zh-CN" sz="2400"/>
          </a:p>
          <a:p>
            <a:r>
              <a:rPr lang="en-US" altLang="zh-CN" sz="2400"/>
              <a:t>2.p-&gt;next-&gt;prior=p-&gt;prior;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4550"/>
            <a:ext cx="10515600" cy="1325563"/>
          </a:xfrm>
        </p:spPr>
        <p:txBody>
          <a:bodyPr/>
          <a:p>
            <a:pPr algn="ctr"/>
            <a:r>
              <a:rPr lang="en-US" altLang="zh-CN" sz="6600">
                <a:ln w="12700">
                  <a:solidFill>
                    <a:schemeClr val="accent5"/>
                  </a:solidFill>
                  <a:prstDash val="solid"/>
                </a:ln>
                <a:pattFill prst="pct90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cs typeface="+mj-lt"/>
              </a:rPr>
              <a:t>Think you!</a:t>
            </a:r>
            <a:endParaRPr lang="en-US" altLang="zh-CN" sz="6600">
              <a:ln w="12700">
                <a:solidFill>
                  <a:schemeClr val="accent5"/>
                </a:solidFill>
                <a:prstDash val="solid"/>
              </a:ln>
              <a:pattFill prst="pct90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49</Paragraphs>
  <Slides>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黑体</vt:lpstr>
      <vt:lpstr>Times New Roman</vt:lpstr>
      <vt:lpstr>Calibri</vt:lpstr>
      <vt:lpstr>微软雅黑</vt:lpstr>
      <vt:lpstr>Arial Unicode MS</vt:lpstr>
      <vt:lpstr>华文中宋</vt:lpstr>
      <vt:lpstr>仿宋</vt:lpstr>
      <vt:lpstr>华文细黑</vt:lpstr>
      <vt:lpstr>华文琥珀</vt:lpstr>
      <vt:lpstr>华文隶书</vt:lpstr>
      <vt:lpstr>华文行楷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开心果♡(๑• . •๑)</cp:lastModifiedBy>
  <cp:revision>8</cp:revision>
  <dcterms:created xsi:type="dcterms:W3CDTF">2018-03-01T02:03:00Z</dcterms:created>
  <dcterms:modified xsi:type="dcterms:W3CDTF">2018-09-13T07:39:51Z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