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aleway"/>
      <p:regular r:id="rId40"/>
      <p:bold r:id="rId41"/>
      <p:italic r:id="rId42"/>
      <p:boldItalic r:id="rId43"/>
    </p:embeddedFont>
    <p:embeddedFont>
      <p:font typeface="Raleway ExtraBold"/>
      <p:bold r:id="rId44"/>
      <p:boldItalic r:id="rId45"/>
    </p:embeddedFont>
    <p:embeddedFont>
      <p:font typeface="Raleway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RalewayExtraBold-bold.fntdata"/><Relationship Id="rId43" Type="http://schemas.openxmlformats.org/officeDocument/2006/relationships/font" Target="fonts/Raleway-boldItalic.fntdata"/><Relationship Id="rId46" Type="http://schemas.openxmlformats.org/officeDocument/2006/relationships/font" Target="fonts/RalewayLight-regular.fntdata"/><Relationship Id="rId45" Type="http://schemas.openxmlformats.org/officeDocument/2006/relationships/font" Target="fonts/RalewayExtra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Light-italic.fntdata"/><Relationship Id="rId47" Type="http://schemas.openxmlformats.org/officeDocument/2006/relationships/font" Target="fonts/RalewayLight-bold.fntdata"/><Relationship Id="rId49" Type="http://schemas.openxmlformats.org/officeDocument/2006/relationships/font" Target="fonts/Raleway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f4af1d34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84f4af1d3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4f4af1d34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84f4af1d34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f4af1d34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84f4af1d34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84f4af1d34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84f4af1d34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84f4af1d34_0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g84f4af1d34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84f4af1d34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4" name="Google Shape;274;g84f4af1d3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4f4af1d34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6" name="Google Shape;286;g84f4af1d34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4f4af1d34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5" name="Google Shape;295;g84f4af1d34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4eba002e1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84eba002e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ended up not using Pull requests, which was a time sink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6" name="Google Shape;3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How we planned on addressing MVP goals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f4af1d34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84f4af1d34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4f4af1d34_0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84f4af1d34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4f4af1d34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84f4af1d34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FFFFF"/>
              </a:buClr>
              <a:buSzPts val="6000"/>
              <a:buNone/>
              <a:defRPr sz="6000">
                <a:solidFill>
                  <a:srgbClr val="FFFFFF"/>
                </a:solidFill>
              </a:defRPr>
            </a:lvl1pPr>
            <a:lvl2pPr lvl="1" algn="l">
              <a:lnSpc>
                <a:spcPct val="100000"/>
              </a:lnSpc>
              <a:spcBef>
                <a:spcPts val="0"/>
              </a:spcBef>
              <a:spcAft>
                <a:spcPts val="0"/>
              </a:spcAft>
              <a:buClr>
                <a:srgbClr val="FFFFFF"/>
              </a:buClr>
              <a:buSzPts val="6000"/>
              <a:buNone/>
              <a:defRPr sz="6000">
                <a:solidFill>
                  <a:srgbClr val="FFFFFF"/>
                </a:solidFill>
              </a:defRPr>
            </a:lvl2pPr>
            <a:lvl3pPr lvl="2" algn="l">
              <a:lnSpc>
                <a:spcPct val="100000"/>
              </a:lnSpc>
              <a:spcBef>
                <a:spcPts val="0"/>
              </a:spcBef>
              <a:spcAft>
                <a:spcPts val="0"/>
              </a:spcAft>
              <a:buClr>
                <a:srgbClr val="FFFFFF"/>
              </a:buClr>
              <a:buSzPts val="6000"/>
              <a:buNone/>
              <a:defRPr sz="6000">
                <a:solidFill>
                  <a:srgbClr val="FFFFFF"/>
                </a:solidFill>
              </a:defRPr>
            </a:lvl3pPr>
            <a:lvl4pPr lvl="3" algn="l">
              <a:lnSpc>
                <a:spcPct val="100000"/>
              </a:lnSpc>
              <a:spcBef>
                <a:spcPts val="0"/>
              </a:spcBef>
              <a:spcAft>
                <a:spcPts val="0"/>
              </a:spcAft>
              <a:buClr>
                <a:srgbClr val="FFFFFF"/>
              </a:buClr>
              <a:buSzPts val="6000"/>
              <a:buNone/>
              <a:defRPr sz="6000">
                <a:solidFill>
                  <a:srgbClr val="FFFFFF"/>
                </a:solidFill>
              </a:defRPr>
            </a:lvl4pPr>
            <a:lvl5pPr lvl="4" algn="l">
              <a:lnSpc>
                <a:spcPct val="100000"/>
              </a:lnSpc>
              <a:spcBef>
                <a:spcPts val="0"/>
              </a:spcBef>
              <a:spcAft>
                <a:spcPts val="0"/>
              </a:spcAft>
              <a:buClr>
                <a:srgbClr val="FFFFFF"/>
              </a:buClr>
              <a:buSzPts val="6000"/>
              <a:buNone/>
              <a:defRPr sz="6000">
                <a:solidFill>
                  <a:srgbClr val="FFFFFF"/>
                </a:solidFill>
              </a:defRPr>
            </a:lvl5pPr>
            <a:lvl6pPr lvl="5" algn="l">
              <a:lnSpc>
                <a:spcPct val="100000"/>
              </a:lnSpc>
              <a:spcBef>
                <a:spcPts val="0"/>
              </a:spcBef>
              <a:spcAft>
                <a:spcPts val="0"/>
              </a:spcAft>
              <a:buClr>
                <a:srgbClr val="FFFFFF"/>
              </a:buClr>
              <a:buSzPts val="6000"/>
              <a:buNone/>
              <a:defRPr sz="6000">
                <a:solidFill>
                  <a:srgbClr val="FFFFFF"/>
                </a:solidFill>
              </a:defRPr>
            </a:lvl6pPr>
            <a:lvl7pPr lvl="6" algn="l">
              <a:lnSpc>
                <a:spcPct val="100000"/>
              </a:lnSpc>
              <a:spcBef>
                <a:spcPts val="0"/>
              </a:spcBef>
              <a:spcAft>
                <a:spcPts val="0"/>
              </a:spcAft>
              <a:buClr>
                <a:srgbClr val="FFFFFF"/>
              </a:buClr>
              <a:buSzPts val="6000"/>
              <a:buNone/>
              <a:defRPr sz="6000">
                <a:solidFill>
                  <a:srgbClr val="FFFFFF"/>
                </a:solidFill>
              </a:defRPr>
            </a:lvl7pPr>
            <a:lvl8pPr lvl="7" algn="l">
              <a:lnSpc>
                <a:spcPct val="100000"/>
              </a:lnSpc>
              <a:spcBef>
                <a:spcPts val="0"/>
              </a:spcBef>
              <a:spcAft>
                <a:spcPts val="0"/>
              </a:spcAft>
              <a:buClr>
                <a:srgbClr val="FFFFFF"/>
              </a:buClr>
              <a:buSzPts val="6000"/>
              <a:buNone/>
              <a:defRPr sz="6000">
                <a:solidFill>
                  <a:srgbClr val="FFFFFF"/>
                </a:solidFill>
              </a:defRPr>
            </a:lvl8pPr>
            <a:lvl9pPr lvl="8" algn="l">
              <a:lnSpc>
                <a:spcPct val="100000"/>
              </a:lnSpc>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12" name="Shape 12"/>
        <p:cNvGrpSpPr/>
        <p:nvPr/>
      </p:nvGrpSpPr>
      <p:grpSpPr>
        <a:xfrm>
          <a:off x="0" y="0"/>
          <a:ext cx="0" cy="0"/>
          <a:chOff x="0" y="0"/>
          <a:chExt cx="0" cy="0"/>
        </a:xfrm>
      </p:grpSpPr>
      <p:sp>
        <p:nvSpPr>
          <p:cNvPr id="13" name="Google Shape;13;p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 name="Shape 15"/>
        <p:cNvGrpSpPr/>
        <p:nvPr/>
      </p:nvGrpSpPr>
      <p:grpSpPr>
        <a:xfrm>
          <a:off x="0" y="0"/>
          <a:ext cx="0" cy="0"/>
          <a:chOff x="0" y="0"/>
          <a:chExt cx="0" cy="0"/>
        </a:xfrm>
      </p:grpSpPr>
      <p:sp>
        <p:nvSpPr>
          <p:cNvPr id="16" name="Google Shape;16;p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
        <p:nvSpPr>
          <p:cNvPr id="17" name="Google Shape;17;p4"/>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8" name="Shape 18"/>
        <p:cNvGrpSpPr/>
        <p:nvPr/>
      </p:nvGrpSpPr>
      <p:grpSpPr>
        <a:xfrm>
          <a:off x="0" y="0"/>
          <a:ext cx="0" cy="0"/>
          <a:chOff x="0" y="0"/>
          <a:chExt cx="0" cy="0"/>
        </a:xfrm>
      </p:grpSpPr>
      <p:sp>
        <p:nvSpPr>
          <p:cNvPr id="19" name="Google Shape;19;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21" name="Google Shape;21;p5"/>
          <p:cNvSpPr txBox="1"/>
          <p:nvPr>
            <p:ph idx="1" type="body"/>
          </p:nvPr>
        </p:nvSpPr>
        <p:spPr>
          <a:xfrm>
            <a:off x="922000"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2" name="Google Shape;22;p5"/>
          <p:cNvSpPr txBox="1"/>
          <p:nvPr>
            <p:ph idx="2" type="body"/>
          </p:nvPr>
        </p:nvSpPr>
        <p:spPr>
          <a:xfrm>
            <a:off x="3373778"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3" name="Google Shape;23;p5"/>
          <p:cNvSpPr txBox="1"/>
          <p:nvPr>
            <p:ph idx="3" type="body"/>
          </p:nvPr>
        </p:nvSpPr>
        <p:spPr>
          <a:xfrm>
            <a:off x="5825557" y="1930500"/>
            <a:ext cx="2332200" cy="29190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24" name="Google Shape;24;p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5" name="Shape 25"/>
        <p:cNvGrpSpPr/>
        <p:nvPr/>
      </p:nvGrpSpPr>
      <p:grpSpPr>
        <a:xfrm>
          <a:off x="0" y="0"/>
          <a:ext cx="0" cy="0"/>
          <a:chOff x="0" y="0"/>
          <a:chExt cx="0" cy="0"/>
        </a:xfrm>
      </p:grpSpPr>
      <p:sp>
        <p:nvSpPr>
          <p:cNvPr id="26" name="Google Shape;26;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28" name="Google Shape;28;p6"/>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Clr>
                <a:srgbClr val="FFB600"/>
              </a:buClr>
              <a:buSzPts val="1800"/>
              <a:buChar char="●"/>
              <a:defRPr/>
            </a:lvl1pPr>
            <a:lvl2pPr indent="-342900" lvl="1" marL="914400" algn="l">
              <a:lnSpc>
                <a:spcPct val="100000"/>
              </a:lnSpc>
              <a:spcBef>
                <a:spcPts val="0"/>
              </a:spcBef>
              <a:spcAft>
                <a:spcPts val="0"/>
              </a:spcAft>
              <a:buClr>
                <a:srgbClr val="FFB600"/>
              </a:buClr>
              <a:buSzPts val="1800"/>
              <a:buChar char="○"/>
              <a:defRPr/>
            </a:lvl2pPr>
            <a:lvl3pPr indent="-342900" lvl="2" marL="1371600" algn="l">
              <a:lnSpc>
                <a:spcPct val="100000"/>
              </a:lnSpc>
              <a:spcBef>
                <a:spcPts val="0"/>
              </a:spcBef>
              <a:spcAft>
                <a:spcPts val="0"/>
              </a:spcAft>
              <a:buClr>
                <a:srgbClr val="FFB600"/>
              </a:buClr>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9" name="Google Shape;29;p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30" name="Shape 30"/>
        <p:cNvGrpSpPr/>
        <p:nvPr/>
      </p:nvGrpSpPr>
      <p:grpSpPr>
        <a:xfrm>
          <a:off x="0" y="0"/>
          <a:ext cx="0" cy="0"/>
          <a:chOff x="0" y="0"/>
          <a:chExt cx="0" cy="0"/>
        </a:xfrm>
      </p:grpSpPr>
      <p:sp>
        <p:nvSpPr>
          <p:cNvPr id="31" name="Google Shape;31;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
          <p:cNvSpPr txBox="1"/>
          <p:nvPr>
            <p:ph type="ctrTitle"/>
          </p:nvPr>
        </p:nvSpPr>
        <p:spPr>
          <a:xfrm>
            <a:off x="685800" y="2726342"/>
            <a:ext cx="77724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3" name="Google Shape;33;p7"/>
          <p:cNvSpPr txBox="1"/>
          <p:nvPr>
            <p:ph idx="1" type="subTitle"/>
          </p:nvPr>
        </p:nvSpPr>
        <p:spPr>
          <a:xfrm>
            <a:off x="685800" y="3830653"/>
            <a:ext cx="7772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1800"/>
              <a:buNone/>
              <a:defRPr>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34" name="Shape 34"/>
        <p:cNvGrpSpPr/>
        <p:nvPr/>
      </p:nvGrpSpPr>
      <p:grpSpPr>
        <a:xfrm>
          <a:off x="0" y="0"/>
          <a:ext cx="0" cy="0"/>
          <a:chOff x="0" y="0"/>
          <a:chExt cx="0" cy="0"/>
        </a:xfrm>
      </p:grpSpPr>
      <p:sp>
        <p:nvSpPr>
          <p:cNvPr id="35" name="Google Shape;35;p8"/>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8"/>
          <p:cNvSpPr txBox="1"/>
          <p:nvPr>
            <p:ph idx="1" type="body"/>
          </p:nvPr>
        </p:nvSpPr>
        <p:spPr>
          <a:xfrm>
            <a:off x="1757200" y="2161800"/>
            <a:ext cx="5629800" cy="819900"/>
          </a:xfrm>
          <a:prstGeom prst="rect">
            <a:avLst/>
          </a:prstGeom>
          <a:noFill/>
          <a:ln>
            <a:noFill/>
          </a:ln>
        </p:spPr>
        <p:txBody>
          <a:bodyPr anchorCtr="0" anchor="ctr" bIns="91425" lIns="91425" spcFirstLastPara="1" rIns="91425" wrap="square" tIns="91425">
            <a:noAutofit/>
          </a:bodyPr>
          <a:lstStyle>
            <a:lvl1pPr indent="-419100" lvl="0" marL="457200" algn="ctr">
              <a:lnSpc>
                <a:spcPct val="100000"/>
              </a:lnSpc>
              <a:spcBef>
                <a:spcPts val="600"/>
              </a:spcBef>
              <a:spcAft>
                <a:spcPts val="0"/>
              </a:spcAft>
              <a:buClr>
                <a:srgbClr val="434343"/>
              </a:buClr>
              <a:buSzPts val="3000"/>
              <a:buChar char="●"/>
              <a:defRPr i="1" sz="3000">
                <a:solidFill>
                  <a:srgbClr val="434343"/>
                </a:solidFill>
              </a:defRPr>
            </a:lvl1pPr>
            <a:lvl2pPr indent="-419100" lvl="1" marL="914400" algn="ctr">
              <a:lnSpc>
                <a:spcPct val="100000"/>
              </a:lnSpc>
              <a:spcBef>
                <a:spcPts val="0"/>
              </a:spcBef>
              <a:spcAft>
                <a:spcPts val="0"/>
              </a:spcAft>
              <a:buClr>
                <a:srgbClr val="434343"/>
              </a:buClr>
              <a:buSzPts val="3000"/>
              <a:buChar char="○"/>
              <a:defRPr i="1" sz="3000">
                <a:solidFill>
                  <a:srgbClr val="434343"/>
                </a:solidFill>
              </a:defRPr>
            </a:lvl2pPr>
            <a:lvl3pPr indent="-419100" lvl="2" marL="1371600" algn="ctr">
              <a:lnSpc>
                <a:spcPct val="100000"/>
              </a:lnSpc>
              <a:spcBef>
                <a:spcPts val="0"/>
              </a:spcBef>
              <a:spcAft>
                <a:spcPts val="0"/>
              </a:spcAft>
              <a:buClr>
                <a:srgbClr val="434343"/>
              </a:buClr>
              <a:buSzPts val="3000"/>
              <a:buChar char="■"/>
              <a:defRPr i="1" sz="3000">
                <a:solidFill>
                  <a:srgbClr val="434343"/>
                </a:solidFill>
              </a:defRPr>
            </a:lvl3pPr>
            <a:lvl4pPr indent="-419100" lvl="3" marL="1828800" algn="ctr">
              <a:lnSpc>
                <a:spcPct val="100000"/>
              </a:lnSpc>
              <a:spcBef>
                <a:spcPts val="0"/>
              </a:spcBef>
              <a:spcAft>
                <a:spcPts val="0"/>
              </a:spcAft>
              <a:buClr>
                <a:srgbClr val="434343"/>
              </a:buClr>
              <a:buSzPts val="3000"/>
              <a:buChar char="●"/>
              <a:defRPr i="1" sz="3000">
                <a:solidFill>
                  <a:srgbClr val="434343"/>
                </a:solidFill>
              </a:defRPr>
            </a:lvl4pPr>
            <a:lvl5pPr indent="-419100" lvl="4" marL="2286000" algn="ctr">
              <a:lnSpc>
                <a:spcPct val="100000"/>
              </a:lnSpc>
              <a:spcBef>
                <a:spcPts val="0"/>
              </a:spcBef>
              <a:spcAft>
                <a:spcPts val="0"/>
              </a:spcAft>
              <a:buClr>
                <a:srgbClr val="434343"/>
              </a:buClr>
              <a:buSzPts val="3000"/>
              <a:buChar char="○"/>
              <a:defRPr i="1" sz="3000">
                <a:solidFill>
                  <a:srgbClr val="434343"/>
                </a:solidFill>
              </a:defRPr>
            </a:lvl5pPr>
            <a:lvl6pPr indent="-419100" lvl="5" marL="2743200" algn="ctr">
              <a:lnSpc>
                <a:spcPct val="100000"/>
              </a:lnSpc>
              <a:spcBef>
                <a:spcPts val="0"/>
              </a:spcBef>
              <a:spcAft>
                <a:spcPts val="0"/>
              </a:spcAft>
              <a:buClr>
                <a:srgbClr val="434343"/>
              </a:buClr>
              <a:buSzPts val="3000"/>
              <a:buChar char="■"/>
              <a:defRPr i="1" sz="3000">
                <a:solidFill>
                  <a:srgbClr val="434343"/>
                </a:solidFill>
              </a:defRPr>
            </a:lvl6pPr>
            <a:lvl7pPr indent="-419100" lvl="6" marL="3200400" algn="ctr">
              <a:lnSpc>
                <a:spcPct val="100000"/>
              </a:lnSpc>
              <a:spcBef>
                <a:spcPts val="0"/>
              </a:spcBef>
              <a:spcAft>
                <a:spcPts val="0"/>
              </a:spcAft>
              <a:buClr>
                <a:srgbClr val="434343"/>
              </a:buClr>
              <a:buSzPts val="3000"/>
              <a:buChar char="●"/>
              <a:defRPr i="1" sz="3000">
                <a:solidFill>
                  <a:srgbClr val="434343"/>
                </a:solidFill>
              </a:defRPr>
            </a:lvl7pPr>
            <a:lvl8pPr indent="-419100" lvl="7" marL="3657600" algn="ctr">
              <a:lnSpc>
                <a:spcPct val="100000"/>
              </a:lnSpc>
              <a:spcBef>
                <a:spcPts val="0"/>
              </a:spcBef>
              <a:spcAft>
                <a:spcPts val="0"/>
              </a:spcAft>
              <a:buClr>
                <a:srgbClr val="434343"/>
              </a:buClr>
              <a:buSzPts val="3000"/>
              <a:buChar char="○"/>
              <a:defRPr i="1" sz="3000">
                <a:solidFill>
                  <a:srgbClr val="434343"/>
                </a:solidFill>
              </a:defRPr>
            </a:lvl8pPr>
            <a:lvl9pPr indent="-419100" lvl="8" marL="4114800" algn="ctr">
              <a:lnSpc>
                <a:spcPct val="100000"/>
              </a:lnSpc>
              <a:spcBef>
                <a:spcPts val="0"/>
              </a:spcBef>
              <a:spcAft>
                <a:spcPts val="0"/>
              </a:spcAft>
              <a:buClr>
                <a:srgbClr val="434343"/>
              </a:buClr>
              <a:buSzPts val="3000"/>
              <a:buChar char="■"/>
              <a:defRPr i="1" sz="3000">
                <a:solidFill>
                  <a:srgbClr val="434343"/>
                </a:solidFill>
              </a:defRPr>
            </a:lvl9pPr>
          </a:lstStyle>
          <a:p/>
        </p:txBody>
      </p:sp>
      <p:sp>
        <p:nvSpPr>
          <p:cNvPr id="37" name="Google Shape;37;p8"/>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US" sz="12000" u="none" cap="none" strike="noStrike">
                <a:solidFill>
                  <a:srgbClr val="434343"/>
                </a:solidFill>
                <a:latin typeface="Raleway"/>
                <a:ea typeface="Raleway"/>
                <a:cs typeface="Raleway"/>
                <a:sym typeface="Raleway"/>
              </a:rPr>
              <a:t>“</a:t>
            </a:r>
            <a:endParaRPr b="1" i="0" sz="12000" u="none" cap="none" strike="noStrike">
              <a:solidFill>
                <a:srgbClr val="434343"/>
              </a:solidFill>
              <a:latin typeface="Raleway"/>
              <a:ea typeface="Raleway"/>
              <a:cs typeface="Raleway"/>
              <a:sym typeface="Raleway"/>
            </a:endParaRPr>
          </a:p>
        </p:txBody>
      </p:sp>
      <p:sp>
        <p:nvSpPr>
          <p:cNvPr id="38" name="Google Shape;38;p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39" name="Shape 39"/>
        <p:cNvGrpSpPr/>
        <p:nvPr/>
      </p:nvGrpSpPr>
      <p:grpSpPr>
        <a:xfrm>
          <a:off x="0" y="0"/>
          <a:ext cx="0" cy="0"/>
          <a:chOff x="0" y="0"/>
          <a:chExt cx="0" cy="0"/>
        </a:xfrm>
      </p:grpSpPr>
      <p:sp>
        <p:nvSpPr>
          <p:cNvPr id="40" name="Google Shape;40;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42" name="Google Shape;42;p9"/>
          <p:cNvSpPr txBox="1"/>
          <p:nvPr>
            <p:ph idx="1" type="body"/>
          </p:nvPr>
        </p:nvSpPr>
        <p:spPr>
          <a:xfrm>
            <a:off x="922000"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3" name="Google Shape;43;p9"/>
          <p:cNvSpPr txBox="1"/>
          <p:nvPr>
            <p:ph idx="2" type="body"/>
          </p:nvPr>
        </p:nvSpPr>
        <p:spPr>
          <a:xfrm>
            <a:off x="4678687" y="1887378"/>
            <a:ext cx="3543300" cy="3027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42900" lvl="1" marL="914400" algn="l">
              <a:lnSpc>
                <a:spcPct val="100000"/>
              </a:lnSpc>
              <a:spcBef>
                <a:spcPts val="0"/>
              </a:spcBef>
              <a:spcAft>
                <a:spcPts val="0"/>
              </a:spcAft>
              <a:buSzPts val="1800"/>
              <a:buChar char="○"/>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p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0"/>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800"/>
              <a:buNone/>
              <a:defRPr/>
            </a:lvl1pPr>
            <a:lvl2pPr lvl="1" algn="l">
              <a:lnSpc>
                <a:spcPct val="100000"/>
              </a:lnSpc>
              <a:spcBef>
                <a:spcPts val="0"/>
              </a:spcBef>
              <a:spcAft>
                <a:spcPts val="0"/>
              </a:spcAft>
              <a:buSzPts val="5800"/>
              <a:buNone/>
              <a:defRPr/>
            </a:lvl2pPr>
            <a:lvl3pPr lvl="2" algn="l">
              <a:lnSpc>
                <a:spcPct val="100000"/>
              </a:lnSpc>
              <a:spcBef>
                <a:spcPts val="0"/>
              </a:spcBef>
              <a:spcAft>
                <a:spcPts val="0"/>
              </a:spcAft>
              <a:buSzPts val="5800"/>
              <a:buNone/>
              <a:defRPr/>
            </a:lvl3pPr>
            <a:lvl4pPr lvl="3" algn="l">
              <a:lnSpc>
                <a:spcPct val="100000"/>
              </a:lnSpc>
              <a:spcBef>
                <a:spcPts val="0"/>
              </a:spcBef>
              <a:spcAft>
                <a:spcPts val="0"/>
              </a:spcAft>
              <a:buSzPts val="5800"/>
              <a:buNone/>
              <a:defRPr/>
            </a:lvl4pPr>
            <a:lvl5pPr lvl="4" algn="l">
              <a:lnSpc>
                <a:spcPct val="100000"/>
              </a:lnSpc>
              <a:spcBef>
                <a:spcPts val="0"/>
              </a:spcBef>
              <a:spcAft>
                <a:spcPts val="0"/>
              </a:spcAft>
              <a:buSzPts val="5800"/>
              <a:buNone/>
              <a:defRPr/>
            </a:lvl5pPr>
            <a:lvl6pPr lvl="5" algn="l">
              <a:lnSpc>
                <a:spcPct val="100000"/>
              </a:lnSpc>
              <a:spcBef>
                <a:spcPts val="0"/>
              </a:spcBef>
              <a:spcAft>
                <a:spcPts val="0"/>
              </a:spcAft>
              <a:buSzPts val="5800"/>
              <a:buNone/>
              <a:defRPr/>
            </a:lvl6pPr>
            <a:lvl7pPr lvl="6" algn="l">
              <a:lnSpc>
                <a:spcPct val="100000"/>
              </a:lnSpc>
              <a:spcBef>
                <a:spcPts val="0"/>
              </a:spcBef>
              <a:spcAft>
                <a:spcPts val="0"/>
              </a:spcAft>
              <a:buSzPts val="5800"/>
              <a:buNone/>
              <a:defRPr/>
            </a:lvl7pPr>
            <a:lvl8pPr lvl="7" algn="l">
              <a:lnSpc>
                <a:spcPct val="100000"/>
              </a:lnSpc>
              <a:spcBef>
                <a:spcPts val="0"/>
              </a:spcBef>
              <a:spcAft>
                <a:spcPts val="0"/>
              </a:spcAft>
              <a:buSzPts val="5800"/>
              <a:buNone/>
              <a:defRPr/>
            </a:lvl8pPr>
            <a:lvl9pPr lvl="8" algn="l">
              <a:lnSpc>
                <a:spcPct val="100000"/>
              </a:lnSpc>
              <a:spcBef>
                <a:spcPts val="0"/>
              </a:spcBef>
              <a:spcAft>
                <a:spcPts val="0"/>
              </a:spcAft>
              <a:buSzPts val="5800"/>
              <a:buNone/>
              <a:defRPr/>
            </a:lvl9pPr>
          </a:lstStyle>
          <a:p/>
        </p:txBody>
      </p:sp>
      <p:sp>
        <p:nvSpPr>
          <p:cNvPr id="48" name="Google Shape;48;p1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1pPr>
            <a:lvl2pPr lvl="1"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2pPr>
            <a:lvl3pPr lvl="2"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3pPr>
            <a:lvl4pPr lvl="3"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4pPr>
            <a:lvl5pPr lvl="4"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5pPr>
            <a:lvl6pPr lvl="5"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6pPr>
            <a:lvl7pPr lvl="6"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7pPr>
            <a:lvl8pPr lvl="7"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8pPr>
            <a:lvl9pPr lvl="8" marR="0" rtl="0" algn="l">
              <a:lnSpc>
                <a:spcPct val="100000"/>
              </a:lnSpc>
              <a:spcBef>
                <a:spcPts val="0"/>
              </a:spcBef>
              <a:spcAft>
                <a:spcPts val="0"/>
              </a:spcAft>
              <a:buClr>
                <a:srgbClr val="434343"/>
              </a:buClr>
              <a:buSzPts val="5800"/>
              <a:buFont typeface="Raleway ExtraBold"/>
              <a:buNone/>
              <a:defRPr b="0" i="0" sz="5800" u="none" cap="none" strike="noStrike">
                <a:solidFill>
                  <a:srgbClr val="434343"/>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1pPr>
            <a:lvl2pPr indent="-342900" lvl="1" marL="9144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2pPr>
            <a:lvl3pPr indent="-342900" lvl="2" marL="1371600" marR="0" rtl="0" algn="l">
              <a:lnSpc>
                <a:spcPct val="100000"/>
              </a:lnSpc>
              <a:spcBef>
                <a:spcPts val="0"/>
              </a:spcBef>
              <a:spcAft>
                <a:spcPts val="0"/>
              </a:spcAft>
              <a:buClr>
                <a:srgbClr val="FFB600"/>
              </a:buClr>
              <a:buSzPts val="1800"/>
              <a:buFont typeface="Raleway Light"/>
              <a:buChar char="■"/>
              <a:defRPr b="0" i="0" sz="1800" u="none" cap="none" strike="noStrike">
                <a:solidFill>
                  <a:srgbClr val="666666"/>
                </a:solidFill>
                <a:latin typeface="Raleway Light"/>
                <a:ea typeface="Raleway Light"/>
                <a:cs typeface="Raleway Light"/>
                <a:sym typeface="Raleway Light"/>
              </a:defRPr>
            </a:lvl3pPr>
            <a:lvl4pPr indent="-342900" lvl="3" marL="1828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4pPr>
            <a:lvl5pPr indent="-342900" lvl="4" marL="22860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5pPr>
            <a:lvl6pPr indent="-342900" lvl="5" marL="27432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6pPr>
            <a:lvl7pPr indent="-342900" lvl="6" marL="32004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7pPr>
            <a:lvl8pPr indent="-342900" lvl="7" marL="36576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8pPr>
            <a:lvl9pPr indent="-342900" lvl="8" marL="4114800" marR="0" rtl="0" algn="l">
              <a:lnSpc>
                <a:spcPct val="100000"/>
              </a:lnSpc>
              <a:spcBef>
                <a:spcPts val="0"/>
              </a:spcBef>
              <a:spcAft>
                <a:spcPts val="0"/>
              </a:spcAft>
              <a:buClr>
                <a:srgbClr val="666666"/>
              </a:buClr>
              <a:buSzPts val="1800"/>
              <a:buFont typeface="Raleway Light"/>
              <a:buChar char="■"/>
              <a:defRPr b="0" i="0" sz="1800" u="none" cap="none" strike="noStrike">
                <a:solidFill>
                  <a:srgbClr val="666666"/>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11"/>
          <p:cNvSpPr txBox="1"/>
          <p:nvPr>
            <p:ph type="ctrTitle"/>
          </p:nvPr>
        </p:nvSpPr>
        <p:spPr>
          <a:xfrm>
            <a:off x="685800" y="3287213"/>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000"/>
              <a:buNone/>
            </a:pPr>
            <a:r>
              <a:rPr lang="en-US"/>
              <a:t>Hpotter</a:t>
            </a:r>
            <a:endParaRPr/>
          </a:p>
          <a:p>
            <a:pPr indent="0" lvl="0" marL="0" rtl="0" algn="l">
              <a:lnSpc>
                <a:spcPct val="100000"/>
              </a:lnSpc>
              <a:spcBef>
                <a:spcPts val="0"/>
              </a:spcBef>
              <a:spcAft>
                <a:spcPts val="0"/>
              </a:spcAft>
              <a:buSzPts val="6000"/>
              <a:buNone/>
            </a:pPr>
            <a:r>
              <a:rPr lang="en-US">
                <a:solidFill>
                  <a:srgbClr val="434343"/>
                </a:solidFill>
              </a:rPr>
              <a:t>Final Presentation</a:t>
            </a:r>
            <a:endParaRPr/>
          </a:p>
        </p:txBody>
      </p:sp>
      <p:pic>
        <p:nvPicPr>
          <p:cNvPr id="54" name="Google Shape;54;p11"/>
          <p:cNvPicPr preferRelativeResize="0"/>
          <p:nvPr/>
        </p:nvPicPr>
        <p:blipFill rotWithShape="1">
          <a:blip r:embed="rId3">
            <a:alphaModFix/>
          </a:blip>
          <a:srcRect b="0" l="0" r="0" t="0"/>
          <a:stretch/>
        </p:blipFill>
        <p:spPr>
          <a:xfrm>
            <a:off x="7823523" y="253650"/>
            <a:ext cx="1007934" cy="115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922000" y="590350"/>
            <a:ext cx="7475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Organizational</a:t>
            </a:r>
            <a:endParaRPr sz="3600">
              <a:solidFill>
                <a:srgbClr val="FFB600"/>
              </a:solidFill>
            </a:endParaRPr>
          </a:p>
          <a:p>
            <a:pPr indent="0" lvl="0" marL="457200" rtl="0" algn="r">
              <a:spcBef>
                <a:spcPts val="0"/>
              </a:spcBef>
              <a:spcAft>
                <a:spcPts val="0"/>
              </a:spcAft>
              <a:buClr>
                <a:schemeClr val="dk1"/>
              </a:buClr>
              <a:buSzPts val="1100"/>
              <a:buFont typeface="Arial"/>
              <a:buNone/>
            </a:pPr>
            <a:r>
              <a:rPr lang="en-US" sz="1200">
                <a:solidFill>
                  <a:schemeClr val="dk2"/>
                </a:solidFill>
                <a:latin typeface="Raleway Light"/>
                <a:ea typeface="Raleway Light"/>
                <a:cs typeface="Raleway Light"/>
                <a:sym typeface="Raleway Light"/>
              </a:rPr>
              <a:t>16 user stories</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3600">
              <a:solidFill>
                <a:srgbClr val="FFB600"/>
              </a:solidFill>
            </a:endParaRPr>
          </a:p>
        </p:txBody>
      </p:sp>
      <p:sp>
        <p:nvSpPr>
          <p:cNvPr id="168" name="Google Shape;168;p20"/>
          <p:cNvSpPr txBox="1"/>
          <p:nvPr/>
        </p:nvSpPr>
        <p:spPr>
          <a:xfrm>
            <a:off x="922000" y="1323300"/>
            <a:ext cx="7475400" cy="920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B600"/>
              </a:buClr>
              <a:buSzPts val="1400"/>
              <a:buFont typeface="Raleway Light"/>
              <a:buChar char="●"/>
            </a:pPr>
            <a:r>
              <a:rPr b="1" lang="en-US" u="sng">
                <a:solidFill>
                  <a:schemeClr val="dk1"/>
                </a:solidFill>
                <a:latin typeface="Calibri"/>
                <a:ea typeface="Calibri"/>
                <a:cs typeface="Calibri"/>
                <a:sym typeface="Calibri"/>
              </a:rPr>
              <a:t>Issue key | </a:t>
            </a:r>
            <a:r>
              <a:rPr lang="en-US" u="sng">
                <a:solidFill>
                  <a:schemeClr val="dk1"/>
                </a:solidFill>
                <a:latin typeface="Calibri"/>
                <a:ea typeface="Calibri"/>
                <a:cs typeface="Calibri"/>
                <a:sym typeface="Calibri"/>
              </a:rPr>
              <a:t>Summary:</a:t>
            </a:r>
            <a:endParaRPr u="sng">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HS-60-</a:t>
            </a:r>
            <a:r>
              <a:rPr lang="en-US" sz="1200">
                <a:solidFill>
                  <a:schemeClr val="dk1"/>
                </a:solidFill>
                <a:latin typeface="Calibri"/>
                <a:ea typeface="Calibri"/>
                <a:cs typeface="Calibri"/>
                <a:sym typeface="Calibri"/>
              </a:rPr>
              <a:t>Merge Branches and resolve merge conflicts for demo</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HS-27-</a:t>
            </a:r>
            <a:r>
              <a:rPr lang="en-US" sz="1200">
                <a:solidFill>
                  <a:schemeClr val="dk1"/>
                </a:solidFill>
                <a:latin typeface="Calibri"/>
                <a:ea typeface="Calibri"/>
                <a:cs typeface="Calibri"/>
                <a:sym typeface="Calibri"/>
              </a:rPr>
              <a:t>Build a User Interface</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HS-41-</a:t>
            </a:r>
            <a:r>
              <a:rPr lang="en-US" sz="1200">
                <a:solidFill>
                  <a:schemeClr val="dk1"/>
                </a:solidFill>
                <a:latin typeface="Calibri"/>
                <a:ea typeface="Calibri"/>
                <a:cs typeface="Calibri"/>
                <a:sym typeface="Calibri"/>
              </a:rPr>
              <a:t>Create formatted time sheet in excel for time burndowns.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HS-31-</a:t>
            </a:r>
            <a:r>
              <a:rPr lang="en-US" sz="1200">
                <a:solidFill>
                  <a:schemeClr val="dk1"/>
                </a:solidFill>
                <a:latin typeface="Calibri"/>
                <a:ea typeface="Calibri"/>
                <a:cs typeface="Calibri"/>
                <a:sym typeface="Calibri"/>
              </a:rPr>
              <a:t>Review with Dr. Beaty and discuss next steps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HS-30-</a:t>
            </a:r>
            <a:r>
              <a:rPr lang="en-US" sz="1200">
                <a:solidFill>
                  <a:schemeClr val="dk1"/>
                </a:solidFill>
                <a:latin typeface="Calibri"/>
                <a:ea typeface="Calibri"/>
                <a:cs typeface="Calibri"/>
                <a:sym typeface="Calibri"/>
              </a:rPr>
              <a:t>Create POC for Dr. Beaty's review</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HS-22-</a:t>
            </a:r>
            <a:r>
              <a:rPr lang="en-US" sz="1200">
                <a:solidFill>
                  <a:schemeClr val="dk1"/>
                </a:solidFill>
                <a:latin typeface="Calibri"/>
                <a:ea typeface="Calibri"/>
                <a:cs typeface="Calibri"/>
                <a:sym typeface="Calibri"/>
              </a:rPr>
              <a:t>Create Google Doc for Team Members to input sprint hours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HS-08-</a:t>
            </a:r>
            <a:r>
              <a:rPr lang="en-US" sz="1200">
                <a:solidFill>
                  <a:schemeClr val="dk1"/>
                </a:solidFill>
                <a:latin typeface="Calibri"/>
                <a:ea typeface="Calibri"/>
                <a:cs typeface="Calibri"/>
                <a:sym typeface="Calibri"/>
              </a:rPr>
              <a:t>Presenter Generates .choices file for easy presentation</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HS-12-</a:t>
            </a:r>
            <a:r>
              <a:rPr lang="en-US" sz="1200">
                <a:solidFill>
                  <a:schemeClr val="dk1"/>
                </a:solidFill>
                <a:latin typeface="Calibri"/>
                <a:ea typeface="Calibri"/>
                <a:cs typeface="Calibri"/>
                <a:sym typeface="Calibri"/>
              </a:rPr>
              <a:t>Put a draft together highlighting critical parts of our process.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HS-10-</a:t>
            </a:r>
            <a:r>
              <a:rPr lang="en-US" sz="1200">
                <a:solidFill>
                  <a:schemeClr val="dk1"/>
                </a:solidFill>
                <a:latin typeface="Calibri"/>
                <a:ea typeface="Calibri"/>
                <a:cs typeface="Calibri"/>
                <a:sym typeface="Calibri"/>
              </a:rPr>
              <a:t>Create and org and fork HPotter from that</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HS-09-</a:t>
            </a:r>
            <a:r>
              <a:rPr lang="en-US" sz="1200">
                <a:solidFill>
                  <a:schemeClr val="dk1"/>
                </a:solidFill>
                <a:latin typeface="Calibri"/>
                <a:ea typeface="Calibri"/>
                <a:cs typeface="Calibri"/>
                <a:sym typeface="Calibri"/>
              </a:rPr>
              <a:t>Implement Code Coverage(CodeCov.io)</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HS-01-</a:t>
            </a:r>
            <a:r>
              <a:rPr lang="en-US" sz="1200">
                <a:solidFill>
                  <a:schemeClr val="dk1"/>
                </a:solidFill>
                <a:latin typeface="Calibri"/>
                <a:ea typeface="Calibri"/>
                <a:cs typeface="Calibri"/>
                <a:sym typeface="Calibri"/>
              </a:rPr>
              <a:t>Implement Travis-CI</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HS-34-</a:t>
            </a:r>
            <a:r>
              <a:rPr lang="en-US" sz="1200">
                <a:solidFill>
                  <a:schemeClr val="dk1"/>
                </a:solidFill>
                <a:latin typeface="Calibri"/>
                <a:ea typeface="Calibri"/>
                <a:cs typeface="Calibri"/>
                <a:sym typeface="Calibri"/>
              </a:rPr>
              <a:t>Demo reflection for Dr. Beaty and get feedback</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HS-32-</a:t>
            </a:r>
            <a:r>
              <a:rPr lang="en-US" sz="1200">
                <a:solidFill>
                  <a:schemeClr val="dk1"/>
                </a:solidFill>
                <a:latin typeface="Calibri"/>
                <a:ea typeface="Calibri"/>
                <a:cs typeface="Calibri"/>
                <a:sym typeface="Calibri"/>
              </a:rPr>
              <a:t>Prepare Slides and practice presentation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HS-42-</a:t>
            </a:r>
            <a:r>
              <a:rPr lang="en-US" sz="1200">
                <a:solidFill>
                  <a:schemeClr val="dk1"/>
                </a:solidFill>
                <a:latin typeface="Calibri"/>
                <a:ea typeface="Calibri"/>
                <a:cs typeface="Calibri"/>
                <a:sym typeface="Calibri"/>
              </a:rPr>
              <a:t>Create diagram based on Beatys drawn pictures of HPotter</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HS-51-</a:t>
            </a:r>
            <a:r>
              <a:rPr lang="en-US" sz="1200">
                <a:solidFill>
                  <a:schemeClr val="dk1"/>
                </a:solidFill>
                <a:latin typeface="Calibri"/>
                <a:ea typeface="Calibri"/>
                <a:cs typeface="Calibri"/>
                <a:sym typeface="Calibri"/>
              </a:rPr>
              <a:t>Implement the ability for Command Line Arguments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HS-40-</a:t>
            </a:r>
            <a:r>
              <a:rPr lang="en-US" sz="1200">
                <a:solidFill>
                  <a:schemeClr val="dk1"/>
                </a:solidFill>
                <a:latin typeface="Calibri"/>
                <a:ea typeface="Calibri"/>
                <a:cs typeface="Calibri"/>
                <a:sym typeface="Calibri"/>
              </a:rPr>
              <a:t>Create slides for demo day. Also connect with other team members about showing work we have done, so we can show our progress.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69" name="Google Shape;169;p2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70" name="Google Shape;170;p20"/>
          <p:cNvGrpSpPr/>
          <p:nvPr/>
        </p:nvGrpSpPr>
        <p:grpSpPr>
          <a:xfrm>
            <a:off x="8054841" y="308802"/>
            <a:ext cx="796168" cy="763718"/>
            <a:chOff x="5241175" y="4959100"/>
            <a:chExt cx="539775" cy="517775"/>
          </a:xfrm>
        </p:grpSpPr>
        <p:sp>
          <p:nvSpPr>
            <p:cNvPr id="171" name="Google Shape;171;p20"/>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0"/>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0"/>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922000" y="590350"/>
            <a:ext cx="7475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Telnet stories</a:t>
            </a:r>
            <a:endParaRPr sz="3600">
              <a:solidFill>
                <a:srgbClr val="FFB600"/>
              </a:solidFill>
            </a:endParaRPr>
          </a:p>
          <a:p>
            <a:pPr indent="0" lvl="0" marL="457200" rtl="0" algn="r">
              <a:spcBef>
                <a:spcPts val="0"/>
              </a:spcBef>
              <a:spcAft>
                <a:spcPts val="0"/>
              </a:spcAft>
              <a:buClr>
                <a:schemeClr val="dk1"/>
              </a:buClr>
              <a:buSzPts val="1100"/>
              <a:buFont typeface="Arial"/>
              <a:buNone/>
            </a:pPr>
            <a:r>
              <a:rPr lang="en-US" sz="1200">
                <a:solidFill>
                  <a:schemeClr val="dk2"/>
                </a:solidFill>
                <a:latin typeface="Raleway Light"/>
                <a:ea typeface="Raleway Light"/>
                <a:cs typeface="Raleway Light"/>
                <a:sym typeface="Raleway Light"/>
              </a:rPr>
              <a:t>8 user stories</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3600">
              <a:solidFill>
                <a:srgbClr val="FFB600"/>
              </a:solidFill>
            </a:endParaRPr>
          </a:p>
        </p:txBody>
      </p:sp>
      <p:sp>
        <p:nvSpPr>
          <p:cNvPr id="182" name="Google Shape;182;p21"/>
          <p:cNvSpPr txBox="1"/>
          <p:nvPr/>
        </p:nvSpPr>
        <p:spPr>
          <a:xfrm>
            <a:off x="922000" y="1323300"/>
            <a:ext cx="7475400" cy="920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B600"/>
              </a:buClr>
              <a:buSzPts val="1400"/>
              <a:buFont typeface="Raleway Light"/>
              <a:buChar char="●"/>
            </a:pPr>
            <a:r>
              <a:rPr b="1" i="0" lang="en-US" u="sng" cap="none" strike="noStrike">
                <a:solidFill>
                  <a:schemeClr val="dk1"/>
                </a:solidFill>
                <a:latin typeface="Calibri"/>
                <a:ea typeface="Calibri"/>
                <a:cs typeface="Calibri"/>
                <a:sym typeface="Calibri"/>
              </a:rPr>
              <a:t>Issue key | </a:t>
            </a:r>
            <a:r>
              <a:rPr b="0" i="0" lang="en-US" u="sng" cap="none" strike="noStrike">
                <a:solidFill>
                  <a:srgbClr val="000000"/>
                </a:solidFill>
                <a:latin typeface="Calibri"/>
                <a:ea typeface="Calibri"/>
                <a:cs typeface="Calibri"/>
                <a:sym typeface="Calibri"/>
              </a:rPr>
              <a:t>Summary:</a:t>
            </a:r>
            <a:endParaRPr b="0" i="0" u="sng"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HS-04-</a:t>
            </a:r>
            <a:r>
              <a:rPr b="0" i="0" lang="en-US" sz="1200" u="none" cap="none" strike="noStrike">
                <a:solidFill>
                  <a:schemeClr val="dk1"/>
                </a:solidFill>
                <a:latin typeface="Calibri"/>
                <a:ea typeface="Calibri"/>
                <a:cs typeface="Calibri"/>
                <a:sym typeface="Calibri"/>
              </a:rPr>
              <a:t>Get Telnet Working Again</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HS-17-</a:t>
            </a:r>
            <a:r>
              <a:rPr b="0" i="0" lang="en-US" sz="1200" u="none" cap="none" strike="noStrike">
                <a:solidFill>
                  <a:schemeClr val="dk1"/>
                </a:solidFill>
                <a:latin typeface="Calibri"/>
                <a:ea typeface="Calibri"/>
                <a:cs typeface="Calibri"/>
                <a:sym typeface="Calibri"/>
              </a:rPr>
              <a:t>Have telnet allow all credentials into debian as root</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HS-50-</a:t>
            </a:r>
            <a:r>
              <a:rPr b="0" i="0" lang="en-US" sz="1200" u="none" cap="none" strike="noStrike">
                <a:solidFill>
                  <a:schemeClr val="dk1"/>
                </a:solidFill>
                <a:latin typeface="Calibri"/>
                <a:ea typeface="Calibri"/>
                <a:cs typeface="Calibri"/>
                <a:sym typeface="Calibri"/>
              </a:rPr>
              <a:t>extract creds with regex and write to DB</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HS-46-</a:t>
            </a:r>
            <a:r>
              <a:rPr b="0" i="0" lang="en-US" sz="1200" u="none" cap="none" strike="noStrike">
                <a:solidFill>
                  <a:schemeClr val="dk1"/>
                </a:solidFill>
                <a:latin typeface="Calibri"/>
                <a:ea typeface="Calibri"/>
                <a:cs typeface="Calibri"/>
                <a:sym typeface="Calibri"/>
              </a:rPr>
              <a:t>set timeout for sockets listening to docker containers</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Calibri"/>
              <a:buChar char="●"/>
            </a:pPr>
            <a:r>
              <a:rPr b="1" i="0" lang="en-US" sz="1200" u="none" cap="none" strike="noStrike">
                <a:solidFill>
                  <a:schemeClr val="dk1"/>
                </a:solidFill>
                <a:latin typeface="Calibri"/>
                <a:ea typeface="Calibri"/>
                <a:cs typeface="Calibri"/>
                <a:sym typeface="Calibri"/>
              </a:rPr>
              <a:t>HS-02-</a:t>
            </a:r>
            <a:r>
              <a:rPr b="0" i="0" lang="en-US" sz="1200" u="none" cap="none" strike="noStrike">
                <a:solidFill>
                  <a:schemeClr val="dk1"/>
                </a:solidFill>
                <a:latin typeface="Calibri"/>
                <a:ea typeface="Calibri"/>
                <a:cs typeface="Calibri"/>
                <a:sym typeface="Calibri"/>
              </a:rPr>
              <a:t>Create a config.yml file</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HS-26-</a:t>
            </a:r>
            <a:r>
              <a:rPr b="0" i="0" lang="en-US" sz="1200" u="none" cap="none" strike="noStrike">
                <a:solidFill>
                  <a:schemeClr val="dk1"/>
                </a:solidFill>
                <a:latin typeface="Calibri"/>
                <a:ea typeface="Calibri"/>
                <a:cs typeface="Calibri"/>
                <a:sym typeface="Calibri"/>
              </a:rPr>
              <a:t>Specify in plugins.yml a path to a cert and key file.</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HS-24-</a:t>
            </a:r>
            <a:r>
              <a:rPr b="0" i="0" lang="en-US" sz="1200" u="none" cap="none" strike="noStrike">
                <a:solidFill>
                  <a:schemeClr val="dk1"/>
                </a:solidFill>
                <a:latin typeface="Calibri"/>
                <a:ea typeface="Calibri"/>
                <a:cs typeface="Calibri"/>
                <a:sym typeface="Calibri"/>
              </a:rPr>
              <a:t>Create custom Docker image with telnet preinstalled</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HS-15-</a:t>
            </a:r>
            <a:r>
              <a:rPr b="0" i="0" lang="en-US" sz="1200" u="none" cap="none" strike="noStrike">
                <a:solidFill>
                  <a:schemeClr val="dk1"/>
                </a:solidFill>
                <a:latin typeface="Calibri"/>
                <a:ea typeface="Calibri"/>
                <a:cs typeface="Calibri"/>
                <a:sym typeface="Calibri"/>
              </a:rPr>
              <a:t>Uses Debian docker image instead of Apache </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83" name="Google Shape;183;p2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84" name="Google Shape;184;p21"/>
          <p:cNvGrpSpPr/>
          <p:nvPr/>
        </p:nvGrpSpPr>
        <p:grpSpPr>
          <a:xfrm>
            <a:off x="8054840" y="308801"/>
            <a:ext cx="796168" cy="763718"/>
            <a:chOff x="5241175" y="4959100"/>
            <a:chExt cx="539775" cy="517775"/>
          </a:xfrm>
        </p:grpSpPr>
        <p:sp>
          <p:nvSpPr>
            <p:cNvPr id="185" name="Google Shape;185;p2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922000" y="590350"/>
            <a:ext cx="81240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Threadpools / Dynamic Firewalls</a:t>
            </a:r>
            <a:endParaRPr sz="3600">
              <a:solidFill>
                <a:srgbClr val="FFB600"/>
              </a:solidFill>
            </a:endParaRPr>
          </a:p>
          <a:p>
            <a:pPr indent="0" lvl="0" marL="457200" rtl="0" algn="ctr">
              <a:spcBef>
                <a:spcPts val="0"/>
              </a:spcBef>
              <a:spcAft>
                <a:spcPts val="0"/>
              </a:spcAft>
              <a:buClr>
                <a:schemeClr val="dk1"/>
              </a:buClr>
              <a:buSzPts val="1100"/>
              <a:buFont typeface="Arial"/>
              <a:buNone/>
            </a:pPr>
            <a:r>
              <a:rPr lang="en-US" sz="1200">
                <a:solidFill>
                  <a:schemeClr val="dk2"/>
                </a:solidFill>
                <a:latin typeface="Raleway Light"/>
                <a:ea typeface="Raleway Light"/>
                <a:cs typeface="Raleway Light"/>
                <a:sym typeface="Raleway Light"/>
              </a:rPr>
              <a:t>                                   								7 user stories</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3600">
              <a:solidFill>
                <a:srgbClr val="FFB600"/>
              </a:solidFill>
            </a:endParaRPr>
          </a:p>
        </p:txBody>
      </p:sp>
      <p:sp>
        <p:nvSpPr>
          <p:cNvPr id="196" name="Google Shape;196;p22"/>
          <p:cNvSpPr txBox="1"/>
          <p:nvPr/>
        </p:nvSpPr>
        <p:spPr>
          <a:xfrm>
            <a:off x="922000" y="1323300"/>
            <a:ext cx="7475400" cy="920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B600"/>
              </a:buClr>
              <a:buSzPts val="1400"/>
              <a:buFont typeface="Raleway Light"/>
              <a:buChar char="●"/>
            </a:pPr>
            <a:r>
              <a:rPr b="1" lang="en-US" u="sng">
                <a:solidFill>
                  <a:schemeClr val="dk1"/>
                </a:solidFill>
                <a:latin typeface="Calibri"/>
                <a:ea typeface="Calibri"/>
                <a:cs typeface="Calibri"/>
                <a:sym typeface="Calibri"/>
              </a:rPr>
              <a:t>Issue key | </a:t>
            </a:r>
            <a:r>
              <a:rPr lang="en-US" u="sng">
                <a:solidFill>
                  <a:schemeClr val="dk1"/>
                </a:solidFill>
                <a:latin typeface="Calibri"/>
                <a:ea typeface="Calibri"/>
                <a:cs typeface="Calibri"/>
                <a:sym typeface="Calibri"/>
              </a:rPr>
              <a:t>Summary:</a:t>
            </a:r>
            <a:endParaRPr u="sng">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HS-48-</a:t>
            </a:r>
            <a:r>
              <a:rPr lang="en-US" sz="1200">
                <a:solidFill>
                  <a:schemeClr val="dk1"/>
                </a:solidFill>
                <a:latin typeface="Calibri"/>
                <a:ea typeface="Calibri"/>
                <a:cs typeface="Calibri"/>
                <a:sym typeface="Calibri"/>
              </a:rPr>
              <a:t>Implement Thread pools </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HS-05-</a:t>
            </a:r>
            <a:r>
              <a:rPr lang="en-US" sz="1200">
                <a:solidFill>
                  <a:schemeClr val="dk1"/>
                </a:solidFill>
                <a:latin typeface="Calibri"/>
                <a:ea typeface="Calibri"/>
                <a:cs typeface="Calibri"/>
                <a:sym typeface="Calibri"/>
              </a:rPr>
              <a:t>Implement Dynamic Firewalls in HPotter</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HS-23-</a:t>
            </a:r>
            <a:r>
              <a:rPr lang="en-US" sz="1200">
                <a:solidFill>
                  <a:schemeClr val="dk1"/>
                </a:solidFill>
                <a:latin typeface="Calibri"/>
                <a:ea typeface="Calibri"/>
                <a:cs typeface="Calibri"/>
                <a:sym typeface="Calibri"/>
              </a:rPr>
              <a:t>Create Chain Commands for Dynamic Firewalls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HS-49-</a:t>
            </a:r>
            <a:r>
              <a:rPr lang="en-US" sz="1200">
                <a:solidFill>
                  <a:schemeClr val="dk1"/>
                </a:solidFill>
                <a:latin typeface="Calibri"/>
                <a:ea typeface="Calibri"/>
                <a:cs typeface="Calibri"/>
                <a:sym typeface="Calibri"/>
              </a:rPr>
              <a:t>Create process limit</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HS-62-</a:t>
            </a:r>
            <a:r>
              <a:rPr lang="en-US" sz="1200">
                <a:solidFill>
                  <a:schemeClr val="dk1"/>
                </a:solidFill>
                <a:latin typeface="Calibri"/>
                <a:ea typeface="Calibri"/>
                <a:cs typeface="Calibri"/>
                <a:sym typeface="Calibri"/>
              </a:rPr>
              <a:t>Write Unit test for ListenThread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HS-63-</a:t>
            </a:r>
            <a:r>
              <a:rPr lang="en-US" sz="1200">
                <a:solidFill>
                  <a:schemeClr val="dk1"/>
                </a:solidFill>
                <a:latin typeface="Calibri"/>
                <a:ea typeface="Calibri"/>
                <a:cs typeface="Calibri"/>
                <a:sym typeface="Calibri"/>
              </a:rPr>
              <a:t>Write Unit test for Container Thread</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HS-43-</a:t>
            </a:r>
            <a:r>
              <a:rPr lang="en-US" sz="1200">
                <a:solidFill>
                  <a:schemeClr val="dk1"/>
                </a:solidFill>
                <a:latin typeface="Calibri"/>
                <a:ea typeface="Calibri"/>
                <a:cs typeface="Calibri"/>
                <a:sym typeface="Calibri"/>
              </a:rPr>
              <a:t>Generalize one way thread to deal with multiple port</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197" name="Google Shape;197;p2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98" name="Google Shape;198;p22"/>
          <p:cNvGrpSpPr/>
          <p:nvPr/>
        </p:nvGrpSpPr>
        <p:grpSpPr>
          <a:xfrm>
            <a:off x="8054841" y="308802"/>
            <a:ext cx="796168" cy="763718"/>
            <a:chOff x="5241175" y="4959100"/>
            <a:chExt cx="539775" cy="517775"/>
          </a:xfrm>
        </p:grpSpPr>
        <p:sp>
          <p:nvSpPr>
            <p:cNvPr id="199" name="Google Shape;199;p2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922000" y="590350"/>
            <a:ext cx="71328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SSH Stories</a:t>
            </a:r>
            <a:endParaRPr sz="3600">
              <a:solidFill>
                <a:srgbClr val="FFB600"/>
              </a:solidFill>
            </a:endParaRPr>
          </a:p>
          <a:p>
            <a:pPr indent="0" lvl="0" marL="457200" rtl="0" algn="r">
              <a:spcBef>
                <a:spcPts val="0"/>
              </a:spcBef>
              <a:spcAft>
                <a:spcPts val="0"/>
              </a:spcAft>
              <a:buClr>
                <a:schemeClr val="dk1"/>
              </a:buClr>
              <a:buSzPts val="1100"/>
              <a:buFont typeface="Arial"/>
              <a:buNone/>
            </a:pPr>
            <a:r>
              <a:rPr lang="en-US" sz="1200">
                <a:solidFill>
                  <a:schemeClr val="dk2"/>
                </a:solidFill>
                <a:latin typeface="Raleway Light"/>
                <a:ea typeface="Raleway Light"/>
                <a:cs typeface="Raleway Light"/>
                <a:sym typeface="Raleway Light"/>
              </a:rPr>
              <a:t>6 user stories</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3600">
              <a:solidFill>
                <a:srgbClr val="FFB600"/>
              </a:solidFill>
            </a:endParaRPr>
          </a:p>
        </p:txBody>
      </p:sp>
      <p:sp>
        <p:nvSpPr>
          <p:cNvPr id="210" name="Google Shape;210;p23"/>
          <p:cNvSpPr txBox="1"/>
          <p:nvPr/>
        </p:nvSpPr>
        <p:spPr>
          <a:xfrm>
            <a:off x="922000" y="1323300"/>
            <a:ext cx="7475400" cy="920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B600"/>
              </a:buClr>
              <a:buSzPts val="1400"/>
              <a:buFont typeface="Raleway Light"/>
              <a:buChar char="●"/>
            </a:pPr>
            <a:r>
              <a:rPr b="1" lang="en-US" u="sng">
                <a:solidFill>
                  <a:schemeClr val="dk1"/>
                </a:solidFill>
                <a:latin typeface="Calibri"/>
                <a:ea typeface="Calibri"/>
                <a:cs typeface="Calibri"/>
                <a:sym typeface="Calibri"/>
              </a:rPr>
              <a:t>Issue key | </a:t>
            </a:r>
            <a:r>
              <a:rPr lang="en-US" u="sng">
                <a:solidFill>
                  <a:schemeClr val="dk1"/>
                </a:solidFill>
                <a:latin typeface="Calibri"/>
                <a:ea typeface="Calibri"/>
                <a:cs typeface="Calibri"/>
                <a:sym typeface="Calibri"/>
              </a:rPr>
              <a:t>Summary:</a:t>
            </a:r>
            <a:endParaRPr u="sng">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HS-03-</a:t>
            </a:r>
            <a:r>
              <a:rPr lang="en-US" sz="1200">
                <a:solidFill>
                  <a:schemeClr val="dk1"/>
                </a:solidFill>
                <a:latin typeface="Calibri"/>
                <a:ea typeface="Calibri"/>
                <a:cs typeface="Calibri"/>
                <a:sym typeface="Calibri"/>
              </a:rPr>
              <a:t>Remove Destination IP out of tables.py</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HS-47-</a:t>
            </a:r>
            <a:r>
              <a:rPr lang="en-US" sz="1200">
                <a:solidFill>
                  <a:schemeClr val="dk1"/>
                </a:solidFill>
                <a:latin typeface="Calibri"/>
                <a:ea typeface="Calibri"/>
                <a:cs typeface="Calibri"/>
                <a:sym typeface="Calibri"/>
              </a:rPr>
              <a:t>Capture Credentials with SSH</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HS-06-</a:t>
            </a:r>
            <a:r>
              <a:rPr lang="en-US" sz="1200">
                <a:solidFill>
                  <a:schemeClr val="dk1"/>
                </a:solidFill>
                <a:latin typeface="Calibri"/>
                <a:ea typeface="Calibri"/>
                <a:cs typeface="Calibri"/>
                <a:sym typeface="Calibri"/>
              </a:rPr>
              <a:t>Clean Up SSH</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HS-53-</a:t>
            </a:r>
            <a:r>
              <a:rPr lang="en-US" sz="1200">
                <a:solidFill>
                  <a:schemeClr val="dk1"/>
                </a:solidFill>
                <a:latin typeface="Calibri"/>
                <a:ea typeface="Calibri"/>
                <a:cs typeface="Calibri"/>
                <a:sym typeface="Calibri"/>
              </a:rPr>
              <a:t>Get SSH hooked up in the one way threads.</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HS-13-</a:t>
            </a:r>
            <a:r>
              <a:rPr lang="en-US" sz="1200">
                <a:solidFill>
                  <a:schemeClr val="dk1"/>
                </a:solidFill>
                <a:latin typeface="Calibri"/>
                <a:ea typeface="Calibri"/>
                <a:cs typeface="Calibri"/>
                <a:sym typeface="Calibri"/>
              </a:rPr>
              <a:t>plugins/ssh.py should call the containerthread instead of fake shell(line 118)</a:t>
            </a:r>
            <a:endParaRPr sz="1200">
              <a:solidFill>
                <a:schemeClr val="dk1"/>
              </a:solidFill>
              <a:latin typeface="Calibri"/>
              <a:ea typeface="Calibri"/>
              <a:cs typeface="Calibri"/>
              <a:sym typeface="Calibri"/>
            </a:endParaRPr>
          </a:p>
          <a:p>
            <a:pPr indent="-304800" lvl="0" marL="457200" rtl="0" algn="l">
              <a:spcBef>
                <a:spcPts val="0"/>
              </a:spcBef>
              <a:spcAft>
                <a:spcPts val="0"/>
              </a:spcAft>
              <a:buClr>
                <a:srgbClr val="FFB600"/>
              </a:buClr>
              <a:buSzPts val="1200"/>
              <a:buFont typeface="Raleway Light"/>
              <a:buChar char="●"/>
            </a:pPr>
            <a:r>
              <a:rPr b="1" lang="en-US" sz="1200">
                <a:solidFill>
                  <a:schemeClr val="dk1"/>
                </a:solidFill>
                <a:latin typeface="Calibri"/>
                <a:ea typeface="Calibri"/>
                <a:cs typeface="Calibri"/>
                <a:sym typeface="Calibri"/>
              </a:rPr>
              <a:t>HS-25-</a:t>
            </a:r>
            <a:r>
              <a:rPr lang="en-US" sz="1200">
                <a:solidFill>
                  <a:schemeClr val="dk1"/>
                </a:solidFill>
                <a:latin typeface="Calibri"/>
                <a:ea typeface="Calibri"/>
                <a:cs typeface="Calibri"/>
                <a:sym typeface="Calibri"/>
              </a:rPr>
              <a:t>Disallow port forwarding in ssh.py</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11" name="Google Shape;211;p2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212" name="Google Shape;212;p23"/>
          <p:cNvGrpSpPr/>
          <p:nvPr/>
        </p:nvGrpSpPr>
        <p:grpSpPr>
          <a:xfrm>
            <a:off x="8054841" y="308802"/>
            <a:ext cx="796168" cy="763718"/>
            <a:chOff x="5241175" y="4959100"/>
            <a:chExt cx="539775" cy="517775"/>
          </a:xfrm>
        </p:grpSpPr>
        <p:sp>
          <p:nvSpPr>
            <p:cNvPr id="213" name="Google Shape;213;p2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922000" y="590350"/>
            <a:ext cx="7475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Front end/Dashboard</a:t>
            </a:r>
            <a:endParaRPr sz="3600">
              <a:solidFill>
                <a:srgbClr val="FFB600"/>
              </a:solidFill>
            </a:endParaRPr>
          </a:p>
          <a:p>
            <a:pPr indent="0" lvl="0" marL="457200" rtl="0" algn="r">
              <a:spcBef>
                <a:spcPts val="0"/>
              </a:spcBef>
              <a:spcAft>
                <a:spcPts val="0"/>
              </a:spcAft>
              <a:buClr>
                <a:schemeClr val="dk1"/>
              </a:buClr>
              <a:buSzPts val="1100"/>
              <a:buFont typeface="Arial"/>
              <a:buNone/>
            </a:pPr>
            <a:r>
              <a:rPr lang="en-US" sz="1200">
                <a:solidFill>
                  <a:schemeClr val="dk2"/>
                </a:solidFill>
                <a:latin typeface="Raleway Light"/>
                <a:ea typeface="Raleway Light"/>
                <a:cs typeface="Raleway Light"/>
                <a:sym typeface="Raleway Light"/>
              </a:rPr>
              <a:t>10 user stories</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3600">
              <a:solidFill>
                <a:srgbClr val="FFB600"/>
              </a:solidFill>
            </a:endParaRPr>
          </a:p>
        </p:txBody>
      </p:sp>
      <p:sp>
        <p:nvSpPr>
          <p:cNvPr id="224" name="Google Shape;224;p24"/>
          <p:cNvSpPr txBox="1"/>
          <p:nvPr/>
        </p:nvSpPr>
        <p:spPr>
          <a:xfrm>
            <a:off x="922000" y="1323300"/>
            <a:ext cx="7475400" cy="92043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rgbClr val="FFB600"/>
              </a:buClr>
              <a:buSzPts val="1400"/>
              <a:buFont typeface="Raleway Light"/>
              <a:buChar char="●"/>
            </a:pPr>
            <a:r>
              <a:rPr b="1" i="0" lang="en-US" sz="1400" u="sng" cap="none" strike="noStrike">
                <a:solidFill>
                  <a:schemeClr val="dk1"/>
                </a:solidFill>
                <a:latin typeface="Calibri"/>
                <a:ea typeface="Calibri"/>
                <a:cs typeface="Calibri"/>
                <a:sym typeface="Calibri"/>
              </a:rPr>
              <a:t>Issue key | </a:t>
            </a:r>
            <a:r>
              <a:rPr b="0" i="0" lang="en-US" sz="1400" u="sng" cap="none" strike="noStrike">
                <a:solidFill>
                  <a:srgbClr val="000000"/>
                </a:solidFill>
                <a:latin typeface="Calibri"/>
                <a:ea typeface="Calibri"/>
                <a:cs typeface="Calibri"/>
                <a:sym typeface="Calibri"/>
              </a:rPr>
              <a:t>Summary:</a:t>
            </a:r>
            <a:endParaRPr b="0" i="0" sz="1400" u="sng"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HS-29-</a:t>
            </a:r>
            <a:r>
              <a:rPr b="0" i="0" lang="en-US" sz="1200" u="none" cap="none" strike="noStrike">
                <a:solidFill>
                  <a:schemeClr val="dk1"/>
                </a:solidFill>
                <a:latin typeface="Calibri"/>
                <a:ea typeface="Calibri"/>
                <a:cs typeface="Calibri"/>
                <a:sym typeface="Calibri"/>
              </a:rPr>
              <a:t>Check into GeckoBoard as dashboard builder</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HS-28-</a:t>
            </a:r>
            <a:r>
              <a:rPr b="0" i="0" lang="en-US" sz="1200" u="none" cap="none" strike="noStrike">
                <a:solidFill>
                  <a:schemeClr val="dk1"/>
                </a:solidFill>
                <a:latin typeface="Calibri"/>
                <a:ea typeface="Calibri"/>
                <a:cs typeface="Calibri"/>
                <a:sym typeface="Calibri"/>
              </a:rPr>
              <a:t>Check into Freeboard.io as dashboard builder</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HS-16</a:t>
            </a:r>
            <a:r>
              <a:rPr b="0" i="0" lang="en-US" sz="1200" u="none" cap="none" strike="noStrike">
                <a:solidFill>
                  <a:schemeClr val="dk1"/>
                </a:solidFill>
                <a:latin typeface="Calibri"/>
                <a:ea typeface="Calibri"/>
                <a:cs typeface="Calibri"/>
                <a:sym typeface="Calibri"/>
              </a:rPr>
              <a:t>-Look into SQLAlchemy reflections to pull schema</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HS-36-</a:t>
            </a:r>
            <a:r>
              <a:rPr b="0" i="0" lang="en-US" sz="1200" u="none" cap="none" strike="noStrike">
                <a:solidFill>
                  <a:schemeClr val="dk1"/>
                </a:solidFill>
                <a:latin typeface="Calibri"/>
                <a:ea typeface="Calibri"/>
                <a:cs typeface="Calibri"/>
                <a:sym typeface="Calibri"/>
              </a:rPr>
              <a:t>Meet with Jon about queries </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HS-11-</a:t>
            </a:r>
            <a:r>
              <a:rPr b="0" i="0" lang="en-US" sz="1200" u="none" cap="none" strike="noStrike">
                <a:solidFill>
                  <a:schemeClr val="dk1"/>
                </a:solidFill>
                <a:latin typeface="Calibri"/>
                <a:ea typeface="Calibri"/>
                <a:cs typeface="Calibri"/>
                <a:sym typeface="Calibri"/>
              </a:rPr>
              <a:t>Connecting JSON server Changing path env variables </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HS-39-</a:t>
            </a:r>
            <a:r>
              <a:rPr b="0" i="0" lang="en-US" sz="1200" u="none" cap="none" strike="noStrike">
                <a:solidFill>
                  <a:schemeClr val="dk1"/>
                </a:solidFill>
                <a:latin typeface="Calibri"/>
                <a:ea typeface="Calibri"/>
                <a:cs typeface="Calibri"/>
                <a:sym typeface="Calibri"/>
              </a:rPr>
              <a:t>Test dashboards, and determine which works best for HPotter</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HS-14-</a:t>
            </a:r>
            <a:r>
              <a:rPr b="0" i="0" lang="en-US" sz="1200" u="none" cap="none" strike="noStrike">
                <a:solidFill>
                  <a:schemeClr val="dk1"/>
                </a:solidFill>
                <a:latin typeface="Calibri"/>
                <a:ea typeface="Calibri"/>
                <a:cs typeface="Calibri"/>
                <a:sym typeface="Calibri"/>
              </a:rPr>
              <a:t>Build GraphQL api for hpotter database</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HS-37-</a:t>
            </a:r>
            <a:r>
              <a:rPr b="0" i="0" lang="en-US" sz="1200" u="none" cap="none" strike="noStrike">
                <a:solidFill>
                  <a:schemeClr val="dk1"/>
                </a:solidFill>
                <a:latin typeface="Calibri"/>
                <a:ea typeface="Calibri"/>
                <a:cs typeface="Calibri"/>
                <a:sym typeface="Calibri"/>
              </a:rPr>
              <a:t>Use iptc.easy instead of the iptc package directly</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HS-35-</a:t>
            </a:r>
            <a:r>
              <a:rPr b="0" i="0" lang="en-US" sz="1200" u="none" cap="none" strike="noStrike">
                <a:solidFill>
                  <a:schemeClr val="dk1"/>
                </a:solidFill>
                <a:latin typeface="Calibri"/>
                <a:ea typeface="Calibri"/>
                <a:cs typeface="Calibri"/>
                <a:sym typeface="Calibri"/>
              </a:rPr>
              <a:t>serve the api using python http builtin</a:t>
            </a:r>
            <a:endParaRPr b="0" i="0" sz="1200" u="none" cap="none" strike="noStrike">
              <a:solidFill>
                <a:schemeClr val="dk1"/>
              </a:solidFill>
              <a:latin typeface="Calibri"/>
              <a:ea typeface="Calibri"/>
              <a:cs typeface="Calibri"/>
              <a:sym typeface="Calibri"/>
            </a:endParaRPr>
          </a:p>
          <a:p>
            <a:pPr indent="-304800" lvl="0" marL="457200" marR="0" rtl="0" algn="l">
              <a:lnSpc>
                <a:spcPct val="100000"/>
              </a:lnSpc>
              <a:spcBef>
                <a:spcPts val="0"/>
              </a:spcBef>
              <a:spcAft>
                <a:spcPts val="0"/>
              </a:spcAft>
              <a:buClr>
                <a:srgbClr val="FFB600"/>
              </a:buClr>
              <a:buSzPts val="1200"/>
              <a:buFont typeface="Raleway Light"/>
              <a:buChar char="●"/>
            </a:pPr>
            <a:r>
              <a:rPr b="1" i="0" lang="en-US" sz="1200" u="none" cap="none" strike="noStrike">
                <a:solidFill>
                  <a:schemeClr val="dk1"/>
                </a:solidFill>
                <a:latin typeface="Calibri"/>
                <a:ea typeface="Calibri"/>
                <a:cs typeface="Calibri"/>
                <a:sym typeface="Calibri"/>
              </a:rPr>
              <a:t>HS-33-</a:t>
            </a:r>
            <a:r>
              <a:rPr b="0" i="0" lang="en-US" sz="1200" u="none" cap="none" strike="noStrike">
                <a:solidFill>
                  <a:schemeClr val="dk1"/>
                </a:solidFill>
                <a:latin typeface="Calibri"/>
                <a:ea typeface="Calibri"/>
                <a:cs typeface="Calibri"/>
                <a:sym typeface="Calibri"/>
              </a:rPr>
              <a:t>get reflection to extract table data</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
        <p:nvSpPr>
          <p:cNvPr id="225" name="Google Shape;225;p2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226" name="Google Shape;226;p24"/>
          <p:cNvGrpSpPr/>
          <p:nvPr/>
        </p:nvGrpSpPr>
        <p:grpSpPr>
          <a:xfrm>
            <a:off x="8054840" y="308801"/>
            <a:ext cx="796168" cy="763718"/>
            <a:chOff x="5241175" y="4959100"/>
            <a:chExt cx="539775" cy="517775"/>
          </a:xfrm>
        </p:grpSpPr>
        <p:sp>
          <p:nvSpPr>
            <p:cNvPr id="227" name="Google Shape;227;p2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5"/>
          <p:cNvSpPr txBox="1"/>
          <p:nvPr>
            <p:ph type="ctrTitle"/>
          </p:nvPr>
        </p:nvSpPr>
        <p:spPr>
          <a:xfrm>
            <a:off x="685800" y="402542"/>
            <a:ext cx="77724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800"/>
              <a:buNone/>
            </a:pPr>
            <a:r>
              <a:rPr lang="en-US"/>
              <a:t>Data Analytics Report</a:t>
            </a:r>
            <a:endParaRPr>
              <a:solidFill>
                <a:srgbClr val="000000"/>
              </a:solidFill>
            </a:endParaRPr>
          </a:p>
        </p:txBody>
      </p:sp>
      <p:sp>
        <p:nvSpPr>
          <p:cNvPr id="238" name="Google Shape;238;p25"/>
          <p:cNvSpPr txBox="1"/>
          <p:nvPr/>
        </p:nvSpPr>
        <p:spPr>
          <a:xfrm>
            <a:off x="7811325" y="0"/>
            <a:ext cx="960900" cy="139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600"/>
              <a:buFont typeface="Arial"/>
              <a:buNone/>
            </a:pPr>
            <a:r>
              <a:t/>
            </a:r>
            <a:endParaRPr b="0" i="0" sz="9600" u="none" cap="none" strike="noStrike">
              <a:solidFill>
                <a:srgbClr val="434343"/>
              </a:solidFill>
              <a:latin typeface="Raleway ExtraBold"/>
              <a:ea typeface="Raleway ExtraBold"/>
              <a:cs typeface="Raleway ExtraBold"/>
              <a:sym typeface="Raleway ExtraBold"/>
            </a:endParaRPr>
          </a:p>
        </p:txBody>
      </p:sp>
      <p:grpSp>
        <p:nvGrpSpPr>
          <p:cNvPr id="239" name="Google Shape;239;p25"/>
          <p:cNvGrpSpPr/>
          <p:nvPr/>
        </p:nvGrpSpPr>
        <p:grpSpPr>
          <a:xfrm>
            <a:off x="8056531" y="173650"/>
            <a:ext cx="793438" cy="1034192"/>
            <a:chOff x="2624850" y="4296000"/>
            <a:chExt cx="380400" cy="495825"/>
          </a:xfrm>
        </p:grpSpPr>
        <p:sp>
          <p:nvSpPr>
            <p:cNvPr id="240" name="Google Shape;240;p25"/>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3" name="Google Shape;243;p25"/>
          <p:cNvSpPr txBox="1"/>
          <p:nvPr>
            <p:ph idx="1" type="subTitle"/>
          </p:nvPr>
        </p:nvSpPr>
        <p:spPr>
          <a:xfrm>
            <a:off x="936550" y="1899425"/>
            <a:ext cx="2393700" cy="289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US">
                <a:solidFill>
                  <a:schemeClr val="dk2"/>
                </a:solidFill>
                <a:latin typeface="Raleway"/>
                <a:ea typeface="Raleway"/>
                <a:cs typeface="Raleway"/>
                <a:sym typeface="Raleway"/>
              </a:rPr>
              <a:t>USER STORIES COMPLETED:</a:t>
            </a:r>
            <a:endParaRPr b="1">
              <a:latin typeface="Raleway"/>
              <a:ea typeface="Raleway"/>
              <a:cs typeface="Raleway"/>
              <a:sym typeface="Raleway"/>
            </a:endParaRPr>
          </a:p>
          <a:p>
            <a:pPr indent="0" lvl="0" marL="0" rtl="0" algn="l">
              <a:lnSpc>
                <a:spcPct val="100000"/>
              </a:lnSpc>
              <a:spcBef>
                <a:spcPts val="600"/>
              </a:spcBef>
              <a:spcAft>
                <a:spcPts val="0"/>
              </a:spcAft>
              <a:buSzPts val="1400"/>
              <a:buNone/>
            </a:pPr>
            <a:r>
              <a:rPr b="1" lang="en-US">
                <a:latin typeface="Raleway"/>
                <a:ea typeface="Raleway"/>
                <a:cs typeface="Raleway"/>
                <a:sym typeface="Raleway"/>
              </a:rPr>
              <a:t>45 total</a:t>
            </a:r>
            <a:endParaRPr b="1">
              <a:latin typeface="Raleway"/>
              <a:ea typeface="Raleway"/>
              <a:cs typeface="Raleway"/>
              <a:sym typeface="Raleway"/>
            </a:endParaRPr>
          </a:p>
          <a:p>
            <a:pPr indent="0" lvl="0" marL="0" rtl="0" algn="l">
              <a:lnSpc>
                <a:spcPct val="100000"/>
              </a:lnSpc>
              <a:spcBef>
                <a:spcPts val="600"/>
              </a:spcBef>
              <a:spcAft>
                <a:spcPts val="0"/>
              </a:spcAft>
              <a:buSzPts val="1400"/>
              <a:buNone/>
            </a:pPr>
            <a:r>
              <a:t/>
            </a:r>
            <a:endParaRPr b="1">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b="1" lang="en-US">
                <a:solidFill>
                  <a:schemeClr val="dk2"/>
                </a:solidFill>
                <a:latin typeface="Raleway"/>
                <a:ea typeface="Raleway"/>
                <a:cs typeface="Raleway"/>
                <a:sym typeface="Raleway"/>
              </a:rPr>
              <a:t>USER STORIES</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b="1" lang="en-US">
                <a:solidFill>
                  <a:schemeClr val="dk2"/>
                </a:solidFill>
                <a:latin typeface="Raleway"/>
                <a:ea typeface="Raleway"/>
                <a:cs typeface="Raleway"/>
                <a:sym typeface="Raleway"/>
              </a:rPr>
              <a:t>INCOMPLETE</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b="1" lang="en-US">
                <a:solidFill>
                  <a:schemeClr val="lt1"/>
                </a:solidFill>
                <a:latin typeface="Raleway"/>
                <a:ea typeface="Raleway"/>
                <a:cs typeface="Raleway"/>
                <a:sym typeface="Raleway"/>
              </a:rPr>
              <a:t>6</a:t>
            </a:r>
            <a:endParaRPr/>
          </a:p>
        </p:txBody>
      </p:sp>
      <p:sp>
        <p:nvSpPr>
          <p:cNvPr id="244" name="Google Shape;244;p25"/>
          <p:cNvSpPr txBox="1"/>
          <p:nvPr>
            <p:ph idx="4294967295" type="body"/>
          </p:nvPr>
        </p:nvSpPr>
        <p:spPr>
          <a:xfrm>
            <a:off x="2792900" y="1899325"/>
            <a:ext cx="3218400" cy="2613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400"/>
              <a:buNone/>
            </a:pPr>
            <a:r>
              <a:rPr b="1" lang="en-US">
                <a:solidFill>
                  <a:schemeClr val="dk2"/>
                </a:solidFill>
                <a:latin typeface="Raleway"/>
                <a:ea typeface="Raleway"/>
                <a:cs typeface="Raleway"/>
                <a:sym typeface="Raleway"/>
              </a:rPr>
              <a:t>Of those 45:</a:t>
            </a:r>
            <a:endParaRPr b="1">
              <a:solidFill>
                <a:schemeClr val="dk2"/>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15 - Organization/Demo</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6 - Threadpools/Firewalls</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8 - Telnet</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6 - SSH</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10 - Front End</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t/>
            </a:r>
            <a:endParaRPr b="1">
              <a:solidFill>
                <a:schemeClr val="lt1"/>
              </a:solidFill>
              <a:latin typeface="Raleway"/>
              <a:ea typeface="Raleway"/>
              <a:cs typeface="Raleway"/>
              <a:sym typeface="Raleway"/>
            </a:endParaRPr>
          </a:p>
        </p:txBody>
      </p:sp>
      <p:sp>
        <p:nvSpPr>
          <p:cNvPr id="245" name="Google Shape;245;p25"/>
          <p:cNvSpPr txBox="1"/>
          <p:nvPr>
            <p:ph idx="4294967295" type="body"/>
          </p:nvPr>
        </p:nvSpPr>
        <p:spPr>
          <a:xfrm>
            <a:off x="6011600" y="1899425"/>
            <a:ext cx="2332200" cy="1672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SzPts val="1400"/>
              <a:buNone/>
            </a:pPr>
            <a:r>
              <a:rPr b="1" lang="en-US">
                <a:solidFill>
                  <a:schemeClr val="dk2"/>
                </a:solidFill>
                <a:latin typeface="Raleway"/>
                <a:ea typeface="Raleway"/>
                <a:cs typeface="Raleway"/>
                <a:sym typeface="Raleway"/>
              </a:rPr>
              <a:t>INCREASED COVERAGE</a:t>
            </a:r>
            <a:r>
              <a:rPr b="1" lang="en-US">
                <a:solidFill>
                  <a:schemeClr val="dk2"/>
                </a:solidFill>
                <a:latin typeface="Raleway"/>
                <a:ea typeface="Raleway"/>
                <a:cs typeface="Raleway"/>
                <a:sym typeface="Raleway"/>
              </a:rPr>
              <a:t>:</a:t>
            </a:r>
            <a:endParaRPr b="1">
              <a:solidFill>
                <a:schemeClr val="lt1"/>
              </a:solidFill>
              <a:latin typeface="Raleway"/>
              <a:ea typeface="Raleway"/>
              <a:cs typeface="Raleway"/>
              <a:sym typeface="Raleway"/>
            </a:endParaRPr>
          </a:p>
          <a:p>
            <a:pPr indent="0" lvl="0" marL="0" rtl="0" algn="l">
              <a:spcBef>
                <a:spcPts val="600"/>
              </a:spcBef>
              <a:spcAft>
                <a:spcPts val="0"/>
              </a:spcAft>
              <a:buSzPts val="1400"/>
              <a:buNone/>
            </a:pPr>
            <a:r>
              <a:rPr b="1" lang="en-US">
                <a:solidFill>
                  <a:schemeClr val="lt1"/>
                </a:solidFill>
                <a:latin typeface="Raleway"/>
                <a:ea typeface="Raleway"/>
                <a:cs typeface="Raleway"/>
                <a:sym typeface="Raleway"/>
              </a:rPr>
              <a:t>27.22%</a:t>
            </a:r>
            <a:endParaRPr b="1">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922000" y="590350"/>
            <a:ext cx="7475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B600"/>
                </a:solidFill>
              </a:rPr>
              <a:t>Left in Backlog</a:t>
            </a:r>
            <a:r>
              <a:rPr lang="en-US" sz="3600">
                <a:solidFill>
                  <a:srgbClr val="FFB600"/>
                </a:solidFill>
              </a:rPr>
              <a:t>:</a:t>
            </a:r>
            <a:endParaRPr sz="3600">
              <a:solidFill>
                <a:srgbClr val="FFB600"/>
              </a:solidFill>
            </a:endParaRPr>
          </a:p>
        </p:txBody>
      </p:sp>
      <p:sp>
        <p:nvSpPr>
          <p:cNvPr id="251" name="Google Shape;251;p2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252" name="Google Shape;252;p26"/>
          <p:cNvGrpSpPr/>
          <p:nvPr/>
        </p:nvGrpSpPr>
        <p:grpSpPr>
          <a:xfrm>
            <a:off x="8054840" y="308801"/>
            <a:ext cx="796168" cy="763718"/>
            <a:chOff x="5241175" y="4959100"/>
            <a:chExt cx="539775" cy="517775"/>
          </a:xfrm>
        </p:grpSpPr>
        <p:sp>
          <p:nvSpPr>
            <p:cNvPr id="253" name="Google Shape;253;p2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p26"/>
          <p:cNvSpPr txBox="1"/>
          <p:nvPr/>
        </p:nvSpPr>
        <p:spPr>
          <a:xfrm>
            <a:off x="426900" y="1472113"/>
            <a:ext cx="8290200" cy="27186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600"/>
              </a:spcBef>
              <a:spcAft>
                <a:spcPts val="0"/>
              </a:spcAft>
              <a:buClr>
                <a:srgbClr val="FFB600"/>
              </a:buClr>
              <a:buSzPts val="2300"/>
              <a:buFont typeface="Raleway Light"/>
              <a:buChar char="●"/>
            </a:pPr>
            <a:r>
              <a:rPr lang="en-US" sz="2300">
                <a:solidFill>
                  <a:schemeClr val="dk2"/>
                </a:solidFill>
                <a:latin typeface="Raleway Light"/>
                <a:ea typeface="Raleway Light"/>
                <a:cs typeface="Raleway Light"/>
                <a:sym typeface="Raleway Light"/>
              </a:rPr>
              <a:t>HS-44- GEOIP </a:t>
            </a:r>
            <a:r>
              <a:rPr lang="en-US" sz="2300">
                <a:solidFill>
                  <a:schemeClr val="dk2"/>
                </a:solidFill>
                <a:latin typeface="Raleway Light"/>
                <a:ea typeface="Raleway Light"/>
                <a:cs typeface="Raleway Light"/>
                <a:sym typeface="Raleway Light"/>
              </a:rPr>
              <a:t>connections</a:t>
            </a:r>
            <a:r>
              <a:rPr lang="en-US" sz="2300">
                <a:solidFill>
                  <a:schemeClr val="dk2"/>
                </a:solidFill>
                <a:latin typeface="Raleway Light"/>
                <a:ea typeface="Raleway Light"/>
                <a:cs typeface="Raleway Light"/>
                <a:sym typeface="Raleway Light"/>
              </a:rPr>
              <a:t> with latitude and </a:t>
            </a:r>
            <a:r>
              <a:rPr lang="en-US" sz="2300">
                <a:solidFill>
                  <a:schemeClr val="dk2"/>
                </a:solidFill>
                <a:latin typeface="Raleway Light"/>
                <a:ea typeface="Raleway Light"/>
                <a:cs typeface="Raleway Light"/>
                <a:sym typeface="Raleway Light"/>
              </a:rPr>
              <a:t>longitude</a:t>
            </a:r>
            <a:endParaRPr sz="2300">
              <a:solidFill>
                <a:schemeClr val="dk2"/>
              </a:solidFill>
              <a:latin typeface="Raleway Light"/>
              <a:ea typeface="Raleway Light"/>
              <a:cs typeface="Raleway Light"/>
              <a:sym typeface="Raleway Light"/>
            </a:endParaRPr>
          </a:p>
          <a:p>
            <a:pPr indent="0" lvl="0" marL="0" marR="0" rtl="0" algn="l">
              <a:lnSpc>
                <a:spcPct val="100000"/>
              </a:lnSpc>
              <a:spcBef>
                <a:spcPts val="600"/>
              </a:spcBef>
              <a:spcAft>
                <a:spcPts val="0"/>
              </a:spcAft>
              <a:buNone/>
            </a:pPr>
            <a:r>
              <a:t/>
            </a:r>
            <a:endParaRPr sz="2300">
              <a:solidFill>
                <a:schemeClr val="dk2"/>
              </a:solidFill>
              <a:latin typeface="Raleway Light"/>
              <a:ea typeface="Raleway Light"/>
              <a:cs typeface="Raleway Light"/>
              <a:sym typeface="Raleway Light"/>
            </a:endParaRPr>
          </a:p>
          <a:p>
            <a:pPr indent="-374650" lvl="0" marL="457200" marR="0" rtl="0" algn="l">
              <a:lnSpc>
                <a:spcPct val="100000"/>
              </a:lnSpc>
              <a:spcBef>
                <a:spcPts val="600"/>
              </a:spcBef>
              <a:spcAft>
                <a:spcPts val="0"/>
              </a:spcAft>
              <a:buClr>
                <a:srgbClr val="FFB600"/>
              </a:buClr>
              <a:buSzPts val="2300"/>
              <a:buFont typeface="Raleway Light"/>
              <a:buChar char="●"/>
            </a:pPr>
            <a:r>
              <a:rPr lang="en-US" sz="2300">
                <a:solidFill>
                  <a:schemeClr val="dk2"/>
                </a:solidFill>
                <a:latin typeface="Raleway Light"/>
                <a:ea typeface="Raleway Light"/>
                <a:cs typeface="Raleway Light"/>
                <a:sym typeface="Raleway Light"/>
              </a:rPr>
              <a:t>HS-7- </a:t>
            </a:r>
            <a:r>
              <a:rPr lang="en-US" sz="2300">
                <a:solidFill>
                  <a:schemeClr val="dk2"/>
                </a:solidFill>
                <a:latin typeface="Raleway Light"/>
                <a:ea typeface="Raleway Light"/>
                <a:cs typeface="Raleway Light"/>
                <a:sym typeface="Raleway Light"/>
              </a:rPr>
              <a:t>Research</a:t>
            </a:r>
            <a:r>
              <a:rPr lang="en-US" sz="2300">
                <a:solidFill>
                  <a:schemeClr val="dk2"/>
                </a:solidFill>
                <a:latin typeface="Raleway Light"/>
                <a:ea typeface="Raleway Light"/>
                <a:cs typeface="Raleway Light"/>
                <a:sym typeface="Raleway Light"/>
              </a:rPr>
              <a:t> </a:t>
            </a:r>
            <a:r>
              <a:rPr lang="en-US" sz="2300">
                <a:solidFill>
                  <a:schemeClr val="dk2"/>
                </a:solidFill>
                <a:latin typeface="Raleway Light"/>
                <a:ea typeface="Raleway Light"/>
                <a:cs typeface="Raleway Light"/>
                <a:sym typeface="Raleway Light"/>
              </a:rPr>
              <a:t>Feasibility</a:t>
            </a:r>
            <a:r>
              <a:rPr lang="en-US" sz="2300">
                <a:solidFill>
                  <a:schemeClr val="dk2"/>
                </a:solidFill>
                <a:latin typeface="Raleway Light"/>
                <a:ea typeface="Raleway Light"/>
                <a:cs typeface="Raleway Light"/>
                <a:sym typeface="Raleway Light"/>
              </a:rPr>
              <a:t> for implementing potter in more places</a:t>
            </a:r>
            <a:endParaRPr sz="2300">
              <a:solidFill>
                <a:schemeClr val="dk2"/>
              </a:solidFill>
              <a:latin typeface="Raleway Light"/>
              <a:ea typeface="Raleway Light"/>
              <a:cs typeface="Raleway Light"/>
              <a:sym typeface="Raleway Light"/>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2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65" name="Google Shape;265;p27"/>
          <p:cNvSpPr txBox="1"/>
          <p:nvPr/>
        </p:nvSpPr>
        <p:spPr>
          <a:xfrm>
            <a:off x="736275" y="265200"/>
            <a:ext cx="7627500" cy="98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lang="en-US" sz="4800">
                <a:solidFill>
                  <a:srgbClr val="434343"/>
                </a:solidFill>
                <a:latin typeface="Raleway ExtraBold"/>
                <a:ea typeface="Raleway ExtraBold"/>
                <a:cs typeface="Raleway ExtraBold"/>
                <a:sym typeface="Raleway ExtraBold"/>
              </a:rPr>
              <a:t>Continuous Integration</a:t>
            </a:r>
            <a:endParaRPr sz="4800">
              <a:solidFill>
                <a:srgbClr val="434343"/>
              </a:solidFill>
              <a:latin typeface="Raleway ExtraBold"/>
              <a:ea typeface="Raleway ExtraBold"/>
              <a:cs typeface="Raleway ExtraBold"/>
              <a:sym typeface="Raleway ExtraBold"/>
            </a:endParaRPr>
          </a:p>
        </p:txBody>
      </p:sp>
      <p:sp>
        <p:nvSpPr>
          <p:cNvPr id="266" name="Google Shape;266;p27"/>
          <p:cNvSpPr txBox="1"/>
          <p:nvPr>
            <p:ph idx="4294967295" type="body"/>
          </p:nvPr>
        </p:nvSpPr>
        <p:spPr>
          <a:xfrm>
            <a:off x="1449500" y="-1736800"/>
            <a:ext cx="5550600" cy="167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a:t>As shown here our demo-branch finally passes. This is the branch containing all our progress/features whereas the rest are all over the place</a:t>
            </a:r>
            <a:endParaRPr sz="1800">
              <a:solidFill>
                <a:schemeClr val="dk2"/>
              </a:solidFill>
            </a:endParaRPr>
          </a:p>
        </p:txBody>
      </p:sp>
      <p:sp>
        <p:nvSpPr>
          <p:cNvPr id="267" name="Google Shape;267;p27"/>
          <p:cNvSpPr txBox="1"/>
          <p:nvPr>
            <p:ph idx="4294967295" type="body"/>
          </p:nvPr>
        </p:nvSpPr>
        <p:spPr>
          <a:xfrm>
            <a:off x="908250" y="1248000"/>
            <a:ext cx="7327500" cy="32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b="1" lang="en-US" sz="2100">
                <a:solidFill>
                  <a:schemeClr val="dk2"/>
                </a:solidFill>
                <a:latin typeface="Raleway"/>
                <a:ea typeface="Raleway"/>
                <a:cs typeface="Raleway"/>
                <a:sym typeface="Raleway"/>
              </a:rPr>
              <a:t>Documenting c</a:t>
            </a:r>
            <a:r>
              <a:rPr b="1" lang="en-US" sz="2100">
                <a:solidFill>
                  <a:schemeClr val="dk2"/>
                </a:solidFill>
                <a:latin typeface="Raleway"/>
                <a:ea typeface="Raleway"/>
                <a:cs typeface="Raleway"/>
                <a:sym typeface="Raleway"/>
              </a:rPr>
              <a:t>ode coverage took a back seat </a:t>
            </a:r>
            <a:endParaRPr b="1" sz="2100">
              <a:solidFill>
                <a:schemeClr val="dk2"/>
              </a:solidFill>
              <a:latin typeface="Raleway"/>
              <a:ea typeface="Raleway"/>
              <a:cs typeface="Raleway"/>
              <a:sym typeface="Raleway"/>
            </a:endParaRPr>
          </a:p>
          <a:p>
            <a:pPr indent="0" lvl="0" marL="0" rtl="0" algn="l">
              <a:lnSpc>
                <a:spcPct val="100000"/>
              </a:lnSpc>
              <a:spcBef>
                <a:spcPts val="600"/>
              </a:spcBef>
              <a:spcAft>
                <a:spcPts val="0"/>
              </a:spcAft>
              <a:buNone/>
            </a:pPr>
            <a:r>
              <a:rPr b="1" lang="en-US" sz="2100">
                <a:solidFill>
                  <a:schemeClr val="dk2"/>
                </a:solidFill>
                <a:latin typeface="Raleway"/>
                <a:ea typeface="Raleway"/>
                <a:cs typeface="Raleway"/>
                <a:sym typeface="Raleway"/>
              </a:rPr>
              <a:t>for us for the majority of the semester.</a:t>
            </a:r>
            <a:endParaRPr b="1" sz="2100">
              <a:solidFill>
                <a:schemeClr val="dk2"/>
              </a:solidFill>
              <a:latin typeface="Raleway"/>
              <a:ea typeface="Raleway"/>
              <a:cs typeface="Raleway"/>
              <a:sym typeface="Raleway"/>
            </a:endParaRPr>
          </a:p>
          <a:p>
            <a:pPr indent="0" lvl="0" marL="0" rtl="0" algn="l">
              <a:lnSpc>
                <a:spcPct val="100000"/>
              </a:lnSpc>
              <a:spcBef>
                <a:spcPts val="600"/>
              </a:spcBef>
              <a:spcAft>
                <a:spcPts val="0"/>
              </a:spcAft>
              <a:buNone/>
            </a:pPr>
            <a:r>
              <a:t/>
            </a:r>
            <a:endParaRPr b="1" sz="2100">
              <a:solidFill>
                <a:schemeClr val="dk2"/>
              </a:solidFill>
              <a:latin typeface="Raleway"/>
              <a:ea typeface="Raleway"/>
              <a:cs typeface="Raleway"/>
              <a:sym typeface="Raleway"/>
            </a:endParaRPr>
          </a:p>
          <a:p>
            <a:pPr indent="0" lvl="0" marL="0" rtl="0" algn="l">
              <a:lnSpc>
                <a:spcPct val="100000"/>
              </a:lnSpc>
              <a:spcBef>
                <a:spcPts val="600"/>
              </a:spcBef>
              <a:spcAft>
                <a:spcPts val="0"/>
              </a:spcAft>
              <a:buNone/>
            </a:pPr>
            <a:r>
              <a:rPr b="1" lang="en-US" sz="2100">
                <a:solidFill>
                  <a:schemeClr val="dk2"/>
                </a:solidFill>
                <a:latin typeface="Raleway"/>
                <a:ea typeface="Raleway"/>
                <a:cs typeface="Raleway"/>
                <a:sym typeface="Raleway"/>
              </a:rPr>
              <a:t>The more challenging, unknown tasks took precedence </a:t>
            </a:r>
            <a:endParaRPr b="1" sz="2100">
              <a:solidFill>
                <a:schemeClr val="dk2"/>
              </a:solidFill>
              <a:latin typeface="Raleway"/>
              <a:ea typeface="Raleway"/>
              <a:cs typeface="Raleway"/>
              <a:sym typeface="Raleway"/>
            </a:endParaRPr>
          </a:p>
          <a:p>
            <a:pPr indent="0" lvl="0" marL="0" rtl="0" algn="l">
              <a:lnSpc>
                <a:spcPct val="100000"/>
              </a:lnSpc>
              <a:spcBef>
                <a:spcPts val="600"/>
              </a:spcBef>
              <a:spcAft>
                <a:spcPts val="0"/>
              </a:spcAft>
              <a:buNone/>
            </a:pPr>
            <a:r>
              <a:rPr b="1" lang="en-US" sz="2100">
                <a:solidFill>
                  <a:schemeClr val="dk2"/>
                </a:solidFill>
                <a:latin typeface="Raleway"/>
                <a:ea typeface="Raleway"/>
                <a:cs typeface="Raleway"/>
                <a:sym typeface="Raleway"/>
              </a:rPr>
              <a:t>(for maintainer Dr. beaty, and us)</a:t>
            </a:r>
            <a:endParaRPr b="1" sz="2100">
              <a:solidFill>
                <a:schemeClr val="dk2"/>
              </a:solidFill>
              <a:latin typeface="Raleway"/>
              <a:ea typeface="Raleway"/>
              <a:cs typeface="Raleway"/>
              <a:sym typeface="Raleway"/>
            </a:endParaRPr>
          </a:p>
          <a:p>
            <a:pPr indent="-361950" lvl="0" marL="457200" rtl="0" algn="l">
              <a:lnSpc>
                <a:spcPct val="100000"/>
              </a:lnSpc>
              <a:spcBef>
                <a:spcPts val="600"/>
              </a:spcBef>
              <a:spcAft>
                <a:spcPts val="0"/>
              </a:spcAft>
              <a:buClr>
                <a:schemeClr val="dk2"/>
              </a:buClr>
              <a:buSzPts val="2100"/>
              <a:buFont typeface="Raleway"/>
              <a:buChar char="●"/>
            </a:pPr>
            <a:r>
              <a:rPr b="1" lang="en-US" sz="2100">
                <a:solidFill>
                  <a:schemeClr val="dk2"/>
                </a:solidFill>
                <a:latin typeface="Raleway"/>
                <a:ea typeface="Raleway"/>
                <a:cs typeface="Raleway"/>
                <a:sym typeface="Raleway"/>
              </a:rPr>
              <a:t>ssh</a:t>
            </a:r>
            <a:endParaRPr b="1" sz="2100">
              <a:solidFill>
                <a:schemeClr val="dk2"/>
              </a:solidFill>
              <a:latin typeface="Raleway"/>
              <a:ea typeface="Raleway"/>
              <a:cs typeface="Raleway"/>
              <a:sym typeface="Raleway"/>
            </a:endParaRPr>
          </a:p>
          <a:p>
            <a:pPr indent="-361950" lvl="0" marL="457200" rtl="0" algn="l">
              <a:lnSpc>
                <a:spcPct val="100000"/>
              </a:lnSpc>
              <a:spcBef>
                <a:spcPts val="0"/>
              </a:spcBef>
              <a:spcAft>
                <a:spcPts val="0"/>
              </a:spcAft>
              <a:buClr>
                <a:schemeClr val="dk2"/>
              </a:buClr>
              <a:buSzPts val="2100"/>
              <a:buFont typeface="Raleway"/>
              <a:buChar char="●"/>
            </a:pPr>
            <a:r>
              <a:rPr b="1" lang="en-US" sz="2100">
                <a:solidFill>
                  <a:schemeClr val="dk2"/>
                </a:solidFill>
                <a:latin typeface="Raleway"/>
                <a:ea typeface="Raleway"/>
                <a:cs typeface="Raleway"/>
                <a:sym typeface="Raleway"/>
              </a:rPr>
              <a:t>threadpools</a:t>
            </a:r>
            <a:endParaRPr b="1" sz="2100">
              <a:solidFill>
                <a:schemeClr val="dk2"/>
              </a:solidFill>
              <a:latin typeface="Raleway"/>
              <a:ea typeface="Raleway"/>
              <a:cs typeface="Raleway"/>
              <a:sym typeface="Raleway"/>
            </a:endParaRPr>
          </a:p>
          <a:p>
            <a:pPr indent="-361950" lvl="0" marL="457200" rtl="0" algn="l">
              <a:lnSpc>
                <a:spcPct val="100000"/>
              </a:lnSpc>
              <a:spcBef>
                <a:spcPts val="0"/>
              </a:spcBef>
              <a:spcAft>
                <a:spcPts val="0"/>
              </a:spcAft>
              <a:buClr>
                <a:schemeClr val="dk2"/>
              </a:buClr>
              <a:buSzPts val="2100"/>
              <a:buFont typeface="Raleway"/>
              <a:buChar char="●"/>
            </a:pPr>
            <a:r>
              <a:rPr b="1" lang="en-US" sz="2100">
                <a:solidFill>
                  <a:schemeClr val="dk2"/>
                </a:solidFill>
                <a:latin typeface="Raleway"/>
                <a:ea typeface="Raleway"/>
                <a:cs typeface="Raleway"/>
                <a:sym typeface="Raleway"/>
              </a:rPr>
              <a:t>dynamic firewalls</a:t>
            </a:r>
            <a:endParaRPr b="1" sz="2100">
              <a:solidFill>
                <a:schemeClr val="dk2"/>
              </a:solidFill>
              <a:latin typeface="Raleway"/>
              <a:ea typeface="Raleway"/>
              <a:cs typeface="Raleway"/>
              <a:sym typeface="Raleway"/>
            </a:endParaRPr>
          </a:p>
          <a:p>
            <a:pPr indent="-361950" lvl="0" marL="457200" rtl="0" algn="l">
              <a:lnSpc>
                <a:spcPct val="100000"/>
              </a:lnSpc>
              <a:spcBef>
                <a:spcPts val="0"/>
              </a:spcBef>
              <a:spcAft>
                <a:spcPts val="0"/>
              </a:spcAft>
              <a:buClr>
                <a:schemeClr val="dk2"/>
              </a:buClr>
              <a:buSzPts val="2100"/>
              <a:buFont typeface="Raleway"/>
              <a:buChar char="●"/>
            </a:pPr>
            <a:r>
              <a:rPr b="1" lang="en-US" sz="2100">
                <a:solidFill>
                  <a:schemeClr val="dk2"/>
                </a:solidFill>
                <a:latin typeface="Raleway"/>
                <a:ea typeface="Raleway"/>
                <a:cs typeface="Raleway"/>
                <a:sym typeface="Raleway"/>
              </a:rPr>
              <a:t>etc.</a:t>
            </a:r>
            <a:endParaRPr b="1" sz="2100">
              <a:solidFill>
                <a:srgbClr val="000000"/>
              </a:solidFill>
              <a:latin typeface="Raleway"/>
              <a:ea typeface="Raleway"/>
              <a:cs typeface="Raleway"/>
              <a:sym typeface="Raleway"/>
            </a:endParaRPr>
          </a:p>
        </p:txBody>
      </p:sp>
      <p:grpSp>
        <p:nvGrpSpPr>
          <p:cNvPr id="268" name="Google Shape;268;p27"/>
          <p:cNvGrpSpPr/>
          <p:nvPr/>
        </p:nvGrpSpPr>
        <p:grpSpPr>
          <a:xfrm>
            <a:off x="8056533" y="173648"/>
            <a:ext cx="793438" cy="1034192"/>
            <a:chOff x="2624850" y="4296000"/>
            <a:chExt cx="380400" cy="495825"/>
          </a:xfrm>
        </p:grpSpPr>
        <p:sp>
          <p:nvSpPr>
            <p:cNvPr id="269" name="Google Shape;269;p27"/>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7"/>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7"/>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77" name="Google Shape;277;p28"/>
          <p:cNvSpPr txBox="1"/>
          <p:nvPr/>
        </p:nvSpPr>
        <p:spPr>
          <a:xfrm>
            <a:off x="736275" y="265200"/>
            <a:ext cx="3853500" cy="86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lang="en-US" sz="4800">
                <a:solidFill>
                  <a:srgbClr val="434343"/>
                </a:solidFill>
                <a:latin typeface="Raleway ExtraBold"/>
                <a:ea typeface="Raleway ExtraBold"/>
                <a:cs typeface="Raleway ExtraBold"/>
                <a:sym typeface="Raleway ExtraBold"/>
              </a:rPr>
              <a:t>TravisCI</a:t>
            </a:r>
            <a:endParaRPr sz="4800">
              <a:solidFill>
                <a:schemeClr val="lt1"/>
              </a:solidFill>
              <a:latin typeface="Raleway ExtraBold"/>
              <a:ea typeface="Raleway ExtraBold"/>
              <a:cs typeface="Raleway ExtraBold"/>
              <a:sym typeface="Raleway ExtraBold"/>
            </a:endParaRPr>
          </a:p>
        </p:txBody>
      </p:sp>
      <p:pic>
        <p:nvPicPr>
          <p:cNvPr id="278" name="Google Shape;278;p28"/>
          <p:cNvPicPr preferRelativeResize="0"/>
          <p:nvPr/>
        </p:nvPicPr>
        <p:blipFill>
          <a:blip r:embed="rId3">
            <a:alphaModFix/>
          </a:blip>
          <a:stretch>
            <a:fillRect/>
          </a:stretch>
        </p:blipFill>
        <p:spPr>
          <a:xfrm>
            <a:off x="766850" y="1087425"/>
            <a:ext cx="6960127" cy="3601950"/>
          </a:xfrm>
          <a:prstGeom prst="rect">
            <a:avLst/>
          </a:prstGeom>
          <a:noFill/>
          <a:ln>
            <a:noFill/>
          </a:ln>
        </p:spPr>
      </p:pic>
      <p:sp>
        <p:nvSpPr>
          <p:cNvPr id="279" name="Google Shape;279;p28"/>
          <p:cNvSpPr txBox="1"/>
          <p:nvPr>
            <p:ph idx="4294967295" type="body"/>
          </p:nvPr>
        </p:nvSpPr>
        <p:spPr>
          <a:xfrm>
            <a:off x="1449500" y="-1736800"/>
            <a:ext cx="5550600" cy="167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a:t>As shown here our demo-branch finally passes. This is the branch containing all our progress/features </a:t>
            </a:r>
            <a:r>
              <a:rPr lang="en-US"/>
              <a:t>whereas</a:t>
            </a:r>
            <a:r>
              <a:rPr lang="en-US"/>
              <a:t> the rest are all over the place</a:t>
            </a:r>
            <a:endParaRPr sz="1800">
              <a:solidFill>
                <a:schemeClr val="dk2"/>
              </a:solidFill>
            </a:endParaRPr>
          </a:p>
        </p:txBody>
      </p:sp>
      <p:grpSp>
        <p:nvGrpSpPr>
          <p:cNvPr id="280" name="Google Shape;280;p28"/>
          <p:cNvGrpSpPr/>
          <p:nvPr/>
        </p:nvGrpSpPr>
        <p:grpSpPr>
          <a:xfrm>
            <a:off x="8056533" y="173648"/>
            <a:ext cx="793438" cy="1034192"/>
            <a:chOff x="2624850" y="4296000"/>
            <a:chExt cx="380400" cy="495825"/>
          </a:xfrm>
        </p:grpSpPr>
        <p:sp>
          <p:nvSpPr>
            <p:cNvPr id="281" name="Google Shape;281;p28"/>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2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89" name="Google Shape;289;p29"/>
          <p:cNvSpPr txBox="1"/>
          <p:nvPr/>
        </p:nvSpPr>
        <p:spPr>
          <a:xfrm>
            <a:off x="476425" y="388925"/>
            <a:ext cx="8171400" cy="15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34343"/>
                </a:solidFill>
                <a:latin typeface="Raleway ExtraBold"/>
                <a:ea typeface="Raleway ExtraBold"/>
                <a:cs typeface="Raleway ExtraBold"/>
                <a:sym typeface="Raleway ExtraBold"/>
              </a:rPr>
              <a:t>Co</a:t>
            </a:r>
            <a:r>
              <a:rPr lang="en-US" sz="4800">
                <a:solidFill>
                  <a:srgbClr val="434343"/>
                </a:solidFill>
                <a:latin typeface="Raleway ExtraBold"/>
                <a:ea typeface="Raleway ExtraBold"/>
                <a:cs typeface="Raleway ExtraBold"/>
                <a:sym typeface="Raleway ExtraBold"/>
              </a:rPr>
              <a:t>de </a:t>
            </a:r>
            <a:r>
              <a:rPr b="0" i="0" lang="en-US" sz="4800" u="none" cap="none" strike="noStrike">
                <a:solidFill>
                  <a:srgbClr val="434343"/>
                </a:solidFill>
                <a:latin typeface="Raleway ExtraBold"/>
                <a:ea typeface="Raleway ExtraBold"/>
                <a:cs typeface="Raleway ExtraBold"/>
                <a:sym typeface="Raleway ExtraBold"/>
              </a:rPr>
              <a:t>Coverage </a:t>
            </a:r>
            <a:endParaRPr b="0" i="0" sz="4800" u="none" cap="none" strike="noStrike">
              <a:solidFill>
                <a:srgbClr val="434343"/>
              </a:solidFill>
              <a:latin typeface="Raleway ExtraBold"/>
              <a:ea typeface="Raleway ExtraBold"/>
              <a:cs typeface="Raleway ExtraBold"/>
              <a:sym typeface="Raleway ExtraBold"/>
            </a:endParaRPr>
          </a:p>
          <a:p>
            <a:pPr indent="0" lvl="0" marL="0" marR="0" rtl="0" algn="l">
              <a:lnSpc>
                <a:spcPct val="100000"/>
              </a:lnSpc>
              <a:spcBef>
                <a:spcPts val="0"/>
              </a:spcBef>
              <a:spcAft>
                <a:spcPts val="0"/>
              </a:spcAft>
              <a:buClr>
                <a:srgbClr val="000000"/>
              </a:buClr>
              <a:buSzPts val="4800"/>
              <a:buFont typeface="Arial"/>
              <a:buNone/>
            </a:pPr>
            <a:r>
              <a:rPr lang="en-US" sz="4800">
                <a:solidFill>
                  <a:srgbClr val="434343"/>
                </a:solidFill>
                <a:latin typeface="Raleway ExtraBold"/>
                <a:ea typeface="Raleway ExtraBold"/>
                <a:cs typeface="Raleway ExtraBold"/>
                <a:sym typeface="Raleway ExtraBold"/>
              </a:rPr>
              <a:t>Starting</a:t>
            </a:r>
            <a:r>
              <a:rPr lang="en-US" sz="4800">
                <a:solidFill>
                  <a:srgbClr val="434343"/>
                </a:solidFill>
                <a:latin typeface="Raleway ExtraBold"/>
                <a:ea typeface="Raleway ExtraBold"/>
                <a:cs typeface="Raleway ExtraBold"/>
                <a:sym typeface="Raleway ExtraBold"/>
              </a:rPr>
              <a:t>      </a:t>
            </a:r>
            <a:r>
              <a:rPr lang="en-US" sz="4800">
                <a:solidFill>
                  <a:schemeClr val="lt1"/>
                </a:solidFill>
                <a:latin typeface="Raleway ExtraBold"/>
                <a:ea typeface="Raleway ExtraBold"/>
                <a:cs typeface="Raleway ExtraBold"/>
                <a:sym typeface="Raleway ExtraBold"/>
              </a:rPr>
              <a:t>15.52%</a:t>
            </a:r>
            <a:endParaRPr sz="4800">
              <a:solidFill>
                <a:schemeClr val="lt1"/>
              </a:solidFill>
              <a:latin typeface="Raleway ExtraBold"/>
              <a:ea typeface="Raleway ExtraBold"/>
              <a:cs typeface="Raleway ExtraBold"/>
              <a:sym typeface="Raleway ExtraBold"/>
            </a:endParaRPr>
          </a:p>
        </p:txBody>
      </p:sp>
      <p:pic>
        <p:nvPicPr>
          <p:cNvPr id="290" name="Google Shape;290;p29"/>
          <p:cNvPicPr preferRelativeResize="0"/>
          <p:nvPr/>
        </p:nvPicPr>
        <p:blipFill rotWithShape="1">
          <a:blip r:embed="rId3">
            <a:alphaModFix/>
          </a:blip>
          <a:srcRect b="0" l="0" r="0" t="0"/>
          <a:stretch/>
        </p:blipFill>
        <p:spPr>
          <a:xfrm>
            <a:off x="5954188" y="481825"/>
            <a:ext cx="2693649" cy="2534526"/>
          </a:xfrm>
          <a:prstGeom prst="rect">
            <a:avLst/>
          </a:prstGeom>
          <a:noFill/>
          <a:ln>
            <a:noFill/>
          </a:ln>
        </p:spPr>
      </p:pic>
      <p:pic>
        <p:nvPicPr>
          <p:cNvPr id="291" name="Google Shape;291;p29"/>
          <p:cNvPicPr preferRelativeResize="0"/>
          <p:nvPr/>
        </p:nvPicPr>
        <p:blipFill rotWithShape="1">
          <a:blip r:embed="rId4">
            <a:alphaModFix/>
          </a:blip>
          <a:srcRect b="0" l="-16808" r="0" t="0"/>
          <a:stretch/>
        </p:blipFill>
        <p:spPr>
          <a:xfrm>
            <a:off x="-439200" y="2186305"/>
            <a:ext cx="6328299" cy="2403995"/>
          </a:xfrm>
          <a:prstGeom prst="rect">
            <a:avLst/>
          </a:prstGeom>
          <a:noFill/>
          <a:ln>
            <a:noFill/>
          </a:ln>
        </p:spPr>
      </p:pic>
      <p:sp>
        <p:nvSpPr>
          <p:cNvPr id="292" name="Google Shape;292;p29"/>
          <p:cNvSpPr txBox="1"/>
          <p:nvPr>
            <p:ph idx="4294967295" type="body"/>
          </p:nvPr>
        </p:nvSpPr>
        <p:spPr>
          <a:xfrm>
            <a:off x="429950" y="-3222000"/>
            <a:ext cx="7787100" cy="3222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a:t>Code coverage took a back seat for us for the majority of the semester.</a:t>
            </a:r>
            <a:endParaRPr/>
          </a:p>
          <a:p>
            <a:pPr indent="0" lvl="0" marL="0" rtl="0" algn="l">
              <a:lnSpc>
                <a:spcPct val="100000"/>
              </a:lnSpc>
              <a:spcBef>
                <a:spcPts val="600"/>
              </a:spcBef>
              <a:spcAft>
                <a:spcPts val="0"/>
              </a:spcAft>
              <a:buNone/>
            </a:pPr>
            <a:r>
              <a:rPr lang="en-US"/>
              <a:t>For the majority of the semester this is what that looked like.</a:t>
            </a:r>
            <a:endParaRPr/>
          </a:p>
          <a:p>
            <a:pPr indent="0" lvl="0" marL="0" rtl="0" algn="l">
              <a:lnSpc>
                <a:spcPct val="100000"/>
              </a:lnSpc>
              <a:spcBef>
                <a:spcPts val="600"/>
              </a:spcBef>
              <a:spcAft>
                <a:spcPts val="0"/>
              </a:spcAft>
              <a:buNone/>
            </a:pPr>
            <a:r>
              <a:t/>
            </a:r>
            <a:endParaRPr/>
          </a:p>
          <a:p>
            <a:pPr indent="0" lvl="0" marL="0" rtl="0" algn="l">
              <a:lnSpc>
                <a:spcPct val="100000"/>
              </a:lnSpc>
              <a:spcBef>
                <a:spcPts val="600"/>
              </a:spcBef>
              <a:spcAft>
                <a:spcPts val="0"/>
              </a:spcAft>
              <a:buNone/>
            </a:pPr>
            <a:r>
              <a:rPr lang="en-US"/>
              <a:t>The more challenging, unknown tasks took precedence (for </a:t>
            </a:r>
            <a:r>
              <a:rPr lang="en-US"/>
              <a:t>maintainer</a:t>
            </a:r>
            <a:r>
              <a:rPr lang="en-US"/>
              <a:t> Dr. beaty, and us)</a:t>
            </a:r>
            <a:endParaRPr/>
          </a:p>
          <a:p>
            <a:pPr indent="0" lvl="0" marL="0" rtl="0" algn="l">
              <a:lnSpc>
                <a:spcPct val="100000"/>
              </a:lnSpc>
              <a:spcBef>
                <a:spcPts val="600"/>
              </a:spcBef>
              <a:spcAft>
                <a:spcPts val="0"/>
              </a:spcAft>
              <a:buNone/>
            </a:pPr>
            <a:r>
              <a:rPr lang="en-US"/>
              <a:t>	ssh</a:t>
            </a:r>
            <a:endParaRPr/>
          </a:p>
          <a:p>
            <a:pPr indent="0" lvl="0" marL="0" rtl="0" algn="l">
              <a:lnSpc>
                <a:spcPct val="100000"/>
              </a:lnSpc>
              <a:spcBef>
                <a:spcPts val="600"/>
              </a:spcBef>
              <a:spcAft>
                <a:spcPts val="0"/>
              </a:spcAft>
              <a:buNone/>
            </a:pPr>
            <a:r>
              <a:rPr lang="en-US"/>
              <a:t>	threadpools</a:t>
            </a:r>
            <a:endParaRPr/>
          </a:p>
          <a:p>
            <a:pPr indent="0" lvl="0" marL="0" rtl="0" algn="l">
              <a:lnSpc>
                <a:spcPct val="100000"/>
              </a:lnSpc>
              <a:spcBef>
                <a:spcPts val="600"/>
              </a:spcBef>
              <a:spcAft>
                <a:spcPts val="0"/>
              </a:spcAft>
              <a:buNone/>
            </a:pPr>
            <a:r>
              <a:rPr lang="en-US"/>
              <a:t>	dynamic firewalls</a:t>
            </a:r>
            <a:endParaRPr/>
          </a:p>
          <a:p>
            <a:pPr indent="0" lvl="0" marL="0" rtl="0" algn="l">
              <a:lnSpc>
                <a:spcPct val="100000"/>
              </a:lnSpc>
              <a:spcBef>
                <a:spcPts val="600"/>
              </a:spcBef>
              <a:spcAft>
                <a:spcPts val="0"/>
              </a:spcAft>
              <a:buNone/>
            </a:pPr>
            <a:r>
              <a:rPr lang="en-US"/>
              <a:t>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2"/>
          <p:cNvSpPr txBox="1"/>
          <p:nvPr>
            <p:ph idx="4294967295" type="ctrTitle"/>
          </p:nvPr>
        </p:nvSpPr>
        <p:spPr>
          <a:xfrm>
            <a:off x="685800" y="486225"/>
            <a:ext cx="6593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US" sz="5000" u="none" cap="none" strike="noStrike">
                <a:solidFill>
                  <a:srgbClr val="FFB600"/>
                </a:solidFill>
                <a:latin typeface="Raleway ExtraBold"/>
                <a:ea typeface="Raleway ExtraBold"/>
                <a:cs typeface="Raleway ExtraBold"/>
                <a:sym typeface="Raleway ExtraBold"/>
              </a:rPr>
              <a:t>HPotter Spring 2020</a:t>
            </a:r>
            <a:endParaRPr b="0" i="0" sz="5000" u="none" cap="none" strike="noStrike">
              <a:solidFill>
                <a:srgbClr val="FFB600"/>
              </a:solidFill>
              <a:latin typeface="Raleway ExtraBold"/>
              <a:ea typeface="Raleway ExtraBold"/>
              <a:cs typeface="Raleway ExtraBold"/>
              <a:sym typeface="Raleway ExtraBold"/>
            </a:endParaRPr>
          </a:p>
        </p:txBody>
      </p:sp>
      <p:sp>
        <p:nvSpPr>
          <p:cNvPr id="60" name="Google Shape;60;p12"/>
          <p:cNvSpPr txBox="1"/>
          <p:nvPr>
            <p:ph idx="4294967295" type="subTitle"/>
          </p:nvPr>
        </p:nvSpPr>
        <p:spPr>
          <a:xfrm>
            <a:off x="685800" y="1421350"/>
            <a:ext cx="7508100" cy="3223800"/>
          </a:xfrm>
          <a:prstGeom prst="rect">
            <a:avLst/>
          </a:prstGeom>
          <a:noFill/>
          <a:ln>
            <a:noFill/>
          </a:ln>
        </p:spPr>
        <p:txBody>
          <a:bodyPr anchorCtr="0" anchor="t" bIns="91425" lIns="91425" spcFirstLastPara="1" rIns="91425" wrap="square" tIns="91425">
            <a:noAutofit/>
          </a:bodyPr>
          <a:lstStyle/>
          <a:p>
            <a:pPr indent="0" lvl="0" marL="0" marR="0" rtl="0" algn="l">
              <a:lnSpc>
                <a:spcPct val="200000"/>
              </a:lnSpc>
              <a:spcBef>
                <a:spcPts val="600"/>
              </a:spcBef>
              <a:spcAft>
                <a:spcPts val="0"/>
              </a:spcAft>
              <a:buClr>
                <a:schemeClr val="dk1"/>
              </a:buClr>
              <a:buSzPts val="1100"/>
              <a:buFont typeface="Raleway Light"/>
              <a:buNone/>
            </a:pPr>
            <a:r>
              <a:rPr b="1" i="0" lang="en-US" sz="1800" u="none" cap="none" strike="noStrike">
                <a:solidFill>
                  <a:srgbClr val="666666"/>
                </a:solidFill>
                <a:latin typeface="Raleway"/>
                <a:ea typeface="Raleway"/>
                <a:cs typeface="Raleway"/>
                <a:sym typeface="Raleway"/>
              </a:rPr>
              <a:t>Scrum Master: </a:t>
            </a:r>
            <a:r>
              <a:rPr b="0" i="0" lang="en-US" sz="1800" u="none" cap="none" strike="noStrike">
                <a:solidFill>
                  <a:srgbClr val="666666"/>
                </a:solidFill>
                <a:latin typeface="Raleway Light"/>
                <a:ea typeface="Raleway Light"/>
                <a:cs typeface="Raleway Light"/>
                <a:sym typeface="Raleway Light"/>
              </a:rPr>
              <a:t>Tanner </a:t>
            </a:r>
            <a:endParaRPr b="0" i="0" sz="1800" u="none" cap="none" strike="noStrike">
              <a:solidFill>
                <a:srgbClr val="666666"/>
              </a:solidFill>
              <a:latin typeface="Raleway Light"/>
              <a:ea typeface="Raleway Light"/>
              <a:cs typeface="Raleway Light"/>
              <a:sym typeface="Raleway Light"/>
            </a:endParaRPr>
          </a:p>
          <a:p>
            <a:pPr indent="0" lvl="0" marL="0" marR="0" rtl="0" algn="l">
              <a:lnSpc>
                <a:spcPct val="200000"/>
              </a:lnSpc>
              <a:spcBef>
                <a:spcPts val="600"/>
              </a:spcBef>
              <a:spcAft>
                <a:spcPts val="0"/>
              </a:spcAft>
              <a:buClr>
                <a:schemeClr val="dk1"/>
              </a:buClr>
              <a:buSzPts val="1100"/>
              <a:buFont typeface="Raleway Light"/>
              <a:buNone/>
            </a:pPr>
            <a:r>
              <a:rPr b="1" i="0" lang="en-US" sz="1800" u="none" cap="none" strike="noStrike">
                <a:solidFill>
                  <a:srgbClr val="666666"/>
                </a:solidFill>
                <a:latin typeface="Raleway"/>
                <a:ea typeface="Raleway"/>
                <a:cs typeface="Raleway"/>
                <a:sym typeface="Raleway"/>
              </a:rPr>
              <a:t>Product Owner: </a:t>
            </a:r>
            <a:r>
              <a:rPr b="0" i="0" lang="en-US" sz="1800" u="none" cap="none" strike="noStrike">
                <a:solidFill>
                  <a:srgbClr val="666666"/>
                </a:solidFill>
                <a:latin typeface="Raleway Light"/>
                <a:ea typeface="Raleway Light"/>
                <a:cs typeface="Raleway Light"/>
                <a:sym typeface="Raleway Light"/>
              </a:rPr>
              <a:t>Jon </a:t>
            </a:r>
            <a:endParaRPr b="0" i="0" sz="1800" u="none" cap="none" strike="noStrike">
              <a:solidFill>
                <a:srgbClr val="666666"/>
              </a:solidFill>
              <a:latin typeface="Raleway Light"/>
              <a:ea typeface="Raleway Light"/>
              <a:cs typeface="Raleway Light"/>
              <a:sym typeface="Raleway Light"/>
            </a:endParaRPr>
          </a:p>
          <a:p>
            <a:pPr indent="0" lvl="0" marL="0" marR="0" rtl="0" algn="l">
              <a:lnSpc>
                <a:spcPct val="200000"/>
              </a:lnSpc>
              <a:spcBef>
                <a:spcPts val="600"/>
              </a:spcBef>
              <a:spcAft>
                <a:spcPts val="0"/>
              </a:spcAft>
              <a:buClr>
                <a:schemeClr val="dk1"/>
              </a:buClr>
              <a:buSzPts val="1100"/>
              <a:buFont typeface="Raleway Light"/>
              <a:buNone/>
            </a:pPr>
            <a:r>
              <a:rPr b="1" i="0" lang="en-US" sz="1800" u="none" cap="none" strike="noStrike">
                <a:solidFill>
                  <a:srgbClr val="666666"/>
                </a:solidFill>
                <a:latin typeface="Raleway"/>
                <a:ea typeface="Raleway"/>
                <a:cs typeface="Raleway"/>
                <a:sym typeface="Raleway"/>
              </a:rPr>
              <a:t>Dev Team:</a:t>
            </a:r>
            <a:r>
              <a:rPr b="0" i="0" lang="en-US" sz="1800" u="none" cap="none" strike="noStrike">
                <a:solidFill>
                  <a:srgbClr val="666666"/>
                </a:solidFill>
                <a:latin typeface="Raleway Light"/>
                <a:ea typeface="Raleway Light"/>
                <a:cs typeface="Raleway Light"/>
                <a:sym typeface="Raleway Light"/>
              </a:rPr>
              <a:t> Birt, Megan,</a:t>
            </a:r>
            <a:r>
              <a:rPr b="0" i="0" lang="en-US" sz="1800" u="none" cap="none" strike="noStrike">
                <a:solidFill>
                  <a:schemeClr val="dk2"/>
                </a:solidFill>
                <a:latin typeface="Raleway Light"/>
                <a:ea typeface="Raleway Light"/>
                <a:cs typeface="Raleway Light"/>
                <a:sym typeface="Raleway Light"/>
              </a:rPr>
              <a:t> Judith, Josh, Kenji</a:t>
            </a:r>
            <a:endParaRPr b="0" i="0" sz="1800" u="none" cap="none" strike="noStrike">
              <a:solidFill>
                <a:schemeClr val="dk2"/>
              </a:solidFill>
              <a:latin typeface="Raleway Light"/>
              <a:ea typeface="Raleway Light"/>
              <a:cs typeface="Raleway Light"/>
              <a:sym typeface="Raleway Light"/>
            </a:endParaRPr>
          </a:p>
          <a:p>
            <a:pPr indent="0" lvl="0" marL="0" marR="0" rtl="0" algn="l">
              <a:lnSpc>
                <a:spcPct val="200000"/>
              </a:lnSpc>
              <a:spcBef>
                <a:spcPts val="600"/>
              </a:spcBef>
              <a:spcAft>
                <a:spcPts val="0"/>
              </a:spcAft>
              <a:buClr>
                <a:schemeClr val="dk1"/>
              </a:buClr>
              <a:buSzPts val="1100"/>
              <a:buFont typeface="Raleway Light"/>
              <a:buNone/>
            </a:pPr>
            <a:r>
              <a:rPr b="1" i="0" lang="en-US" sz="1800" u="none" cap="none" strike="noStrike">
                <a:solidFill>
                  <a:schemeClr val="dk2"/>
                </a:solidFill>
                <a:latin typeface="Raleway"/>
                <a:ea typeface="Raleway"/>
                <a:cs typeface="Raleway"/>
                <a:sym typeface="Raleway"/>
              </a:rPr>
              <a:t>Presenter: </a:t>
            </a:r>
            <a:r>
              <a:rPr b="0" i="0" lang="en-US" sz="1800" u="none" cap="none" strike="noStrike">
                <a:solidFill>
                  <a:schemeClr val="dk2"/>
                </a:solidFill>
                <a:latin typeface="Raleway Light"/>
                <a:ea typeface="Raleway Light"/>
                <a:cs typeface="Raleway Light"/>
                <a:sym typeface="Raleway Light"/>
              </a:rPr>
              <a:t>Emily and Birt</a:t>
            </a:r>
            <a:endParaRPr b="0" i="0" sz="1800" u="none" cap="none" strike="noStrike">
              <a:solidFill>
                <a:srgbClr val="666666"/>
              </a:solidFill>
              <a:latin typeface="Raleway Light"/>
              <a:ea typeface="Raleway Light"/>
              <a:cs typeface="Raleway Light"/>
              <a:sym typeface="Raleway Light"/>
            </a:endParaRPr>
          </a:p>
          <a:p>
            <a:pPr indent="0" lvl="0" marL="0" marR="0" rtl="0" algn="l">
              <a:lnSpc>
                <a:spcPct val="100000"/>
              </a:lnSpc>
              <a:spcBef>
                <a:spcPts val="600"/>
              </a:spcBef>
              <a:spcAft>
                <a:spcPts val="0"/>
              </a:spcAft>
              <a:buClr>
                <a:schemeClr val="dk1"/>
              </a:buClr>
              <a:buSzPts val="1100"/>
              <a:buFont typeface="Arial"/>
              <a:buNone/>
            </a:pPr>
            <a:r>
              <a:t/>
            </a:r>
            <a:endParaRPr b="1" i="0" sz="3600" u="none" cap="none" strike="noStrike">
              <a:solidFill>
                <a:srgbClr val="666666"/>
              </a:solidFill>
              <a:latin typeface="Raleway Light"/>
              <a:ea typeface="Raleway Light"/>
              <a:cs typeface="Raleway Light"/>
              <a:sym typeface="Raleway Light"/>
            </a:endParaRPr>
          </a:p>
        </p:txBody>
      </p:sp>
      <p:sp>
        <p:nvSpPr>
          <p:cNvPr id="61" name="Google Shape;61;p1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pic>
        <p:nvPicPr>
          <p:cNvPr id="62" name="Google Shape;62;p12"/>
          <p:cNvPicPr preferRelativeResize="0"/>
          <p:nvPr/>
        </p:nvPicPr>
        <p:blipFill rotWithShape="1">
          <a:blip r:embed="rId3">
            <a:alphaModFix/>
          </a:blip>
          <a:srcRect b="0" l="0" r="0" t="0"/>
          <a:stretch/>
        </p:blipFill>
        <p:spPr>
          <a:xfrm>
            <a:off x="7740800" y="59880"/>
            <a:ext cx="1138299" cy="124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3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98" name="Google Shape;298;p30"/>
          <p:cNvSpPr txBox="1"/>
          <p:nvPr/>
        </p:nvSpPr>
        <p:spPr>
          <a:xfrm>
            <a:off x="476425" y="388925"/>
            <a:ext cx="8171400" cy="15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434343"/>
                </a:solidFill>
                <a:latin typeface="Raleway ExtraBold"/>
                <a:ea typeface="Raleway ExtraBold"/>
                <a:cs typeface="Raleway ExtraBold"/>
                <a:sym typeface="Raleway ExtraBold"/>
              </a:rPr>
              <a:t>Code Coverage </a:t>
            </a:r>
            <a:endParaRPr b="0" i="0" sz="4800" u="none" cap="none" strike="noStrike">
              <a:solidFill>
                <a:srgbClr val="434343"/>
              </a:solidFill>
              <a:latin typeface="Raleway ExtraBold"/>
              <a:ea typeface="Raleway ExtraBold"/>
              <a:cs typeface="Raleway ExtraBold"/>
              <a:sym typeface="Raleway ExtraBold"/>
            </a:endParaRPr>
          </a:p>
          <a:p>
            <a:pPr indent="0" lvl="0" marL="0" marR="0" rtl="0" algn="l">
              <a:lnSpc>
                <a:spcPct val="100000"/>
              </a:lnSpc>
              <a:spcBef>
                <a:spcPts val="0"/>
              </a:spcBef>
              <a:spcAft>
                <a:spcPts val="0"/>
              </a:spcAft>
              <a:buClr>
                <a:srgbClr val="000000"/>
              </a:buClr>
              <a:buSzPts val="4800"/>
              <a:buFont typeface="Arial"/>
              <a:buNone/>
            </a:pPr>
            <a:r>
              <a:rPr lang="en-US" sz="4800">
                <a:solidFill>
                  <a:srgbClr val="434343"/>
                </a:solidFill>
                <a:latin typeface="Raleway ExtraBold"/>
                <a:ea typeface="Raleway ExtraBold"/>
                <a:cs typeface="Raleway ExtraBold"/>
                <a:sym typeface="Raleway ExtraBold"/>
              </a:rPr>
              <a:t>Current       </a:t>
            </a:r>
            <a:r>
              <a:rPr lang="en-US" sz="4800">
                <a:solidFill>
                  <a:schemeClr val="lt1"/>
                </a:solidFill>
                <a:latin typeface="Raleway ExtraBold"/>
                <a:ea typeface="Raleway ExtraBold"/>
                <a:cs typeface="Raleway ExtraBold"/>
                <a:sym typeface="Raleway ExtraBold"/>
              </a:rPr>
              <a:t>42.74%</a:t>
            </a:r>
            <a:endParaRPr sz="4800">
              <a:solidFill>
                <a:schemeClr val="lt1"/>
              </a:solidFill>
              <a:latin typeface="Raleway ExtraBold"/>
              <a:ea typeface="Raleway ExtraBold"/>
              <a:cs typeface="Raleway ExtraBold"/>
              <a:sym typeface="Raleway ExtraBold"/>
            </a:endParaRPr>
          </a:p>
        </p:txBody>
      </p:sp>
      <p:pic>
        <p:nvPicPr>
          <p:cNvPr id="299" name="Google Shape;299;p30"/>
          <p:cNvPicPr preferRelativeResize="0"/>
          <p:nvPr/>
        </p:nvPicPr>
        <p:blipFill rotWithShape="1">
          <a:blip r:embed="rId3">
            <a:alphaModFix/>
          </a:blip>
          <a:srcRect b="0" l="14177" r="0" t="0"/>
          <a:stretch/>
        </p:blipFill>
        <p:spPr>
          <a:xfrm>
            <a:off x="476425" y="2212575"/>
            <a:ext cx="5431251" cy="2330450"/>
          </a:xfrm>
          <a:prstGeom prst="rect">
            <a:avLst/>
          </a:prstGeom>
          <a:noFill/>
          <a:ln>
            <a:noFill/>
          </a:ln>
        </p:spPr>
      </p:pic>
      <p:pic>
        <p:nvPicPr>
          <p:cNvPr id="300" name="Google Shape;300;p30"/>
          <p:cNvPicPr preferRelativeResize="0"/>
          <p:nvPr/>
        </p:nvPicPr>
        <p:blipFill>
          <a:blip r:embed="rId4">
            <a:alphaModFix/>
          </a:blip>
          <a:stretch>
            <a:fillRect/>
          </a:stretch>
        </p:blipFill>
        <p:spPr>
          <a:xfrm>
            <a:off x="5965400" y="481850"/>
            <a:ext cx="2682429" cy="2534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1"/>
          <p:cNvSpPr txBox="1"/>
          <p:nvPr>
            <p:ph type="title"/>
          </p:nvPr>
        </p:nvSpPr>
        <p:spPr>
          <a:xfrm>
            <a:off x="1700400" y="414150"/>
            <a:ext cx="5440800" cy="55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Arial"/>
              <a:buNone/>
            </a:pPr>
            <a:r>
              <a:rPr lang="en-US" sz="3000"/>
              <a:t>What went </a:t>
            </a:r>
            <a:r>
              <a:rPr lang="en-US" sz="3000">
                <a:solidFill>
                  <a:srgbClr val="FFB600"/>
                </a:solidFill>
              </a:rPr>
              <a:t>well:</a:t>
            </a:r>
            <a:endParaRPr sz="3000">
              <a:solidFill>
                <a:schemeClr val="dk1"/>
              </a:solidFill>
              <a:latin typeface="Arial"/>
              <a:ea typeface="Arial"/>
              <a:cs typeface="Arial"/>
              <a:sym typeface="Arial"/>
            </a:endParaRPr>
          </a:p>
          <a:p>
            <a:pPr indent="0" lvl="0" marL="0" rtl="0" algn="l">
              <a:lnSpc>
                <a:spcPct val="100000"/>
              </a:lnSpc>
              <a:spcBef>
                <a:spcPts val="0"/>
              </a:spcBef>
              <a:spcAft>
                <a:spcPts val="0"/>
              </a:spcAft>
              <a:buSzPts val="5800"/>
              <a:buNone/>
            </a:pPr>
            <a:r>
              <a:t/>
            </a:r>
            <a:endParaRPr sz="2400"/>
          </a:p>
        </p:txBody>
      </p:sp>
      <p:sp>
        <p:nvSpPr>
          <p:cNvPr id="306" name="Google Shape;306;p31"/>
          <p:cNvSpPr txBox="1"/>
          <p:nvPr>
            <p:ph idx="1" type="body"/>
          </p:nvPr>
        </p:nvSpPr>
        <p:spPr>
          <a:xfrm>
            <a:off x="598350" y="1191375"/>
            <a:ext cx="8253000" cy="37650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600"/>
              </a:spcBef>
              <a:spcAft>
                <a:spcPts val="0"/>
              </a:spcAft>
              <a:buSzPts val="2300"/>
              <a:buChar char="●"/>
            </a:pPr>
            <a:r>
              <a:rPr lang="en-US" sz="2300"/>
              <a:t>Improved code coverage</a:t>
            </a:r>
            <a:endParaRPr sz="2300"/>
          </a:p>
          <a:p>
            <a:pPr indent="-374650" lvl="0" marL="457200" rtl="0" algn="l">
              <a:lnSpc>
                <a:spcPct val="100000"/>
              </a:lnSpc>
              <a:spcBef>
                <a:spcPts val="600"/>
              </a:spcBef>
              <a:spcAft>
                <a:spcPts val="0"/>
              </a:spcAft>
              <a:buSzPts val="2300"/>
              <a:buChar char="●"/>
            </a:pPr>
            <a:r>
              <a:rPr lang="en-US" sz="2300"/>
              <a:t>Paired Programming </a:t>
            </a:r>
            <a:endParaRPr sz="2300"/>
          </a:p>
          <a:p>
            <a:pPr indent="0" lvl="0" marL="457200" rtl="0" algn="l">
              <a:lnSpc>
                <a:spcPct val="100000"/>
              </a:lnSpc>
              <a:spcBef>
                <a:spcPts val="600"/>
              </a:spcBef>
              <a:spcAft>
                <a:spcPts val="0"/>
              </a:spcAft>
              <a:buNone/>
            </a:pPr>
            <a:r>
              <a:rPr lang="en-US" sz="2300"/>
              <a:t>(by bouncing ideas and theoretical solutions around)</a:t>
            </a:r>
            <a:endParaRPr sz="2300"/>
          </a:p>
          <a:p>
            <a:pPr indent="-374650" lvl="0" marL="457200" rtl="0" algn="l">
              <a:lnSpc>
                <a:spcPct val="100000"/>
              </a:lnSpc>
              <a:spcBef>
                <a:spcPts val="600"/>
              </a:spcBef>
              <a:spcAft>
                <a:spcPts val="0"/>
              </a:spcAft>
              <a:buSzPts val="2300"/>
              <a:buChar char="●"/>
            </a:pPr>
            <a:r>
              <a:rPr lang="en-US" sz="2300"/>
              <a:t>Meetings with client to understand most important goal</a:t>
            </a:r>
            <a:r>
              <a:rPr lang="en-US" sz="2300"/>
              <a:t>s</a:t>
            </a:r>
            <a:endParaRPr sz="2300"/>
          </a:p>
          <a:p>
            <a:pPr indent="-374650" lvl="0" marL="457200" rtl="0" algn="l">
              <a:lnSpc>
                <a:spcPct val="100000"/>
              </a:lnSpc>
              <a:spcBef>
                <a:spcPts val="600"/>
              </a:spcBef>
              <a:spcAft>
                <a:spcPts val="0"/>
              </a:spcAft>
              <a:buSzPts val="2300"/>
              <a:buChar char="●"/>
            </a:pPr>
            <a:r>
              <a:rPr lang="en-US" sz="2300"/>
              <a:t>Working with new architecture</a:t>
            </a:r>
            <a:endParaRPr sz="2300"/>
          </a:p>
          <a:p>
            <a:pPr indent="-374650" lvl="0" marL="457200" rtl="0" algn="l">
              <a:lnSpc>
                <a:spcPct val="100000"/>
              </a:lnSpc>
              <a:spcBef>
                <a:spcPts val="600"/>
              </a:spcBef>
              <a:spcAft>
                <a:spcPts val="0"/>
              </a:spcAft>
              <a:buSzPts val="2300"/>
              <a:buChar char="●"/>
            </a:pPr>
            <a:r>
              <a:rPr lang="en-US" sz="2300"/>
              <a:t>Semester-long communication &amp; team-building</a:t>
            </a:r>
            <a:endParaRPr sz="2300"/>
          </a:p>
        </p:txBody>
      </p:sp>
      <p:sp>
        <p:nvSpPr>
          <p:cNvPr id="307" name="Google Shape;307;p3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308" name="Google Shape;308;p31"/>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2"/>
          <p:cNvSpPr txBox="1"/>
          <p:nvPr>
            <p:ph type="title"/>
          </p:nvPr>
        </p:nvSpPr>
        <p:spPr>
          <a:xfrm>
            <a:off x="1700400" y="414150"/>
            <a:ext cx="4005900" cy="55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Arial"/>
              <a:buNone/>
            </a:pPr>
            <a:r>
              <a:rPr lang="en-US" sz="3000"/>
              <a:t>What went </a:t>
            </a:r>
            <a:r>
              <a:rPr lang="en-US" sz="3000">
                <a:solidFill>
                  <a:srgbClr val="FFB600"/>
                </a:solidFill>
              </a:rPr>
              <a:t>poorly:</a:t>
            </a:r>
            <a:endParaRPr sz="3000">
              <a:solidFill>
                <a:schemeClr val="dk1"/>
              </a:solidFill>
              <a:latin typeface="Arial"/>
              <a:ea typeface="Arial"/>
              <a:cs typeface="Arial"/>
              <a:sym typeface="Arial"/>
            </a:endParaRPr>
          </a:p>
          <a:p>
            <a:pPr indent="0" lvl="0" marL="0" rtl="0" algn="l">
              <a:lnSpc>
                <a:spcPct val="100000"/>
              </a:lnSpc>
              <a:spcBef>
                <a:spcPts val="0"/>
              </a:spcBef>
              <a:spcAft>
                <a:spcPts val="0"/>
              </a:spcAft>
              <a:buSzPts val="5800"/>
              <a:buNone/>
            </a:pPr>
            <a:r>
              <a:t/>
            </a:r>
            <a:endParaRPr sz="2400"/>
          </a:p>
        </p:txBody>
      </p:sp>
      <p:sp>
        <p:nvSpPr>
          <p:cNvPr id="314" name="Google Shape;314;p32"/>
          <p:cNvSpPr txBox="1"/>
          <p:nvPr>
            <p:ph idx="1" type="body"/>
          </p:nvPr>
        </p:nvSpPr>
        <p:spPr>
          <a:xfrm>
            <a:off x="1076550" y="967350"/>
            <a:ext cx="6990900" cy="37650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600"/>
              </a:spcBef>
              <a:spcAft>
                <a:spcPts val="0"/>
              </a:spcAft>
              <a:buSzPts val="2300"/>
              <a:buChar char="●"/>
            </a:pPr>
            <a:r>
              <a:rPr lang="en-US" sz="2300"/>
              <a:t>Velocity ratings</a:t>
            </a:r>
            <a:endParaRPr sz="2300"/>
          </a:p>
          <a:p>
            <a:pPr indent="-374650" lvl="0" marL="457200" rtl="0" algn="l">
              <a:lnSpc>
                <a:spcPct val="100000"/>
              </a:lnSpc>
              <a:spcBef>
                <a:spcPts val="600"/>
              </a:spcBef>
              <a:spcAft>
                <a:spcPts val="0"/>
              </a:spcAft>
              <a:buSzPts val="2300"/>
              <a:buChar char="●"/>
            </a:pPr>
            <a:r>
              <a:rPr lang="en-US" sz="2300"/>
              <a:t>Getting pull requests approved</a:t>
            </a:r>
            <a:endParaRPr sz="2300"/>
          </a:p>
          <a:p>
            <a:pPr indent="-374650" lvl="0" marL="457200" rtl="0" algn="l">
              <a:lnSpc>
                <a:spcPct val="100000"/>
              </a:lnSpc>
              <a:spcBef>
                <a:spcPts val="600"/>
              </a:spcBef>
              <a:spcAft>
                <a:spcPts val="0"/>
              </a:spcAft>
              <a:buSzPts val="2300"/>
              <a:buChar char="●"/>
            </a:pPr>
            <a:r>
              <a:rPr lang="en-US" sz="2300">
                <a:solidFill>
                  <a:schemeClr val="dk2"/>
                </a:solidFill>
              </a:rPr>
              <a:t>Continuous integration: up until a few days ago</a:t>
            </a:r>
            <a:endParaRPr sz="2300">
              <a:solidFill>
                <a:schemeClr val="dk2"/>
              </a:solidFill>
            </a:endParaRPr>
          </a:p>
          <a:p>
            <a:pPr indent="-374650" lvl="1" marL="914400" rtl="0" algn="l">
              <a:lnSpc>
                <a:spcPct val="100000"/>
              </a:lnSpc>
              <a:spcBef>
                <a:spcPts val="600"/>
              </a:spcBef>
              <a:spcAft>
                <a:spcPts val="0"/>
              </a:spcAft>
              <a:buClr>
                <a:schemeClr val="dk2"/>
              </a:buClr>
              <a:buSzPts val="2300"/>
              <a:buChar char="○"/>
            </a:pPr>
            <a:r>
              <a:rPr lang="en-US" sz="2300">
                <a:solidFill>
                  <a:schemeClr val="dk2"/>
                </a:solidFill>
              </a:rPr>
              <a:t>CodeCov</a:t>
            </a:r>
            <a:endParaRPr sz="2300">
              <a:solidFill>
                <a:schemeClr val="dk2"/>
              </a:solidFill>
            </a:endParaRPr>
          </a:p>
          <a:p>
            <a:pPr indent="-374650" lvl="1" marL="914400" rtl="0" algn="l">
              <a:lnSpc>
                <a:spcPct val="100000"/>
              </a:lnSpc>
              <a:spcBef>
                <a:spcPts val="600"/>
              </a:spcBef>
              <a:spcAft>
                <a:spcPts val="0"/>
              </a:spcAft>
              <a:buClr>
                <a:schemeClr val="dk2"/>
              </a:buClr>
              <a:buSzPts val="2300"/>
              <a:buChar char="○"/>
            </a:pPr>
            <a:r>
              <a:rPr lang="en-US" sz="2300">
                <a:solidFill>
                  <a:schemeClr val="dk2"/>
                </a:solidFill>
              </a:rPr>
              <a:t>Travis CI</a:t>
            </a:r>
            <a:endParaRPr sz="2300">
              <a:solidFill>
                <a:schemeClr val="dk2"/>
              </a:solidFill>
            </a:endParaRPr>
          </a:p>
          <a:p>
            <a:pPr indent="-374650" lvl="0" marL="457200" rtl="0" algn="l">
              <a:lnSpc>
                <a:spcPct val="100000"/>
              </a:lnSpc>
              <a:spcBef>
                <a:spcPts val="600"/>
              </a:spcBef>
              <a:spcAft>
                <a:spcPts val="0"/>
              </a:spcAft>
              <a:buSzPts val="2300"/>
              <a:buChar char="●"/>
            </a:pPr>
            <a:r>
              <a:rPr lang="en-US" sz="2300">
                <a:solidFill>
                  <a:schemeClr val="dk2"/>
                </a:solidFill>
              </a:rPr>
              <a:t>Last minute change of workflow</a:t>
            </a:r>
            <a:endParaRPr sz="2300">
              <a:solidFill>
                <a:schemeClr val="dk2"/>
              </a:solidFill>
            </a:endParaRPr>
          </a:p>
          <a:p>
            <a:pPr indent="-374650" lvl="1" marL="914400" rtl="0" algn="l">
              <a:lnSpc>
                <a:spcPct val="100000"/>
              </a:lnSpc>
              <a:spcBef>
                <a:spcPts val="600"/>
              </a:spcBef>
              <a:spcAft>
                <a:spcPts val="0"/>
              </a:spcAft>
              <a:buClr>
                <a:schemeClr val="dk2"/>
              </a:buClr>
              <a:buSzPts val="2300"/>
              <a:buChar char="○"/>
            </a:pPr>
            <a:r>
              <a:rPr lang="en-US" sz="2300">
                <a:solidFill>
                  <a:schemeClr val="dk2"/>
                </a:solidFill>
              </a:rPr>
              <a:t>merging features progress for demo</a:t>
            </a:r>
            <a:endParaRPr sz="2300">
              <a:solidFill>
                <a:schemeClr val="dk2"/>
              </a:solidFill>
            </a:endParaRPr>
          </a:p>
          <a:p>
            <a:pPr indent="0" lvl="0" marL="0" rtl="0" algn="l">
              <a:lnSpc>
                <a:spcPct val="100000"/>
              </a:lnSpc>
              <a:spcBef>
                <a:spcPts val="600"/>
              </a:spcBef>
              <a:spcAft>
                <a:spcPts val="0"/>
              </a:spcAft>
              <a:buNone/>
            </a:pPr>
            <a:r>
              <a:t/>
            </a:r>
            <a:endParaRPr sz="2000">
              <a:solidFill>
                <a:schemeClr val="dk2"/>
              </a:solidFill>
            </a:endParaRPr>
          </a:p>
        </p:txBody>
      </p:sp>
      <p:sp>
        <p:nvSpPr>
          <p:cNvPr id="315" name="Google Shape;315;p3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316" name="Google Shape;316;p32"/>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0" name="Shape 320"/>
        <p:cNvGrpSpPr/>
        <p:nvPr/>
      </p:nvGrpSpPr>
      <p:grpSpPr>
        <a:xfrm>
          <a:off x="0" y="0"/>
          <a:ext cx="0" cy="0"/>
          <a:chOff x="0" y="0"/>
          <a:chExt cx="0" cy="0"/>
        </a:xfrm>
      </p:grpSpPr>
      <p:pic>
        <p:nvPicPr>
          <p:cNvPr id="321" name="Google Shape;321;p33"/>
          <p:cNvPicPr preferRelativeResize="0"/>
          <p:nvPr/>
        </p:nvPicPr>
        <p:blipFill>
          <a:blip r:embed="rId3">
            <a:alphaModFix/>
          </a:blip>
          <a:stretch>
            <a:fillRect/>
          </a:stretch>
        </p:blipFill>
        <p:spPr>
          <a:xfrm>
            <a:off x="3175100" y="492700"/>
            <a:ext cx="4841550" cy="4158101"/>
          </a:xfrm>
          <a:prstGeom prst="rect">
            <a:avLst/>
          </a:prstGeom>
          <a:noFill/>
          <a:ln>
            <a:noFill/>
          </a:ln>
        </p:spPr>
      </p:pic>
      <p:sp>
        <p:nvSpPr>
          <p:cNvPr id="322" name="Google Shape;322;p33"/>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33"/>
          <p:cNvSpPr txBox="1"/>
          <p:nvPr>
            <p:ph idx="4294967295" type="body"/>
          </p:nvPr>
        </p:nvSpPr>
        <p:spPr>
          <a:xfrm>
            <a:off x="804375" y="1224925"/>
            <a:ext cx="2332200" cy="357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US">
                <a:solidFill>
                  <a:schemeClr val="dk2"/>
                </a:solidFill>
                <a:latin typeface="Raleway"/>
                <a:ea typeface="Raleway"/>
                <a:cs typeface="Raleway"/>
                <a:sym typeface="Raleway"/>
              </a:rPr>
              <a:t>0 - </a:t>
            </a:r>
            <a:r>
              <a:rPr b="1" lang="en-US">
                <a:solidFill>
                  <a:schemeClr val="dk2"/>
                </a:solidFill>
                <a:latin typeface="Raleway"/>
                <a:ea typeface="Raleway"/>
                <a:cs typeface="Raleway"/>
                <a:sym typeface="Raleway"/>
              </a:rPr>
              <a:t>merged pull requests</a:t>
            </a:r>
            <a:endParaRPr b="1">
              <a:solidFill>
                <a:schemeClr val="dk2"/>
              </a:solidFill>
              <a:latin typeface="Raleway"/>
              <a:ea typeface="Raleway"/>
              <a:cs typeface="Raleway"/>
              <a:sym typeface="Raleway"/>
            </a:endParaRPr>
          </a:p>
          <a:p>
            <a:pPr indent="0" lvl="0" marL="0" rtl="0" algn="l">
              <a:lnSpc>
                <a:spcPct val="100000"/>
              </a:lnSpc>
              <a:spcBef>
                <a:spcPts val="600"/>
              </a:spcBef>
              <a:spcAft>
                <a:spcPts val="0"/>
              </a:spcAft>
              <a:buSzPts val="1400"/>
              <a:buNone/>
            </a:pPr>
            <a:r>
              <a:t/>
            </a:r>
            <a:endParaRPr b="1">
              <a:solidFill>
                <a:schemeClr val="dk2"/>
              </a:solidFill>
              <a:latin typeface="Raleway"/>
              <a:ea typeface="Raleway"/>
              <a:cs typeface="Raleway"/>
              <a:sym typeface="Raleway"/>
            </a:endParaRPr>
          </a:p>
          <a:p>
            <a:pPr indent="0" lvl="0" marL="0" rtl="0" algn="l">
              <a:lnSpc>
                <a:spcPct val="100000"/>
              </a:lnSpc>
              <a:spcBef>
                <a:spcPts val="600"/>
              </a:spcBef>
              <a:spcAft>
                <a:spcPts val="0"/>
              </a:spcAft>
              <a:buSzPts val="1400"/>
              <a:buNone/>
            </a:pPr>
            <a:r>
              <a:rPr b="1" lang="en-US">
                <a:latin typeface="Raleway"/>
                <a:ea typeface="Raleway"/>
                <a:cs typeface="Raleway"/>
                <a:sym typeface="Raleway"/>
              </a:rPr>
              <a:t>14 - closed pull reque</a:t>
            </a:r>
            <a:r>
              <a:rPr b="1" lang="en-US">
                <a:latin typeface="Raleway"/>
                <a:ea typeface="Raleway"/>
                <a:cs typeface="Raleway"/>
                <a:sym typeface="Raleway"/>
              </a:rPr>
              <a:t>sts</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t/>
            </a:r>
            <a:endParaRPr b="1">
              <a:solidFill>
                <a:schemeClr val="dk2"/>
              </a:solidFill>
              <a:latin typeface="Raleway"/>
              <a:ea typeface="Raleway"/>
              <a:cs typeface="Raleway"/>
              <a:sym typeface="Raleway"/>
            </a:endParaRPr>
          </a:p>
          <a:p>
            <a:pPr indent="0" lvl="0" marL="0" rtl="0" algn="l">
              <a:spcBef>
                <a:spcPts val="600"/>
              </a:spcBef>
              <a:spcAft>
                <a:spcPts val="0"/>
              </a:spcAft>
              <a:buClr>
                <a:schemeClr val="dk1"/>
              </a:buClr>
              <a:buSzPts val="1400"/>
              <a:buFont typeface="Arial"/>
              <a:buNone/>
            </a:pPr>
            <a:r>
              <a:rPr b="1" lang="en-US">
                <a:solidFill>
                  <a:schemeClr val="dk2"/>
                </a:solidFill>
                <a:latin typeface="Raleway"/>
                <a:ea typeface="Raleway"/>
                <a:cs typeface="Raleway"/>
                <a:sym typeface="Raleway"/>
              </a:rPr>
              <a:t>0 - PRs for </a:t>
            </a:r>
            <a:r>
              <a:rPr b="1" lang="en-US">
                <a:latin typeface="Raleway"/>
                <a:ea typeface="Raleway"/>
                <a:cs typeface="Raleway"/>
                <a:sym typeface="Raleway"/>
              </a:rPr>
              <a:t>most recent features like threadpools/ ssh </a:t>
            </a:r>
            <a:endParaRPr b="1">
              <a:latin typeface="Raleway"/>
              <a:ea typeface="Raleway"/>
              <a:cs typeface="Raleway"/>
              <a:sym typeface="Raleway"/>
            </a:endParaRPr>
          </a:p>
        </p:txBody>
      </p:sp>
      <p:sp>
        <p:nvSpPr>
          <p:cNvPr id="324" name="Google Shape;324;p33"/>
          <p:cNvSpPr txBox="1"/>
          <p:nvPr/>
        </p:nvSpPr>
        <p:spPr>
          <a:xfrm>
            <a:off x="463650" y="292675"/>
            <a:ext cx="8216700" cy="105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lang="en-US" sz="4800">
                <a:solidFill>
                  <a:srgbClr val="434343"/>
                </a:solidFill>
                <a:latin typeface="Raleway ExtraBold"/>
                <a:ea typeface="Raleway ExtraBold"/>
                <a:cs typeface="Raleway ExtraBold"/>
                <a:sym typeface="Raleway ExtraBold"/>
              </a:rPr>
              <a:t>GITHUB</a:t>
            </a:r>
            <a:endParaRPr b="0" i="0" sz="1400" u="none" cap="none" strike="noStrike">
              <a:solidFill>
                <a:srgbClr val="000000"/>
              </a:solidFill>
              <a:latin typeface="Arial"/>
              <a:ea typeface="Arial"/>
              <a:cs typeface="Arial"/>
              <a:sym typeface="Arial"/>
            </a:endParaRPr>
          </a:p>
        </p:txBody>
      </p:sp>
      <p:sp>
        <p:nvSpPr>
          <p:cNvPr id="325" name="Google Shape;325;p33"/>
          <p:cNvSpPr txBox="1"/>
          <p:nvPr>
            <p:ph idx="4294967295" type="body"/>
          </p:nvPr>
        </p:nvSpPr>
        <p:spPr>
          <a:xfrm>
            <a:off x="1164850" y="-2752500"/>
            <a:ext cx="5550600" cy="219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US"/>
              <a:t>We started out the semester using </a:t>
            </a:r>
            <a:r>
              <a:rPr lang="en-US"/>
              <a:t>Github</a:t>
            </a:r>
            <a:r>
              <a:rPr lang="en-US"/>
              <a:t> pull-request feature but we quickly figured out we needed a better feedback loop in-team rather than depending on github comments.</a:t>
            </a:r>
            <a:endParaRPr/>
          </a:p>
          <a:p>
            <a:pPr indent="0" lvl="0" marL="0" rtl="0" algn="l">
              <a:lnSpc>
                <a:spcPct val="100000"/>
              </a:lnSpc>
              <a:spcBef>
                <a:spcPts val="600"/>
              </a:spcBef>
              <a:spcAft>
                <a:spcPts val="0"/>
              </a:spcAft>
              <a:buNone/>
            </a:pPr>
            <a:r>
              <a:rPr lang="en-US"/>
              <a:t>Eventually all the pull requests were closed</a:t>
            </a:r>
            <a:endParaRPr/>
          </a:p>
          <a:p>
            <a:pPr indent="0" lvl="0" marL="0" rtl="0" algn="l">
              <a:lnSpc>
                <a:spcPct val="100000"/>
              </a:lnSpc>
              <a:spcBef>
                <a:spcPts val="600"/>
              </a:spcBef>
              <a:spcAft>
                <a:spcPts val="0"/>
              </a:spcAft>
              <a:buNone/>
            </a:pPr>
            <a:r>
              <a:rPr lang="en-US"/>
              <a:t>We probably can delete this slide don’t need it..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1700400" y="414150"/>
            <a:ext cx="4005900" cy="55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400"/>
              <a:buFont typeface="Arial"/>
              <a:buNone/>
            </a:pPr>
            <a:r>
              <a:rPr lang="en-US" sz="3000"/>
              <a:t>What we </a:t>
            </a:r>
            <a:r>
              <a:rPr lang="en-US" sz="3000">
                <a:solidFill>
                  <a:srgbClr val="FFB600"/>
                </a:solidFill>
              </a:rPr>
              <a:t>learned:</a:t>
            </a:r>
            <a:endParaRPr sz="3000">
              <a:solidFill>
                <a:schemeClr val="dk1"/>
              </a:solidFill>
              <a:latin typeface="Arial"/>
              <a:ea typeface="Arial"/>
              <a:cs typeface="Arial"/>
              <a:sym typeface="Arial"/>
            </a:endParaRPr>
          </a:p>
          <a:p>
            <a:pPr indent="0" lvl="0" marL="0" rtl="0" algn="l">
              <a:lnSpc>
                <a:spcPct val="100000"/>
              </a:lnSpc>
              <a:spcBef>
                <a:spcPts val="0"/>
              </a:spcBef>
              <a:spcAft>
                <a:spcPts val="0"/>
              </a:spcAft>
              <a:buSzPts val="5800"/>
              <a:buNone/>
            </a:pPr>
            <a:r>
              <a:t/>
            </a:r>
            <a:endParaRPr sz="2400"/>
          </a:p>
        </p:txBody>
      </p:sp>
      <p:sp>
        <p:nvSpPr>
          <p:cNvPr id="331" name="Google Shape;331;p34"/>
          <p:cNvSpPr txBox="1"/>
          <p:nvPr>
            <p:ph idx="1" type="body"/>
          </p:nvPr>
        </p:nvSpPr>
        <p:spPr>
          <a:xfrm>
            <a:off x="1700400" y="1088825"/>
            <a:ext cx="5550600" cy="3683100"/>
          </a:xfrm>
          <a:prstGeom prst="rect">
            <a:avLst/>
          </a:prstGeom>
          <a:noFill/>
          <a:ln>
            <a:noFill/>
          </a:ln>
        </p:spPr>
        <p:txBody>
          <a:bodyPr anchorCtr="0" anchor="t" bIns="91425" lIns="91425" spcFirstLastPara="1" rIns="91425" wrap="square" tIns="91425">
            <a:noAutofit/>
          </a:bodyPr>
          <a:lstStyle/>
          <a:p>
            <a:pPr indent="-374650" lvl="0" marL="457200" rtl="0" algn="l">
              <a:spcBef>
                <a:spcPts val="600"/>
              </a:spcBef>
              <a:spcAft>
                <a:spcPts val="0"/>
              </a:spcAft>
              <a:buSzPts val="2300"/>
              <a:buChar char="●"/>
            </a:pPr>
            <a:r>
              <a:rPr lang="en-US" sz="2300">
                <a:solidFill>
                  <a:schemeClr val="dk2"/>
                </a:solidFill>
              </a:rPr>
              <a:t>GraphQL</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Docker</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Linux</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Python virtual environments</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Sockets</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Unit Tests/ Mocking</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Project Management</a:t>
            </a:r>
            <a:endParaRPr sz="2300">
              <a:solidFill>
                <a:schemeClr val="dk2"/>
              </a:solidFill>
            </a:endParaRPr>
          </a:p>
          <a:p>
            <a:pPr indent="-374650" lvl="0" marL="457200" rtl="0" algn="l">
              <a:spcBef>
                <a:spcPts val="600"/>
              </a:spcBef>
              <a:spcAft>
                <a:spcPts val="0"/>
              </a:spcAft>
              <a:buSzPts val="2300"/>
              <a:buChar char="●"/>
            </a:pPr>
            <a:r>
              <a:rPr lang="en-US" sz="2300">
                <a:solidFill>
                  <a:schemeClr val="dk2"/>
                </a:solidFill>
              </a:rPr>
              <a:t>Threadpools/ Firewalls</a:t>
            </a:r>
            <a:endParaRPr sz="2300"/>
          </a:p>
        </p:txBody>
      </p:sp>
      <p:sp>
        <p:nvSpPr>
          <p:cNvPr id="332" name="Google Shape;332;p3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
        <p:nvSpPr>
          <p:cNvPr id="333" name="Google Shape;333;p34"/>
          <p:cNvSpPr/>
          <p:nvPr/>
        </p:nvSpPr>
        <p:spPr>
          <a:xfrm>
            <a:off x="8055177" y="292676"/>
            <a:ext cx="796167" cy="796157"/>
          </a:xfrm>
          <a:custGeom>
            <a:rect b="b" l="l" r="r" t="t"/>
            <a:pathLst>
              <a:path extrusionOk="0" h="16071" w="16072">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961290" y="238123"/>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Team times - Semester</a:t>
            </a:r>
            <a:endParaRPr/>
          </a:p>
        </p:txBody>
      </p:sp>
      <p:sp>
        <p:nvSpPr>
          <p:cNvPr id="339" name="Google Shape;339;p35"/>
          <p:cNvSpPr txBox="1"/>
          <p:nvPr>
            <p:ph idx="1" type="body"/>
          </p:nvPr>
        </p:nvSpPr>
        <p:spPr>
          <a:xfrm>
            <a:off x="922000" y="1885950"/>
            <a:ext cx="6866100" cy="30363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Clr>
                <a:srgbClr val="FFB600"/>
              </a:buClr>
              <a:buSzPts val="1800"/>
              <a:buChar char="●"/>
            </a:pPr>
            <a:r>
              <a:rPr lang="en-US"/>
              <a:t>Emily –  179</a:t>
            </a:r>
            <a:endParaRPr/>
          </a:p>
          <a:p>
            <a:pPr indent="-342900" lvl="0" marL="457200" rtl="0" algn="l">
              <a:lnSpc>
                <a:spcPct val="100000"/>
              </a:lnSpc>
              <a:spcBef>
                <a:spcPts val="600"/>
              </a:spcBef>
              <a:spcAft>
                <a:spcPts val="0"/>
              </a:spcAft>
              <a:buClr>
                <a:srgbClr val="FFB600"/>
              </a:buClr>
              <a:buSzPts val="1800"/>
              <a:buChar char="●"/>
            </a:pPr>
            <a:r>
              <a:rPr lang="en-US"/>
              <a:t>Josh – 159.01</a:t>
            </a:r>
            <a:endParaRPr/>
          </a:p>
          <a:p>
            <a:pPr indent="-342900" lvl="0" marL="457200" rtl="0" algn="l">
              <a:lnSpc>
                <a:spcPct val="100000"/>
              </a:lnSpc>
              <a:spcBef>
                <a:spcPts val="600"/>
              </a:spcBef>
              <a:spcAft>
                <a:spcPts val="0"/>
              </a:spcAft>
              <a:buClr>
                <a:srgbClr val="FFB600"/>
              </a:buClr>
              <a:buSzPts val="1800"/>
              <a:buChar char="●"/>
            </a:pPr>
            <a:r>
              <a:rPr lang="en-US"/>
              <a:t>Megan – 151.5</a:t>
            </a:r>
            <a:endParaRPr/>
          </a:p>
          <a:p>
            <a:pPr indent="-342900" lvl="0" marL="457200" rtl="0" algn="l">
              <a:lnSpc>
                <a:spcPct val="100000"/>
              </a:lnSpc>
              <a:spcBef>
                <a:spcPts val="600"/>
              </a:spcBef>
              <a:spcAft>
                <a:spcPts val="0"/>
              </a:spcAft>
              <a:buClr>
                <a:srgbClr val="FFB600"/>
              </a:buClr>
              <a:buSzPts val="1800"/>
              <a:buChar char="●"/>
            </a:pPr>
            <a:r>
              <a:rPr lang="en-US"/>
              <a:t>Evan –  196.28</a:t>
            </a:r>
            <a:endParaRPr/>
          </a:p>
          <a:p>
            <a:pPr indent="-342900" lvl="0" marL="457200" rtl="0" algn="l">
              <a:lnSpc>
                <a:spcPct val="100000"/>
              </a:lnSpc>
              <a:spcBef>
                <a:spcPts val="600"/>
              </a:spcBef>
              <a:spcAft>
                <a:spcPts val="0"/>
              </a:spcAft>
              <a:buClr>
                <a:srgbClr val="FFB600"/>
              </a:buClr>
              <a:buSzPts val="1800"/>
              <a:buChar char="●"/>
            </a:pPr>
            <a:r>
              <a:rPr lang="en-US"/>
              <a:t>Tanner –  166.45</a:t>
            </a:r>
            <a:endParaRPr/>
          </a:p>
          <a:p>
            <a:pPr indent="-342900" lvl="0" marL="457200" rtl="0" algn="l">
              <a:lnSpc>
                <a:spcPct val="100000"/>
              </a:lnSpc>
              <a:spcBef>
                <a:spcPts val="600"/>
              </a:spcBef>
              <a:spcAft>
                <a:spcPts val="0"/>
              </a:spcAft>
              <a:buClr>
                <a:srgbClr val="FFB600"/>
              </a:buClr>
              <a:buSzPts val="1800"/>
              <a:buChar char="●"/>
            </a:pPr>
            <a:r>
              <a:rPr lang="en-US"/>
              <a:t>Jon –  185.32</a:t>
            </a:r>
            <a:endParaRPr/>
          </a:p>
          <a:p>
            <a:pPr indent="-342900" lvl="0" marL="457200" rtl="0" algn="l">
              <a:lnSpc>
                <a:spcPct val="100000"/>
              </a:lnSpc>
              <a:spcBef>
                <a:spcPts val="600"/>
              </a:spcBef>
              <a:spcAft>
                <a:spcPts val="0"/>
              </a:spcAft>
              <a:buClr>
                <a:srgbClr val="FFB600"/>
              </a:buClr>
              <a:buSzPts val="1800"/>
              <a:buChar char="●"/>
            </a:pPr>
            <a:r>
              <a:rPr lang="en-US"/>
              <a:t>Kenji –  132.82</a:t>
            </a:r>
            <a:endParaRPr/>
          </a:p>
          <a:p>
            <a:pPr indent="-342900" lvl="0" marL="457200" rtl="0" algn="l">
              <a:lnSpc>
                <a:spcPct val="100000"/>
              </a:lnSpc>
              <a:spcBef>
                <a:spcPts val="600"/>
              </a:spcBef>
              <a:spcAft>
                <a:spcPts val="0"/>
              </a:spcAft>
              <a:buClr>
                <a:srgbClr val="FFB600"/>
              </a:buClr>
              <a:buSzPts val="1800"/>
              <a:buChar char="●"/>
            </a:pPr>
            <a:r>
              <a:rPr lang="en-US"/>
              <a:t>Judith – 158.77</a:t>
            </a:r>
            <a:endParaRPr/>
          </a:p>
        </p:txBody>
      </p:sp>
      <p:sp>
        <p:nvSpPr>
          <p:cNvPr id="340" name="Google Shape;340;p3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6"/>
          <p:cNvSpPr txBox="1"/>
          <p:nvPr>
            <p:ph idx="4294967295" type="ctrTitle"/>
          </p:nvPr>
        </p:nvSpPr>
        <p:spPr>
          <a:xfrm>
            <a:off x="494500" y="299250"/>
            <a:ext cx="65937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US" sz="9600" u="none" cap="none" strike="noStrike">
                <a:solidFill>
                  <a:srgbClr val="FFB600"/>
                </a:solidFill>
                <a:latin typeface="Raleway ExtraBold"/>
                <a:ea typeface="Raleway ExtraBold"/>
                <a:cs typeface="Raleway ExtraBold"/>
                <a:sym typeface="Raleway ExtraBold"/>
              </a:rPr>
              <a:t>Thanks!</a:t>
            </a:r>
            <a:endParaRPr b="0" i="0" sz="9600" u="none" cap="none" strike="noStrike">
              <a:solidFill>
                <a:srgbClr val="FFB600"/>
              </a:solidFill>
              <a:latin typeface="Raleway ExtraBold"/>
              <a:ea typeface="Raleway ExtraBold"/>
              <a:cs typeface="Raleway ExtraBold"/>
              <a:sym typeface="Raleway ExtraBold"/>
            </a:endParaRPr>
          </a:p>
        </p:txBody>
      </p:sp>
      <p:sp>
        <p:nvSpPr>
          <p:cNvPr id="346" name="Google Shape;346;p3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pic>
        <p:nvPicPr>
          <p:cNvPr id="347" name="Google Shape;347;p36"/>
          <p:cNvPicPr preferRelativeResize="0"/>
          <p:nvPr/>
        </p:nvPicPr>
        <p:blipFill rotWithShape="1">
          <a:blip r:embed="rId3">
            <a:alphaModFix/>
          </a:blip>
          <a:srcRect b="0" l="0" r="0" t="0"/>
          <a:stretch/>
        </p:blipFill>
        <p:spPr>
          <a:xfrm>
            <a:off x="7740800" y="59880"/>
            <a:ext cx="1138299" cy="1249600"/>
          </a:xfrm>
          <a:prstGeom prst="rect">
            <a:avLst/>
          </a:prstGeom>
          <a:noFill/>
          <a:ln>
            <a:noFill/>
          </a:ln>
        </p:spPr>
      </p:pic>
      <p:sp>
        <p:nvSpPr>
          <p:cNvPr id="348" name="Google Shape;348;p36"/>
          <p:cNvSpPr txBox="1"/>
          <p:nvPr>
            <p:ph idx="4294967295" type="ctrTitle"/>
          </p:nvPr>
        </p:nvSpPr>
        <p:spPr>
          <a:xfrm>
            <a:off x="2181425" y="1991838"/>
            <a:ext cx="7772400" cy="115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434343"/>
              </a:buClr>
              <a:buSzPts val="5800"/>
              <a:buFont typeface="Raleway ExtraBold"/>
              <a:buNone/>
            </a:pPr>
            <a:r>
              <a:rPr b="0" i="0" lang="en-US" sz="5800" u="none" cap="none" strike="noStrike">
                <a:solidFill>
                  <a:srgbClr val="434343"/>
                </a:solidFill>
                <a:latin typeface="Raleway ExtraBold"/>
                <a:ea typeface="Raleway ExtraBold"/>
                <a:cs typeface="Raleway ExtraBold"/>
                <a:sym typeface="Raleway ExtraBold"/>
              </a:rPr>
              <a:t>Questions?</a:t>
            </a:r>
            <a:endParaRPr b="0" i="0" sz="5800" u="none" cap="none" strike="noStrike">
              <a:solidFill>
                <a:srgbClr val="434343"/>
              </a:solidFill>
              <a:latin typeface="Raleway ExtraBold"/>
              <a:ea typeface="Raleway ExtraBold"/>
              <a:cs typeface="Raleway ExtraBold"/>
              <a:sym typeface="Raleway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5 Points Template</a:t>
            </a:r>
            <a:endParaRPr/>
          </a:p>
        </p:txBody>
      </p:sp>
      <p:sp>
        <p:nvSpPr>
          <p:cNvPr id="354" name="Google Shape;354;p37"/>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AutoNum type="arabicPeriod"/>
            </a:pPr>
            <a:r>
              <a:rPr lang="en-US"/>
              <a:t>Synthesize learning through critical analysis and logical thinking</a:t>
            </a:r>
            <a:endParaRPr/>
          </a:p>
          <a:p>
            <a:pPr indent="-342900" lvl="0" marL="457200" rtl="0" algn="l">
              <a:lnSpc>
                <a:spcPct val="100000"/>
              </a:lnSpc>
              <a:spcBef>
                <a:spcPts val="0"/>
              </a:spcBef>
              <a:spcAft>
                <a:spcPts val="0"/>
              </a:spcAft>
              <a:buSzPts val="1800"/>
              <a:buAutoNum type="arabicPeriod"/>
            </a:pPr>
            <a:r>
              <a:rPr lang="en-US"/>
              <a:t>Apply theoretical constructs to practical applications</a:t>
            </a:r>
            <a:endParaRPr/>
          </a:p>
          <a:p>
            <a:pPr indent="-342900" lvl="0" marL="457200" rtl="0" algn="l">
              <a:lnSpc>
                <a:spcPct val="100000"/>
              </a:lnSpc>
              <a:spcBef>
                <a:spcPts val="0"/>
              </a:spcBef>
              <a:spcAft>
                <a:spcPts val="0"/>
              </a:spcAft>
              <a:buSzPts val="1800"/>
              <a:buAutoNum type="arabicPeriod"/>
            </a:pPr>
            <a:r>
              <a:rPr lang="en-US"/>
              <a:t>Critique philosophical tenets and current practices</a:t>
            </a:r>
            <a:endParaRPr/>
          </a:p>
          <a:p>
            <a:pPr indent="-342900" lvl="0" marL="457200" rtl="0" algn="l">
              <a:lnSpc>
                <a:spcPct val="100000"/>
              </a:lnSpc>
              <a:spcBef>
                <a:spcPts val="0"/>
              </a:spcBef>
              <a:spcAft>
                <a:spcPts val="0"/>
              </a:spcAft>
              <a:buSzPts val="1800"/>
              <a:buAutoNum type="arabicPeriod"/>
            </a:pPr>
            <a:r>
              <a:rPr lang="en-US"/>
              <a:t>Integrate and refine oral and/or written skills</a:t>
            </a:r>
            <a:endParaRPr/>
          </a:p>
          <a:p>
            <a:pPr indent="-342900" lvl="0" marL="457200" rtl="0" algn="l">
              <a:lnSpc>
                <a:spcPct val="100000"/>
              </a:lnSpc>
              <a:spcBef>
                <a:spcPts val="0"/>
              </a:spcBef>
              <a:spcAft>
                <a:spcPts val="0"/>
              </a:spcAft>
              <a:buSzPts val="1800"/>
              <a:buAutoNum type="arabicPeriod"/>
            </a:pPr>
            <a:r>
              <a:rPr lang="en-US"/>
              <a:t>Verify their expertise</a:t>
            </a:r>
            <a:endParaRPr/>
          </a:p>
        </p:txBody>
      </p:sp>
      <p:sp>
        <p:nvSpPr>
          <p:cNvPr id="355" name="Google Shape;355;p3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922000" y="-100450"/>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Tanner, met:</a:t>
            </a:r>
            <a:endParaRPr/>
          </a:p>
        </p:txBody>
      </p:sp>
      <p:sp>
        <p:nvSpPr>
          <p:cNvPr id="361" name="Google Shape;361;p38"/>
          <p:cNvSpPr txBox="1"/>
          <p:nvPr>
            <p:ph idx="1" type="body"/>
          </p:nvPr>
        </p:nvSpPr>
        <p:spPr>
          <a:xfrm>
            <a:off x="0" y="730950"/>
            <a:ext cx="9144000" cy="44124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SzPts val="1200"/>
              <a:buAutoNum type="arabicPeriod"/>
            </a:pPr>
            <a:r>
              <a:rPr lang="en-US" sz="1200">
                <a:solidFill>
                  <a:schemeClr val="dk2"/>
                </a:solidFill>
              </a:rPr>
              <a:t>Synthesize learning through critical analysis and logical thinking</a:t>
            </a:r>
            <a:endParaRPr sz="12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I learned how to lead a software team as scrum master.</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Learned how to to be the facilitator for an agile development team, and devised how to create thorough, and precise goals for the team to meet our goals.</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I learned about sockets, threadpools, SSH, telnet, and how to communicate with our customer for what ideas would fit best in our project.</a:t>
            </a:r>
            <a:endParaRPr sz="10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Apply theoretical constructs to practical applications</a:t>
            </a:r>
            <a:endParaRPr sz="12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Applied newly </a:t>
            </a:r>
            <a:r>
              <a:rPr lang="en-US" sz="1000">
                <a:solidFill>
                  <a:schemeClr val="dk2"/>
                </a:solidFill>
              </a:rPr>
              <a:t>learned</a:t>
            </a:r>
            <a:r>
              <a:rPr lang="en-US" sz="1000">
                <a:solidFill>
                  <a:schemeClr val="dk2"/>
                </a:solidFill>
              </a:rPr>
              <a:t> concepts and </a:t>
            </a:r>
            <a:r>
              <a:rPr lang="en-US" sz="1000">
                <a:solidFill>
                  <a:schemeClr val="dk2"/>
                </a:solidFill>
              </a:rPr>
              <a:t>methodologies</a:t>
            </a:r>
            <a:r>
              <a:rPr lang="en-US" sz="1000">
                <a:solidFill>
                  <a:schemeClr val="dk2"/>
                </a:solidFill>
              </a:rPr>
              <a:t> that would allow the team to self organize and make changes in an agile environment. </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Applied research into how to make HPotter a lightweight project that would run on small pieces of hardware, and be </a:t>
            </a:r>
            <a:r>
              <a:rPr lang="en-US" sz="1000">
                <a:solidFill>
                  <a:schemeClr val="dk2"/>
                </a:solidFill>
              </a:rPr>
              <a:t>applicable</a:t>
            </a:r>
            <a:r>
              <a:rPr lang="en-US" sz="1000">
                <a:solidFill>
                  <a:schemeClr val="dk2"/>
                </a:solidFill>
              </a:rPr>
              <a:t> for various uses.</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Learned how to use docker in Linux, VM’s, and Python threads, and how each piece fit in HPotter.</a:t>
            </a:r>
            <a:endParaRPr sz="10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Critique philosophical tenets and current practices</a:t>
            </a:r>
            <a:endParaRPr sz="12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I considered the social and personal values of running a Honeypot.</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I thought about the positive impacts the project could hold when being used for research purposes and the helpful remediation steps it could guide if a system was attacked with an unknown </a:t>
            </a:r>
            <a:r>
              <a:rPr lang="en-US" sz="1000">
                <a:solidFill>
                  <a:schemeClr val="dk2"/>
                </a:solidFill>
              </a:rPr>
              <a:t>piece</a:t>
            </a:r>
            <a:r>
              <a:rPr lang="en-US" sz="1000">
                <a:solidFill>
                  <a:schemeClr val="dk2"/>
                </a:solidFill>
              </a:rPr>
              <a:t> of malware.</a:t>
            </a:r>
            <a:endParaRPr sz="10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Integrate and refine oral and/or written skills</a:t>
            </a:r>
            <a:endParaRPr sz="12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I </a:t>
            </a:r>
            <a:r>
              <a:rPr lang="en-US" sz="1000">
                <a:solidFill>
                  <a:schemeClr val="dk2"/>
                </a:solidFill>
              </a:rPr>
              <a:t>consistently</a:t>
            </a:r>
            <a:r>
              <a:rPr lang="en-US" sz="1000">
                <a:solidFill>
                  <a:schemeClr val="dk2"/>
                </a:solidFill>
              </a:rPr>
              <a:t> </a:t>
            </a:r>
            <a:r>
              <a:rPr lang="en-US" sz="1000">
                <a:solidFill>
                  <a:schemeClr val="dk2"/>
                </a:solidFill>
              </a:rPr>
              <a:t>checked in with every member of the team to see where they were blocked and how I could help them finish their work.</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Met with the customer on a regular basis to communicate their need, and process how this information was exchanged with the team, and broken out into small pieces of work.</a:t>
            </a:r>
            <a:endParaRPr sz="1000">
              <a:solidFill>
                <a:schemeClr val="dk2"/>
              </a:solidFill>
            </a:endParaRPr>
          </a:p>
          <a:p>
            <a:pPr indent="-292100" lvl="1" marL="914400" rtl="0" algn="l">
              <a:lnSpc>
                <a:spcPct val="100000"/>
              </a:lnSpc>
              <a:spcBef>
                <a:spcPts val="0"/>
              </a:spcBef>
              <a:spcAft>
                <a:spcPts val="0"/>
              </a:spcAft>
              <a:buClr>
                <a:schemeClr val="dk2"/>
              </a:buClr>
              <a:buSzPts val="1000"/>
              <a:buAutoNum type="alphaLcPeriod"/>
            </a:pPr>
            <a:r>
              <a:rPr lang="en-US" sz="1000">
                <a:solidFill>
                  <a:schemeClr val="dk2"/>
                </a:solidFill>
              </a:rPr>
              <a:t>Held each team member accountable for their work, and tried to create a positive and productive working environment.</a:t>
            </a:r>
            <a:endParaRPr sz="10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Verify their expertise</a:t>
            </a:r>
            <a:endParaRPr sz="12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Helped p</a:t>
            </a:r>
            <a:r>
              <a:rPr lang="en-US" sz="1100">
                <a:solidFill>
                  <a:schemeClr val="dk2"/>
                </a:solidFill>
              </a:rPr>
              <a:t>rovide an implementation of Telnet and SSH.</a:t>
            </a:r>
            <a:endParaRPr sz="11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Removed fake shell call.</a:t>
            </a:r>
            <a:endParaRPr sz="11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Acted as scrum master as I created work for the team, and ensured that every team member had work at all times.</a:t>
            </a:r>
            <a:endParaRPr sz="11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I was available for the team at any time to communicate and give guidance for their work.</a:t>
            </a:r>
            <a:endParaRPr sz="11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Constantly kept backlog of work updated.</a:t>
            </a:r>
            <a:endParaRPr sz="1100">
              <a:solidFill>
                <a:schemeClr val="dk2"/>
              </a:solidFill>
            </a:endParaRPr>
          </a:p>
          <a:p>
            <a:pPr indent="-298450" lvl="1" marL="914400" rtl="0" algn="l">
              <a:spcBef>
                <a:spcPts val="0"/>
              </a:spcBef>
              <a:spcAft>
                <a:spcPts val="0"/>
              </a:spcAft>
              <a:buClr>
                <a:schemeClr val="dk2"/>
              </a:buClr>
              <a:buSzPts val="1100"/>
              <a:buAutoNum type="alphaLcPeriod"/>
            </a:pPr>
            <a:r>
              <a:rPr lang="en-US" sz="1100">
                <a:solidFill>
                  <a:schemeClr val="dk2"/>
                </a:solidFill>
              </a:rPr>
              <a:t>Reviewed almost every PR and process doc to make sure it would fulfill the project MVP and requirements.</a:t>
            </a:r>
            <a:endParaRPr sz="1100">
              <a:solidFill>
                <a:schemeClr val="dk2"/>
              </a:solidFill>
            </a:endParaRPr>
          </a:p>
        </p:txBody>
      </p:sp>
      <p:sp>
        <p:nvSpPr>
          <p:cNvPr id="362" name="Google Shape;362;p3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Jon, met:</a:t>
            </a:r>
            <a:endParaRPr/>
          </a:p>
        </p:txBody>
      </p:sp>
      <p:sp>
        <p:nvSpPr>
          <p:cNvPr id="368" name="Google Shape;368;p39"/>
          <p:cNvSpPr txBox="1"/>
          <p:nvPr>
            <p:ph idx="1" type="body"/>
          </p:nvPr>
        </p:nvSpPr>
        <p:spPr>
          <a:xfrm>
            <a:off x="422425" y="905475"/>
            <a:ext cx="8282400" cy="3794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600"/>
              </a:spcBef>
              <a:spcAft>
                <a:spcPts val="0"/>
              </a:spcAft>
              <a:buSzPts val="1400"/>
              <a:buAutoNum type="arabicPeriod"/>
            </a:pPr>
            <a:r>
              <a:rPr lang="en-US" sz="1400">
                <a:solidFill>
                  <a:schemeClr val="dk2"/>
                </a:solidFill>
              </a:rPr>
              <a:t>Synthesize learning through critical analysis and logical thinking</a:t>
            </a:r>
            <a:endParaRPr sz="14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Learned GraphQL and applied previous concepts to construct dynamic schema API server in Python</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Added value through code and consultation on Linux, Docker, Python, GraphQL, databases, sockets, architecture, TLS, HTTP, etc. including exploring, choosing, and implementing various options.</a:t>
            </a:r>
            <a:endParaRPr sz="1100">
              <a:solidFill>
                <a:schemeClr val="dk2"/>
              </a:solidFill>
            </a:endParaRPr>
          </a:p>
          <a:p>
            <a:pPr indent="-317500" lvl="0" marL="457200" rtl="0" algn="l">
              <a:lnSpc>
                <a:spcPct val="100000"/>
              </a:lnSpc>
              <a:spcBef>
                <a:spcPts val="0"/>
              </a:spcBef>
              <a:spcAft>
                <a:spcPts val="0"/>
              </a:spcAft>
              <a:buSzPts val="1400"/>
              <a:buAutoNum type="arabicPeriod"/>
            </a:pPr>
            <a:r>
              <a:rPr lang="en-US" sz="1400">
                <a:solidFill>
                  <a:schemeClr val="dk2"/>
                </a:solidFill>
              </a:rPr>
              <a:t>Apply theoretical constructs to practical applications</a:t>
            </a:r>
            <a:endParaRPr sz="14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Applied new and familiar concepts in architecture, networking, and operating systems to implement GraphQL, telnet, and ssh components of HPotter</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Made abstract Scrum SDLC concrete with documented policies such as “Jira issue # in branch name”</a:t>
            </a:r>
            <a:endParaRPr sz="1100">
              <a:solidFill>
                <a:schemeClr val="dk2"/>
              </a:solidFill>
            </a:endParaRPr>
          </a:p>
          <a:p>
            <a:pPr indent="-317500" lvl="0" marL="457200" rtl="0" algn="l">
              <a:lnSpc>
                <a:spcPct val="100000"/>
              </a:lnSpc>
              <a:spcBef>
                <a:spcPts val="0"/>
              </a:spcBef>
              <a:spcAft>
                <a:spcPts val="0"/>
              </a:spcAft>
              <a:buSzPts val="1400"/>
              <a:buAutoNum type="arabicPeriod"/>
            </a:pPr>
            <a:r>
              <a:rPr lang="en-US" sz="1400">
                <a:solidFill>
                  <a:schemeClr val="dk2"/>
                </a:solidFill>
              </a:rPr>
              <a:t>Critique philosophical tenets and current practices</a:t>
            </a:r>
            <a:endParaRPr sz="14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Considered the social and ethical concerns of building a honeypot before joining the team</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Working to document safe setup of HPotter out of concern that improper config may harm users</a:t>
            </a:r>
            <a:endParaRPr sz="1100">
              <a:solidFill>
                <a:schemeClr val="dk2"/>
              </a:solidFill>
            </a:endParaRPr>
          </a:p>
          <a:p>
            <a:pPr indent="-317500" lvl="0" marL="457200" rtl="0" algn="l">
              <a:lnSpc>
                <a:spcPct val="100000"/>
              </a:lnSpc>
              <a:spcBef>
                <a:spcPts val="0"/>
              </a:spcBef>
              <a:spcAft>
                <a:spcPts val="0"/>
              </a:spcAft>
              <a:buSzPts val="1400"/>
              <a:buAutoNum type="arabicPeriod"/>
            </a:pPr>
            <a:r>
              <a:rPr lang="en-US" sz="1400">
                <a:solidFill>
                  <a:schemeClr val="dk2"/>
                </a:solidFill>
              </a:rPr>
              <a:t>Integrate and refine oral and/or written skills</a:t>
            </a:r>
            <a:endParaRPr sz="14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Repeatedly met with all stakeholders and documented in writing development practices and processes to ensure all stakeholders had clear understanding and path to move forward together</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Documented and communicated in meetings implementation and use of LJordan GraphQL API</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Frequent meetings with stakeholders to ensure buy-in and verify value and direction</a:t>
            </a:r>
            <a:endParaRPr sz="1100">
              <a:solidFill>
                <a:schemeClr val="dk2"/>
              </a:solidFill>
            </a:endParaRPr>
          </a:p>
          <a:p>
            <a:pPr indent="-317500" lvl="0" marL="457200" rtl="0" algn="l">
              <a:lnSpc>
                <a:spcPct val="100000"/>
              </a:lnSpc>
              <a:spcBef>
                <a:spcPts val="0"/>
              </a:spcBef>
              <a:spcAft>
                <a:spcPts val="0"/>
              </a:spcAft>
              <a:buSzPts val="1400"/>
              <a:buAutoNum type="arabicPeriod"/>
            </a:pPr>
            <a:r>
              <a:rPr lang="en-US" sz="1400">
                <a:solidFill>
                  <a:schemeClr val="dk2"/>
                </a:solidFill>
              </a:rPr>
              <a:t>Verify their expertise</a:t>
            </a:r>
            <a:endParaRPr sz="14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Implemented dynamically generated GraphQL API from arbitrary database schema</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Pair programmed and contributed successful ideas to solve challenges in telnet and ssh implementations</a:t>
            </a:r>
            <a:endParaRPr sz="1100">
              <a:solidFill>
                <a:schemeClr val="dk2"/>
              </a:solidFill>
            </a:endParaRPr>
          </a:p>
          <a:p>
            <a:pPr indent="-298450" lvl="1" marL="914400" rtl="0" algn="l">
              <a:lnSpc>
                <a:spcPct val="100000"/>
              </a:lnSpc>
              <a:spcBef>
                <a:spcPts val="0"/>
              </a:spcBef>
              <a:spcAft>
                <a:spcPts val="0"/>
              </a:spcAft>
              <a:buClr>
                <a:schemeClr val="dk2"/>
              </a:buClr>
              <a:buSzPts val="1100"/>
              <a:buAutoNum type="alphaLcPeriod"/>
            </a:pPr>
            <a:r>
              <a:rPr lang="en-US" sz="1100">
                <a:solidFill>
                  <a:schemeClr val="dk2"/>
                </a:solidFill>
              </a:rPr>
              <a:t>Applied a wide variety of technologies to contribute to visible progress on goals and minimum viable product</a:t>
            </a:r>
            <a:endParaRPr sz="1100">
              <a:solidFill>
                <a:schemeClr val="dk2"/>
              </a:solidFill>
            </a:endParaRPr>
          </a:p>
        </p:txBody>
      </p:sp>
      <p:sp>
        <p:nvSpPr>
          <p:cNvPr id="369" name="Google Shape;369;p3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title"/>
          </p:nvPr>
        </p:nvSpPr>
        <p:spPr>
          <a:xfrm>
            <a:off x="922000" y="590350"/>
            <a:ext cx="74754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4500">
                <a:solidFill>
                  <a:srgbClr val="FFB600"/>
                </a:solidFill>
              </a:rPr>
              <a:t>Project Proposal</a:t>
            </a:r>
            <a:endParaRPr sz="4500"/>
          </a:p>
        </p:txBody>
      </p:sp>
      <p:sp>
        <p:nvSpPr>
          <p:cNvPr id="68" name="Google Shape;68;p13"/>
          <p:cNvSpPr txBox="1"/>
          <p:nvPr/>
        </p:nvSpPr>
        <p:spPr>
          <a:xfrm>
            <a:off x="922000" y="1447750"/>
            <a:ext cx="7475400" cy="3142500"/>
          </a:xfrm>
          <a:prstGeom prst="rect">
            <a:avLst/>
          </a:prstGeom>
          <a:noFill/>
          <a:ln>
            <a:noFill/>
          </a:ln>
        </p:spPr>
        <p:txBody>
          <a:bodyPr anchorCtr="0" anchor="t" bIns="91425" lIns="91425" spcFirstLastPara="1" rIns="91425" wrap="square" tIns="91425">
            <a:noAutofit/>
          </a:bodyPr>
          <a:lstStyle/>
          <a:p>
            <a:pPr indent="0" lvl="0" marL="0" marR="0" rtl="0" algn="l">
              <a:lnSpc>
                <a:spcPct val="132443"/>
              </a:lnSpc>
              <a:spcBef>
                <a:spcPts val="0"/>
              </a:spcBef>
              <a:spcAft>
                <a:spcPts val="0"/>
              </a:spcAft>
              <a:buNone/>
            </a:pPr>
            <a:r>
              <a:rPr b="1" lang="en-US" sz="1800">
                <a:solidFill>
                  <a:srgbClr val="666666"/>
                </a:solidFill>
                <a:latin typeface="Raleway"/>
                <a:ea typeface="Raleway"/>
                <a:cs typeface="Raleway"/>
                <a:sym typeface="Raleway"/>
              </a:rPr>
              <a:t>Executive Summary </a:t>
            </a:r>
            <a:endParaRPr sz="1800">
              <a:solidFill>
                <a:srgbClr val="666666"/>
              </a:solidFill>
              <a:latin typeface="Raleway Light"/>
              <a:ea typeface="Raleway Light"/>
              <a:cs typeface="Raleway Light"/>
              <a:sym typeface="Raleway Light"/>
            </a:endParaRPr>
          </a:p>
          <a:p>
            <a:pPr indent="-349250" lvl="1" marL="914400" marR="0" rtl="0" algn="l">
              <a:lnSpc>
                <a:spcPct val="100000"/>
              </a:lnSpc>
              <a:spcBef>
                <a:spcPts val="0"/>
              </a:spcBef>
              <a:spcAft>
                <a:spcPts val="0"/>
              </a:spcAft>
              <a:buClr>
                <a:srgbClr val="FFB600"/>
              </a:buClr>
              <a:buSzPts val="1900"/>
              <a:buFont typeface="Calibri"/>
              <a:buChar char="○"/>
            </a:pPr>
            <a:r>
              <a:rPr lang="en-US" sz="1800">
                <a:solidFill>
                  <a:srgbClr val="666666"/>
                </a:solidFill>
                <a:latin typeface="Raleway Light"/>
                <a:ea typeface="Raleway Light"/>
                <a:cs typeface="Raleway Light"/>
                <a:sym typeface="Raleway Light"/>
              </a:rPr>
              <a:t>HPotter is a honeypot designed by Dr. Beaty. It is a network-attached system set up as a decoy to lure cyber attackers and to detect, deflect or study hacking attempts.</a:t>
            </a:r>
            <a:endParaRPr sz="1800">
              <a:solidFill>
                <a:srgbClr val="666666"/>
              </a:solidFill>
              <a:latin typeface="Raleway Light"/>
              <a:ea typeface="Raleway Light"/>
              <a:cs typeface="Raleway Light"/>
              <a:sym typeface="Raleway Light"/>
            </a:endParaRPr>
          </a:p>
          <a:p>
            <a:pPr indent="0" lvl="0" marL="914400" marR="0" rtl="0" algn="l">
              <a:lnSpc>
                <a:spcPct val="100000"/>
              </a:lnSpc>
              <a:spcBef>
                <a:spcPts val="0"/>
              </a:spcBef>
              <a:spcAft>
                <a:spcPts val="0"/>
              </a:spcAft>
              <a:buNone/>
            </a:pPr>
            <a:r>
              <a:t/>
            </a:r>
            <a:endParaRPr sz="1800">
              <a:solidFill>
                <a:srgbClr val="666666"/>
              </a:solidFill>
              <a:latin typeface="Raleway Light"/>
              <a:ea typeface="Raleway Light"/>
              <a:cs typeface="Raleway Light"/>
              <a:sym typeface="Raleway Light"/>
            </a:endParaRPr>
          </a:p>
          <a:p>
            <a:pPr indent="0" lvl="0" marL="0" marR="0" rtl="0" algn="l">
              <a:lnSpc>
                <a:spcPct val="100000"/>
              </a:lnSpc>
              <a:spcBef>
                <a:spcPts val="0"/>
              </a:spcBef>
              <a:spcAft>
                <a:spcPts val="0"/>
              </a:spcAft>
              <a:buNone/>
            </a:pPr>
            <a:r>
              <a:rPr b="1" lang="en-US" sz="1800">
                <a:solidFill>
                  <a:srgbClr val="666666"/>
                </a:solidFill>
                <a:latin typeface="Raleway"/>
                <a:ea typeface="Raleway"/>
                <a:cs typeface="Raleway"/>
                <a:sym typeface="Raleway"/>
              </a:rPr>
              <a:t>Description of the problem</a:t>
            </a:r>
            <a:endParaRPr sz="1800">
              <a:solidFill>
                <a:srgbClr val="666666"/>
              </a:solidFill>
              <a:latin typeface="Raleway Light"/>
              <a:ea typeface="Raleway Light"/>
              <a:cs typeface="Raleway Light"/>
              <a:sym typeface="Raleway Light"/>
            </a:endParaRPr>
          </a:p>
          <a:p>
            <a:pPr indent="-349250" lvl="1" marL="914400" marR="0" rtl="0" algn="l">
              <a:lnSpc>
                <a:spcPct val="100000"/>
              </a:lnSpc>
              <a:spcBef>
                <a:spcPts val="0"/>
              </a:spcBef>
              <a:spcAft>
                <a:spcPts val="0"/>
              </a:spcAft>
              <a:buClr>
                <a:srgbClr val="FFB600"/>
              </a:buClr>
              <a:buSzPts val="1900"/>
              <a:buFont typeface="Calibri"/>
              <a:buChar char="○"/>
            </a:pPr>
            <a:r>
              <a:rPr lang="en-US" sz="1800">
                <a:solidFill>
                  <a:srgbClr val="666666"/>
                </a:solidFill>
                <a:latin typeface="Raleway Light"/>
                <a:ea typeface="Raleway Light"/>
                <a:cs typeface="Raleway Light"/>
                <a:sym typeface="Raleway Light"/>
              </a:rPr>
              <a:t>Make the honeypot custom to each victim server. Currently is hard to collect data from. Could use a more developed user interface.</a:t>
            </a:r>
            <a:endParaRPr sz="1800">
              <a:solidFill>
                <a:srgbClr val="666666"/>
              </a:solidFill>
              <a:latin typeface="Raleway Light"/>
              <a:ea typeface="Raleway Light"/>
              <a:cs typeface="Raleway Light"/>
              <a:sym typeface="Raleway Light"/>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Raleway Light"/>
              <a:ea typeface="Raleway Light"/>
              <a:cs typeface="Raleway Light"/>
              <a:sym typeface="Raleway Light"/>
            </a:endParaRPr>
          </a:p>
        </p:txBody>
      </p:sp>
      <p:sp>
        <p:nvSpPr>
          <p:cNvPr id="69" name="Google Shape;69;p1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70" name="Google Shape;70;p13"/>
          <p:cNvGrpSpPr/>
          <p:nvPr/>
        </p:nvGrpSpPr>
        <p:grpSpPr>
          <a:xfrm>
            <a:off x="8054840" y="308801"/>
            <a:ext cx="796168" cy="763718"/>
            <a:chOff x="5241175" y="4959100"/>
            <a:chExt cx="539775" cy="517775"/>
          </a:xfrm>
        </p:grpSpPr>
        <p:sp>
          <p:nvSpPr>
            <p:cNvPr id="71" name="Google Shape;71;p1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Birt, met:</a:t>
            </a:r>
            <a:endParaRPr/>
          </a:p>
        </p:txBody>
      </p:sp>
      <p:sp>
        <p:nvSpPr>
          <p:cNvPr id="375" name="Google Shape;375;p40"/>
          <p:cNvSpPr txBox="1"/>
          <p:nvPr>
            <p:ph idx="1" type="body"/>
          </p:nvPr>
        </p:nvSpPr>
        <p:spPr>
          <a:xfrm>
            <a:off x="0" y="1041475"/>
            <a:ext cx="9144000" cy="38118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SzPts val="1400"/>
              <a:buAutoNum type="arabicPeriod"/>
            </a:pPr>
            <a:r>
              <a:rPr lang="en-US" sz="1100">
                <a:solidFill>
                  <a:schemeClr val="dk2"/>
                </a:solidFill>
              </a:rPr>
              <a:t>Synthesize learning through critical analysis and logical thinking</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Devised personal plans for appropriate steps to be taken in order to accomplish given software solution</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Learned more about linux, and other technologies commonly used to manage sockets.</a:t>
            </a:r>
            <a:endParaRPr sz="1100">
              <a:solidFill>
                <a:schemeClr val="dk2"/>
              </a:solidFill>
            </a:endParaRPr>
          </a:p>
          <a:p>
            <a:pPr indent="-317500" lvl="0" marL="457200" marR="0" rtl="0" algn="l">
              <a:lnSpc>
                <a:spcPct val="100000"/>
              </a:lnSpc>
              <a:spcBef>
                <a:spcPts val="0"/>
              </a:spcBef>
              <a:spcAft>
                <a:spcPts val="0"/>
              </a:spcAft>
              <a:buSzPts val="1400"/>
              <a:buAutoNum type="arabicPeriod"/>
            </a:pPr>
            <a:r>
              <a:rPr lang="en-US" sz="1100">
                <a:solidFill>
                  <a:schemeClr val="dk2"/>
                </a:solidFill>
              </a:rPr>
              <a:t>Apply theoretical constructs to practical applications</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Recalled past and new knowledge on python, threads, VMs, Linux, and Docker to assess appropriate solutions or review/ tes</a:t>
            </a:r>
            <a:r>
              <a:rPr lang="en-US" sz="1100">
                <a:solidFill>
                  <a:schemeClr val="dk2"/>
                </a:solidFill>
              </a:rPr>
              <a:t>t </a:t>
            </a:r>
            <a:r>
              <a:rPr lang="en-US" sz="1100">
                <a:solidFill>
                  <a:schemeClr val="dk2"/>
                </a:solidFill>
              </a:rPr>
              <a:t>my own and teammate’s software features</a:t>
            </a:r>
            <a:endParaRPr sz="1100">
              <a:solidFill>
                <a:schemeClr val="dk2"/>
              </a:solidFill>
            </a:endParaRPr>
          </a:p>
          <a:p>
            <a:pPr indent="-317500" lvl="0" marL="457200" marR="0" rtl="0" algn="l">
              <a:lnSpc>
                <a:spcPct val="100000"/>
              </a:lnSpc>
              <a:spcBef>
                <a:spcPts val="0"/>
              </a:spcBef>
              <a:spcAft>
                <a:spcPts val="0"/>
              </a:spcAft>
              <a:buSzPts val="1400"/>
              <a:buAutoNum type="arabicPeriod"/>
            </a:pPr>
            <a:r>
              <a:rPr lang="en-US" sz="1100">
                <a:solidFill>
                  <a:schemeClr val="dk2"/>
                </a:solidFill>
              </a:rPr>
              <a:t>Critique philosophical tenets and current practices</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Questioned HPotters design implementations for leveraging linux and docker and its impacts in society and security</a:t>
            </a:r>
            <a:endParaRPr sz="1100">
              <a:solidFill>
                <a:schemeClr val="dk2"/>
              </a:solidFill>
            </a:endParaRPr>
          </a:p>
          <a:p>
            <a:pPr indent="-317500" lvl="0" marL="457200" marR="0" rtl="0" algn="l">
              <a:lnSpc>
                <a:spcPct val="100000"/>
              </a:lnSpc>
              <a:spcBef>
                <a:spcPts val="0"/>
              </a:spcBef>
              <a:spcAft>
                <a:spcPts val="0"/>
              </a:spcAft>
              <a:buSzPts val="1400"/>
              <a:buAutoNum type="arabicPeriod"/>
            </a:pPr>
            <a:r>
              <a:rPr lang="en-US" sz="1100">
                <a:solidFill>
                  <a:schemeClr val="dk2"/>
                </a:solidFill>
              </a:rPr>
              <a:t>Integrate and refine oral and/or written skills</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Routinely performed standups in front of class and presented the technical portion of our demos and met with stakeholders on clarity of the progress made and what comes next</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Often communicated with others about their progress to assist in accurately reflecting sprint progress on demos and sought clarification or suggestions.</a:t>
            </a:r>
            <a:endParaRPr sz="1100">
              <a:solidFill>
                <a:schemeClr val="dk2"/>
              </a:solidFill>
            </a:endParaRPr>
          </a:p>
          <a:p>
            <a:pPr indent="-298450" lvl="0" marL="914400" marR="0" rtl="0" algn="l">
              <a:lnSpc>
                <a:spcPct val="100000"/>
              </a:lnSpc>
              <a:spcBef>
                <a:spcPts val="0"/>
              </a:spcBef>
              <a:spcAft>
                <a:spcPts val="0"/>
              </a:spcAft>
              <a:buClr>
                <a:schemeClr val="dk2"/>
              </a:buClr>
              <a:buSzPts val="1100"/>
              <a:buAutoNum type="alphaLcPeriod"/>
            </a:pPr>
            <a:r>
              <a:rPr lang="en-US" sz="1100">
                <a:solidFill>
                  <a:schemeClr val="dk2"/>
                </a:solidFill>
              </a:rPr>
              <a:t>Co-Developed organization sheets for time tracking, providing more efficient method to track team progress.</a:t>
            </a:r>
            <a:endParaRPr sz="1100">
              <a:solidFill>
                <a:schemeClr val="dk2"/>
              </a:solidFill>
            </a:endParaRPr>
          </a:p>
          <a:p>
            <a:pPr indent="-317500" lvl="0" marL="457200" marR="0" rtl="0" algn="l">
              <a:lnSpc>
                <a:spcPct val="100000"/>
              </a:lnSpc>
              <a:spcBef>
                <a:spcPts val="0"/>
              </a:spcBef>
              <a:spcAft>
                <a:spcPts val="0"/>
              </a:spcAft>
              <a:buSzPts val="1400"/>
              <a:buAutoNum type="arabicPeriod"/>
            </a:pPr>
            <a:r>
              <a:rPr lang="en-US" sz="1100">
                <a:solidFill>
                  <a:schemeClr val="dk2"/>
                </a:solidFill>
              </a:rPr>
              <a:t>Verify their expertise</a:t>
            </a:r>
            <a:endParaRPr sz="1100">
              <a:solidFill>
                <a:schemeClr val="dk2"/>
              </a:solidFill>
            </a:endParaRPr>
          </a:p>
          <a:p>
            <a:pPr indent="-298450" lvl="0" marL="914400" rtl="0" algn="l">
              <a:spcBef>
                <a:spcPts val="0"/>
              </a:spcBef>
              <a:spcAft>
                <a:spcPts val="0"/>
              </a:spcAft>
              <a:buClr>
                <a:schemeClr val="dk2"/>
              </a:buClr>
              <a:buSzPts val="1100"/>
              <a:buAutoNum type="alphaLcPeriod"/>
            </a:pPr>
            <a:r>
              <a:rPr lang="en-US" sz="1100">
                <a:solidFill>
                  <a:schemeClr val="dk2"/>
                </a:solidFill>
              </a:rPr>
              <a:t>Provided a functional implementation of Telnet and SSH by using existing skills, new insights, and a variety of contributions in discussions, and paired programming from team and maintainer.</a:t>
            </a:r>
            <a:endParaRPr sz="1100">
              <a:solidFill>
                <a:schemeClr val="dk2"/>
              </a:solidFill>
            </a:endParaRPr>
          </a:p>
          <a:p>
            <a:pPr indent="-298450" lvl="0" marL="914400" rtl="0" algn="l">
              <a:spcBef>
                <a:spcPts val="0"/>
              </a:spcBef>
              <a:spcAft>
                <a:spcPts val="0"/>
              </a:spcAft>
              <a:buClr>
                <a:schemeClr val="dk2"/>
              </a:buClr>
              <a:buSzPts val="1100"/>
              <a:buAutoNum type="alphaLcPeriod"/>
            </a:pPr>
            <a:r>
              <a:rPr lang="en-US" sz="1100">
                <a:solidFill>
                  <a:schemeClr val="dk2"/>
                </a:solidFill>
              </a:rPr>
              <a:t>Evaluated teams progress in meeting MVP demonstrated in final presentation with help from team and other technical demos having used and tested the technologies used by the team in order to accurately reflect our work accomplished.</a:t>
            </a:r>
            <a:endParaRPr sz="1100">
              <a:solidFill>
                <a:schemeClr val="dk2"/>
              </a:solidFill>
            </a:endParaRPr>
          </a:p>
        </p:txBody>
      </p:sp>
      <p:sp>
        <p:nvSpPr>
          <p:cNvPr id="376" name="Google Shape;376;p40"/>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Megan, met:</a:t>
            </a:r>
            <a:endParaRPr/>
          </a:p>
        </p:txBody>
      </p:sp>
      <p:sp>
        <p:nvSpPr>
          <p:cNvPr id="382" name="Google Shape;382;p41"/>
          <p:cNvSpPr txBox="1"/>
          <p:nvPr>
            <p:ph idx="1" type="body"/>
          </p:nvPr>
        </p:nvSpPr>
        <p:spPr>
          <a:xfrm>
            <a:off x="922000" y="1207475"/>
            <a:ext cx="6866100" cy="36693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SzPts val="1200"/>
              <a:buAutoNum type="arabicPeriod"/>
            </a:pPr>
            <a:r>
              <a:rPr lang="en-US" sz="1200">
                <a:solidFill>
                  <a:schemeClr val="dk2"/>
                </a:solidFill>
              </a:rPr>
              <a:t>Synthesize learning through critical analysis and logical thinking</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Participating in meetings to better understand product.</a:t>
            </a:r>
            <a:endParaRPr sz="1200">
              <a:solidFill>
                <a:schemeClr val="dk2"/>
              </a:solidFill>
            </a:endParaRPr>
          </a:p>
          <a:p>
            <a:pPr indent="-304800" lvl="1" marL="914400" rtl="0" algn="l">
              <a:spcBef>
                <a:spcPts val="0"/>
              </a:spcBef>
              <a:spcAft>
                <a:spcPts val="0"/>
              </a:spcAft>
              <a:buClr>
                <a:schemeClr val="dk2"/>
              </a:buClr>
              <a:buSzPts val="1200"/>
              <a:buAutoNum type="alphaLcPeriod"/>
            </a:pPr>
            <a:r>
              <a:rPr lang="en-US" sz="1200">
                <a:solidFill>
                  <a:schemeClr val="dk2"/>
                </a:solidFill>
              </a:rPr>
              <a:t>Compared different options for a front-end dashboard, knowing the needs of the client. </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Apply theoretical constructs to practical applications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Gained knowledge from team members and research as to correctly </a:t>
            </a:r>
            <a:r>
              <a:rPr lang="en-US" sz="1200">
                <a:solidFill>
                  <a:schemeClr val="dk2"/>
                </a:solidFill>
              </a:rPr>
              <a:t>implement</a:t>
            </a:r>
            <a:r>
              <a:rPr lang="en-US" sz="1200">
                <a:solidFill>
                  <a:schemeClr val="dk2"/>
                </a:solidFill>
              </a:rPr>
              <a:t> KPI’s on chosen dashboard.</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Critique philosophical tenets and current practices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By listening to the needs of the client, we determined the best option for the dashboard.</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Integrate and refine oral and/or written skills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Communicated with team members to understand </a:t>
            </a:r>
            <a:r>
              <a:rPr lang="en-US" sz="1200">
                <a:solidFill>
                  <a:schemeClr val="dk2"/>
                </a:solidFill>
              </a:rPr>
              <a:t>aspects</a:t>
            </a:r>
            <a:r>
              <a:rPr lang="en-US" sz="1200">
                <a:solidFill>
                  <a:schemeClr val="dk2"/>
                </a:solidFill>
              </a:rPr>
              <a:t> of the project to integration and </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Participated in class stand ups to keep team</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Verify their expertise</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Implemented Travis and code cov..</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Previously never having worked on any front-end, I learned a lot about queries and communicating with a database.</a:t>
            </a:r>
            <a:endParaRPr sz="1200">
              <a:solidFill>
                <a:schemeClr val="dk2"/>
              </a:solidFill>
            </a:endParaRPr>
          </a:p>
        </p:txBody>
      </p:sp>
      <p:sp>
        <p:nvSpPr>
          <p:cNvPr id="383" name="Google Shape;383;p4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Judi, met:</a:t>
            </a:r>
            <a:endParaRPr/>
          </a:p>
        </p:txBody>
      </p:sp>
      <p:sp>
        <p:nvSpPr>
          <p:cNvPr id="389" name="Google Shape;389;p42"/>
          <p:cNvSpPr txBox="1"/>
          <p:nvPr>
            <p:ph idx="1" type="body"/>
          </p:nvPr>
        </p:nvSpPr>
        <p:spPr>
          <a:xfrm>
            <a:off x="922000" y="1115049"/>
            <a:ext cx="6866100" cy="56997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SzPts val="1200"/>
              <a:buAutoNum type="arabicPeriod"/>
            </a:pPr>
            <a:r>
              <a:rPr lang="en-US" sz="1200">
                <a:solidFill>
                  <a:schemeClr val="dk2"/>
                </a:solidFill>
              </a:rPr>
              <a:t>Synthesize learning through critical analysis and logical thinking</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Presented different solutions for a dashboard by conducting research and selecting the most currently viable option.</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Apply theoretical constructs to practical applications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Used researched knowledge on graphql and json to implement dashboard queries.</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Critique philosophical tenets and current practices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Questioned how the previous front end was implemented and what needed to change.</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Integrate and refine oral and/or written skills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Documentation for Freeboard (README file). Which ties into being able to explain what the code does to others and how it is set up.</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Standups assisted with the ability to articulate blockers and start a conversation about what needs to be done and solutions that can be found.</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Verify their expertise</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Worked on understanding/implementing code not only for a Dashboard but also throughout different areas of HPotter that were interconnected. </a:t>
            </a:r>
            <a:endParaRPr sz="1200">
              <a:solidFill>
                <a:schemeClr val="dk2"/>
              </a:solidFill>
            </a:endParaRPr>
          </a:p>
        </p:txBody>
      </p:sp>
      <p:sp>
        <p:nvSpPr>
          <p:cNvPr id="390" name="Google Shape;390;p42"/>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Josh, met:</a:t>
            </a:r>
            <a:endParaRPr/>
          </a:p>
        </p:txBody>
      </p:sp>
      <p:sp>
        <p:nvSpPr>
          <p:cNvPr id="396" name="Google Shape;396;p43"/>
          <p:cNvSpPr txBox="1"/>
          <p:nvPr>
            <p:ph idx="1" type="body"/>
          </p:nvPr>
        </p:nvSpPr>
        <p:spPr>
          <a:xfrm>
            <a:off x="922000" y="1115049"/>
            <a:ext cx="6866100" cy="56421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AutoNum type="arabicPeriod"/>
            </a:pPr>
            <a:r>
              <a:rPr lang="en-US">
                <a:solidFill>
                  <a:schemeClr val="dk2"/>
                </a:solidFill>
              </a:rPr>
              <a:t>Synthesize learning through critical analysis and logical thinking</a:t>
            </a:r>
            <a:endParaRPr>
              <a:solidFill>
                <a:schemeClr val="dk2"/>
              </a:solidFill>
            </a:endParaRPr>
          </a:p>
          <a:p>
            <a:pPr indent="-342900" lvl="1" marL="914400" rtl="0" algn="l">
              <a:lnSpc>
                <a:spcPct val="100000"/>
              </a:lnSpc>
              <a:spcBef>
                <a:spcPts val="0"/>
              </a:spcBef>
              <a:spcAft>
                <a:spcPts val="0"/>
              </a:spcAft>
              <a:buClr>
                <a:schemeClr val="dk2"/>
              </a:buClr>
              <a:buSzPts val="1800"/>
              <a:buAutoNum type="alphaLcPeriod"/>
            </a:pPr>
            <a:r>
              <a:t/>
            </a:r>
            <a:endParaRPr>
              <a:solidFill>
                <a:schemeClr val="dk2"/>
              </a:solidFill>
            </a:endParaRPr>
          </a:p>
          <a:p>
            <a:pPr indent="-342900" lvl="0" marL="457200" rtl="0" algn="l">
              <a:lnSpc>
                <a:spcPct val="100000"/>
              </a:lnSpc>
              <a:spcBef>
                <a:spcPts val="0"/>
              </a:spcBef>
              <a:spcAft>
                <a:spcPts val="0"/>
              </a:spcAft>
              <a:buSzPts val="1800"/>
              <a:buAutoNum type="arabicPeriod"/>
            </a:pPr>
            <a:r>
              <a:rPr lang="en-US">
                <a:solidFill>
                  <a:schemeClr val="dk2"/>
                </a:solidFill>
              </a:rPr>
              <a:t>Apply theoretical constructs to practical applications</a:t>
            </a:r>
            <a:endParaRPr>
              <a:solidFill>
                <a:schemeClr val="dk2"/>
              </a:solidFill>
            </a:endParaRPr>
          </a:p>
          <a:p>
            <a:pPr indent="-342900" lvl="1" marL="914400" rtl="0" algn="l">
              <a:lnSpc>
                <a:spcPct val="100000"/>
              </a:lnSpc>
              <a:spcBef>
                <a:spcPts val="0"/>
              </a:spcBef>
              <a:spcAft>
                <a:spcPts val="0"/>
              </a:spcAft>
              <a:buClr>
                <a:schemeClr val="dk2"/>
              </a:buClr>
              <a:buSzPts val="1800"/>
              <a:buAutoNum type="alphaLcPeriod"/>
            </a:pPr>
            <a:r>
              <a:t/>
            </a:r>
            <a:endParaRPr>
              <a:solidFill>
                <a:schemeClr val="dk2"/>
              </a:solidFill>
            </a:endParaRPr>
          </a:p>
          <a:p>
            <a:pPr indent="-342900" lvl="0" marL="457200" rtl="0" algn="l">
              <a:lnSpc>
                <a:spcPct val="100000"/>
              </a:lnSpc>
              <a:spcBef>
                <a:spcPts val="0"/>
              </a:spcBef>
              <a:spcAft>
                <a:spcPts val="0"/>
              </a:spcAft>
              <a:buSzPts val="1800"/>
              <a:buAutoNum type="arabicPeriod"/>
            </a:pPr>
            <a:r>
              <a:rPr lang="en-US">
                <a:solidFill>
                  <a:schemeClr val="dk2"/>
                </a:solidFill>
              </a:rPr>
              <a:t>Critique philosophical tenets and current practices</a:t>
            </a:r>
            <a:endParaRPr>
              <a:solidFill>
                <a:schemeClr val="dk2"/>
              </a:solidFill>
            </a:endParaRPr>
          </a:p>
          <a:p>
            <a:pPr indent="-342900" lvl="1" marL="914400" rtl="0" algn="l">
              <a:lnSpc>
                <a:spcPct val="100000"/>
              </a:lnSpc>
              <a:spcBef>
                <a:spcPts val="0"/>
              </a:spcBef>
              <a:spcAft>
                <a:spcPts val="0"/>
              </a:spcAft>
              <a:buClr>
                <a:schemeClr val="dk2"/>
              </a:buClr>
              <a:buSzPts val="1800"/>
              <a:buAutoNum type="alphaLcPeriod"/>
            </a:pPr>
            <a:r>
              <a:t/>
            </a:r>
            <a:endParaRPr>
              <a:solidFill>
                <a:schemeClr val="dk2"/>
              </a:solidFill>
            </a:endParaRPr>
          </a:p>
          <a:p>
            <a:pPr indent="-342900" lvl="0" marL="457200" rtl="0" algn="l">
              <a:lnSpc>
                <a:spcPct val="100000"/>
              </a:lnSpc>
              <a:spcBef>
                <a:spcPts val="0"/>
              </a:spcBef>
              <a:spcAft>
                <a:spcPts val="0"/>
              </a:spcAft>
              <a:buSzPts val="1800"/>
              <a:buAutoNum type="arabicPeriod"/>
            </a:pPr>
            <a:r>
              <a:rPr lang="en-US">
                <a:solidFill>
                  <a:schemeClr val="dk2"/>
                </a:solidFill>
              </a:rPr>
              <a:t>Integrate and refine oral and/or written skills</a:t>
            </a:r>
            <a:endParaRPr>
              <a:solidFill>
                <a:schemeClr val="dk2"/>
              </a:solidFill>
            </a:endParaRPr>
          </a:p>
          <a:p>
            <a:pPr indent="-342900" lvl="1" marL="914400" rtl="0" algn="l">
              <a:lnSpc>
                <a:spcPct val="100000"/>
              </a:lnSpc>
              <a:spcBef>
                <a:spcPts val="0"/>
              </a:spcBef>
              <a:spcAft>
                <a:spcPts val="0"/>
              </a:spcAft>
              <a:buClr>
                <a:schemeClr val="dk2"/>
              </a:buClr>
              <a:buSzPts val="1800"/>
              <a:buAutoNum type="alphaLcPeriod"/>
            </a:pPr>
            <a:r>
              <a:t/>
            </a:r>
            <a:endParaRPr>
              <a:solidFill>
                <a:schemeClr val="dk2"/>
              </a:solidFill>
            </a:endParaRPr>
          </a:p>
          <a:p>
            <a:pPr indent="-342900" lvl="0" marL="457200" rtl="0" algn="l">
              <a:lnSpc>
                <a:spcPct val="100000"/>
              </a:lnSpc>
              <a:spcBef>
                <a:spcPts val="0"/>
              </a:spcBef>
              <a:spcAft>
                <a:spcPts val="0"/>
              </a:spcAft>
              <a:buSzPts val="1800"/>
              <a:buAutoNum type="arabicPeriod"/>
            </a:pPr>
            <a:r>
              <a:rPr lang="en-US">
                <a:solidFill>
                  <a:schemeClr val="dk2"/>
                </a:solidFill>
              </a:rPr>
              <a:t>Verify their expertise</a:t>
            </a:r>
            <a:endParaRPr>
              <a:solidFill>
                <a:schemeClr val="dk2"/>
              </a:solidFill>
            </a:endParaRPr>
          </a:p>
          <a:p>
            <a:pPr indent="-342900" lvl="1" marL="914400" rtl="0" algn="l">
              <a:lnSpc>
                <a:spcPct val="100000"/>
              </a:lnSpc>
              <a:spcBef>
                <a:spcPts val="0"/>
              </a:spcBef>
              <a:spcAft>
                <a:spcPts val="0"/>
              </a:spcAft>
              <a:buClr>
                <a:schemeClr val="dk2"/>
              </a:buClr>
              <a:buSzPts val="1800"/>
              <a:buAutoNum type="alphaLcPeriod"/>
            </a:pPr>
            <a:r>
              <a:t/>
            </a:r>
            <a:endParaRPr>
              <a:solidFill>
                <a:schemeClr val="dk2"/>
              </a:solidFill>
            </a:endParaRPr>
          </a:p>
        </p:txBody>
      </p:sp>
      <p:sp>
        <p:nvSpPr>
          <p:cNvPr id="397" name="Google Shape;397;p43"/>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Kenji, met:</a:t>
            </a:r>
            <a:endParaRPr/>
          </a:p>
        </p:txBody>
      </p:sp>
      <p:sp>
        <p:nvSpPr>
          <p:cNvPr id="403" name="Google Shape;403;p44"/>
          <p:cNvSpPr txBox="1"/>
          <p:nvPr>
            <p:ph idx="1" type="body"/>
          </p:nvPr>
        </p:nvSpPr>
        <p:spPr>
          <a:xfrm>
            <a:off x="922000" y="1115049"/>
            <a:ext cx="6866100" cy="56997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SzPts val="1200"/>
              <a:buAutoNum type="arabicPeriod"/>
            </a:pPr>
            <a:r>
              <a:rPr lang="en-US" sz="1200">
                <a:solidFill>
                  <a:schemeClr val="dk2"/>
                </a:solidFill>
              </a:rPr>
              <a:t>Synthesize learning through critical analysis and logical thinking</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Analyzed steps need to resolve a given story point</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Constructed a clear roadmap on what steps would be done when</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Considered any issues introduced by the solutions to a given story point</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Apply theoretical constructs to practical applications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Used semaphores in the first working solution for thread-pools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Application of the iptc.easy structure to the needs of HPotter’s dynamic firewalls</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Critique philosophical tenets and current practices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Analyzed current issues with the code and its testability when writing unit tests</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Integrate and refine oral and/or written skills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Standups and explaining to interested group members how certain solutions worked (e.g. dynamic firewalls code was a package that took Python and parsed it to iptables commands) or why certain code decisions were made</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Verify their expertise</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Provided a functioning solution to thread-pools and dynamic firewall</a:t>
            </a:r>
            <a:endParaRPr sz="1200">
              <a:solidFill>
                <a:schemeClr val="dk2"/>
              </a:solidFill>
            </a:endParaRPr>
          </a:p>
        </p:txBody>
      </p:sp>
      <p:sp>
        <p:nvSpPr>
          <p:cNvPr id="404" name="Google Shape;404;p4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922000" y="184075"/>
            <a:ext cx="70017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a:t>How I, Emily, met:</a:t>
            </a:r>
            <a:endParaRPr/>
          </a:p>
        </p:txBody>
      </p:sp>
      <p:sp>
        <p:nvSpPr>
          <p:cNvPr id="410" name="Google Shape;410;p45"/>
          <p:cNvSpPr txBox="1"/>
          <p:nvPr>
            <p:ph idx="1" type="body"/>
          </p:nvPr>
        </p:nvSpPr>
        <p:spPr>
          <a:xfrm>
            <a:off x="391775" y="874950"/>
            <a:ext cx="8366100" cy="55383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600"/>
              </a:spcBef>
              <a:spcAft>
                <a:spcPts val="0"/>
              </a:spcAft>
              <a:buSzPts val="1200"/>
              <a:buAutoNum type="arabicPeriod"/>
            </a:pPr>
            <a:r>
              <a:rPr lang="en-US" sz="1200">
                <a:solidFill>
                  <a:schemeClr val="dk2"/>
                </a:solidFill>
              </a:rPr>
              <a:t>Synthesize learning through critical analysis and logical thinking</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The project we chose was challenging and addressed a real-world problem. I presented our progress every other week and built key skills that will carry over to my career.</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Apply theoretical constructs to practical applications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There were many times I and my group asked ourselves “will this goal actually be possible within the realm of what can be coded?” and for much of it, we were able to bring that into being. With the front end portion, there was a struggle to find a place to host the website that not only met our needs, but was free. Finding one and getting it to work was very difficult, but I am proud of what we accomplished there. </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Critique philosophical tenets and current practices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I was wary of elements of this project - like how the final product would show IP Addresses that attempted to attack the machine. But my team made a good point - these people are malicious attackers, and the IP Addresses being shown are helpful pieces of information. There were many other ethical dilemmas I faced throughout this semester regarding this project, as the nature of the project raises many ethical questions as they currently exist. </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Integrate and refine oral and/or written skills</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I have always been good at these, but I improved them through the semester through presentations and keeping in contact with my team - especially when we went on quarantine and we had to communicate through text even better than before.</a:t>
            </a:r>
            <a:endParaRPr sz="1200">
              <a:solidFill>
                <a:schemeClr val="dk2"/>
              </a:solidFill>
            </a:endParaRPr>
          </a:p>
          <a:p>
            <a:pPr indent="-304800" lvl="0" marL="457200" rtl="0" algn="l">
              <a:lnSpc>
                <a:spcPct val="100000"/>
              </a:lnSpc>
              <a:spcBef>
                <a:spcPts val="0"/>
              </a:spcBef>
              <a:spcAft>
                <a:spcPts val="0"/>
              </a:spcAft>
              <a:buSzPts val="1200"/>
              <a:buAutoNum type="arabicPeriod"/>
            </a:pPr>
            <a:r>
              <a:rPr lang="en-US" sz="1200">
                <a:solidFill>
                  <a:schemeClr val="dk2"/>
                </a:solidFill>
              </a:rPr>
              <a:t>Verify their expertise</a:t>
            </a:r>
            <a:endParaRPr sz="1200">
              <a:solidFill>
                <a:schemeClr val="dk2"/>
              </a:solidFill>
            </a:endParaRPr>
          </a:p>
          <a:p>
            <a:pPr indent="-304800" lvl="1" marL="914400" rtl="0" algn="l">
              <a:lnSpc>
                <a:spcPct val="100000"/>
              </a:lnSpc>
              <a:spcBef>
                <a:spcPts val="0"/>
              </a:spcBef>
              <a:spcAft>
                <a:spcPts val="0"/>
              </a:spcAft>
              <a:buClr>
                <a:schemeClr val="dk2"/>
              </a:buClr>
              <a:buSzPts val="1200"/>
              <a:buAutoNum type="alphaLcPeriod"/>
            </a:pPr>
            <a:r>
              <a:rPr lang="en-US" sz="1200">
                <a:solidFill>
                  <a:schemeClr val="dk2"/>
                </a:solidFill>
              </a:rPr>
              <a:t>My strengths lie in places besides coding, which I communicated to my team in the beginning.. I was there to help with presentations and however the scrum master needed help. There were weeks, especially near the end of the semester, where I was the front end scrum master. </a:t>
            </a:r>
            <a:endParaRPr sz="1200">
              <a:solidFill>
                <a:schemeClr val="dk2"/>
              </a:solidFill>
            </a:endParaRPr>
          </a:p>
        </p:txBody>
      </p:sp>
      <p:sp>
        <p:nvSpPr>
          <p:cNvPr id="411" name="Google Shape;411;p4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4"/>
          <p:cNvSpPr txBox="1"/>
          <p:nvPr>
            <p:ph type="title"/>
          </p:nvPr>
        </p:nvSpPr>
        <p:spPr>
          <a:xfrm>
            <a:off x="922000" y="549825"/>
            <a:ext cx="79986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4500">
                <a:solidFill>
                  <a:srgbClr val="FFB600"/>
                </a:solidFill>
              </a:rPr>
              <a:t>Minimum Viable Product</a:t>
            </a:r>
            <a:endParaRPr sz="4500"/>
          </a:p>
        </p:txBody>
      </p:sp>
      <p:sp>
        <p:nvSpPr>
          <p:cNvPr id="82" name="Google Shape;82;p14"/>
          <p:cNvSpPr txBox="1"/>
          <p:nvPr/>
        </p:nvSpPr>
        <p:spPr>
          <a:xfrm>
            <a:off x="922000" y="1529150"/>
            <a:ext cx="7475400" cy="24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Raleway Light"/>
              <a:ea typeface="Raleway Light"/>
              <a:cs typeface="Raleway Light"/>
              <a:sym typeface="Raleway Light"/>
            </a:endParaRPr>
          </a:p>
        </p:txBody>
      </p:sp>
      <p:sp>
        <p:nvSpPr>
          <p:cNvPr id="83" name="Google Shape;83;p14"/>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pSp>
        <p:nvGrpSpPr>
          <p:cNvPr id="84" name="Google Shape;84;p14"/>
          <p:cNvGrpSpPr/>
          <p:nvPr/>
        </p:nvGrpSpPr>
        <p:grpSpPr>
          <a:xfrm>
            <a:off x="8054840" y="308801"/>
            <a:ext cx="796168" cy="763718"/>
            <a:chOff x="5241175" y="4959100"/>
            <a:chExt cx="539775" cy="517775"/>
          </a:xfrm>
        </p:grpSpPr>
        <p:sp>
          <p:nvSpPr>
            <p:cNvPr id="85" name="Google Shape;85;p1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idx="1" type="body"/>
          </p:nvPr>
        </p:nvSpPr>
        <p:spPr>
          <a:xfrm>
            <a:off x="922000" y="1370050"/>
            <a:ext cx="7929000" cy="2634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Clr>
                <a:srgbClr val="FFB600"/>
              </a:buClr>
              <a:buSzPts val="2600"/>
              <a:buFont typeface="Raleway Light"/>
              <a:buChar char="●"/>
            </a:pPr>
            <a:r>
              <a:rPr lang="en-US" sz="2600">
                <a:solidFill>
                  <a:schemeClr val="dk2"/>
                </a:solidFill>
              </a:rPr>
              <a:t>Clean up SSH </a:t>
            </a:r>
            <a:endParaRPr sz="2600">
              <a:solidFill>
                <a:schemeClr val="dk2"/>
              </a:solidFill>
            </a:endParaRPr>
          </a:p>
          <a:p>
            <a:pPr indent="-393700" lvl="0" marL="457200" marR="0" rtl="0" algn="l">
              <a:lnSpc>
                <a:spcPct val="100000"/>
              </a:lnSpc>
              <a:spcBef>
                <a:spcPts val="600"/>
              </a:spcBef>
              <a:spcAft>
                <a:spcPts val="0"/>
              </a:spcAft>
              <a:buClr>
                <a:srgbClr val="FFB600"/>
              </a:buClr>
              <a:buSzPts val="2600"/>
              <a:buFont typeface="Raleway Light"/>
              <a:buChar char="●"/>
            </a:pPr>
            <a:r>
              <a:rPr lang="en-US" sz="2600">
                <a:solidFill>
                  <a:schemeClr val="dk2"/>
                </a:solidFill>
              </a:rPr>
              <a:t>Dynamic Firewall </a:t>
            </a:r>
            <a:endParaRPr sz="2600">
              <a:solidFill>
                <a:schemeClr val="dk2"/>
              </a:solidFill>
            </a:endParaRPr>
          </a:p>
          <a:p>
            <a:pPr indent="-393700" lvl="0" marL="457200" marR="0" rtl="0" algn="l">
              <a:lnSpc>
                <a:spcPct val="100000"/>
              </a:lnSpc>
              <a:spcBef>
                <a:spcPts val="600"/>
              </a:spcBef>
              <a:spcAft>
                <a:spcPts val="0"/>
              </a:spcAft>
              <a:buClr>
                <a:srgbClr val="FFB600"/>
              </a:buClr>
              <a:buSzPts val="2600"/>
              <a:buFont typeface="Raleway Light"/>
              <a:buChar char="●"/>
            </a:pPr>
            <a:r>
              <a:rPr lang="en-US" sz="2600">
                <a:solidFill>
                  <a:schemeClr val="dk2"/>
                </a:solidFill>
              </a:rPr>
              <a:t>Thread pools </a:t>
            </a:r>
            <a:endParaRPr sz="2600">
              <a:solidFill>
                <a:schemeClr val="dk2"/>
              </a:solidFill>
            </a:endParaRPr>
          </a:p>
          <a:p>
            <a:pPr indent="-393700" lvl="0" marL="457200" marR="0" rtl="0" algn="l">
              <a:lnSpc>
                <a:spcPct val="100000"/>
              </a:lnSpc>
              <a:spcBef>
                <a:spcPts val="600"/>
              </a:spcBef>
              <a:spcAft>
                <a:spcPts val="0"/>
              </a:spcAft>
              <a:buClr>
                <a:srgbClr val="FFB600"/>
              </a:buClr>
              <a:buSzPts val="2600"/>
              <a:buFont typeface="Raleway Light"/>
              <a:buChar char="●"/>
            </a:pPr>
            <a:r>
              <a:rPr lang="en-US" sz="2600">
                <a:solidFill>
                  <a:schemeClr val="dk2"/>
                </a:solidFill>
              </a:rPr>
              <a:t>GraphQL (query manipulation language for API)</a:t>
            </a:r>
            <a:endParaRPr sz="2600">
              <a:solidFill>
                <a:schemeClr val="dk2"/>
              </a:solidFill>
            </a:endParaRPr>
          </a:p>
          <a:p>
            <a:pPr indent="0" lvl="0" marL="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600"/>
              </a:spcBef>
              <a:spcAft>
                <a:spcPts val="0"/>
              </a:spcAft>
              <a:buSzPts val="1800"/>
              <a:buNone/>
            </a:pPr>
            <a:r>
              <a:t/>
            </a:r>
            <a:endParaRPr sz="1500" u="sng">
              <a:solidFill>
                <a:schemeClr val="dk1"/>
              </a:solidFill>
              <a:latin typeface="Calibri"/>
              <a:ea typeface="Calibri"/>
              <a:cs typeface="Calibri"/>
              <a:sym typeface="Calibri"/>
            </a:endParaRPr>
          </a:p>
        </p:txBody>
      </p:sp>
      <p:sp>
        <p:nvSpPr>
          <p:cNvPr id="92" name="Google Shape;92;p14"/>
          <p:cNvSpPr txBox="1"/>
          <p:nvPr>
            <p:ph idx="1" type="body"/>
          </p:nvPr>
        </p:nvSpPr>
        <p:spPr>
          <a:xfrm>
            <a:off x="4605625" y="-763800"/>
            <a:ext cx="1717800" cy="7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US" sz="2300"/>
              <a:t>In order</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5"/>
          <p:cNvSpPr txBox="1"/>
          <p:nvPr>
            <p:ph type="title"/>
          </p:nvPr>
        </p:nvSpPr>
        <p:spPr>
          <a:xfrm>
            <a:off x="922000" y="416575"/>
            <a:ext cx="7998600" cy="99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4500">
                <a:solidFill>
                  <a:srgbClr val="FFB600"/>
                </a:solidFill>
              </a:rPr>
              <a:t>Risks and Constraints</a:t>
            </a:r>
            <a:endParaRPr sz="45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5800"/>
              <a:buNone/>
            </a:pPr>
            <a:r>
              <a:t/>
            </a:r>
            <a:endParaRPr sz="4500">
              <a:solidFill>
                <a:srgbClr val="FFB600"/>
              </a:solidFill>
            </a:endParaRPr>
          </a:p>
        </p:txBody>
      </p:sp>
      <p:sp>
        <p:nvSpPr>
          <p:cNvPr id="98" name="Google Shape;98;p15"/>
          <p:cNvSpPr txBox="1"/>
          <p:nvPr/>
        </p:nvSpPr>
        <p:spPr>
          <a:xfrm>
            <a:off x="922000" y="1529150"/>
            <a:ext cx="7475400" cy="24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Raleway Light"/>
              <a:ea typeface="Raleway Light"/>
              <a:cs typeface="Raleway Light"/>
              <a:sym typeface="Raleway Light"/>
            </a:endParaRPr>
          </a:p>
        </p:txBody>
      </p:sp>
      <p:sp>
        <p:nvSpPr>
          <p:cNvPr id="99" name="Google Shape;99;p15"/>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pSp>
        <p:nvGrpSpPr>
          <p:cNvPr id="100" name="Google Shape;100;p15"/>
          <p:cNvGrpSpPr/>
          <p:nvPr/>
        </p:nvGrpSpPr>
        <p:grpSpPr>
          <a:xfrm>
            <a:off x="8054841" y="308802"/>
            <a:ext cx="796168" cy="763718"/>
            <a:chOff x="5241175" y="4959100"/>
            <a:chExt cx="539775" cy="517775"/>
          </a:xfrm>
        </p:grpSpPr>
        <p:sp>
          <p:nvSpPr>
            <p:cNvPr id="101" name="Google Shape;101;p1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5"/>
          <p:cNvSpPr txBox="1"/>
          <p:nvPr>
            <p:ph idx="1" type="body"/>
          </p:nvPr>
        </p:nvSpPr>
        <p:spPr>
          <a:xfrm>
            <a:off x="922000" y="1370050"/>
            <a:ext cx="7538700" cy="2634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SzPts val="1600"/>
              <a:buFont typeface="Calibri"/>
              <a:buChar char="●"/>
            </a:pPr>
            <a:r>
              <a:rPr lang="en-US" sz="2000">
                <a:solidFill>
                  <a:schemeClr val="dk2"/>
                </a:solidFill>
              </a:rPr>
              <a:t>Runs on virtualbox or minimal hardware (like a raspberry pi)</a:t>
            </a:r>
            <a:endParaRPr sz="2000">
              <a:solidFill>
                <a:schemeClr val="dk2"/>
              </a:solidFill>
            </a:endParaRPr>
          </a:p>
          <a:p>
            <a:pPr indent="-330200" lvl="0" marL="457200" rtl="0" algn="l">
              <a:lnSpc>
                <a:spcPct val="115000"/>
              </a:lnSpc>
              <a:spcBef>
                <a:spcPts val="1200"/>
              </a:spcBef>
              <a:spcAft>
                <a:spcPts val="0"/>
              </a:spcAft>
              <a:buSzPts val="1600"/>
              <a:buFont typeface="Calibri"/>
              <a:buChar char="●"/>
            </a:pPr>
            <a:r>
              <a:rPr lang="en-US" sz="2000">
                <a:solidFill>
                  <a:schemeClr val="dk2"/>
                </a:solidFill>
              </a:rPr>
              <a:t>Getting up to speed with everything that is already done. </a:t>
            </a:r>
            <a:endParaRPr sz="2000">
              <a:solidFill>
                <a:schemeClr val="dk2"/>
              </a:solidFill>
            </a:endParaRPr>
          </a:p>
          <a:p>
            <a:pPr indent="-330200" lvl="0" marL="457200" rtl="0" algn="l">
              <a:lnSpc>
                <a:spcPct val="115000"/>
              </a:lnSpc>
              <a:spcBef>
                <a:spcPts val="1200"/>
              </a:spcBef>
              <a:spcAft>
                <a:spcPts val="0"/>
              </a:spcAft>
              <a:buSzPts val="1600"/>
              <a:buFont typeface="Calibri"/>
              <a:buChar char="●"/>
            </a:pPr>
            <a:r>
              <a:rPr lang="en-US" sz="2000">
                <a:solidFill>
                  <a:schemeClr val="dk2"/>
                </a:solidFill>
              </a:rPr>
              <a:t>Must run lightly for small hardware like raspberry pi. </a:t>
            </a:r>
            <a:endParaRPr sz="2000">
              <a:solidFill>
                <a:schemeClr val="dk2"/>
              </a:solidFill>
            </a:endParaRPr>
          </a:p>
          <a:p>
            <a:pPr indent="-330200" lvl="0" marL="457200" rtl="0" algn="l">
              <a:lnSpc>
                <a:spcPct val="115000"/>
              </a:lnSpc>
              <a:spcBef>
                <a:spcPts val="1200"/>
              </a:spcBef>
              <a:spcAft>
                <a:spcPts val="0"/>
              </a:spcAft>
              <a:buSzPts val="1600"/>
              <a:buFont typeface="Calibri"/>
              <a:buChar char="●"/>
            </a:pPr>
            <a:r>
              <a:rPr lang="en-US" sz="2000">
                <a:solidFill>
                  <a:schemeClr val="dk2"/>
                </a:solidFill>
              </a:rPr>
              <a:t>Dealing with live cyber attacks</a:t>
            </a:r>
            <a:endParaRPr sz="2300"/>
          </a:p>
          <a:p>
            <a:pPr indent="0" lvl="0" marL="0" rtl="0" algn="l">
              <a:lnSpc>
                <a:spcPct val="100000"/>
              </a:lnSpc>
              <a:spcBef>
                <a:spcPts val="0"/>
              </a:spcBef>
              <a:spcAft>
                <a:spcPts val="0"/>
              </a:spcAft>
              <a:buClr>
                <a:schemeClr val="dk1"/>
              </a:buClr>
              <a:buSzPts val="1400"/>
              <a:buFont typeface="Arial"/>
              <a:buNone/>
            </a:pPr>
            <a:r>
              <a:t/>
            </a:r>
            <a:endParaRPr>
              <a:solidFill>
                <a:schemeClr val="dk1"/>
              </a:solidFill>
            </a:endParaRPr>
          </a:p>
          <a:p>
            <a:pPr indent="0" lvl="0" marL="0" rtl="0" algn="l">
              <a:lnSpc>
                <a:spcPct val="100000"/>
              </a:lnSpc>
              <a:spcBef>
                <a:spcPts val="600"/>
              </a:spcBef>
              <a:spcAft>
                <a:spcPts val="0"/>
              </a:spcAft>
              <a:buSzPts val="1800"/>
              <a:buNone/>
            </a:pPr>
            <a:r>
              <a:t/>
            </a:r>
            <a:endParaRPr sz="1500" u="sng">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922000" y="590350"/>
            <a:ext cx="7475400" cy="68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4500">
                <a:solidFill>
                  <a:srgbClr val="FFB600"/>
                </a:solidFill>
              </a:rPr>
              <a:t>Tools Used</a:t>
            </a:r>
            <a:endParaRPr sz="4500"/>
          </a:p>
        </p:txBody>
      </p:sp>
      <p:sp>
        <p:nvSpPr>
          <p:cNvPr id="113" name="Google Shape;113;p16"/>
          <p:cNvSpPr txBox="1"/>
          <p:nvPr/>
        </p:nvSpPr>
        <p:spPr>
          <a:xfrm>
            <a:off x="850100" y="1593350"/>
            <a:ext cx="3741900" cy="33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US" sz="1800">
                <a:solidFill>
                  <a:srgbClr val="666666"/>
                </a:solidFill>
                <a:latin typeface="Raleway"/>
                <a:ea typeface="Raleway"/>
                <a:cs typeface="Raleway"/>
                <a:sym typeface="Raleway"/>
              </a:rPr>
              <a:t>Project management tools</a:t>
            </a:r>
            <a:r>
              <a:rPr lang="en-US" sz="1800">
                <a:solidFill>
                  <a:srgbClr val="666666"/>
                </a:solidFill>
                <a:latin typeface="Raleway Light"/>
                <a:ea typeface="Raleway Light"/>
                <a:cs typeface="Raleway Light"/>
                <a:sym typeface="Raleway Light"/>
              </a:rPr>
              <a:t> </a:t>
            </a:r>
            <a:endParaRPr sz="1800">
              <a:solidFill>
                <a:srgbClr val="666666"/>
              </a:solidFill>
              <a:latin typeface="Raleway Light"/>
              <a:ea typeface="Raleway Light"/>
              <a:cs typeface="Raleway Light"/>
              <a:sym typeface="Raleway Light"/>
            </a:endParaRPr>
          </a:p>
          <a:p>
            <a:pPr indent="-298450" lvl="0" marL="685800" marR="0" rtl="0" algn="l">
              <a:lnSpc>
                <a:spcPct val="115000"/>
              </a:lnSpc>
              <a:spcBef>
                <a:spcPts val="1200"/>
              </a:spcBef>
              <a:spcAft>
                <a:spcPts val="0"/>
              </a:spcAft>
              <a:buClr>
                <a:schemeClr val="dk1"/>
              </a:buClr>
              <a:buSzPts val="1100"/>
              <a:buFont typeface="Calibri"/>
              <a:buChar char="●"/>
            </a:pPr>
            <a:r>
              <a:rPr lang="en-US" sz="1800">
                <a:solidFill>
                  <a:srgbClr val="666666"/>
                </a:solidFill>
                <a:latin typeface="Raleway Light"/>
                <a:ea typeface="Raleway Light"/>
                <a:cs typeface="Raleway Light"/>
                <a:sym typeface="Raleway Light"/>
              </a:rPr>
              <a:t>JIRA </a:t>
            </a:r>
            <a:endParaRPr sz="1800">
              <a:solidFill>
                <a:srgbClr val="666666"/>
              </a:solidFill>
              <a:latin typeface="Raleway Light"/>
              <a:ea typeface="Raleway Light"/>
              <a:cs typeface="Raleway Light"/>
              <a:sym typeface="Raleway Light"/>
            </a:endParaRPr>
          </a:p>
          <a:p>
            <a:pPr indent="0" lvl="0" marL="0" marR="0" rtl="0" algn="l">
              <a:lnSpc>
                <a:spcPct val="115000"/>
              </a:lnSpc>
              <a:spcBef>
                <a:spcPts val="1200"/>
              </a:spcBef>
              <a:spcAft>
                <a:spcPts val="0"/>
              </a:spcAft>
              <a:buClr>
                <a:schemeClr val="dk1"/>
              </a:buClr>
              <a:buSzPts val="1100"/>
              <a:buFont typeface="Arial"/>
              <a:buNone/>
            </a:pPr>
            <a:r>
              <a:rPr b="1" lang="en-US" sz="1800">
                <a:solidFill>
                  <a:srgbClr val="666666"/>
                </a:solidFill>
                <a:latin typeface="Raleway"/>
                <a:ea typeface="Raleway"/>
                <a:cs typeface="Raleway"/>
                <a:sym typeface="Raleway"/>
              </a:rPr>
              <a:t>Time management tools </a:t>
            </a:r>
            <a:endParaRPr sz="1800">
              <a:solidFill>
                <a:srgbClr val="666666"/>
              </a:solidFill>
              <a:latin typeface="Raleway Light"/>
              <a:ea typeface="Raleway Light"/>
              <a:cs typeface="Raleway Light"/>
              <a:sym typeface="Raleway Light"/>
            </a:endParaRPr>
          </a:p>
          <a:p>
            <a:pPr indent="-298450" lvl="0" marL="685800" marR="0" rtl="0" algn="l">
              <a:lnSpc>
                <a:spcPct val="115000"/>
              </a:lnSpc>
              <a:spcBef>
                <a:spcPts val="1200"/>
              </a:spcBef>
              <a:spcAft>
                <a:spcPts val="0"/>
              </a:spcAft>
              <a:buClr>
                <a:schemeClr val="dk1"/>
              </a:buClr>
              <a:buSzPts val="1100"/>
              <a:buFont typeface="Calibri"/>
              <a:buChar char="●"/>
            </a:pPr>
            <a:r>
              <a:rPr lang="en-US" sz="1800">
                <a:solidFill>
                  <a:srgbClr val="666666"/>
                </a:solidFill>
                <a:latin typeface="Raleway Light"/>
                <a:ea typeface="Raleway Light"/>
                <a:cs typeface="Raleway Light"/>
                <a:sym typeface="Raleway Light"/>
              </a:rPr>
              <a:t>Toggl</a:t>
            </a:r>
            <a:endParaRPr b="0" i="0" sz="1400" u="none" cap="none" strike="noStrike">
              <a:solidFill>
                <a:srgbClr val="000000"/>
              </a:solidFill>
              <a:latin typeface="Raleway Light"/>
              <a:ea typeface="Raleway Light"/>
              <a:cs typeface="Raleway Light"/>
              <a:sym typeface="Raleway Light"/>
            </a:endParaRPr>
          </a:p>
        </p:txBody>
      </p:sp>
      <p:sp>
        <p:nvSpPr>
          <p:cNvPr id="114" name="Google Shape;114;p16"/>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15" name="Google Shape;115;p16"/>
          <p:cNvGrpSpPr/>
          <p:nvPr/>
        </p:nvGrpSpPr>
        <p:grpSpPr>
          <a:xfrm>
            <a:off x="8054840" y="308801"/>
            <a:ext cx="796168" cy="763718"/>
            <a:chOff x="5241175" y="4959100"/>
            <a:chExt cx="539775" cy="517775"/>
          </a:xfrm>
        </p:grpSpPr>
        <p:sp>
          <p:nvSpPr>
            <p:cNvPr id="116" name="Google Shape;116;p1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16"/>
          <p:cNvSpPr txBox="1"/>
          <p:nvPr/>
        </p:nvSpPr>
        <p:spPr>
          <a:xfrm>
            <a:off x="4727250" y="1616750"/>
            <a:ext cx="3741900" cy="3289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US" sz="1800">
                <a:solidFill>
                  <a:srgbClr val="666666"/>
                </a:solidFill>
                <a:latin typeface="Raleway"/>
                <a:ea typeface="Raleway"/>
                <a:cs typeface="Raleway"/>
                <a:sym typeface="Raleway"/>
              </a:rPr>
              <a:t>Life cycle</a:t>
            </a:r>
            <a:r>
              <a:rPr lang="en-US" sz="1800">
                <a:solidFill>
                  <a:srgbClr val="666666"/>
                </a:solidFill>
                <a:latin typeface="Raleway Light"/>
                <a:ea typeface="Raleway Light"/>
                <a:cs typeface="Raleway Light"/>
                <a:sym typeface="Raleway Light"/>
              </a:rPr>
              <a:t> </a:t>
            </a:r>
            <a:endParaRPr sz="1800">
              <a:solidFill>
                <a:srgbClr val="666666"/>
              </a:solidFill>
              <a:latin typeface="Raleway Light"/>
              <a:ea typeface="Raleway Light"/>
              <a:cs typeface="Raleway Light"/>
              <a:sym typeface="Raleway Light"/>
            </a:endParaRPr>
          </a:p>
          <a:p>
            <a:pPr indent="-298450" lvl="0" marL="685800" marR="0" rtl="0" algn="l">
              <a:lnSpc>
                <a:spcPct val="115000"/>
              </a:lnSpc>
              <a:spcBef>
                <a:spcPts val="1200"/>
              </a:spcBef>
              <a:spcAft>
                <a:spcPts val="0"/>
              </a:spcAft>
              <a:buClr>
                <a:schemeClr val="dk1"/>
              </a:buClr>
              <a:buSzPts val="1100"/>
              <a:buFont typeface="Calibri"/>
              <a:buChar char="●"/>
            </a:pPr>
            <a:r>
              <a:rPr lang="en-US" sz="1800">
                <a:solidFill>
                  <a:srgbClr val="666666"/>
                </a:solidFill>
                <a:latin typeface="Raleway Light"/>
                <a:ea typeface="Raleway Light"/>
                <a:cs typeface="Raleway Light"/>
                <a:sym typeface="Raleway Light"/>
              </a:rPr>
              <a:t>SCRUM </a:t>
            </a:r>
            <a:endParaRPr sz="1800">
              <a:solidFill>
                <a:srgbClr val="666666"/>
              </a:solidFill>
              <a:latin typeface="Raleway Light"/>
              <a:ea typeface="Raleway Light"/>
              <a:cs typeface="Raleway Light"/>
              <a:sym typeface="Raleway Light"/>
            </a:endParaRPr>
          </a:p>
          <a:p>
            <a:pPr indent="0" lvl="0" marL="0" marR="0" rtl="0" algn="l">
              <a:lnSpc>
                <a:spcPct val="115000"/>
              </a:lnSpc>
              <a:spcBef>
                <a:spcPts val="1200"/>
              </a:spcBef>
              <a:spcAft>
                <a:spcPts val="0"/>
              </a:spcAft>
              <a:buClr>
                <a:schemeClr val="dk1"/>
              </a:buClr>
              <a:buSzPts val="1100"/>
              <a:buFont typeface="Arial"/>
              <a:buNone/>
            </a:pPr>
            <a:r>
              <a:rPr b="1" lang="en-US" sz="1800">
                <a:solidFill>
                  <a:srgbClr val="666666"/>
                </a:solidFill>
                <a:latin typeface="Raleway"/>
                <a:ea typeface="Raleway"/>
                <a:cs typeface="Raleway"/>
                <a:sym typeface="Raleway"/>
              </a:rPr>
              <a:t>Test Driven Development (TDD)</a:t>
            </a:r>
            <a:r>
              <a:rPr lang="en-US" sz="1800">
                <a:solidFill>
                  <a:srgbClr val="666666"/>
                </a:solidFill>
                <a:latin typeface="Raleway Light"/>
                <a:ea typeface="Raleway Light"/>
                <a:cs typeface="Raleway Light"/>
                <a:sym typeface="Raleway Light"/>
              </a:rPr>
              <a:t> </a:t>
            </a:r>
            <a:endParaRPr sz="1800">
              <a:solidFill>
                <a:srgbClr val="666666"/>
              </a:solidFill>
              <a:latin typeface="Raleway Light"/>
              <a:ea typeface="Raleway Light"/>
              <a:cs typeface="Raleway Light"/>
              <a:sym typeface="Raleway Light"/>
            </a:endParaRPr>
          </a:p>
          <a:p>
            <a:pPr indent="-298450" lvl="0" marL="685800" marR="0" rtl="0" algn="l">
              <a:lnSpc>
                <a:spcPct val="115000"/>
              </a:lnSpc>
              <a:spcBef>
                <a:spcPts val="1200"/>
              </a:spcBef>
              <a:spcAft>
                <a:spcPts val="0"/>
              </a:spcAft>
              <a:buClr>
                <a:schemeClr val="dk1"/>
              </a:buClr>
              <a:buSzPts val="1100"/>
              <a:buFont typeface="Calibri"/>
              <a:buChar char="●"/>
            </a:pPr>
            <a:r>
              <a:rPr lang="en-US" sz="1800">
                <a:solidFill>
                  <a:srgbClr val="666666"/>
                </a:solidFill>
                <a:latin typeface="Raleway Light"/>
                <a:ea typeface="Raleway Light"/>
                <a:cs typeface="Raleway Light"/>
                <a:sym typeface="Raleway Light"/>
              </a:rPr>
              <a:t>Python driven unit test</a:t>
            </a:r>
            <a:endParaRPr b="0" i="0" sz="1100" u="sng" cap="none" strike="noStrike">
              <a:solidFill>
                <a:schemeClr val="dk1"/>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t/>
            </a:r>
            <a:endParaRPr b="0" i="0" sz="11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922000" y="549825"/>
            <a:ext cx="79986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4500">
                <a:solidFill>
                  <a:srgbClr val="FFB600"/>
                </a:solidFill>
              </a:rPr>
              <a:t>MVP Goals Met</a:t>
            </a:r>
            <a:endParaRPr sz="4500"/>
          </a:p>
        </p:txBody>
      </p:sp>
      <p:sp>
        <p:nvSpPr>
          <p:cNvPr id="128" name="Google Shape;128;p17"/>
          <p:cNvSpPr txBox="1"/>
          <p:nvPr/>
        </p:nvSpPr>
        <p:spPr>
          <a:xfrm>
            <a:off x="922000" y="1529150"/>
            <a:ext cx="7475400" cy="24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Raleway Light"/>
              <a:ea typeface="Raleway Light"/>
              <a:cs typeface="Raleway Light"/>
              <a:sym typeface="Raleway Light"/>
            </a:endParaRPr>
          </a:p>
        </p:txBody>
      </p:sp>
      <p:sp>
        <p:nvSpPr>
          <p:cNvPr id="129" name="Google Shape;129;p17"/>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pSp>
        <p:nvGrpSpPr>
          <p:cNvPr id="130" name="Google Shape;130;p17"/>
          <p:cNvGrpSpPr/>
          <p:nvPr/>
        </p:nvGrpSpPr>
        <p:grpSpPr>
          <a:xfrm>
            <a:off x="8054841" y="308802"/>
            <a:ext cx="796168" cy="763718"/>
            <a:chOff x="5241175" y="4959100"/>
            <a:chExt cx="539775" cy="517775"/>
          </a:xfrm>
        </p:grpSpPr>
        <p:sp>
          <p:nvSpPr>
            <p:cNvPr id="131" name="Google Shape;131;p1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 name="Google Shape;137;p17"/>
          <p:cNvSpPr txBox="1"/>
          <p:nvPr>
            <p:ph idx="1" type="body"/>
          </p:nvPr>
        </p:nvSpPr>
        <p:spPr>
          <a:xfrm>
            <a:off x="922000" y="1370050"/>
            <a:ext cx="7538700" cy="2634000"/>
          </a:xfrm>
          <a:prstGeom prst="rect">
            <a:avLst/>
          </a:prstGeom>
          <a:noFill/>
          <a:ln>
            <a:noFill/>
          </a:ln>
        </p:spPr>
        <p:txBody>
          <a:bodyPr anchorCtr="0" anchor="t" bIns="91425" lIns="91425" spcFirstLastPara="1" rIns="91425" wrap="square" tIns="91425">
            <a:noAutofit/>
          </a:bodyPr>
          <a:lstStyle/>
          <a:p>
            <a:pPr indent="-393700" lvl="0" marL="457200" rtl="0" algn="l">
              <a:spcBef>
                <a:spcPts val="600"/>
              </a:spcBef>
              <a:spcAft>
                <a:spcPts val="0"/>
              </a:spcAft>
              <a:buClr>
                <a:srgbClr val="FFB600"/>
              </a:buClr>
              <a:buSzPts val="2600"/>
              <a:buFont typeface="Raleway Light"/>
              <a:buChar char="●"/>
            </a:pPr>
            <a:r>
              <a:rPr lang="en-US" sz="2600">
                <a:solidFill>
                  <a:schemeClr val="dk2"/>
                </a:solidFill>
              </a:rPr>
              <a:t>Clean up SSH </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Dynamic Firewall </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GraphQL </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Thread pools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8"/>
          <p:cNvSpPr txBox="1"/>
          <p:nvPr>
            <p:ph type="title"/>
          </p:nvPr>
        </p:nvSpPr>
        <p:spPr>
          <a:xfrm>
            <a:off x="922000" y="549825"/>
            <a:ext cx="7998600" cy="85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800"/>
              <a:buNone/>
            </a:pPr>
            <a:r>
              <a:rPr lang="en-US" sz="4500">
                <a:solidFill>
                  <a:srgbClr val="FFB600"/>
                </a:solidFill>
              </a:rPr>
              <a:t>Additional Contributions</a:t>
            </a:r>
            <a:endParaRPr sz="4500"/>
          </a:p>
        </p:txBody>
      </p:sp>
      <p:sp>
        <p:nvSpPr>
          <p:cNvPr id="143" name="Google Shape;143;p18"/>
          <p:cNvSpPr txBox="1"/>
          <p:nvPr/>
        </p:nvSpPr>
        <p:spPr>
          <a:xfrm>
            <a:off x="922000" y="1529150"/>
            <a:ext cx="7475400" cy="247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00000"/>
              </a:solidFill>
              <a:latin typeface="Raleway Light"/>
              <a:ea typeface="Raleway Light"/>
              <a:cs typeface="Raleway Light"/>
              <a:sym typeface="Raleway Light"/>
            </a:endParaRPr>
          </a:p>
        </p:txBody>
      </p:sp>
      <p:sp>
        <p:nvSpPr>
          <p:cNvPr id="144" name="Google Shape;144;p18"/>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grpSp>
        <p:nvGrpSpPr>
          <p:cNvPr id="145" name="Google Shape;145;p18"/>
          <p:cNvGrpSpPr/>
          <p:nvPr/>
        </p:nvGrpSpPr>
        <p:grpSpPr>
          <a:xfrm>
            <a:off x="8054841" y="308802"/>
            <a:ext cx="796168" cy="763718"/>
            <a:chOff x="5241175" y="4959100"/>
            <a:chExt cx="539775" cy="517775"/>
          </a:xfrm>
        </p:grpSpPr>
        <p:sp>
          <p:nvSpPr>
            <p:cNvPr id="146" name="Google Shape;146;p1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B6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2" name="Google Shape;152;p18"/>
          <p:cNvSpPr txBox="1"/>
          <p:nvPr>
            <p:ph idx="1" type="body"/>
          </p:nvPr>
        </p:nvSpPr>
        <p:spPr>
          <a:xfrm>
            <a:off x="922000" y="1370050"/>
            <a:ext cx="7538700" cy="2634000"/>
          </a:xfrm>
          <a:prstGeom prst="rect">
            <a:avLst/>
          </a:prstGeom>
          <a:noFill/>
          <a:ln>
            <a:noFill/>
          </a:ln>
        </p:spPr>
        <p:txBody>
          <a:bodyPr anchorCtr="0" anchor="t" bIns="91425" lIns="91425" spcFirstLastPara="1" rIns="91425" wrap="square" tIns="91425">
            <a:noAutofit/>
          </a:bodyPr>
          <a:lstStyle/>
          <a:p>
            <a:pPr indent="-393700" lvl="0" marL="457200" rtl="0" algn="l">
              <a:spcBef>
                <a:spcPts val="600"/>
              </a:spcBef>
              <a:spcAft>
                <a:spcPts val="0"/>
              </a:spcAft>
              <a:buClr>
                <a:srgbClr val="FFB600"/>
              </a:buClr>
              <a:buSzPts val="2600"/>
              <a:buFont typeface="Raleway Light"/>
              <a:buChar char="●"/>
            </a:pPr>
            <a:r>
              <a:rPr lang="en-US" sz="2600">
                <a:solidFill>
                  <a:schemeClr val="dk2"/>
                </a:solidFill>
              </a:rPr>
              <a:t>Documentation for GraphQL</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Freeboard</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Telnet</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Unit tests</a:t>
            </a:r>
            <a:endParaRPr sz="2600">
              <a:solidFill>
                <a:schemeClr val="dk2"/>
              </a:solidFill>
            </a:endParaRPr>
          </a:p>
          <a:p>
            <a:pPr indent="-393700" lvl="0" marL="457200" rtl="0" algn="l">
              <a:spcBef>
                <a:spcPts val="600"/>
              </a:spcBef>
              <a:spcAft>
                <a:spcPts val="0"/>
              </a:spcAft>
              <a:buClr>
                <a:srgbClr val="FFB600"/>
              </a:buClr>
              <a:buSzPts val="2600"/>
              <a:buFont typeface="Raleway Light"/>
              <a:buChar char="●"/>
            </a:pPr>
            <a:r>
              <a:rPr lang="en-US" sz="2600">
                <a:solidFill>
                  <a:schemeClr val="dk2"/>
                </a:solidFill>
              </a:rPr>
              <a:t>Continuous Integration</a:t>
            </a:r>
            <a:endParaRPr sz="2300"/>
          </a:p>
        </p:txBody>
      </p:sp>
      <p:sp>
        <p:nvSpPr>
          <p:cNvPr id="153" name="Google Shape;153;p18"/>
          <p:cNvSpPr txBox="1"/>
          <p:nvPr>
            <p:ph idx="1" type="body"/>
          </p:nvPr>
        </p:nvSpPr>
        <p:spPr>
          <a:xfrm>
            <a:off x="4605625" y="-763800"/>
            <a:ext cx="1717800" cy="76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lang="en-US" sz="2300"/>
              <a:t>In order</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19"/>
          <p:cNvSpPr txBox="1"/>
          <p:nvPr>
            <p:ph idx="4294967295" type="title"/>
          </p:nvPr>
        </p:nvSpPr>
        <p:spPr>
          <a:xfrm>
            <a:off x="657225" y="3080450"/>
            <a:ext cx="4754100" cy="1380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800"/>
              <a:buNone/>
            </a:pPr>
            <a:r>
              <a:rPr lang="en-US" sz="3600">
                <a:solidFill>
                  <a:srgbClr val="FFFFFF"/>
                </a:solidFill>
              </a:rPr>
              <a:t>Hpotter Demo</a:t>
            </a:r>
            <a:endParaRPr sz="3600">
              <a:solidFill>
                <a:srgbClr val="FFFFFF"/>
              </a:solidFill>
            </a:endParaRPr>
          </a:p>
        </p:txBody>
      </p:sp>
      <p:sp>
        <p:nvSpPr>
          <p:cNvPr id="159" name="Google Shape;159;p19"/>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US"/>
              <a:t>‹#›</a:t>
            </a:fld>
            <a:endParaRPr/>
          </a:p>
        </p:txBody>
      </p:sp>
      <p:grpSp>
        <p:nvGrpSpPr>
          <p:cNvPr id="160" name="Google Shape;160;p19"/>
          <p:cNvGrpSpPr/>
          <p:nvPr/>
        </p:nvGrpSpPr>
        <p:grpSpPr>
          <a:xfrm>
            <a:off x="8055170" y="359331"/>
            <a:ext cx="796189" cy="662797"/>
            <a:chOff x="1244325" y="314425"/>
            <a:chExt cx="444525" cy="370050"/>
          </a:xfrm>
        </p:grpSpPr>
        <p:sp>
          <p:nvSpPr>
            <p:cNvPr id="161" name="Google Shape;161;p19"/>
            <p:cNvSpPr/>
            <p:nvPr/>
          </p:nvSpPr>
          <p:spPr>
            <a:xfrm>
              <a:off x="1388425" y="463425"/>
              <a:ext cx="143525" cy="143500"/>
            </a:xfrm>
            <a:custGeom>
              <a:rect b="b" l="l" r="r" t="t"/>
              <a:pathLst>
                <a:path extrusionOk="0" h="5740" w="5741">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9"/>
            <p:cNvSpPr/>
            <p:nvPr/>
          </p:nvSpPr>
          <p:spPr>
            <a:xfrm>
              <a:off x="1244325" y="314425"/>
              <a:ext cx="444525" cy="370050"/>
            </a:xfrm>
            <a:custGeom>
              <a:rect b="b" l="l" r="r" t="t"/>
              <a:pathLst>
                <a:path extrusionOk="0" h="14802" w="17781">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