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aleway ExtraBold"/>
      <p:bold r:id="rId22"/>
      <p:boldItalic r:id="rId23"/>
    </p:embeddedFont>
    <p:embeddedFont>
      <p:font typeface="Raleway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j0QPTSEkJ6v8PpQYgPlkl1qkea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alewayExtraBold-bold.fntdata"/><Relationship Id="rId21" Type="http://schemas.openxmlformats.org/officeDocument/2006/relationships/font" Target="fonts/Raleway-boldItalic.fntdata"/><Relationship Id="rId24" Type="http://schemas.openxmlformats.org/officeDocument/2006/relationships/font" Target="fonts/RalewayLight-regular.fntdata"/><Relationship Id="rId23" Type="http://schemas.openxmlformats.org/officeDocument/2006/relationships/font" Target="fonts/RalewayExtraBol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Light-italic.fntdata"/><Relationship Id="rId25" Type="http://schemas.openxmlformats.org/officeDocument/2006/relationships/font" Target="fonts/RalewayLight-bold.fntdata"/><Relationship Id="rId28" Type="http://customschemas.google.com/relationships/presentationmetadata" Target="metadata"/><Relationship Id="rId27" Type="http://schemas.openxmlformats.org/officeDocument/2006/relationships/font" Target="fonts/Raleway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B6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7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4" name="Google Shape;24;p20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5" name="Google Shape;25;p20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FFB600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2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B600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2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22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FFB60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3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7" name="Google Shape;37;p23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-US" sz="1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i="0" sz="120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" name="Google Shape;38;p2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Hpotter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solidFill>
                  <a:srgbClr val="434343"/>
                </a:solidFill>
              </a:rPr>
              <a:t>Sprint #3</a:t>
            </a:r>
            <a:endParaRPr/>
          </a:p>
        </p:txBody>
      </p:sp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3523" y="253650"/>
            <a:ext cx="1007934" cy="11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</a:pPr>
            <a:r>
              <a:t/>
            </a:r>
            <a:endParaRPr/>
          </a:p>
        </p:txBody>
      </p:sp>
      <p:pic>
        <p:nvPicPr>
          <p:cNvPr id="151" name="Google Shape;15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1"/>
          <p:cNvSpPr txBox="1"/>
          <p:nvPr/>
        </p:nvSpPr>
        <p:spPr>
          <a:xfrm>
            <a:off x="1705570" y="3336130"/>
            <a:ext cx="573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type="title"/>
          </p:nvPr>
        </p:nvSpPr>
        <p:spPr>
          <a:xfrm>
            <a:off x="426125" y="405625"/>
            <a:ext cx="32199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2400"/>
              <a:t>What we </a:t>
            </a:r>
            <a:r>
              <a:rPr lang="en-US" sz="2400">
                <a:solidFill>
                  <a:srgbClr val="FFB600"/>
                </a:solidFill>
              </a:rPr>
              <a:t>did well:</a:t>
            </a:r>
            <a:endParaRPr sz="2400"/>
          </a:p>
        </p:txBody>
      </p:sp>
      <p:sp>
        <p:nvSpPr>
          <p:cNvPr id="158" name="Google Shape;158;p12"/>
          <p:cNvSpPr txBox="1"/>
          <p:nvPr>
            <p:ph idx="1" type="body"/>
          </p:nvPr>
        </p:nvSpPr>
        <p:spPr>
          <a:xfrm>
            <a:off x="669200" y="975075"/>
            <a:ext cx="2332200" cy="3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Made important design decisions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Paired programming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2"/>
                </a:solidFill>
              </a:rPr>
              <a:t>Good co</a:t>
            </a:r>
            <a:r>
              <a:rPr lang="en-US">
                <a:solidFill>
                  <a:schemeClr val="dk2"/>
                </a:solidFill>
              </a:rPr>
              <a:t>mmunication</a:t>
            </a:r>
            <a:endParaRPr>
              <a:solidFill>
                <a:schemeClr val="dk2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2"/>
                </a:solidFill>
              </a:rPr>
              <a:t>Completed a lot of work</a:t>
            </a:r>
            <a:endParaRPr>
              <a:solidFill>
                <a:schemeClr val="dk2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2"/>
                </a:solidFill>
              </a:rPr>
              <a:t>Workflow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 txBox="1"/>
          <p:nvPr>
            <p:ph idx="2" type="body"/>
          </p:nvPr>
        </p:nvSpPr>
        <p:spPr>
          <a:xfrm>
            <a:off x="3104951" y="2288775"/>
            <a:ext cx="2332200" cy="20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Stop underestimating the amount of time it will take for user stories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Being so BOSS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Leaving Emily in the dark</a:t>
            </a:r>
            <a:endParaRPr/>
          </a:p>
        </p:txBody>
      </p:sp>
      <p:sp>
        <p:nvSpPr>
          <p:cNvPr id="160" name="Google Shape;160;p12"/>
          <p:cNvSpPr txBox="1"/>
          <p:nvPr>
            <p:ph idx="3" type="body"/>
          </p:nvPr>
        </p:nvSpPr>
        <p:spPr>
          <a:xfrm>
            <a:off x="5825552" y="2803500"/>
            <a:ext cx="2332200" cy="20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Break things into smaller tasks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Paired Programming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Communication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Research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Team meetings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12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2"/>
          <p:cNvSpPr txBox="1"/>
          <p:nvPr/>
        </p:nvSpPr>
        <p:spPr>
          <a:xfrm>
            <a:off x="3140250" y="1338375"/>
            <a:ext cx="30000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What we </a:t>
            </a:r>
            <a:r>
              <a:rPr lang="en-US" sz="24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want to stop doing:</a:t>
            </a:r>
            <a:endParaRPr/>
          </a:p>
        </p:txBody>
      </p:sp>
      <p:sp>
        <p:nvSpPr>
          <p:cNvPr id="164" name="Google Shape;164;p12"/>
          <p:cNvSpPr txBox="1"/>
          <p:nvPr/>
        </p:nvSpPr>
        <p:spPr>
          <a:xfrm>
            <a:off x="5918175" y="1996450"/>
            <a:ext cx="30000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What we </a:t>
            </a:r>
            <a:r>
              <a:rPr lang="en-US" sz="24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want to continue: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>
            <p:ph idx="4294967295" type="ctrTitle"/>
          </p:nvPr>
        </p:nvSpPr>
        <p:spPr>
          <a:xfrm>
            <a:off x="494500" y="29925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b="0" i="0" lang="en-US" sz="96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Thanks!</a:t>
            </a:r>
            <a:endParaRPr b="0" i="0" sz="9600" u="none" cap="none" strike="noStrik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70" name="Google Shape;170;p1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0800" y="59880"/>
            <a:ext cx="1138299" cy="12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 txBox="1"/>
          <p:nvPr>
            <p:ph idx="4294967295" type="ctrTitle"/>
          </p:nvPr>
        </p:nvSpPr>
        <p:spPr>
          <a:xfrm>
            <a:off x="2181425" y="1991838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b="0" i="0" lang="en-US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Questions?</a:t>
            </a:r>
            <a:endParaRPr b="0" i="0" sz="5800" u="none" cap="none" strike="noStrike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Team times</a:t>
            </a:r>
            <a:endParaRPr/>
          </a:p>
        </p:txBody>
      </p:sp>
      <p:sp>
        <p:nvSpPr>
          <p:cNvPr id="178" name="Google Shape;178;p1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</a:pPr>
            <a:r>
              <a:rPr lang="en-US"/>
              <a:t>Emily – 16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</a:pPr>
            <a:r>
              <a:rPr lang="en-US"/>
              <a:t>Josh – 11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</a:pPr>
            <a:r>
              <a:rPr lang="en-US"/>
              <a:t>Megan – 9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</a:pPr>
            <a:r>
              <a:rPr lang="en-US"/>
              <a:t>Evan – 28.15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</a:pPr>
            <a:r>
              <a:rPr lang="en-US"/>
              <a:t>Tanner – 19.1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</a:pPr>
            <a:r>
              <a:rPr lang="en-US"/>
              <a:t>Jon – 32.18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</a:pPr>
            <a:r>
              <a:rPr lang="en-US"/>
              <a:t>Kenji – 11.53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</a:pPr>
            <a:r>
              <a:rPr lang="en-US"/>
              <a:t>Judith – 16.1 </a:t>
            </a:r>
            <a:endParaRPr/>
          </a:p>
        </p:txBody>
      </p:sp>
      <p:sp>
        <p:nvSpPr>
          <p:cNvPr id="179" name="Google Shape;179;p1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idx="4294967295" type="ctrTitle"/>
          </p:nvPr>
        </p:nvSpPr>
        <p:spPr>
          <a:xfrm>
            <a:off x="685800" y="486225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-US" sz="5000">
                <a:solidFill>
                  <a:srgbClr val="FFB600"/>
                </a:solidFill>
              </a:rPr>
              <a:t>HPotter Spring 2020</a:t>
            </a:r>
            <a:endParaRPr b="0" i="0" sz="5000" u="none" cap="none" strike="noStrik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60" name="Google Shape;60;p2"/>
          <p:cNvSpPr txBox="1"/>
          <p:nvPr>
            <p:ph idx="4294967295" type="subTitle"/>
          </p:nvPr>
        </p:nvSpPr>
        <p:spPr>
          <a:xfrm>
            <a:off x="685800" y="1459250"/>
            <a:ext cx="7508100" cy="29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Light"/>
              <a:buNone/>
            </a:pPr>
            <a:r>
              <a:rPr b="1" i="0" lang="en-US" sz="18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b="1" i="0" lang="en-US" sz="18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crum Master: </a:t>
            </a:r>
            <a:r>
              <a:rPr b="0" i="0" lang="en-US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Tann</a:t>
            </a:r>
            <a:r>
              <a:rPr lang="en-US"/>
              <a:t>er</a:t>
            </a:r>
            <a:r>
              <a:rPr b="0" i="0" lang="en-US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endParaRPr b="0" i="0" sz="18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Light"/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Product Owner: </a:t>
            </a:r>
            <a:r>
              <a:rPr b="0" i="0" lang="en-US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Jon </a:t>
            </a:r>
            <a:endParaRPr b="0" i="0" sz="18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Light"/>
              <a:buNone/>
            </a:pPr>
            <a:r>
              <a:rPr b="1" i="0" lang="en-US" sz="18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Dev Team:</a:t>
            </a:r>
            <a:r>
              <a:rPr b="0" i="0" lang="en-US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Evan, Megan,</a:t>
            </a:r>
            <a:r>
              <a:rPr lang="en-US">
                <a:solidFill>
                  <a:schemeClr val="dk2"/>
                </a:solidFill>
              </a:rPr>
              <a:t> Judith, Josh, Kenji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Light"/>
              <a:buNone/>
            </a:pPr>
            <a:r>
              <a:rPr b="1" lang="en-US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Presenter: </a:t>
            </a:r>
            <a:r>
              <a:rPr lang="en-US">
                <a:solidFill>
                  <a:schemeClr val="dk2"/>
                </a:solidFill>
              </a:rPr>
              <a:t>Emily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61" name="Google Shape;61;p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0800" y="59880"/>
            <a:ext cx="1138299" cy="12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922000" y="528592"/>
            <a:ext cx="7197638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Our </a:t>
            </a:r>
            <a:r>
              <a:rPr lang="en-US">
                <a:solidFill>
                  <a:srgbClr val="FFB600"/>
                </a:solidFill>
              </a:rPr>
              <a:t>Sprint #3</a:t>
            </a:r>
            <a:r>
              <a:rPr lang="en-US"/>
              <a:t> goals</a:t>
            </a:r>
            <a:endParaRPr/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922000" y="1492203"/>
            <a:ext cx="6866100" cy="3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Create a config.yml file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ssh.py should call the container thread instead of fake shell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Finish tasks for Telnet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Build a UI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Implement GraphQL API for Hpotter database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Create a diagram to show how Hpotter works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Create a burndown time sheet for communication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Research Python Thread Pools</a:t>
            </a:r>
            <a:endParaRPr/>
          </a:p>
        </p:txBody>
      </p:sp>
      <p:sp>
        <p:nvSpPr>
          <p:cNvPr id="69" name="Google Shape;69;p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0" name="Google Shape;70;p3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71" name="Google Shape;71;p3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>
            <p:ph type="title"/>
          </p:nvPr>
        </p:nvSpPr>
        <p:spPr>
          <a:xfrm>
            <a:off x="922000" y="590350"/>
            <a:ext cx="7475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3600">
                <a:solidFill>
                  <a:srgbClr val="FFB600"/>
                </a:solidFill>
              </a:rPr>
              <a:t>Task</a:t>
            </a:r>
            <a:r>
              <a:rPr lang="en-US" sz="3600">
                <a:solidFill>
                  <a:srgbClr val="FFB600"/>
                </a:solidFill>
              </a:rPr>
              <a:t>s </a:t>
            </a:r>
            <a:r>
              <a:rPr lang="en-US" sz="3600"/>
              <a:t>This Sprint</a:t>
            </a:r>
            <a:r>
              <a:rPr lang="en-US" sz="3600"/>
              <a:t>:</a:t>
            </a:r>
            <a:endParaRPr sz="3600"/>
          </a:p>
        </p:txBody>
      </p:sp>
      <p:sp>
        <p:nvSpPr>
          <p:cNvPr id="81" name="Google Shape;81;p4"/>
          <p:cNvSpPr txBox="1"/>
          <p:nvPr>
            <p:ph idx="1" type="body"/>
          </p:nvPr>
        </p:nvSpPr>
        <p:spPr>
          <a:xfrm>
            <a:off x="922000" y="1304850"/>
            <a:ext cx="2332200" cy="3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ADDITIONS: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Created t</a:t>
            </a:r>
            <a:r>
              <a:rPr lang="en-US"/>
              <a:t>imesheet burn down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GraphQL API for DB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Implemented Netcat for ssh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Config.yml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Custom docker images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Removed fakeshell for containerthread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GraphQL connected to FreeBoard</a:t>
            </a:r>
            <a:endParaRPr/>
          </a:p>
        </p:txBody>
      </p:sp>
      <p:sp>
        <p:nvSpPr>
          <p:cNvPr id="82" name="Google Shape;82;p4"/>
          <p:cNvSpPr txBox="1"/>
          <p:nvPr>
            <p:ph idx="2" type="body"/>
          </p:nvPr>
        </p:nvSpPr>
        <p:spPr>
          <a:xfrm>
            <a:off x="3550850" y="1304850"/>
            <a:ext cx="23322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RESEARCH: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GraphQL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Geckoboard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Freeboard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Telnet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Paramiko for ssh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netcat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Threadpools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 txBox="1"/>
          <p:nvPr>
            <p:ph idx="3" type="body"/>
          </p:nvPr>
        </p:nvSpPr>
        <p:spPr>
          <a:xfrm>
            <a:off x="5825550" y="1304850"/>
            <a:ext cx="2332200" cy="21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FOR NEXT SPRINT: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clean up ssh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Better UI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Threadpools + dynamic firewalls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Unit testing!!!!!</a:t>
            </a:r>
            <a:endParaRPr/>
          </a:p>
          <a:p>
            <a:pPr indent="-82550" lvl="0" marL="1714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84" name="Google Shape;84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4"/>
          <p:cNvSpPr txBox="1"/>
          <p:nvPr>
            <p:ph idx="1" type="body"/>
          </p:nvPr>
        </p:nvSpPr>
        <p:spPr>
          <a:xfrm>
            <a:off x="3059400" y="-1555425"/>
            <a:ext cx="23322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Things we fixed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My dog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idx="3" type="body"/>
          </p:nvPr>
        </p:nvSpPr>
        <p:spPr>
          <a:xfrm>
            <a:off x="5825550" y="3073500"/>
            <a:ext cx="2915400" cy="15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WORK IN BACKLOG TO FINISH: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Credentials written to database for telentd + ssh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Flowchart for hpotter </a:t>
            </a:r>
            <a:r>
              <a:rPr lang="en-US"/>
              <a:t>architecture</a:t>
            </a:r>
            <a:endParaRPr/>
          </a:p>
        </p:txBody>
      </p:sp>
      <p:grpSp>
        <p:nvGrpSpPr>
          <p:cNvPr id="87" name="Google Shape;87;p4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88" name="Google Shape;88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9" name="Google Shape;99;p5"/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100" name="Google Shape;100;p5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3" name="Google Shape;10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0242"/>
            <a:ext cx="8839202" cy="1764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82200"/>
            <a:ext cx="8839202" cy="16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"/>
          <p:cNvSpPr txBox="1"/>
          <p:nvPr>
            <p:ph idx="4294967295" type="title"/>
          </p:nvPr>
        </p:nvSpPr>
        <p:spPr>
          <a:xfrm>
            <a:off x="406675" y="502850"/>
            <a:ext cx="7475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3600"/>
              <a:t>TravisCI for Current Branches</a:t>
            </a:r>
            <a:r>
              <a:rPr lang="en-US" sz="3600"/>
              <a:t>: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>
            <p:ph idx="4294967295" type="title"/>
          </p:nvPr>
        </p:nvSpPr>
        <p:spPr>
          <a:xfrm>
            <a:off x="657225" y="3080450"/>
            <a:ext cx="47541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3600">
                <a:solidFill>
                  <a:srgbClr val="FFFFFF"/>
                </a:solidFill>
              </a:rPr>
              <a:t>Hpotter Demo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11" name="Google Shape;11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2" name="Google Shape;112;p6"/>
          <p:cNvGrpSpPr/>
          <p:nvPr/>
        </p:nvGrpSpPr>
        <p:grpSpPr>
          <a:xfrm>
            <a:off x="8055170" y="359331"/>
            <a:ext cx="796189" cy="662797"/>
            <a:chOff x="1244325" y="314425"/>
            <a:chExt cx="444525" cy="370050"/>
          </a:xfrm>
        </p:grpSpPr>
        <p:sp>
          <p:nvSpPr>
            <p:cNvPr id="113" name="Google Shape;113;p6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ctrTitle"/>
          </p:nvPr>
        </p:nvSpPr>
        <p:spPr>
          <a:xfrm>
            <a:off x="685800" y="4025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Hpotter Analytics</a:t>
            </a:r>
            <a:endParaRPr/>
          </a:p>
        </p:txBody>
      </p:sp>
      <p:sp>
        <p:nvSpPr>
          <p:cNvPr id="120" name="Google Shape;120;p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1" name="Google Shape;121;p7"/>
          <p:cNvGrpSpPr/>
          <p:nvPr/>
        </p:nvGrpSpPr>
        <p:grpSpPr>
          <a:xfrm>
            <a:off x="8056531" y="173650"/>
            <a:ext cx="793438" cy="1034192"/>
            <a:chOff x="2624850" y="4296000"/>
            <a:chExt cx="380400" cy="495825"/>
          </a:xfrm>
        </p:grpSpPr>
        <p:sp>
          <p:nvSpPr>
            <p:cNvPr id="122" name="Google Shape;122;p7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7"/>
          <p:cNvSpPr txBox="1"/>
          <p:nvPr>
            <p:ph idx="4294967295" type="body"/>
          </p:nvPr>
        </p:nvSpPr>
        <p:spPr>
          <a:xfrm>
            <a:off x="620575" y="1390500"/>
            <a:ext cx="2393700" cy="3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USER STORIES FOR THIS SPRINT</a:t>
            </a:r>
            <a:r>
              <a:rPr b="1" lang="en-US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br>
              <a:rPr b="1" lang="en-US">
                <a:latin typeface="Raleway"/>
                <a:ea typeface="Raleway"/>
                <a:cs typeface="Raleway"/>
                <a:sym typeface="Raleway"/>
              </a:rPr>
            </a:b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16</a:t>
            </a:r>
            <a:br>
              <a:rPr b="1" lang="en-US">
                <a:latin typeface="Raleway"/>
                <a:ea typeface="Raleway"/>
                <a:cs typeface="Raleway"/>
                <a:sym typeface="Raleway"/>
              </a:rPr>
            </a:br>
            <a:br>
              <a:rPr b="1" lang="en-US">
                <a:latin typeface="Raleway"/>
                <a:ea typeface="Raleway"/>
                <a:cs typeface="Raleway"/>
                <a:sym typeface="Raleway"/>
              </a:rPr>
            </a:br>
            <a:br>
              <a:rPr b="1" lang="en-US">
                <a:latin typeface="Raleway"/>
                <a:ea typeface="Raleway"/>
                <a:cs typeface="Raleway"/>
                <a:sym typeface="Raleway"/>
              </a:rPr>
            </a:br>
            <a:br>
              <a:rPr b="1" lang="en-US">
                <a:latin typeface="Raleway"/>
                <a:ea typeface="Raleway"/>
                <a:cs typeface="Raleway"/>
                <a:sym typeface="Raleway"/>
              </a:rPr>
            </a:br>
            <a:br>
              <a:rPr b="1" lang="en-US">
                <a:latin typeface="Raleway"/>
                <a:ea typeface="Raleway"/>
                <a:cs typeface="Raleway"/>
                <a:sym typeface="Raleway"/>
              </a:rPr>
            </a:b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IN PROGRESS</a:t>
            </a: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: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4</a:t>
            </a:r>
            <a:br>
              <a:rPr b="1" lang="en-U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sp>
        <p:nvSpPr>
          <p:cNvPr id="126" name="Google Shape;126;p7"/>
          <p:cNvSpPr txBox="1"/>
          <p:nvPr>
            <p:ph idx="4294967295" type="body"/>
          </p:nvPr>
        </p:nvSpPr>
        <p:spPr>
          <a:xfrm>
            <a:off x="3405888" y="1390500"/>
            <a:ext cx="2332200" cy="3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DONE</a:t>
            </a: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: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12</a:t>
            </a:r>
            <a:endParaRPr/>
          </a:p>
        </p:txBody>
      </p:sp>
      <p:sp>
        <p:nvSpPr>
          <p:cNvPr id="127" name="Google Shape;127;p7"/>
          <p:cNvSpPr txBox="1"/>
          <p:nvPr>
            <p:ph idx="4294967295" type="body"/>
          </p:nvPr>
        </p:nvSpPr>
        <p:spPr>
          <a:xfrm>
            <a:off x="6018238" y="1283550"/>
            <a:ext cx="2332200" cy="3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PLANNED FUTURE USER STORIES IN BACKLOG</a:t>
            </a: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: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10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3" name="Google Shape;13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425" y="1207263"/>
            <a:ext cx="2693649" cy="25345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9"/>
          <p:cNvSpPr txBox="1"/>
          <p:nvPr/>
        </p:nvSpPr>
        <p:spPr>
          <a:xfrm>
            <a:off x="3228053" y="1322316"/>
            <a:ext cx="5775600" cy="29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/>
              <a:t>Completing customers(Dr. Beaty) priority tasks like Telnet, SSH, and Dynamic Firewalls before moving on to unit tests.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35" name="Google Shape;135;p9"/>
          <p:cNvSpPr txBox="1"/>
          <p:nvPr/>
        </p:nvSpPr>
        <p:spPr>
          <a:xfrm>
            <a:off x="476425" y="388925"/>
            <a:ext cx="48615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Code Coverage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idx="4294967295" type="title"/>
          </p:nvPr>
        </p:nvSpPr>
        <p:spPr>
          <a:xfrm>
            <a:off x="501625" y="485725"/>
            <a:ext cx="47541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3600">
                <a:solidFill>
                  <a:srgbClr val="FFFFFF"/>
                </a:solidFill>
              </a:rPr>
              <a:t>Hpotter DashBoard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41" name="Google Shape;141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2" name="Google Shape;142;p10"/>
          <p:cNvGrpSpPr/>
          <p:nvPr/>
        </p:nvGrpSpPr>
        <p:grpSpPr>
          <a:xfrm>
            <a:off x="8055170" y="359331"/>
            <a:ext cx="796189" cy="662797"/>
            <a:chOff x="1244325" y="314425"/>
            <a:chExt cx="444525" cy="370050"/>
          </a:xfrm>
        </p:grpSpPr>
        <p:sp>
          <p:nvSpPr>
            <p:cNvPr id="143" name="Google Shape;143;p10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10"/>
          <p:cNvSpPr txBox="1"/>
          <p:nvPr>
            <p:ph idx="4294967295" type="body"/>
          </p:nvPr>
        </p:nvSpPr>
        <p:spPr>
          <a:xfrm>
            <a:off x="824885" y="1410600"/>
            <a:ext cx="4107600" cy="3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FreeBoard.io was chosen as our UI dashboard</a:t>
            </a:r>
            <a:endParaRPr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Utilizing GraphQL API to communicate from Hpotter database to dashboard</a:t>
            </a:r>
            <a:br>
              <a:rPr b="1" lang="en-US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lang="en-US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 currently have API</a:t>
            </a:r>
            <a:r>
              <a:rPr b="1"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talking to FreeBoard.io</a:t>
            </a:r>
            <a:endParaRPr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