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Raleway ExtraBold"/>
      <p:bold r:id="rId24"/>
      <p:boldItalic r:id="rId25"/>
    </p:embeddedFont>
    <p:embeddedFont>
      <p:font typeface="Raleway 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jzMVH7+d3cMOPY181sGBj9MENY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RalewayExtraBold-bold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Light-regular.fntdata"/><Relationship Id="rId25" Type="http://schemas.openxmlformats.org/officeDocument/2006/relationships/font" Target="fonts/RalewayExtraBold-boldItalic.fntdata"/><Relationship Id="rId28" Type="http://schemas.openxmlformats.org/officeDocument/2006/relationships/font" Target="fonts/RalewayLight-italic.fntdata"/><Relationship Id="rId27" Type="http://schemas.openxmlformats.org/officeDocument/2006/relationships/font" Target="fonts/RalewayLigh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Ligh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23a3200c0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723a3200c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23a3200c0_0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723a3200c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23a3200c0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723a3200c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23a3200c0_0_2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723a3200c0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23a3200c0_0_2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723a3200c0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23a3200c0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723a3200c0_0_2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23a3200c0_0_1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723a3200c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23a3200c0_0_1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723a3200c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FFB6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7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8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9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18" name="Google Shape;18;p19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0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4" name="Google Shape;24;p20"/>
          <p:cNvSpPr txBox="1"/>
          <p:nvPr>
            <p:ph idx="2" type="body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5" name="Google Shape;25;p20"/>
          <p:cNvSpPr txBox="1"/>
          <p:nvPr>
            <p:ph idx="3" type="body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ed">
  <p:cSld name="BLANK_1">
    <p:bg>
      <p:bgPr>
        <a:solidFill>
          <a:srgbClr val="FFB600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21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FFB600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2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22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FFB600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3"/>
          <p:cNvSpPr/>
          <p:nvPr/>
        </p:nvSpPr>
        <p:spPr>
          <a:xfrm flipH="1"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3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1pPr>
            <a:lvl2pPr indent="-4191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2pPr>
            <a:lvl3pPr indent="-4191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3pPr>
            <a:lvl4pPr indent="-4191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4pPr>
            <a:lvl5pPr indent="-4191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5pPr>
            <a:lvl6pPr indent="-4191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6pPr>
            <a:lvl7pPr indent="-4191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7pPr>
            <a:lvl8pPr indent="-4191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8pPr>
            <a:lvl9pPr indent="-4191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7" name="Google Shape;37;p23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en-US" sz="120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i="0" sz="120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" name="Google Shape;38;p2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4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2" type="body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Hpotter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>
                <a:solidFill>
                  <a:srgbClr val="434343"/>
                </a:solidFill>
              </a:rPr>
              <a:t>Sprint #4</a:t>
            </a:r>
            <a:endParaRPr/>
          </a:p>
        </p:txBody>
      </p:sp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3523" y="253650"/>
            <a:ext cx="1007934" cy="11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7" name="Google Shape;15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425" y="1207263"/>
            <a:ext cx="2693649" cy="25345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9"/>
          <p:cNvSpPr txBox="1"/>
          <p:nvPr/>
        </p:nvSpPr>
        <p:spPr>
          <a:xfrm>
            <a:off x="3228050" y="1322325"/>
            <a:ext cx="5342100" cy="29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Completing Dr. Beaty</a:t>
            </a:r>
            <a:r>
              <a:rPr lang="en-US" sz="1800"/>
              <a:t>’s p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riorit</a:t>
            </a:r>
            <a:r>
              <a:rPr lang="en-US" sz="1800"/>
              <a:t>y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tasks first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800">
                <a:solidFill>
                  <a:schemeClr val="dk1"/>
                </a:solidFill>
              </a:rPr>
              <a:t>Telnet (Finished)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 Firewalls (</a:t>
            </a:r>
            <a:r>
              <a:rPr lang="en-US" sz="1800"/>
              <a:t>Finished)</a:t>
            </a:r>
            <a:endParaRPr sz="1800"/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sz="1800"/>
              <a:t>Threadpools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800">
                <a:solidFill>
                  <a:schemeClr val="dk1"/>
                </a:solidFill>
              </a:rPr>
              <a:t>SSH (Sprint 5)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800"/>
              <a:t>Then start writing unit tests.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476425" y="388925"/>
            <a:ext cx="48615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Code Coverage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" name="Google Shape;160;p9"/>
          <p:cNvGrpSpPr/>
          <p:nvPr/>
        </p:nvGrpSpPr>
        <p:grpSpPr>
          <a:xfrm>
            <a:off x="8056533" y="173648"/>
            <a:ext cx="793438" cy="1034192"/>
            <a:chOff x="2624850" y="4296000"/>
            <a:chExt cx="380400" cy="495825"/>
          </a:xfrm>
        </p:grpSpPr>
        <p:sp>
          <p:nvSpPr>
            <p:cNvPr id="161" name="Google Shape;161;p9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23a3200c0_0_8"/>
          <p:cNvSpPr txBox="1"/>
          <p:nvPr>
            <p:ph type="title"/>
          </p:nvPr>
        </p:nvSpPr>
        <p:spPr>
          <a:xfrm>
            <a:off x="426125" y="405625"/>
            <a:ext cx="32199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3000"/>
              <a:t>What went</a:t>
            </a:r>
            <a:r>
              <a:rPr lang="en-US" sz="3000">
                <a:solidFill>
                  <a:srgbClr val="FFB600"/>
                </a:solidFill>
              </a:rPr>
              <a:t> well:</a:t>
            </a:r>
            <a:endParaRPr sz="3000"/>
          </a:p>
        </p:txBody>
      </p:sp>
      <p:sp>
        <p:nvSpPr>
          <p:cNvPr id="169" name="Google Shape;169;g723a3200c0_0_8"/>
          <p:cNvSpPr txBox="1"/>
          <p:nvPr>
            <p:ph idx="1" type="body"/>
          </p:nvPr>
        </p:nvSpPr>
        <p:spPr>
          <a:xfrm>
            <a:off x="1167050" y="1088825"/>
            <a:ext cx="4975200" cy="3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Paired programming </a:t>
            </a:r>
            <a:endParaRPr sz="1800"/>
          </a:p>
          <a:p>
            <a:pPr indent="-3111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Testing each others branches</a:t>
            </a:r>
            <a:endParaRPr sz="1800"/>
          </a:p>
          <a:p>
            <a:pPr indent="-3111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Not </a:t>
            </a:r>
            <a:r>
              <a:rPr lang="en-US" sz="1800"/>
              <a:t>sidetracked</a:t>
            </a:r>
            <a:r>
              <a:rPr lang="en-US" sz="1800"/>
              <a:t> from task at hand</a:t>
            </a:r>
            <a:endParaRPr sz="1800"/>
          </a:p>
          <a:p>
            <a:pPr indent="-3111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Organization </a:t>
            </a:r>
            <a:r>
              <a:rPr lang="en-US" sz="1800"/>
              <a:t>with corresponding user stories to </a:t>
            </a:r>
            <a:r>
              <a:rPr lang="en-US" sz="1800"/>
              <a:t>Github branches</a:t>
            </a:r>
            <a:endParaRPr sz="1800"/>
          </a:p>
          <a:p>
            <a:pPr indent="-3111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No dead branches</a:t>
            </a:r>
            <a:endParaRPr sz="1800"/>
          </a:p>
        </p:txBody>
      </p:sp>
      <p:sp>
        <p:nvSpPr>
          <p:cNvPr id="170" name="Google Shape;170;g723a3200c0_0_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g723a3200c0_0_8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23a3200c0_0_53"/>
          <p:cNvSpPr txBox="1"/>
          <p:nvPr>
            <p:ph type="title"/>
          </p:nvPr>
        </p:nvSpPr>
        <p:spPr>
          <a:xfrm>
            <a:off x="1700400" y="414150"/>
            <a:ext cx="40059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3000"/>
              <a:t>What we </a:t>
            </a:r>
            <a:r>
              <a:rPr lang="en-US" sz="3000">
                <a:solidFill>
                  <a:srgbClr val="FFB600"/>
                </a:solidFill>
              </a:rPr>
              <a:t>learned: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t/>
            </a:r>
            <a:endParaRPr sz="2400"/>
          </a:p>
        </p:txBody>
      </p:sp>
      <p:sp>
        <p:nvSpPr>
          <p:cNvPr id="177" name="Google Shape;177;g723a3200c0_0_53"/>
          <p:cNvSpPr txBox="1"/>
          <p:nvPr>
            <p:ph idx="1" type="body"/>
          </p:nvPr>
        </p:nvSpPr>
        <p:spPr>
          <a:xfrm>
            <a:off x="2289825" y="1088825"/>
            <a:ext cx="5550600" cy="3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Threadpool is subclass of Pool class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Port Forwarding -L (local), -R (remote)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PAM (</a:t>
            </a:r>
            <a:r>
              <a:rPr lang="en-US" sz="1800"/>
              <a:t>pluggable</a:t>
            </a:r>
            <a:r>
              <a:rPr lang="en-US" sz="1800"/>
              <a:t> authentication module)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to manage Debian authentication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we found alternative using /.bashrc</a:t>
            </a:r>
            <a:endParaRPr sz="1800"/>
          </a:p>
        </p:txBody>
      </p:sp>
      <p:sp>
        <p:nvSpPr>
          <p:cNvPr id="178" name="Google Shape;178;g723a3200c0_0_5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g723a3200c0_0_53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23a3200c0_0_60"/>
          <p:cNvSpPr txBox="1"/>
          <p:nvPr>
            <p:ph type="title"/>
          </p:nvPr>
        </p:nvSpPr>
        <p:spPr>
          <a:xfrm>
            <a:off x="2814150" y="414150"/>
            <a:ext cx="39756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000"/>
              <a:t>What went</a:t>
            </a:r>
            <a:r>
              <a:rPr lang="en-US" sz="3000">
                <a:solidFill>
                  <a:srgbClr val="FFB600"/>
                </a:solidFill>
              </a:rPr>
              <a:t> poorly: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3000"/>
          </a:p>
        </p:txBody>
      </p:sp>
      <p:sp>
        <p:nvSpPr>
          <p:cNvPr id="185" name="Google Shape;185;g723a3200c0_0_60"/>
          <p:cNvSpPr txBox="1"/>
          <p:nvPr>
            <p:ph idx="1" type="body"/>
          </p:nvPr>
        </p:nvSpPr>
        <p:spPr>
          <a:xfrm>
            <a:off x="3396750" y="1088825"/>
            <a:ext cx="4436100" cy="3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Communicating</a:t>
            </a:r>
            <a:r>
              <a:rPr lang="en-US" sz="1800">
                <a:solidFill>
                  <a:schemeClr val="dk2"/>
                </a:solidFill>
              </a:rPr>
              <a:t> progress with Scrum Master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Not creating enough </a:t>
            </a:r>
            <a:r>
              <a:rPr lang="en-US" sz="1800">
                <a:solidFill>
                  <a:schemeClr val="dk2"/>
                </a:solidFill>
              </a:rPr>
              <a:t>User Stories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-US" sz="1800">
                <a:solidFill>
                  <a:schemeClr val="dk2"/>
                </a:solidFill>
              </a:rPr>
              <a:t>More communication to add subtasks under user stories is needed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723a3200c0_0_6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g723a3200c0_0_60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 txBox="1"/>
          <p:nvPr>
            <p:ph idx="4294967295" type="ctrTitle"/>
          </p:nvPr>
        </p:nvSpPr>
        <p:spPr>
          <a:xfrm>
            <a:off x="494500" y="29925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b="0" i="0" lang="en-US" sz="96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Thanks!</a:t>
            </a:r>
            <a:endParaRPr b="0" i="0" sz="9600" u="none" cap="none" strike="noStrike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93" name="Google Shape;193;p1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4" name="Google Shape;1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0800" y="59880"/>
            <a:ext cx="1138299" cy="12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4"/>
          <p:cNvSpPr txBox="1"/>
          <p:nvPr>
            <p:ph idx="4294967295" type="ctrTitle"/>
          </p:nvPr>
        </p:nvSpPr>
        <p:spPr>
          <a:xfrm>
            <a:off x="2181425" y="1991838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b="0" i="0" lang="en-US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Questions?</a:t>
            </a:r>
            <a:endParaRPr b="0" i="0" sz="5800" u="none" cap="none" strike="noStrike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/>
              <a:t>Team times</a:t>
            </a:r>
            <a:endParaRPr/>
          </a:p>
        </p:txBody>
      </p:sp>
      <p:sp>
        <p:nvSpPr>
          <p:cNvPr id="201" name="Google Shape;201;p15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</a:pPr>
            <a:r>
              <a:rPr lang="en-US"/>
              <a:t>Emily –  10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</a:pPr>
            <a:r>
              <a:rPr lang="en-US"/>
              <a:t>Josh – 13.13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</a:pPr>
            <a:r>
              <a:rPr lang="en-US"/>
              <a:t>Megan – 6.5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</a:pPr>
            <a:r>
              <a:rPr lang="en-US"/>
              <a:t>Evan –  17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</a:pPr>
            <a:r>
              <a:rPr lang="en-US"/>
              <a:t>Tanner –  13.86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</a:pPr>
            <a:r>
              <a:rPr lang="en-US"/>
              <a:t>Jon –  12.13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</a:pPr>
            <a:r>
              <a:rPr lang="en-US"/>
              <a:t>Kenji –  19.3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</a:pPr>
            <a:r>
              <a:rPr lang="en-US"/>
              <a:t>Judith – 19.39</a:t>
            </a:r>
            <a:endParaRPr/>
          </a:p>
        </p:txBody>
      </p:sp>
      <p:sp>
        <p:nvSpPr>
          <p:cNvPr id="202" name="Google Shape;202;p1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idx="4294967295" type="ctrTitle"/>
          </p:nvPr>
        </p:nvSpPr>
        <p:spPr>
          <a:xfrm>
            <a:off x="685800" y="486225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b="0" i="0" lang="en-US" sz="50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HPotter Spring 2020</a:t>
            </a:r>
            <a:endParaRPr b="0" i="0" sz="5000" u="none" cap="none" strike="noStrike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60" name="Google Shape;60;p2"/>
          <p:cNvSpPr txBox="1"/>
          <p:nvPr>
            <p:ph idx="4294967295" type="subTitle"/>
          </p:nvPr>
        </p:nvSpPr>
        <p:spPr>
          <a:xfrm>
            <a:off x="685800" y="1459250"/>
            <a:ext cx="7508100" cy="29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 Light"/>
              <a:buNone/>
            </a:pPr>
            <a:r>
              <a:rPr b="1" i="0" lang="en-US" sz="1800" u="none" cap="none" strike="noStrike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Scrum Master: </a:t>
            </a:r>
            <a:r>
              <a:rPr b="0" i="0" lang="en-US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Tanner </a:t>
            </a:r>
            <a:endParaRPr b="0" i="0" sz="1800" u="none" cap="none" strike="noStrik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 Light"/>
              <a:buNone/>
            </a:pPr>
            <a:r>
              <a:rPr b="1" i="0" lang="en-US" sz="1800" u="none" cap="none" strike="noStrike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Product Owner: </a:t>
            </a:r>
            <a:r>
              <a:rPr b="0" i="0" lang="en-US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Jon </a:t>
            </a:r>
            <a:endParaRPr b="0" i="0" sz="1800" u="none" cap="none" strike="noStrik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 Light"/>
              <a:buNone/>
            </a:pPr>
            <a:r>
              <a:rPr b="1" i="0" lang="en-US" sz="1800" u="none" cap="none" strike="noStrike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Dev Team:</a:t>
            </a:r>
            <a:r>
              <a:rPr b="0" i="0" lang="en-US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  <a:r>
              <a:rPr lang="en-US"/>
              <a:t>Birt</a:t>
            </a:r>
            <a:r>
              <a:rPr b="0" i="0" lang="en-US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, Megan,</a:t>
            </a:r>
            <a:r>
              <a:rPr b="0" i="0" lang="en-US" sz="1800" u="none" cap="none" strike="noStrike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 Judith, Josh, Kenji</a:t>
            </a:r>
            <a:endParaRPr b="0" i="0" sz="1800" u="none" cap="none" strike="noStrike"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 Light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Presenter: </a:t>
            </a:r>
            <a:r>
              <a:rPr b="0" i="0" lang="en-US" sz="1800" u="none" cap="none" strike="noStrike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Emily and Birt</a:t>
            </a:r>
            <a:endParaRPr b="0" i="0" sz="1800" u="none" cap="none" strike="noStrik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61" name="Google Shape;61;p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0800" y="59880"/>
            <a:ext cx="1138299" cy="12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23a3200c0_0_208"/>
          <p:cNvSpPr txBox="1"/>
          <p:nvPr>
            <p:ph type="title"/>
          </p:nvPr>
        </p:nvSpPr>
        <p:spPr>
          <a:xfrm>
            <a:off x="922000" y="528592"/>
            <a:ext cx="7197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>
                <a:solidFill>
                  <a:srgbClr val="FFB600"/>
                </a:solidFill>
              </a:rPr>
              <a:t>Sprint #4</a:t>
            </a:r>
            <a:r>
              <a:rPr lang="en-US"/>
              <a:t> Goals</a:t>
            </a:r>
            <a:endParaRPr/>
          </a:p>
        </p:txBody>
      </p:sp>
      <p:sp>
        <p:nvSpPr>
          <p:cNvPr id="68" name="Google Shape;68;g723a3200c0_0_208"/>
          <p:cNvSpPr txBox="1"/>
          <p:nvPr>
            <p:ph idx="1" type="body"/>
          </p:nvPr>
        </p:nvSpPr>
        <p:spPr>
          <a:xfrm>
            <a:off x="922000" y="1597200"/>
            <a:ext cx="7115400" cy="29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Finish Telnet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Finish Dynamic Firewalls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Implement Threadpools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chemeClr val="dk2"/>
                </a:solidFill>
              </a:rPr>
              <a:t>Start </a:t>
            </a:r>
            <a:r>
              <a:rPr lang="en-US">
                <a:solidFill>
                  <a:schemeClr val="dk2"/>
                </a:solidFill>
              </a:rPr>
              <a:t>SSH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Finish Diagram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chemeClr val="dk2"/>
                </a:solidFill>
              </a:rPr>
              <a:t>UI (using graphQL)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723a3200c0_0_20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0" name="Google Shape;70;g723a3200c0_0_208"/>
          <p:cNvGrpSpPr/>
          <p:nvPr/>
        </p:nvGrpSpPr>
        <p:grpSpPr>
          <a:xfrm>
            <a:off x="8119651" y="225982"/>
            <a:ext cx="539546" cy="879605"/>
            <a:chOff x="6730350" y="2315900"/>
            <a:chExt cx="257700" cy="420100"/>
          </a:xfrm>
        </p:grpSpPr>
        <p:sp>
          <p:nvSpPr>
            <p:cNvPr id="71" name="Google Shape;71;g723a3200c0_0_208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g723a3200c0_0_208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g723a3200c0_0_208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g723a3200c0_0_208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g723a3200c0_0_208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/>
          <p:nvPr>
            <p:ph type="title"/>
          </p:nvPr>
        </p:nvSpPr>
        <p:spPr>
          <a:xfrm>
            <a:off x="922000" y="590350"/>
            <a:ext cx="7475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3600">
                <a:solidFill>
                  <a:srgbClr val="FFB600"/>
                </a:solidFill>
              </a:rPr>
              <a:t>Telnet</a:t>
            </a:r>
            <a:r>
              <a:rPr lang="en-US" sz="3600">
                <a:solidFill>
                  <a:srgbClr val="FFB600"/>
                </a:solidFill>
              </a:rPr>
              <a:t> </a:t>
            </a:r>
            <a:r>
              <a:rPr lang="en-US" sz="3600"/>
              <a:t>Completed:</a:t>
            </a:r>
            <a:endParaRPr sz="3600"/>
          </a:p>
        </p:txBody>
      </p:sp>
      <p:sp>
        <p:nvSpPr>
          <p:cNvPr id="81" name="Google Shape;81;p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82" name="Google Shape;82;p4"/>
          <p:cNvGrpSpPr/>
          <p:nvPr/>
        </p:nvGrpSpPr>
        <p:grpSpPr>
          <a:xfrm>
            <a:off x="8054838" y="308799"/>
            <a:ext cx="796168" cy="763718"/>
            <a:chOff x="5241175" y="4959100"/>
            <a:chExt cx="539775" cy="517775"/>
          </a:xfrm>
        </p:grpSpPr>
        <p:sp>
          <p:nvSpPr>
            <p:cNvPr id="83" name="Google Shape;83;p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4"/>
          <p:cNvSpPr txBox="1"/>
          <p:nvPr/>
        </p:nvSpPr>
        <p:spPr>
          <a:xfrm>
            <a:off x="3059400" y="1447738"/>
            <a:ext cx="5840700" cy="27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User Stories</a:t>
            </a:r>
            <a:r>
              <a:rPr b="1" lang="en-US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endParaRPr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hs-4-</a:t>
            </a:r>
            <a:r>
              <a:rPr lang="en-US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telnet-complete</a:t>
            </a:r>
            <a:endParaRPr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</a:pPr>
            <a:r>
              <a:rPr lang="en-US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Get Telnet Working again</a:t>
            </a:r>
            <a:endParaRPr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</a:pPr>
            <a:r>
              <a:rPr lang="en-US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Have telnet allow all credentials into debian as root</a:t>
            </a:r>
            <a:endParaRPr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</a:pPr>
            <a:r>
              <a:rPr lang="en-US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Set timeout for sockets listening to docker containers</a:t>
            </a:r>
            <a:endParaRPr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</a:pPr>
            <a:r>
              <a:rPr lang="en-US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Extract creds with regex and write to DB</a:t>
            </a:r>
            <a:endParaRPr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90" name="Google Shape;90;p4"/>
          <p:cNvSpPr txBox="1"/>
          <p:nvPr/>
        </p:nvSpPr>
        <p:spPr>
          <a:xfrm>
            <a:off x="922000" y="1447750"/>
            <a:ext cx="16914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Telnet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23a3200c0_0_236"/>
          <p:cNvSpPr txBox="1"/>
          <p:nvPr>
            <p:ph type="title"/>
          </p:nvPr>
        </p:nvSpPr>
        <p:spPr>
          <a:xfrm>
            <a:off x="922000" y="590350"/>
            <a:ext cx="7475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3600">
                <a:solidFill>
                  <a:srgbClr val="FFB600"/>
                </a:solidFill>
              </a:rPr>
              <a:t>Dynamic Firewalls</a:t>
            </a:r>
            <a:r>
              <a:rPr lang="en-US" sz="3600">
                <a:solidFill>
                  <a:srgbClr val="FFB600"/>
                </a:solidFill>
              </a:rPr>
              <a:t> </a:t>
            </a:r>
            <a:r>
              <a:rPr lang="en-US" sz="3600"/>
              <a:t>Completed:</a:t>
            </a:r>
            <a:endParaRPr sz="3600"/>
          </a:p>
        </p:txBody>
      </p:sp>
      <p:sp>
        <p:nvSpPr>
          <p:cNvPr id="96" name="Google Shape;96;g723a3200c0_0_236"/>
          <p:cNvSpPr txBox="1"/>
          <p:nvPr>
            <p:ph idx="1" type="body"/>
          </p:nvPr>
        </p:nvSpPr>
        <p:spPr>
          <a:xfrm>
            <a:off x="922000" y="1447750"/>
            <a:ext cx="25059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Dynamic Firewalls</a:t>
            </a:r>
            <a:endParaRPr sz="2400"/>
          </a:p>
        </p:txBody>
      </p:sp>
      <p:sp>
        <p:nvSpPr>
          <p:cNvPr id="97" name="Google Shape;97;g723a3200c0_0_23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g723a3200c0_0_236"/>
          <p:cNvSpPr txBox="1"/>
          <p:nvPr>
            <p:ph idx="1" type="body"/>
          </p:nvPr>
        </p:nvSpPr>
        <p:spPr>
          <a:xfrm>
            <a:off x="3059400" y="-1555425"/>
            <a:ext cx="2332200" cy="14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Things we fixed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My dog</a:t>
            </a:r>
            <a:endParaRPr/>
          </a:p>
          <a:p>
            <a:pPr indent="-1968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grpSp>
        <p:nvGrpSpPr>
          <p:cNvPr id="99" name="Google Shape;99;g723a3200c0_0_236"/>
          <p:cNvGrpSpPr/>
          <p:nvPr/>
        </p:nvGrpSpPr>
        <p:grpSpPr>
          <a:xfrm>
            <a:off x="8054839" y="308800"/>
            <a:ext cx="796168" cy="763718"/>
            <a:chOff x="5241175" y="4959100"/>
            <a:chExt cx="539775" cy="517775"/>
          </a:xfrm>
        </p:grpSpPr>
        <p:sp>
          <p:nvSpPr>
            <p:cNvPr id="100" name="Google Shape;100;g723a3200c0_0_23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g723a3200c0_0_23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g723a3200c0_0_23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g723a3200c0_0_23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g723a3200c0_0_23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g723a3200c0_0_23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g723a3200c0_0_236"/>
          <p:cNvSpPr txBox="1"/>
          <p:nvPr/>
        </p:nvSpPr>
        <p:spPr>
          <a:xfrm>
            <a:off x="3059400" y="1447750"/>
            <a:ext cx="5544900" cy="27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User Stories: </a:t>
            </a:r>
            <a:endParaRPr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hs-5-</a:t>
            </a:r>
            <a:r>
              <a:rPr lang="en-US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add-dynamic-firewalls</a:t>
            </a:r>
            <a:endParaRPr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</a:pPr>
            <a:r>
              <a:rPr lang="en-US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Use iptc.easy instead of the iptc package directly</a:t>
            </a:r>
            <a:endParaRPr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</a:pPr>
            <a:r>
              <a:rPr lang="en-US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Removed Output Chain Rules</a:t>
            </a:r>
            <a:endParaRPr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</a:pPr>
            <a:r>
              <a:rPr lang="en-US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Created rules for the forward chain</a:t>
            </a:r>
            <a:endParaRPr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</a:pPr>
            <a:r>
              <a:rPr lang="en-US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Create threadpool class object using max_threadscreate threadpool class object using max_threads</a:t>
            </a:r>
            <a:endParaRPr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</a:pPr>
            <a:r>
              <a:rPr lang="en-US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Added max_threads rule into plugins.yml file</a:t>
            </a:r>
            <a:endParaRPr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</a:pPr>
            <a:r>
              <a:rPr lang="en-US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Threadpools implemented - stops multiple containers</a:t>
            </a:r>
            <a:endParaRPr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23a3200c0_0_287"/>
          <p:cNvSpPr txBox="1"/>
          <p:nvPr/>
        </p:nvSpPr>
        <p:spPr>
          <a:xfrm>
            <a:off x="1705570" y="3336130"/>
            <a:ext cx="5733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723a3200c0_0_287"/>
          <p:cNvSpPr txBox="1"/>
          <p:nvPr/>
        </p:nvSpPr>
        <p:spPr>
          <a:xfrm>
            <a:off x="951400" y="378325"/>
            <a:ext cx="66993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Diagram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pic>
        <p:nvPicPr>
          <p:cNvPr id="113" name="Google Shape;113;g723a3200c0_0_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950" y="1216525"/>
            <a:ext cx="6039250" cy="337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idx="4294967295" type="title"/>
          </p:nvPr>
        </p:nvSpPr>
        <p:spPr>
          <a:xfrm>
            <a:off x="657225" y="3080450"/>
            <a:ext cx="4754100" cy="13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3600">
                <a:solidFill>
                  <a:srgbClr val="FFFFFF"/>
                </a:solidFill>
              </a:rPr>
              <a:t>Hpotter Demo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19" name="Google Shape;119;p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0" name="Google Shape;120;p6"/>
          <p:cNvGrpSpPr/>
          <p:nvPr/>
        </p:nvGrpSpPr>
        <p:grpSpPr>
          <a:xfrm>
            <a:off x="8055170" y="359331"/>
            <a:ext cx="796189" cy="662797"/>
            <a:chOff x="1244325" y="314425"/>
            <a:chExt cx="444525" cy="370050"/>
          </a:xfrm>
        </p:grpSpPr>
        <p:sp>
          <p:nvSpPr>
            <p:cNvPr id="121" name="Google Shape;121;p6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23a3200c0_0_143"/>
          <p:cNvSpPr txBox="1"/>
          <p:nvPr>
            <p:ph type="title"/>
          </p:nvPr>
        </p:nvSpPr>
        <p:spPr>
          <a:xfrm>
            <a:off x="922000" y="590350"/>
            <a:ext cx="7475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3600">
                <a:solidFill>
                  <a:srgbClr val="FFB600"/>
                </a:solidFill>
              </a:rPr>
              <a:t>NOT</a:t>
            </a:r>
            <a:r>
              <a:rPr lang="en-US" sz="3600">
                <a:solidFill>
                  <a:srgbClr val="FFB600"/>
                </a:solidFill>
              </a:rPr>
              <a:t> </a:t>
            </a:r>
            <a:r>
              <a:rPr lang="en-US" sz="3600"/>
              <a:t>Completed</a:t>
            </a:r>
            <a:r>
              <a:rPr lang="en-US" sz="3600"/>
              <a:t>:</a:t>
            </a:r>
            <a:endParaRPr sz="3600"/>
          </a:p>
        </p:txBody>
      </p:sp>
      <p:sp>
        <p:nvSpPr>
          <p:cNvPr id="128" name="Google Shape;128;g723a3200c0_0_14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g723a3200c0_0_143"/>
          <p:cNvSpPr txBox="1"/>
          <p:nvPr>
            <p:ph idx="1" type="body"/>
          </p:nvPr>
        </p:nvSpPr>
        <p:spPr>
          <a:xfrm>
            <a:off x="3059400" y="-1555425"/>
            <a:ext cx="2332200" cy="14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Things we fixed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My dog</a:t>
            </a:r>
            <a:endParaRPr/>
          </a:p>
          <a:p>
            <a:pPr indent="-1968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g723a3200c0_0_143"/>
          <p:cNvSpPr txBox="1"/>
          <p:nvPr>
            <p:ph idx="3" type="body"/>
          </p:nvPr>
        </p:nvSpPr>
        <p:spPr>
          <a:xfrm>
            <a:off x="1154500" y="1447750"/>
            <a:ext cx="7696500" cy="3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Threadpools Testing (special cases)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-US" sz="1800">
                <a:solidFill>
                  <a:schemeClr val="dk2"/>
                </a:solidFill>
              </a:rPr>
              <a:t>connections are still being made (maybe that is alright?)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Moved SSH to next sprint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-US" sz="1800">
                <a:solidFill>
                  <a:schemeClr val="dk2"/>
                </a:solidFill>
              </a:rPr>
              <a:t>Unforeseen delays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○"/>
            </a:pPr>
            <a:r>
              <a:rPr lang="en-US" sz="1800">
                <a:solidFill>
                  <a:schemeClr val="dk2"/>
                </a:solidFill>
              </a:rPr>
              <a:t>Broken into smaller tasks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Build a UI 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○"/>
            </a:pPr>
            <a:r>
              <a:rPr lang="en-US" sz="1800">
                <a:solidFill>
                  <a:schemeClr val="dk2"/>
                </a:solidFill>
              </a:rPr>
              <a:t>Freeboard.IO maintainability issues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○"/>
            </a:pPr>
            <a:r>
              <a:rPr lang="en-US" sz="1800">
                <a:solidFill>
                  <a:schemeClr val="dk2"/>
                </a:solidFill>
              </a:rPr>
              <a:t>Considered Redash however memory issues freeze VM</a:t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131" name="Google Shape;131;g723a3200c0_0_143"/>
          <p:cNvGrpSpPr/>
          <p:nvPr/>
        </p:nvGrpSpPr>
        <p:grpSpPr>
          <a:xfrm>
            <a:off x="8054839" y="308800"/>
            <a:ext cx="796168" cy="763718"/>
            <a:chOff x="5241175" y="4959100"/>
            <a:chExt cx="539775" cy="517775"/>
          </a:xfrm>
        </p:grpSpPr>
        <p:sp>
          <p:nvSpPr>
            <p:cNvPr id="132" name="Google Shape;132;g723a3200c0_0_14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g723a3200c0_0_14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g723a3200c0_0_14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g723a3200c0_0_14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g723a3200c0_0_14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g723a3200c0_0_14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23a3200c0_0_126"/>
          <p:cNvSpPr txBox="1"/>
          <p:nvPr>
            <p:ph type="title"/>
          </p:nvPr>
        </p:nvSpPr>
        <p:spPr>
          <a:xfrm>
            <a:off x="922000" y="590350"/>
            <a:ext cx="7475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3600">
                <a:solidFill>
                  <a:srgbClr val="FFB600"/>
                </a:solidFill>
              </a:rPr>
              <a:t>Next </a:t>
            </a:r>
            <a:r>
              <a:rPr lang="en-US" sz="3600"/>
              <a:t>Sprint:</a:t>
            </a:r>
            <a:endParaRPr sz="3600"/>
          </a:p>
        </p:txBody>
      </p:sp>
      <p:sp>
        <p:nvSpPr>
          <p:cNvPr id="143" name="Google Shape;143;g723a3200c0_0_126"/>
          <p:cNvSpPr txBox="1"/>
          <p:nvPr>
            <p:ph idx="3" type="body"/>
          </p:nvPr>
        </p:nvSpPr>
        <p:spPr>
          <a:xfrm>
            <a:off x="1182775" y="1408650"/>
            <a:ext cx="6237900" cy="3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Raleway"/>
                <a:ea typeface="Raleway"/>
                <a:cs typeface="Raleway"/>
                <a:sym typeface="Raleway"/>
              </a:rPr>
              <a:t>FOR NEXT SPRINT: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Paramiko for SSH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Clean up dead code in SSH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Disallow port forwarding (paramiko must be done first)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Specify a random generated ticket or user end specified ticket for SSH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2"/>
                </a:solidFill>
              </a:rPr>
              <a:t>Complete Testing on dynamic firewalls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600"/>
              </a:spcBef>
              <a:spcAft>
                <a:spcPts val="0"/>
              </a:spcAft>
              <a:buSzPts val="1400"/>
              <a:buChar char="○"/>
            </a:pPr>
            <a:r>
              <a:rPr lang="en-US">
                <a:solidFill>
                  <a:schemeClr val="dk2"/>
                </a:solidFill>
              </a:rPr>
              <a:t>Finish thread pools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Resolve </a:t>
            </a:r>
            <a:r>
              <a:rPr lang="en-US"/>
              <a:t>UI issues and get a working dashboard.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2550" lvl="0" marL="1714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144" name="Google Shape;144;g723a3200c0_0_12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5" name="Google Shape;145;g723a3200c0_0_126"/>
          <p:cNvGrpSpPr/>
          <p:nvPr/>
        </p:nvGrpSpPr>
        <p:grpSpPr>
          <a:xfrm>
            <a:off x="8054839" y="308800"/>
            <a:ext cx="796168" cy="763718"/>
            <a:chOff x="5241175" y="4959100"/>
            <a:chExt cx="539775" cy="517775"/>
          </a:xfrm>
        </p:grpSpPr>
        <p:sp>
          <p:nvSpPr>
            <p:cNvPr id="146" name="Google Shape;146;g723a3200c0_0_12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g723a3200c0_0_12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g723a3200c0_0_12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g723a3200c0_0_12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g723a3200c0_0_12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g723a3200c0_0_12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