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Raleway ExtraBold"/>
      <p:bold r:id="rId21"/>
      <p:boldItalic r:id="rId22"/>
    </p:embeddedFont>
    <p:embeddedFont>
      <p:font typeface="Raleway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hUbdQoA8zTzc1jWIhBYhAtNVV+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RalewayExtraBold-boldItalic.fntdata"/><Relationship Id="rId21" Type="http://schemas.openxmlformats.org/officeDocument/2006/relationships/font" Target="fonts/RalewayExtraBold-bold.fntdata"/><Relationship Id="rId24" Type="http://schemas.openxmlformats.org/officeDocument/2006/relationships/font" Target="fonts/RalewayLight-bold.fntdata"/><Relationship Id="rId23" Type="http://schemas.openxmlformats.org/officeDocument/2006/relationships/font" Target="fonts/Raleway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Light-boldItalic.fntdata"/><Relationship Id="rId25" Type="http://schemas.openxmlformats.org/officeDocument/2006/relationships/font" Target="fonts/RalewayLight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regular.fntdata"/><Relationship Id="rId16" Type="http://schemas.openxmlformats.org/officeDocument/2006/relationships/slide" Target="slides/slide12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23a3200c0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723a3200c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23a3200c0_0_2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723a3200c0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23a3200c0_0_2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723a3200c0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23a3200c0_0_1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723a3200c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23a3200c0_0_1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723a3200c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23a3200c0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723a3200c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23a3200c0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723a3200c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FB6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7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4" name="Google Shape;24;p20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5" name="Google Shape;25;p20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ed">
  <p:cSld name="BLANK_1">
    <p:bg>
      <p:bgPr>
        <a:solidFill>
          <a:srgbClr val="FFB600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2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B600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2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22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FFB600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3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1pPr>
            <a:lvl2pPr indent="-4191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2pPr>
            <a:lvl3pPr indent="-4191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3pPr>
            <a:lvl4pPr indent="-4191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4pPr>
            <a:lvl5pPr indent="-4191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5pPr>
            <a:lvl6pPr indent="-4191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6pPr>
            <a:lvl7pPr indent="-4191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7pPr>
            <a:lvl8pPr indent="-4191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8pPr>
            <a:lvl9pPr indent="-4191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7" name="Google Shape;37;p23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-US" sz="1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i="0" sz="120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" name="Google Shape;38;p2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4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Hpotter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>
                <a:solidFill>
                  <a:srgbClr val="434343"/>
                </a:solidFill>
              </a:rPr>
              <a:t>Sprint #5</a:t>
            </a:r>
            <a:endParaRPr/>
          </a:p>
        </p:txBody>
      </p:sp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3523" y="253650"/>
            <a:ext cx="1007934" cy="11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23a3200c0_0_53"/>
          <p:cNvSpPr txBox="1"/>
          <p:nvPr>
            <p:ph type="title"/>
          </p:nvPr>
        </p:nvSpPr>
        <p:spPr>
          <a:xfrm>
            <a:off x="1700400" y="414150"/>
            <a:ext cx="40059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3000"/>
              <a:t>What we </a:t>
            </a:r>
            <a:r>
              <a:rPr lang="en-US" sz="3000">
                <a:solidFill>
                  <a:srgbClr val="FFB600"/>
                </a:solidFill>
              </a:rPr>
              <a:t>learned: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t/>
            </a:r>
            <a:endParaRPr sz="2400"/>
          </a:p>
        </p:txBody>
      </p:sp>
      <p:sp>
        <p:nvSpPr>
          <p:cNvPr id="149" name="Google Shape;149;g723a3200c0_0_53"/>
          <p:cNvSpPr txBox="1"/>
          <p:nvPr>
            <p:ph idx="1" type="body"/>
          </p:nvPr>
        </p:nvSpPr>
        <p:spPr>
          <a:xfrm>
            <a:off x="2289825" y="1088825"/>
            <a:ext cx="5550600" cy="3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How </a:t>
            </a:r>
            <a:r>
              <a:rPr lang="en-US" sz="1800"/>
              <a:t>Paramiko</a:t>
            </a:r>
            <a:r>
              <a:rPr lang="en-US" sz="1800"/>
              <a:t> handles ssh </a:t>
            </a:r>
            <a:r>
              <a:rPr lang="en-US" sz="1800"/>
              <a:t>protocol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(</a:t>
            </a:r>
            <a:r>
              <a:rPr lang="en-US" sz="1800"/>
              <a:t>asynchronous</a:t>
            </a:r>
            <a:r>
              <a:rPr lang="en-US" sz="1800"/>
              <a:t> key-exchange and other hand-shaking that happens is decryptable by hpotter,  then a private session key is created and leaves all further data undecryptable </a:t>
            </a:r>
            <a:r>
              <a:rPr lang="en-US" sz="1800"/>
              <a:t>because the user holds the newly created key, not hpotter</a:t>
            </a:r>
            <a:r>
              <a:rPr lang="en-US" sz="1800"/>
              <a:t>)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Testing dynamic firewalls with Threadpools </a:t>
            </a:r>
            <a:r>
              <a:rPr lang="en-US" sz="1800">
                <a:solidFill>
                  <a:schemeClr val="dk2"/>
                </a:solidFill>
              </a:rPr>
              <a:t>(Using secured docker container and pinging available DNS, and brute force spinning up multiple containers)</a:t>
            </a:r>
            <a:endParaRPr sz="1800"/>
          </a:p>
        </p:txBody>
      </p:sp>
      <p:sp>
        <p:nvSpPr>
          <p:cNvPr id="150" name="Google Shape;150;g723a3200c0_0_5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g723a3200c0_0_53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>
            <p:ph idx="4294967295" type="ctrTitle"/>
          </p:nvPr>
        </p:nvSpPr>
        <p:spPr>
          <a:xfrm>
            <a:off x="494500" y="29925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b="0" i="0" lang="en-US" sz="96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Thanks!</a:t>
            </a:r>
            <a:endParaRPr b="0" i="0" sz="9600" u="none" cap="none" strike="noStrik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57" name="Google Shape;157;p1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8" name="Google Shape;15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0800" y="59880"/>
            <a:ext cx="1138299" cy="12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4"/>
          <p:cNvSpPr txBox="1"/>
          <p:nvPr>
            <p:ph idx="4294967295" type="ctrTitle"/>
          </p:nvPr>
        </p:nvSpPr>
        <p:spPr>
          <a:xfrm>
            <a:off x="2181425" y="1991838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b="0" i="0" lang="en-US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Questions?</a:t>
            </a:r>
            <a:endParaRPr b="0" i="0" sz="5800" u="none" cap="none" strike="noStrike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/>
              <a:t>Team times</a:t>
            </a:r>
            <a:endParaRPr/>
          </a:p>
        </p:txBody>
      </p:sp>
      <p:sp>
        <p:nvSpPr>
          <p:cNvPr id="165" name="Google Shape;165;p15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</a:pPr>
            <a:r>
              <a:rPr lang="en-US"/>
              <a:t>Emily –  13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</a:pPr>
            <a:r>
              <a:rPr lang="en-US"/>
              <a:t>Josh – 11.32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</a:pPr>
            <a:r>
              <a:rPr lang="en-US"/>
              <a:t>Megan – 16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</a:pPr>
            <a:r>
              <a:rPr lang="en-US"/>
              <a:t>Evan –  19.5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</a:pPr>
            <a:r>
              <a:rPr lang="en-US"/>
              <a:t>Tanner –  12.72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</a:pPr>
            <a:r>
              <a:rPr lang="en-US"/>
              <a:t>Jon –  5.67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</a:pPr>
            <a:r>
              <a:rPr lang="en-US"/>
              <a:t>Kenji –  7.94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</a:pPr>
            <a:r>
              <a:rPr lang="en-US"/>
              <a:t>Judith – 14.07</a:t>
            </a:r>
            <a:endParaRPr/>
          </a:p>
        </p:txBody>
      </p:sp>
      <p:sp>
        <p:nvSpPr>
          <p:cNvPr id="166" name="Google Shape;166;p1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idx="4294967295" type="ctrTitle"/>
          </p:nvPr>
        </p:nvSpPr>
        <p:spPr>
          <a:xfrm>
            <a:off x="685800" y="486225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b="0" i="0" lang="en-US" sz="50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HPotter Spring 2020</a:t>
            </a:r>
            <a:endParaRPr b="0" i="0" sz="5000" u="none" cap="none" strike="noStrik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60" name="Google Shape;60;p2"/>
          <p:cNvSpPr txBox="1"/>
          <p:nvPr>
            <p:ph idx="4294967295" type="subTitle"/>
          </p:nvPr>
        </p:nvSpPr>
        <p:spPr>
          <a:xfrm>
            <a:off x="685800" y="1459250"/>
            <a:ext cx="7508100" cy="29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 Light"/>
              <a:buNone/>
            </a:pPr>
            <a:r>
              <a:rPr b="1" i="0" lang="en-US" sz="18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Scrum Master: </a:t>
            </a:r>
            <a:r>
              <a:rPr b="0" i="0" lang="en-US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Tanner </a:t>
            </a:r>
            <a:endParaRPr b="0" i="0" sz="1800" u="none" cap="none" strike="noStrik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 Light"/>
              <a:buNone/>
            </a:pPr>
            <a:r>
              <a:rPr b="1" i="0" lang="en-US" sz="18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Product Owner: </a:t>
            </a:r>
            <a:r>
              <a:rPr b="0" i="0" lang="en-US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Jon </a:t>
            </a:r>
            <a:endParaRPr b="0" i="0" sz="1800" u="none" cap="none" strike="noStrik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 Light"/>
              <a:buNone/>
            </a:pPr>
            <a:r>
              <a:rPr b="1" i="0" lang="en-US" sz="18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Dev Team:</a:t>
            </a:r>
            <a:r>
              <a:rPr b="0" i="0" lang="en-US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Birt, Megan,</a:t>
            </a:r>
            <a:r>
              <a:rPr b="0" i="0" lang="en-US" sz="1800" u="none" cap="none" strike="noStrike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 Judith, Josh, Kenji</a:t>
            </a:r>
            <a:endParaRPr b="0" i="0" sz="1800" u="none" cap="none" strike="noStrike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 Light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Presenter: </a:t>
            </a:r>
            <a:r>
              <a:rPr b="0" i="0" lang="en-US" sz="1800" u="none" cap="none" strike="noStrike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Emily and Birt</a:t>
            </a:r>
            <a:endParaRPr b="0" i="0" sz="1800" u="none" cap="none" strike="noStrik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61" name="Google Shape;61;p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0800" y="59880"/>
            <a:ext cx="1138299" cy="12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23a3200c0_0_208"/>
          <p:cNvSpPr txBox="1"/>
          <p:nvPr>
            <p:ph type="title"/>
          </p:nvPr>
        </p:nvSpPr>
        <p:spPr>
          <a:xfrm>
            <a:off x="922000" y="528592"/>
            <a:ext cx="7197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>
                <a:solidFill>
                  <a:srgbClr val="FFB600"/>
                </a:solidFill>
              </a:rPr>
              <a:t>Sprint #5</a:t>
            </a:r>
            <a:r>
              <a:rPr lang="en-US"/>
              <a:t> Goals</a:t>
            </a:r>
            <a:endParaRPr/>
          </a:p>
        </p:txBody>
      </p:sp>
      <p:sp>
        <p:nvSpPr>
          <p:cNvPr id="68" name="Google Shape;68;g723a3200c0_0_208"/>
          <p:cNvSpPr txBox="1"/>
          <p:nvPr>
            <p:ph idx="1" type="body"/>
          </p:nvPr>
        </p:nvSpPr>
        <p:spPr>
          <a:xfrm>
            <a:off x="922000" y="1573800"/>
            <a:ext cx="7197600" cy="3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</a:pPr>
            <a:r>
              <a:rPr lang="en-US"/>
              <a:t>Get SSH hooked up in the one way threads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</a:pPr>
            <a:r>
              <a:rPr lang="en-US"/>
              <a:t>Implement Threadpools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</a:pPr>
            <a:r>
              <a:rPr lang="en-US">
                <a:solidFill>
                  <a:schemeClr val="dk2"/>
                </a:solidFill>
              </a:rPr>
              <a:t>Capture credentials with SSH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</a:pPr>
            <a:r>
              <a:rPr lang="en-US">
                <a:solidFill>
                  <a:schemeClr val="dk2"/>
                </a:solidFill>
              </a:rPr>
              <a:t>Add KPI’s to Freeboard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</a:pPr>
            <a:r>
              <a:rPr lang="en-US">
                <a:solidFill>
                  <a:schemeClr val="dk2"/>
                </a:solidFill>
              </a:rPr>
              <a:t>Fix Travis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</a:pPr>
            <a:r>
              <a:rPr lang="en-US">
                <a:solidFill>
                  <a:schemeClr val="dk2"/>
                </a:solidFill>
              </a:rPr>
              <a:t>Clean up SSH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9" name="Google Shape;69;g723a3200c0_0_20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0" name="Google Shape;70;g723a3200c0_0_208"/>
          <p:cNvGrpSpPr/>
          <p:nvPr/>
        </p:nvGrpSpPr>
        <p:grpSpPr>
          <a:xfrm>
            <a:off x="8119651" y="225982"/>
            <a:ext cx="539546" cy="879605"/>
            <a:chOff x="6730350" y="2315900"/>
            <a:chExt cx="257700" cy="420100"/>
          </a:xfrm>
        </p:grpSpPr>
        <p:sp>
          <p:nvSpPr>
            <p:cNvPr id="71" name="Google Shape;71;g723a3200c0_0_20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g723a3200c0_0_20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g723a3200c0_0_20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g723a3200c0_0_20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g723a3200c0_0_20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23a3200c0_0_236"/>
          <p:cNvSpPr txBox="1"/>
          <p:nvPr>
            <p:ph type="title"/>
          </p:nvPr>
        </p:nvSpPr>
        <p:spPr>
          <a:xfrm>
            <a:off x="922000" y="590350"/>
            <a:ext cx="7475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3600">
                <a:solidFill>
                  <a:srgbClr val="FFB600"/>
                </a:solidFill>
              </a:rPr>
              <a:t>Goals </a:t>
            </a:r>
            <a:r>
              <a:rPr lang="en-US" sz="3600"/>
              <a:t>Completed</a:t>
            </a:r>
            <a:r>
              <a:rPr lang="en-US" sz="3600"/>
              <a:t>:</a:t>
            </a:r>
            <a:endParaRPr sz="3600"/>
          </a:p>
        </p:txBody>
      </p:sp>
      <p:sp>
        <p:nvSpPr>
          <p:cNvPr id="81" name="Google Shape;81;g723a3200c0_0_23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2" name="Google Shape;82;g723a3200c0_0_236"/>
          <p:cNvGrpSpPr/>
          <p:nvPr/>
        </p:nvGrpSpPr>
        <p:grpSpPr>
          <a:xfrm>
            <a:off x="8054839" y="308800"/>
            <a:ext cx="796168" cy="763718"/>
            <a:chOff x="5241175" y="4959100"/>
            <a:chExt cx="539775" cy="517775"/>
          </a:xfrm>
        </p:grpSpPr>
        <p:sp>
          <p:nvSpPr>
            <p:cNvPr id="83" name="Google Shape;83;g723a3200c0_0_23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723a3200c0_0_23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723a3200c0_0_23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723a3200c0_0_23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723a3200c0_0_23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723a3200c0_0_23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g723a3200c0_0_236"/>
          <p:cNvSpPr txBox="1"/>
          <p:nvPr/>
        </p:nvSpPr>
        <p:spPr>
          <a:xfrm>
            <a:off x="952250" y="1323350"/>
            <a:ext cx="74754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Dynamic Firewalls completed </a:t>
            </a:r>
            <a:endParaRPr sz="1800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Testing for Threadpools</a:t>
            </a:r>
            <a:endParaRPr sz="1800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Capturing credentials with SSH using Paramiko</a:t>
            </a:r>
            <a:endParaRPr sz="1800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SSH hooked up in the one way threads</a:t>
            </a:r>
            <a:endParaRPr sz="1800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Discovered code to be changed or removed to clean up SSH</a:t>
            </a:r>
            <a:endParaRPr sz="1800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idx="4294967295" type="title"/>
          </p:nvPr>
        </p:nvSpPr>
        <p:spPr>
          <a:xfrm>
            <a:off x="657225" y="3080450"/>
            <a:ext cx="4754100" cy="13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3600">
                <a:solidFill>
                  <a:srgbClr val="FFFFFF"/>
                </a:solidFill>
              </a:rPr>
              <a:t>Hpotter Demo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95" name="Google Shape;95;p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6" name="Google Shape;96;p6"/>
          <p:cNvGrpSpPr/>
          <p:nvPr/>
        </p:nvGrpSpPr>
        <p:grpSpPr>
          <a:xfrm>
            <a:off x="8055170" y="359331"/>
            <a:ext cx="796189" cy="662797"/>
            <a:chOff x="1244325" y="314425"/>
            <a:chExt cx="444525" cy="370050"/>
          </a:xfrm>
        </p:grpSpPr>
        <p:sp>
          <p:nvSpPr>
            <p:cNvPr id="97" name="Google Shape;97;p6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23a3200c0_0_143"/>
          <p:cNvSpPr txBox="1"/>
          <p:nvPr>
            <p:ph type="title"/>
          </p:nvPr>
        </p:nvSpPr>
        <p:spPr>
          <a:xfrm>
            <a:off x="922000" y="590350"/>
            <a:ext cx="7475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3600">
                <a:solidFill>
                  <a:srgbClr val="FFB600"/>
                </a:solidFill>
              </a:rPr>
              <a:t>NOT </a:t>
            </a:r>
            <a:r>
              <a:rPr lang="en-US" sz="3600"/>
              <a:t>Completed:</a:t>
            </a:r>
            <a:endParaRPr sz="3600"/>
          </a:p>
        </p:txBody>
      </p:sp>
      <p:sp>
        <p:nvSpPr>
          <p:cNvPr id="104" name="Google Shape;104;g723a3200c0_0_14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g723a3200c0_0_143"/>
          <p:cNvSpPr txBox="1"/>
          <p:nvPr>
            <p:ph idx="1" type="body"/>
          </p:nvPr>
        </p:nvSpPr>
        <p:spPr>
          <a:xfrm>
            <a:off x="3059400" y="-1555425"/>
            <a:ext cx="2332200" cy="14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Things we fixed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My dog</a:t>
            </a:r>
            <a:endParaRPr/>
          </a:p>
          <a:p>
            <a:pPr indent="-1968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723a3200c0_0_143"/>
          <p:cNvSpPr txBox="1"/>
          <p:nvPr>
            <p:ph idx="3" type="body"/>
          </p:nvPr>
        </p:nvSpPr>
        <p:spPr>
          <a:xfrm>
            <a:off x="1154500" y="1447750"/>
            <a:ext cx="7696500" cy="3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SSH container restricted root shell access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-US" sz="1800">
                <a:solidFill>
                  <a:schemeClr val="dk2"/>
                </a:solidFill>
              </a:rPr>
              <a:t>Working proof of concept (need feedback from Dr. Beaty)</a:t>
            </a:r>
            <a:endParaRPr sz="1800">
              <a:solidFill>
                <a:schemeClr val="dk2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Adding KPI’s to FreeBoard.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Travis.ci is still broken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107" name="Google Shape;107;g723a3200c0_0_143"/>
          <p:cNvGrpSpPr/>
          <p:nvPr/>
        </p:nvGrpSpPr>
        <p:grpSpPr>
          <a:xfrm>
            <a:off x="8054839" y="308800"/>
            <a:ext cx="796168" cy="763718"/>
            <a:chOff x="5241175" y="4959100"/>
            <a:chExt cx="539775" cy="517775"/>
          </a:xfrm>
        </p:grpSpPr>
        <p:sp>
          <p:nvSpPr>
            <p:cNvPr id="108" name="Google Shape;108;g723a3200c0_0_14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723a3200c0_0_14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723a3200c0_0_14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g723a3200c0_0_14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g723a3200c0_0_14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g723a3200c0_0_14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23a3200c0_0_126"/>
          <p:cNvSpPr txBox="1"/>
          <p:nvPr>
            <p:ph type="title"/>
          </p:nvPr>
        </p:nvSpPr>
        <p:spPr>
          <a:xfrm>
            <a:off x="922000" y="590350"/>
            <a:ext cx="7475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3600">
                <a:solidFill>
                  <a:srgbClr val="FFB600"/>
                </a:solidFill>
              </a:rPr>
              <a:t>Next </a:t>
            </a:r>
            <a:r>
              <a:rPr lang="en-US" sz="3600"/>
              <a:t>Sprint:</a:t>
            </a:r>
            <a:endParaRPr sz="3600"/>
          </a:p>
        </p:txBody>
      </p:sp>
      <p:sp>
        <p:nvSpPr>
          <p:cNvPr id="119" name="Google Shape;119;g723a3200c0_0_126"/>
          <p:cNvSpPr txBox="1"/>
          <p:nvPr>
            <p:ph idx="3" type="body"/>
          </p:nvPr>
        </p:nvSpPr>
        <p:spPr>
          <a:xfrm>
            <a:off x="1182775" y="1408650"/>
            <a:ext cx="7475400" cy="3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FOR NEXT SPRINT: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1800">
                <a:solidFill>
                  <a:schemeClr val="dk2"/>
                </a:solidFill>
              </a:rPr>
              <a:t>Complete SSH to accept all credentials into root bash shell container whilst </a:t>
            </a:r>
            <a:r>
              <a:rPr lang="en-US" sz="1800">
                <a:solidFill>
                  <a:schemeClr val="dk2"/>
                </a:solidFill>
              </a:rPr>
              <a:t>simplifying</a:t>
            </a:r>
            <a:r>
              <a:rPr lang="en-US" sz="1800">
                <a:solidFill>
                  <a:schemeClr val="dk2"/>
                </a:solidFill>
              </a:rPr>
              <a:t> excess code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1800">
                <a:solidFill>
                  <a:schemeClr val="dk2"/>
                </a:solidFill>
              </a:rPr>
              <a:t>Implement Key Performance </a:t>
            </a:r>
            <a:r>
              <a:rPr lang="en-US" sz="1800">
                <a:solidFill>
                  <a:schemeClr val="dk2"/>
                </a:solidFill>
              </a:rPr>
              <a:t>Indicators(KPI’s)</a:t>
            </a:r>
            <a:r>
              <a:rPr lang="en-US" sz="1800">
                <a:solidFill>
                  <a:schemeClr val="dk2"/>
                </a:solidFill>
              </a:rPr>
              <a:t> in Freeboard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1800">
                <a:solidFill>
                  <a:schemeClr val="dk2"/>
                </a:solidFill>
              </a:rPr>
              <a:t>Clean up dead code in repo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1800">
                <a:solidFill>
                  <a:schemeClr val="dk2"/>
                </a:solidFill>
              </a:rPr>
              <a:t>Unit Testing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1800">
                <a:solidFill>
                  <a:schemeClr val="dk2"/>
                </a:solidFill>
              </a:rPr>
              <a:t>Fix Travis.ci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82550" lvl="0" marL="1714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120" name="Google Shape;120;g723a3200c0_0_12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1" name="Google Shape;121;g723a3200c0_0_126"/>
          <p:cNvGrpSpPr/>
          <p:nvPr/>
        </p:nvGrpSpPr>
        <p:grpSpPr>
          <a:xfrm>
            <a:off x="8054839" y="308800"/>
            <a:ext cx="796168" cy="763718"/>
            <a:chOff x="5241175" y="4959100"/>
            <a:chExt cx="539775" cy="517775"/>
          </a:xfrm>
        </p:grpSpPr>
        <p:sp>
          <p:nvSpPr>
            <p:cNvPr id="122" name="Google Shape;122;g723a3200c0_0_12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723a3200c0_0_12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723a3200c0_0_12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723a3200c0_0_12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723a3200c0_0_12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723a3200c0_0_12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23a3200c0_0_8"/>
          <p:cNvSpPr txBox="1"/>
          <p:nvPr>
            <p:ph type="title"/>
          </p:nvPr>
        </p:nvSpPr>
        <p:spPr>
          <a:xfrm>
            <a:off x="426125" y="405625"/>
            <a:ext cx="32199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3000"/>
              <a:t>What went</a:t>
            </a:r>
            <a:r>
              <a:rPr lang="en-US" sz="3000">
                <a:solidFill>
                  <a:srgbClr val="FFB600"/>
                </a:solidFill>
              </a:rPr>
              <a:t> well:</a:t>
            </a:r>
            <a:endParaRPr sz="3000"/>
          </a:p>
        </p:txBody>
      </p:sp>
      <p:sp>
        <p:nvSpPr>
          <p:cNvPr id="133" name="Google Shape;133;g723a3200c0_0_8"/>
          <p:cNvSpPr txBox="1"/>
          <p:nvPr>
            <p:ph idx="1" type="body"/>
          </p:nvPr>
        </p:nvSpPr>
        <p:spPr>
          <a:xfrm>
            <a:off x="1167050" y="1088825"/>
            <a:ext cx="6792300" cy="3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Paired programming </a:t>
            </a:r>
            <a:endParaRPr sz="1800"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Reviewing PR’s</a:t>
            </a:r>
            <a:endParaRPr sz="1800"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Constant team meetings</a:t>
            </a:r>
            <a:endParaRPr sz="1800"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Communicating blockers</a:t>
            </a:r>
            <a:endParaRPr sz="1800"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Helping other team members understand concepts and code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4" name="Google Shape;134;g723a3200c0_0_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g723a3200c0_0_8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23a3200c0_0_60"/>
          <p:cNvSpPr txBox="1"/>
          <p:nvPr>
            <p:ph type="title"/>
          </p:nvPr>
        </p:nvSpPr>
        <p:spPr>
          <a:xfrm>
            <a:off x="516750" y="535625"/>
            <a:ext cx="39756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000"/>
              <a:t>What went</a:t>
            </a:r>
            <a:r>
              <a:rPr lang="en-US" sz="3000">
                <a:solidFill>
                  <a:srgbClr val="FFB600"/>
                </a:solidFill>
              </a:rPr>
              <a:t> poorly: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3000"/>
          </a:p>
        </p:txBody>
      </p:sp>
      <p:sp>
        <p:nvSpPr>
          <p:cNvPr id="141" name="Google Shape;141;g723a3200c0_0_60"/>
          <p:cNvSpPr txBox="1"/>
          <p:nvPr>
            <p:ph idx="1" type="body"/>
          </p:nvPr>
        </p:nvSpPr>
        <p:spPr>
          <a:xfrm>
            <a:off x="516750" y="1559100"/>
            <a:ext cx="5417100" cy="30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1800">
                <a:solidFill>
                  <a:schemeClr val="dk2"/>
                </a:solidFill>
              </a:rPr>
              <a:t>Ran into some issues with code implementation.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1800">
                <a:solidFill>
                  <a:schemeClr val="dk2"/>
                </a:solidFill>
              </a:rPr>
              <a:t>Time </a:t>
            </a:r>
            <a:r>
              <a:rPr lang="en-US" sz="1800">
                <a:solidFill>
                  <a:schemeClr val="dk2"/>
                </a:solidFill>
              </a:rPr>
              <a:t>restricted</a:t>
            </a:r>
            <a:r>
              <a:rPr lang="en-US" sz="1800">
                <a:solidFill>
                  <a:schemeClr val="dk2"/>
                </a:solidFill>
              </a:rPr>
              <a:t> with everything going on in the world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800"/>
              <a:t>Adam, your mic is really loud :( </a:t>
            </a:r>
            <a:endParaRPr sz="800"/>
          </a:p>
        </p:txBody>
      </p:sp>
      <p:sp>
        <p:nvSpPr>
          <p:cNvPr id="142" name="Google Shape;142;g723a3200c0_0_6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g723a3200c0_0_60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