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Raleway ExtraBold"/>
      <p:bold r:id="rId30"/>
      <p:boldItalic r:id="rId31"/>
    </p:embeddedFont>
    <p:embeddedFont>
      <p:font typeface="Raleway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regular.fntdata"/><Relationship Id="rId25" Type="http://schemas.openxmlformats.org/officeDocument/2006/relationships/slide" Target="slides/slide21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ExtraBold-boldItalic.fntdata"/><Relationship Id="rId30" Type="http://schemas.openxmlformats.org/officeDocument/2006/relationships/font" Target="fonts/RalewayExtraBold-bold.fntdata"/><Relationship Id="rId11" Type="http://schemas.openxmlformats.org/officeDocument/2006/relationships/slide" Target="slides/slide7.xml"/><Relationship Id="rId33" Type="http://schemas.openxmlformats.org/officeDocument/2006/relationships/font" Target="fonts/RalewayLight-bold.fntdata"/><Relationship Id="rId10" Type="http://schemas.openxmlformats.org/officeDocument/2006/relationships/slide" Target="slides/slide6.xml"/><Relationship Id="rId32" Type="http://schemas.openxmlformats.org/officeDocument/2006/relationships/font" Target="fonts/RalewayLight-regular.fntdata"/><Relationship Id="rId13" Type="http://schemas.openxmlformats.org/officeDocument/2006/relationships/slide" Target="slides/slide9.xml"/><Relationship Id="rId35" Type="http://schemas.openxmlformats.org/officeDocument/2006/relationships/font" Target="fonts/RalewayLight-boldItalic.fntdata"/><Relationship Id="rId12" Type="http://schemas.openxmlformats.org/officeDocument/2006/relationships/slide" Target="slides/slide8.xml"/><Relationship Id="rId34" Type="http://schemas.openxmlformats.org/officeDocument/2006/relationships/font" Target="fonts/RalewayLight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FB6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ed">
  <p:cSld name="BLANK_1">
    <p:bg>
      <p:bgPr>
        <a:solidFill>
          <a:srgbClr val="FFB600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FFB600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" name="Google Shape;26;p6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1" name="Google Shape;31;p7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2" name="Google Shape;32;p7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FFB600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 flipH="1"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9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1pPr>
            <a:lvl2pPr indent="-4191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2pPr>
            <a:lvl3pPr indent="-4191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3pPr>
            <a:lvl4pPr indent="-4191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4pPr>
            <a:lvl5pPr indent="-4191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5pPr>
            <a:lvl6pPr indent="-4191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6pPr>
            <a:lvl7pPr indent="-4191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7pPr>
            <a:lvl8pPr indent="-4191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8pPr>
            <a:lvl9pPr indent="-4191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" sz="120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i="0" sz="120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Hpotter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>
                <a:solidFill>
                  <a:srgbClr val="434343"/>
                </a:solidFill>
              </a:rPr>
              <a:t>Sprint </a:t>
            </a:r>
            <a:r>
              <a:rPr lang="en">
                <a:solidFill>
                  <a:srgbClr val="434343"/>
                </a:solidFill>
              </a:rPr>
              <a:t>#</a:t>
            </a:r>
            <a:endParaRPr/>
          </a:p>
        </p:txBody>
      </p:sp>
      <p:pic>
        <p:nvPicPr>
          <p:cNvPr id="58" name="Google Shape;5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3523" y="253650"/>
            <a:ext cx="1007934" cy="11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Hpotter-app Analytics</a:t>
            </a:r>
            <a:endParaRPr/>
          </a:p>
        </p:txBody>
      </p:sp>
      <p:sp>
        <p:nvSpPr>
          <p:cNvPr id="168" name="Google Shape;168;p21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Machine Learning and Data Analytics</a:t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" sz="96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2</a:t>
            </a:r>
            <a:endParaRPr b="0" i="0" sz="9600" u="none" cap="none" strike="noStrike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idx="4294967295" type="ctrTitle"/>
          </p:nvPr>
        </p:nvSpPr>
        <p:spPr>
          <a:xfrm>
            <a:off x="685800" y="2269150"/>
            <a:ext cx="4977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b="0" i="0" lang="en" sz="72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Big Sprint Goal here</a:t>
            </a:r>
            <a:endParaRPr b="0" i="0" sz="7200" u="none" cap="none" strike="noStrike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75" name="Google Shape;175;p22"/>
          <p:cNvSpPr txBox="1"/>
          <p:nvPr>
            <p:ph idx="4294967295" type="subTitle"/>
          </p:nvPr>
        </p:nvSpPr>
        <p:spPr>
          <a:xfrm>
            <a:off x="685800" y="3411555"/>
            <a:ext cx="4977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The Single biggest sprint goal for this sprint for this team</a:t>
            </a:r>
            <a:endParaRPr b="0" i="0" sz="1800" u="none" cap="none" strike="noStrik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7334564" y="2384367"/>
            <a:ext cx="299775" cy="28623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7" name="Google Shape;177;p22"/>
          <p:cNvGrpSpPr/>
          <p:nvPr/>
        </p:nvGrpSpPr>
        <p:grpSpPr>
          <a:xfrm>
            <a:off x="6962709" y="777025"/>
            <a:ext cx="1284369" cy="1284693"/>
            <a:chOff x="6654650" y="3665275"/>
            <a:chExt cx="409100" cy="409125"/>
          </a:xfrm>
        </p:grpSpPr>
        <p:sp>
          <p:nvSpPr>
            <p:cNvPr id="178" name="Google Shape;178;p22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" name="Google Shape;180;p22"/>
          <p:cNvGrpSpPr/>
          <p:nvPr/>
        </p:nvGrpSpPr>
        <p:grpSpPr>
          <a:xfrm rot="290934">
            <a:off x="5826714" y="2216476"/>
            <a:ext cx="848543" cy="848624"/>
            <a:chOff x="570875" y="4322250"/>
            <a:chExt cx="443300" cy="443325"/>
          </a:xfrm>
        </p:grpSpPr>
        <p:sp>
          <p:nvSpPr>
            <p:cNvPr id="181" name="Google Shape;181;p22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" name="Google Shape;185;p22"/>
          <p:cNvSpPr/>
          <p:nvPr/>
        </p:nvSpPr>
        <p:spPr>
          <a:xfrm rot="2466717">
            <a:off x="5819909" y="1025895"/>
            <a:ext cx="416526" cy="39771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2"/>
          <p:cNvSpPr/>
          <p:nvPr/>
        </p:nvSpPr>
        <p:spPr>
          <a:xfrm rot="-1609245">
            <a:off x="6429073" y="1276138"/>
            <a:ext cx="299725" cy="28620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2"/>
          <p:cNvSpPr/>
          <p:nvPr/>
        </p:nvSpPr>
        <p:spPr>
          <a:xfrm rot="2926063">
            <a:off x="8246537" y="1502870"/>
            <a:ext cx="224479" cy="2143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2"/>
          <p:cNvSpPr/>
          <p:nvPr/>
        </p:nvSpPr>
        <p:spPr>
          <a:xfrm rot="-1609158">
            <a:off x="8202241" y="284727"/>
            <a:ext cx="202232" cy="19309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922000" y="891775"/>
            <a:ext cx="7475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3600"/>
              <a:t>Other major </a:t>
            </a:r>
            <a:r>
              <a:rPr lang="en" sz="3600">
                <a:solidFill>
                  <a:srgbClr val="FFB600"/>
                </a:solidFill>
              </a:rPr>
              <a:t>goals </a:t>
            </a:r>
            <a:r>
              <a:rPr lang="en" sz="3600"/>
              <a:t>we finished</a:t>
            </a:r>
            <a:endParaRPr sz="3600"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922000" y="1625700"/>
            <a:ext cx="2332200" cy="14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"/>
              <a:t>Learned about Falco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Man was that cool we learned so much and honestly? It’ll change everything</a:t>
            </a:r>
            <a:endParaRPr sz="1200"/>
          </a:p>
        </p:txBody>
      </p:sp>
      <p:sp>
        <p:nvSpPr>
          <p:cNvPr id="196" name="Google Shape;196;p23"/>
          <p:cNvSpPr txBox="1"/>
          <p:nvPr>
            <p:ph idx="2" type="body"/>
          </p:nvPr>
        </p:nvSpPr>
        <p:spPr>
          <a:xfrm>
            <a:off x="3373776" y="1625700"/>
            <a:ext cx="2332200" cy="14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"/>
              <a:t>Dreamed about Falco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Its silken API, its smooth curves, the sweet promises it whispers into our ears.</a:t>
            </a:r>
            <a:endParaRPr sz="1200"/>
          </a:p>
        </p:txBody>
      </p:sp>
      <p:sp>
        <p:nvSpPr>
          <p:cNvPr id="197" name="Google Shape;197;p23"/>
          <p:cNvSpPr txBox="1"/>
          <p:nvPr>
            <p:ph idx="3" type="body"/>
          </p:nvPr>
        </p:nvSpPr>
        <p:spPr>
          <a:xfrm>
            <a:off x="5825552" y="1625700"/>
            <a:ext cx="2332200" cy="14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"/>
              <a:t>Talked about Falso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Nothing huge has ever been done alone. We have to talk about changes this major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198" name="Google Shape;198;p2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922000" y="3073500"/>
            <a:ext cx="2332200" cy="14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"/>
              <a:t>Researched Falco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There is a wealth of information out there about this revolutionary product. We must learn it all.</a:t>
            </a:r>
            <a:endParaRPr sz="1200"/>
          </a:p>
        </p:txBody>
      </p:sp>
      <p:sp>
        <p:nvSpPr>
          <p:cNvPr id="200" name="Google Shape;200;p23"/>
          <p:cNvSpPr txBox="1"/>
          <p:nvPr>
            <p:ph idx="2" type="body"/>
          </p:nvPr>
        </p:nvSpPr>
        <p:spPr>
          <a:xfrm>
            <a:off x="3373776" y="3073500"/>
            <a:ext cx="2332200" cy="14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"/>
              <a:t>Worked on Falco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It was hard, it took blood, sweat, and tears, but research it we did.</a:t>
            </a:r>
            <a:endParaRPr sz="1200"/>
          </a:p>
        </p:txBody>
      </p:sp>
      <p:sp>
        <p:nvSpPr>
          <p:cNvPr id="201" name="Google Shape;201;p23"/>
          <p:cNvSpPr txBox="1"/>
          <p:nvPr>
            <p:ph idx="3" type="body"/>
          </p:nvPr>
        </p:nvSpPr>
        <p:spPr>
          <a:xfrm>
            <a:off x="5825552" y="3073500"/>
            <a:ext cx="2332200" cy="14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"/>
              <a:t>Failed to implement Falco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… Whoops.</a:t>
            </a:r>
            <a:endParaRPr sz="1200"/>
          </a:p>
        </p:txBody>
      </p:sp>
      <p:grpSp>
        <p:nvGrpSpPr>
          <p:cNvPr id="202" name="Google Shape;202;p23"/>
          <p:cNvGrpSpPr/>
          <p:nvPr/>
        </p:nvGrpSpPr>
        <p:grpSpPr>
          <a:xfrm>
            <a:off x="8054838" y="308799"/>
            <a:ext cx="796168" cy="763718"/>
            <a:chOff x="5241175" y="4959100"/>
            <a:chExt cx="539775" cy="517775"/>
          </a:xfrm>
        </p:grpSpPr>
        <p:sp>
          <p:nvSpPr>
            <p:cNvPr id="203" name="Google Shape;203;p2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idx="4294967295" type="title"/>
          </p:nvPr>
        </p:nvSpPr>
        <p:spPr>
          <a:xfrm>
            <a:off x="657225" y="3080450"/>
            <a:ext cx="4754100" cy="13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3600">
                <a:solidFill>
                  <a:srgbClr val="FFFFFF"/>
                </a:solidFill>
              </a:rPr>
              <a:t>Hpotter-app ML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3600">
                <a:solidFill>
                  <a:srgbClr val="FFFFFF"/>
                </a:solidFill>
              </a:rPr>
              <a:t>Demo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14" name="Google Shape;214;p2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5" name="Google Shape;215;p24"/>
          <p:cNvGrpSpPr/>
          <p:nvPr/>
        </p:nvGrpSpPr>
        <p:grpSpPr>
          <a:xfrm>
            <a:off x="8055170" y="359331"/>
            <a:ext cx="796189" cy="662797"/>
            <a:chOff x="1244325" y="314425"/>
            <a:chExt cx="444525" cy="370050"/>
          </a:xfrm>
        </p:grpSpPr>
        <p:sp>
          <p:nvSpPr>
            <p:cNvPr id="216" name="Google Shape;216;p24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Hpotter-app Dashboard</a:t>
            </a:r>
            <a:endParaRPr/>
          </a:p>
        </p:txBody>
      </p:sp>
      <p:sp>
        <p:nvSpPr>
          <p:cNvPr id="223" name="Google Shape;223;p25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Our glorious frontend</a:t>
            </a:r>
            <a:endParaRPr/>
          </a:p>
        </p:txBody>
      </p:sp>
      <p:sp>
        <p:nvSpPr>
          <p:cNvPr id="224" name="Google Shape;224;p2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" sz="96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3</a:t>
            </a:r>
            <a:endParaRPr b="0" i="0" sz="9600" u="none" cap="none" strike="noStrike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idx="4294967295" type="ctrTitle"/>
          </p:nvPr>
        </p:nvSpPr>
        <p:spPr>
          <a:xfrm>
            <a:off x="685800" y="2269150"/>
            <a:ext cx="4977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b="0" i="0" lang="en" sz="72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Big Sprint Goal here</a:t>
            </a:r>
            <a:endParaRPr b="0" i="0" sz="7200" u="none" cap="none" strike="noStrike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30" name="Google Shape;230;p26"/>
          <p:cNvSpPr txBox="1"/>
          <p:nvPr>
            <p:ph idx="4294967295" type="subTitle"/>
          </p:nvPr>
        </p:nvSpPr>
        <p:spPr>
          <a:xfrm>
            <a:off x="685800" y="3411555"/>
            <a:ext cx="4977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The Single biggest sprint goal for this sprint for this team</a:t>
            </a:r>
            <a:endParaRPr b="0" i="0" sz="1800" u="none" cap="none" strike="noStrik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7334564" y="2384367"/>
            <a:ext cx="299775" cy="28623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2" name="Google Shape;232;p26"/>
          <p:cNvGrpSpPr/>
          <p:nvPr/>
        </p:nvGrpSpPr>
        <p:grpSpPr>
          <a:xfrm>
            <a:off x="6962709" y="777025"/>
            <a:ext cx="1284369" cy="1284693"/>
            <a:chOff x="6654650" y="3665275"/>
            <a:chExt cx="409100" cy="409125"/>
          </a:xfrm>
        </p:grpSpPr>
        <p:sp>
          <p:nvSpPr>
            <p:cNvPr id="233" name="Google Shape;233;p26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" name="Google Shape;235;p26"/>
          <p:cNvGrpSpPr/>
          <p:nvPr/>
        </p:nvGrpSpPr>
        <p:grpSpPr>
          <a:xfrm rot="290934">
            <a:off x="5826714" y="2216476"/>
            <a:ext cx="848543" cy="848624"/>
            <a:chOff x="570875" y="4322250"/>
            <a:chExt cx="443300" cy="443325"/>
          </a:xfrm>
        </p:grpSpPr>
        <p:sp>
          <p:nvSpPr>
            <p:cNvPr id="236" name="Google Shape;236;p26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26"/>
          <p:cNvSpPr/>
          <p:nvPr/>
        </p:nvSpPr>
        <p:spPr>
          <a:xfrm rot="2466717">
            <a:off x="5819909" y="1025895"/>
            <a:ext cx="416526" cy="39771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6"/>
          <p:cNvSpPr/>
          <p:nvPr/>
        </p:nvSpPr>
        <p:spPr>
          <a:xfrm rot="-1609245">
            <a:off x="6429073" y="1276138"/>
            <a:ext cx="299725" cy="28620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6"/>
          <p:cNvSpPr/>
          <p:nvPr/>
        </p:nvSpPr>
        <p:spPr>
          <a:xfrm rot="2926063">
            <a:off x="8246537" y="1502870"/>
            <a:ext cx="224479" cy="2143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/>
          <p:nvPr/>
        </p:nvSpPr>
        <p:spPr>
          <a:xfrm rot="-1609158">
            <a:off x="8202241" y="284727"/>
            <a:ext cx="202232" cy="19309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/>
          <p:nvPr>
            <p:ph type="title"/>
          </p:nvPr>
        </p:nvSpPr>
        <p:spPr>
          <a:xfrm>
            <a:off x="922000" y="891775"/>
            <a:ext cx="7475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3600"/>
              <a:t>Other major </a:t>
            </a:r>
            <a:r>
              <a:rPr lang="en" sz="3600">
                <a:solidFill>
                  <a:srgbClr val="FFB600"/>
                </a:solidFill>
              </a:rPr>
              <a:t>goals </a:t>
            </a:r>
            <a:r>
              <a:rPr lang="en" sz="3600"/>
              <a:t>we finished</a:t>
            </a:r>
            <a:endParaRPr sz="3600"/>
          </a:p>
        </p:txBody>
      </p:sp>
      <p:sp>
        <p:nvSpPr>
          <p:cNvPr id="250" name="Google Shape;250;p27"/>
          <p:cNvSpPr txBox="1"/>
          <p:nvPr>
            <p:ph idx="1" type="body"/>
          </p:nvPr>
        </p:nvSpPr>
        <p:spPr>
          <a:xfrm>
            <a:off x="922000" y="1625700"/>
            <a:ext cx="2332200" cy="14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"/>
              <a:t>Learned about Falco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Man was that cool we learned so much and honestly? It’ll change everything</a:t>
            </a:r>
            <a:endParaRPr sz="1200"/>
          </a:p>
        </p:txBody>
      </p:sp>
      <p:sp>
        <p:nvSpPr>
          <p:cNvPr id="251" name="Google Shape;251;p27"/>
          <p:cNvSpPr txBox="1"/>
          <p:nvPr>
            <p:ph idx="2" type="body"/>
          </p:nvPr>
        </p:nvSpPr>
        <p:spPr>
          <a:xfrm>
            <a:off x="3373776" y="1625700"/>
            <a:ext cx="2332200" cy="14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"/>
              <a:t>Dreamed about Falco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Its silken API, its smooth curves, the sweet promises it whispers into our ears.</a:t>
            </a:r>
            <a:endParaRPr sz="1200"/>
          </a:p>
        </p:txBody>
      </p:sp>
      <p:sp>
        <p:nvSpPr>
          <p:cNvPr id="252" name="Google Shape;252;p27"/>
          <p:cNvSpPr txBox="1"/>
          <p:nvPr>
            <p:ph idx="3" type="body"/>
          </p:nvPr>
        </p:nvSpPr>
        <p:spPr>
          <a:xfrm>
            <a:off x="5825552" y="1625700"/>
            <a:ext cx="2332200" cy="14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"/>
              <a:t>Talked about Falso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Nothing huge has ever been done alone. We have to talk about changes this major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253" name="Google Shape;253;p2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27"/>
          <p:cNvSpPr txBox="1"/>
          <p:nvPr>
            <p:ph idx="1" type="body"/>
          </p:nvPr>
        </p:nvSpPr>
        <p:spPr>
          <a:xfrm>
            <a:off x="922000" y="3073500"/>
            <a:ext cx="2332200" cy="14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"/>
              <a:t>Researched Falco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There is a wealth of information out there about this revolutionary product. We must learn it all.</a:t>
            </a:r>
            <a:endParaRPr sz="1200"/>
          </a:p>
        </p:txBody>
      </p:sp>
      <p:sp>
        <p:nvSpPr>
          <p:cNvPr id="255" name="Google Shape;255;p27"/>
          <p:cNvSpPr txBox="1"/>
          <p:nvPr>
            <p:ph idx="2" type="body"/>
          </p:nvPr>
        </p:nvSpPr>
        <p:spPr>
          <a:xfrm>
            <a:off x="3373776" y="3073500"/>
            <a:ext cx="2332200" cy="14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"/>
              <a:t>Worked on Falco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It was hard, it took blood, sweat, and tears, but research it we did.</a:t>
            </a:r>
            <a:endParaRPr sz="1200"/>
          </a:p>
        </p:txBody>
      </p:sp>
      <p:sp>
        <p:nvSpPr>
          <p:cNvPr id="256" name="Google Shape;256;p27"/>
          <p:cNvSpPr txBox="1"/>
          <p:nvPr>
            <p:ph idx="3" type="body"/>
          </p:nvPr>
        </p:nvSpPr>
        <p:spPr>
          <a:xfrm>
            <a:off x="5825552" y="3073500"/>
            <a:ext cx="2332200" cy="14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"/>
              <a:t>Failed to implement Falco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… Whoops.</a:t>
            </a:r>
            <a:endParaRPr sz="1200"/>
          </a:p>
        </p:txBody>
      </p:sp>
      <p:grpSp>
        <p:nvGrpSpPr>
          <p:cNvPr id="257" name="Google Shape;257;p27"/>
          <p:cNvGrpSpPr/>
          <p:nvPr/>
        </p:nvGrpSpPr>
        <p:grpSpPr>
          <a:xfrm>
            <a:off x="8054838" y="308799"/>
            <a:ext cx="796168" cy="763718"/>
            <a:chOff x="5241175" y="4959100"/>
            <a:chExt cx="539775" cy="517775"/>
          </a:xfrm>
        </p:grpSpPr>
        <p:sp>
          <p:nvSpPr>
            <p:cNvPr id="258" name="Google Shape;258;p2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/>
          <p:nvPr>
            <p:ph idx="4294967295" type="title"/>
          </p:nvPr>
        </p:nvSpPr>
        <p:spPr>
          <a:xfrm>
            <a:off x="657225" y="3080450"/>
            <a:ext cx="4754100" cy="13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3600">
                <a:solidFill>
                  <a:srgbClr val="FFFFFF"/>
                </a:solidFill>
              </a:rPr>
              <a:t>Hpotter-app Dash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3600">
                <a:solidFill>
                  <a:srgbClr val="FFFFFF"/>
                </a:solidFill>
              </a:rPr>
              <a:t>Demo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69" name="Google Shape;269;p2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0" name="Google Shape;270;p28"/>
          <p:cNvGrpSpPr/>
          <p:nvPr/>
        </p:nvGrpSpPr>
        <p:grpSpPr>
          <a:xfrm>
            <a:off x="8055170" y="359331"/>
            <a:ext cx="796189" cy="662797"/>
            <a:chOff x="1244325" y="314425"/>
            <a:chExt cx="444525" cy="370050"/>
          </a:xfrm>
        </p:grpSpPr>
        <p:sp>
          <p:nvSpPr>
            <p:cNvPr id="271" name="Google Shape;271;p28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"/>
          <p:cNvSpPr txBox="1"/>
          <p:nvPr>
            <p:ph type="title"/>
          </p:nvPr>
        </p:nvSpPr>
        <p:spPr>
          <a:xfrm>
            <a:off x="922000" y="891775"/>
            <a:ext cx="7840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/>
              <a:t>Where we </a:t>
            </a:r>
            <a:r>
              <a:rPr lang="en">
                <a:solidFill>
                  <a:srgbClr val="FFB600"/>
                </a:solidFill>
              </a:rPr>
              <a:t>improved</a:t>
            </a:r>
            <a:endParaRPr/>
          </a:p>
        </p:txBody>
      </p:sp>
      <p:sp>
        <p:nvSpPr>
          <p:cNvPr id="278" name="Google Shape;278;p29"/>
          <p:cNvSpPr txBox="1"/>
          <p:nvPr>
            <p:ph idx="1" type="body"/>
          </p:nvPr>
        </p:nvSpPr>
        <p:spPr>
          <a:xfrm>
            <a:off x="922000" y="2803500"/>
            <a:ext cx="2332200" cy="20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79" name="Google Shape;279;p29"/>
          <p:cNvSpPr txBox="1"/>
          <p:nvPr>
            <p:ph idx="2" type="body"/>
          </p:nvPr>
        </p:nvSpPr>
        <p:spPr>
          <a:xfrm>
            <a:off x="3373776" y="2803500"/>
            <a:ext cx="2332200" cy="20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80" name="Google Shape;280;p29"/>
          <p:cNvSpPr txBox="1"/>
          <p:nvPr>
            <p:ph idx="3" type="body"/>
          </p:nvPr>
        </p:nvSpPr>
        <p:spPr>
          <a:xfrm>
            <a:off x="5825552" y="2803500"/>
            <a:ext cx="2332200" cy="20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p2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29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/>
          <p:nvPr>
            <p:ph type="title"/>
          </p:nvPr>
        </p:nvSpPr>
        <p:spPr>
          <a:xfrm>
            <a:off x="922000" y="891775"/>
            <a:ext cx="7840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/>
              <a:t>Where we still need to </a:t>
            </a:r>
            <a:r>
              <a:rPr lang="en">
                <a:solidFill>
                  <a:srgbClr val="FFB600"/>
                </a:solidFill>
              </a:rPr>
              <a:t>improve</a:t>
            </a:r>
            <a:endParaRPr/>
          </a:p>
        </p:txBody>
      </p:sp>
      <p:sp>
        <p:nvSpPr>
          <p:cNvPr id="288" name="Google Shape;288;p30"/>
          <p:cNvSpPr txBox="1"/>
          <p:nvPr>
            <p:ph idx="1" type="body"/>
          </p:nvPr>
        </p:nvSpPr>
        <p:spPr>
          <a:xfrm>
            <a:off x="922000" y="2803500"/>
            <a:ext cx="2332200" cy="20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89" name="Google Shape;289;p30"/>
          <p:cNvSpPr txBox="1"/>
          <p:nvPr>
            <p:ph idx="2" type="body"/>
          </p:nvPr>
        </p:nvSpPr>
        <p:spPr>
          <a:xfrm>
            <a:off x="3373776" y="2803500"/>
            <a:ext cx="2332200" cy="20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90" name="Google Shape;290;p30"/>
          <p:cNvSpPr txBox="1"/>
          <p:nvPr>
            <p:ph idx="3" type="body"/>
          </p:nvPr>
        </p:nvSpPr>
        <p:spPr>
          <a:xfrm>
            <a:off x="5825552" y="2803500"/>
            <a:ext cx="2332200" cy="20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p3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30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b="0" i="0" lang="en" sz="96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Hello!</a:t>
            </a:r>
            <a:endParaRPr b="0" i="0" sz="9600" u="none" cap="none" strike="noStrike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64" name="Google Shape;64;p13"/>
          <p:cNvSpPr txBox="1"/>
          <p:nvPr>
            <p:ph idx="4294967295" type="subTitle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rPr b="1" i="0" lang="en" sz="36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We are working on Hpotter</a:t>
            </a:r>
            <a:endParaRPr b="1" i="0" sz="3600" u="none" cap="none" strike="noStrik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An increasingly dynamic Honeypot built in Python.</a:t>
            </a:r>
            <a:endParaRPr b="1" i="0" sz="3600" u="none" cap="none" strike="noStrik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0800" y="59880"/>
            <a:ext cx="1138299" cy="12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"/>
              <a:t>Tyler really likes graphs so he can put them here, duplicate this slide</a:t>
            </a:r>
            <a:endParaRPr>
              <a:solidFill>
                <a:srgbClr val="FFB600"/>
              </a:solidFill>
            </a:endParaRPr>
          </a:p>
        </p:txBody>
      </p:sp>
      <p:sp>
        <p:nvSpPr>
          <p:cNvPr id="298" name="Google Shape;298;p3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9" name="Google Shape;299;p31" title="Chart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6550" y="304800"/>
            <a:ext cx="4970925" cy="4253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0" name="Google Shape;300;p31"/>
          <p:cNvGrpSpPr/>
          <p:nvPr/>
        </p:nvGrpSpPr>
        <p:grpSpPr>
          <a:xfrm>
            <a:off x="8089130" y="310376"/>
            <a:ext cx="728350" cy="760421"/>
            <a:chOff x="3294650" y="3652450"/>
            <a:chExt cx="388350" cy="405450"/>
          </a:xfrm>
        </p:grpSpPr>
        <p:sp>
          <p:nvSpPr>
            <p:cNvPr id="301" name="Google Shape;301;p31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2"/>
          <p:cNvSpPr txBox="1"/>
          <p:nvPr>
            <p:ph idx="4294967295" type="ctrTitle"/>
          </p:nvPr>
        </p:nvSpPr>
        <p:spPr>
          <a:xfrm>
            <a:off x="494500" y="29925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b="0" i="0" lang="en" sz="96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Thanks!</a:t>
            </a:r>
            <a:endParaRPr b="0" i="0" sz="9600" u="none" cap="none" strike="noStrike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309" name="Google Shape;309;p3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0" name="Google Shape;31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0800" y="59880"/>
            <a:ext cx="1138299" cy="12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2"/>
          <p:cNvSpPr txBox="1"/>
          <p:nvPr>
            <p:ph idx="4294967295" type="ctrTitle"/>
          </p:nvPr>
        </p:nvSpPr>
        <p:spPr>
          <a:xfrm>
            <a:off x="2181425" y="1991838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b="0" i="0" lang="en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Questions?</a:t>
            </a:r>
            <a:endParaRPr b="0" i="0" sz="5800" u="none" cap="none" strike="noStrike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/>
              <a:t>Our </a:t>
            </a:r>
            <a:r>
              <a:rPr lang="en">
                <a:solidFill>
                  <a:srgbClr val="FFB600"/>
                </a:solidFill>
              </a:rPr>
              <a:t>Sprint #</a:t>
            </a:r>
            <a:r>
              <a:rPr lang="en"/>
              <a:t> goals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Our Backend Team:</a:t>
            </a:r>
            <a:r>
              <a:rPr lang="en"/>
              <a:t> “Hpotter-server”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Major Contributors this sprint: </a:t>
            </a:r>
            <a:r>
              <a:rPr lang="en"/>
              <a:t>Name, name, name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Goals,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Goals,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goals,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Woo some goals here too</a:t>
            </a:r>
            <a:endParaRPr/>
          </a:p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4" name="Google Shape;74;p1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75" name="Google Shape;75;p14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/>
              <a:t>Our </a:t>
            </a:r>
            <a:r>
              <a:rPr lang="en">
                <a:solidFill>
                  <a:srgbClr val="FFB600"/>
                </a:solidFill>
              </a:rPr>
              <a:t>Sprint #</a:t>
            </a:r>
            <a:r>
              <a:rPr lang="en"/>
              <a:t> goals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Our Frontend Team:</a:t>
            </a:r>
            <a:r>
              <a:rPr lang="en"/>
              <a:t> “Hpotter-app”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Major Contributors this sprint: </a:t>
            </a:r>
            <a:r>
              <a:rPr lang="en">
                <a:solidFill>
                  <a:schemeClr val="dk2"/>
                </a:solidFill>
              </a:rPr>
              <a:t>Name, name, name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Goals,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Goals,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goals,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Woo some goals here too</a:t>
            </a:r>
            <a:endParaRPr/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7" name="Google Shape;87;p15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88" name="Google Shape;88;p15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idx="4294967295" type="ctrTitle"/>
          </p:nvPr>
        </p:nvSpPr>
        <p:spPr>
          <a:xfrm>
            <a:off x="972175" y="648000"/>
            <a:ext cx="71997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b="0" i="0" lang="en" sz="4800" u="none" cap="none" strike="noStrik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### Commits</a:t>
            </a:r>
            <a:endParaRPr b="0" i="0" sz="4800" u="none" cap="none" strike="noStrike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98" name="Google Shape;98;p16"/>
          <p:cNvSpPr txBox="1"/>
          <p:nvPr>
            <p:ph idx="4294967295" type="subTitle"/>
          </p:nvPr>
        </p:nvSpPr>
        <p:spPr>
          <a:xfrm>
            <a:off x="972175" y="1258908"/>
            <a:ext cx="71997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rPr b="0" i="0" lang="en" sz="24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That’s a lot of lines of code</a:t>
            </a:r>
            <a:endParaRPr b="0" i="0" sz="2400" u="none" cap="none" strike="noStrik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99" name="Google Shape;99;p16"/>
          <p:cNvSpPr txBox="1"/>
          <p:nvPr>
            <p:ph idx="4294967295" type="ctrTitle"/>
          </p:nvPr>
        </p:nvSpPr>
        <p:spPr>
          <a:xfrm>
            <a:off x="972175" y="3276894"/>
            <a:ext cx="71997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b="0" i="0" lang="en" sz="4800" u="none" cap="none" strike="noStrik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# Tickets</a:t>
            </a:r>
            <a:endParaRPr b="0" i="0" sz="4800" u="none" cap="none" strike="noStrike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00" name="Google Shape;100;p16"/>
          <p:cNvSpPr txBox="1"/>
          <p:nvPr>
            <p:ph idx="4294967295" type="subTitle"/>
          </p:nvPr>
        </p:nvSpPr>
        <p:spPr>
          <a:xfrm>
            <a:off x="972175" y="3887801"/>
            <a:ext cx="71997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rPr b="0" i="0" lang="en" sz="24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Huge success!</a:t>
            </a:r>
            <a:endParaRPr b="0" i="0" sz="2400" u="none" cap="none" strike="noStrik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01" name="Google Shape;101;p16"/>
          <p:cNvSpPr txBox="1"/>
          <p:nvPr>
            <p:ph idx="4294967295" type="ctrTitle"/>
          </p:nvPr>
        </p:nvSpPr>
        <p:spPr>
          <a:xfrm>
            <a:off x="972175" y="1962447"/>
            <a:ext cx="71997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b="0" i="0" lang="en" sz="4800" u="none" cap="none" strike="noStrik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# Pull Requests</a:t>
            </a:r>
            <a:endParaRPr b="0" i="0" sz="4800" u="none" cap="none" strike="noStrike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02" name="Google Shape;102;p16"/>
          <p:cNvSpPr txBox="1"/>
          <p:nvPr>
            <p:ph idx="4294967295" type="subTitle"/>
          </p:nvPr>
        </p:nvSpPr>
        <p:spPr>
          <a:xfrm>
            <a:off x="972175" y="2573355"/>
            <a:ext cx="71997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rPr b="0" i="0" lang="en" sz="24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And a lot of headaches</a:t>
            </a:r>
            <a:endParaRPr b="0" i="0" sz="2400" u="none" cap="none" strike="noStrik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" name="Google Shape;104;p16"/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105" name="Google Shape;105;p16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Hpotter-server</a:t>
            </a:r>
            <a:endParaRPr/>
          </a:p>
        </p:txBody>
      </p:sp>
      <p:sp>
        <p:nvSpPr>
          <p:cNvPr id="113" name="Google Shape;113;p17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Our intrepid backend</a:t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" sz="96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  <a:endParaRPr b="0" i="0" sz="9600" u="none" cap="none" strike="noStrike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idx="4294967295" type="ctrTitle"/>
          </p:nvPr>
        </p:nvSpPr>
        <p:spPr>
          <a:xfrm>
            <a:off x="685800" y="2269150"/>
            <a:ext cx="4977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b="0" i="0" lang="en" sz="72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Big Sprint Goal here</a:t>
            </a:r>
            <a:endParaRPr b="0" i="0" sz="7200" u="none" cap="none" strike="noStrike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20" name="Google Shape;120;p18"/>
          <p:cNvSpPr txBox="1"/>
          <p:nvPr>
            <p:ph idx="4294967295" type="subTitle"/>
          </p:nvPr>
        </p:nvSpPr>
        <p:spPr>
          <a:xfrm>
            <a:off x="685800" y="3411555"/>
            <a:ext cx="4977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rPr b="0" i="0" lang="en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The Single biggest sprint goal for this sprint for this team</a:t>
            </a:r>
            <a:endParaRPr b="0" i="0" sz="1800" u="none" cap="none" strike="noStrike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7334564" y="2384367"/>
            <a:ext cx="299775" cy="28623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Google Shape;122;p18"/>
          <p:cNvGrpSpPr/>
          <p:nvPr/>
        </p:nvGrpSpPr>
        <p:grpSpPr>
          <a:xfrm>
            <a:off x="6962709" y="777025"/>
            <a:ext cx="1284369" cy="1284693"/>
            <a:chOff x="6654650" y="3665275"/>
            <a:chExt cx="409100" cy="409125"/>
          </a:xfrm>
        </p:grpSpPr>
        <p:sp>
          <p:nvSpPr>
            <p:cNvPr id="123" name="Google Shape;123;p1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25;p18"/>
          <p:cNvGrpSpPr/>
          <p:nvPr/>
        </p:nvGrpSpPr>
        <p:grpSpPr>
          <a:xfrm rot="290934">
            <a:off x="5826714" y="2216476"/>
            <a:ext cx="848543" cy="848624"/>
            <a:chOff x="570875" y="4322250"/>
            <a:chExt cx="443300" cy="443325"/>
          </a:xfrm>
        </p:grpSpPr>
        <p:sp>
          <p:nvSpPr>
            <p:cNvPr id="126" name="Google Shape;126;p1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p18"/>
          <p:cNvSpPr/>
          <p:nvPr/>
        </p:nvSpPr>
        <p:spPr>
          <a:xfrm rot="2466717">
            <a:off x="5819909" y="1025895"/>
            <a:ext cx="416526" cy="39771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 rot="-1609245">
            <a:off x="6429073" y="1276138"/>
            <a:ext cx="299725" cy="28620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/>
          <p:nvPr/>
        </p:nvSpPr>
        <p:spPr>
          <a:xfrm rot="2926063">
            <a:off x="8246537" y="1502870"/>
            <a:ext cx="224479" cy="2143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8"/>
          <p:cNvSpPr/>
          <p:nvPr/>
        </p:nvSpPr>
        <p:spPr>
          <a:xfrm rot="-1609158">
            <a:off x="8202241" y="284727"/>
            <a:ext cx="202232" cy="19309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922000" y="891775"/>
            <a:ext cx="7475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3600"/>
              <a:t>Other major </a:t>
            </a:r>
            <a:r>
              <a:rPr lang="en" sz="3600">
                <a:solidFill>
                  <a:srgbClr val="FFB600"/>
                </a:solidFill>
              </a:rPr>
              <a:t>goals </a:t>
            </a:r>
            <a:r>
              <a:rPr lang="en" sz="3600"/>
              <a:t>we finished</a:t>
            </a:r>
            <a:endParaRPr sz="3600"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922000" y="1625700"/>
            <a:ext cx="2332200" cy="14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"/>
              <a:t>Learned about Falco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Man was that cool we learned so much and honestly? It’ll change everything</a:t>
            </a:r>
            <a:endParaRPr sz="1200"/>
          </a:p>
        </p:txBody>
      </p:sp>
      <p:sp>
        <p:nvSpPr>
          <p:cNvPr id="141" name="Google Shape;141;p19"/>
          <p:cNvSpPr txBox="1"/>
          <p:nvPr>
            <p:ph idx="2" type="body"/>
          </p:nvPr>
        </p:nvSpPr>
        <p:spPr>
          <a:xfrm>
            <a:off x="3373776" y="1625700"/>
            <a:ext cx="2332200" cy="14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"/>
              <a:t>Dreamed about Falco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Its silken API, its smooth curves, the sweet promises it whispers into our ears.</a:t>
            </a:r>
            <a:endParaRPr sz="1200"/>
          </a:p>
        </p:txBody>
      </p:sp>
      <p:sp>
        <p:nvSpPr>
          <p:cNvPr id="142" name="Google Shape;142;p19"/>
          <p:cNvSpPr txBox="1"/>
          <p:nvPr>
            <p:ph idx="3" type="body"/>
          </p:nvPr>
        </p:nvSpPr>
        <p:spPr>
          <a:xfrm>
            <a:off x="5825552" y="1625700"/>
            <a:ext cx="2332200" cy="14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"/>
              <a:t>Talked about Falso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Nothing huge has ever been done alone. We have to talk about changes this major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922000" y="3073500"/>
            <a:ext cx="2332200" cy="14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"/>
              <a:t>Researched Falco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There is a wealth of information out there about this revolutionary product. We must learn it all.</a:t>
            </a:r>
            <a:endParaRPr sz="1200"/>
          </a:p>
        </p:txBody>
      </p:sp>
      <p:sp>
        <p:nvSpPr>
          <p:cNvPr id="145" name="Google Shape;145;p19"/>
          <p:cNvSpPr txBox="1"/>
          <p:nvPr>
            <p:ph idx="2" type="body"/>
          </p:nvPr>
        </p:nvSpPr>
        <p:spPr>
          <a:xfrm>
            <a:off x="3373776" y="3073500"/>
            <a:ext cx="2332200" cy="14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"/>
              <a:t>Worked on Falco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It was hard, it took blood, sweat, and tears, but research it we did.</a:t>
            </a:r>
            <a:endParaRPr sz="1200"/>
          </a:p>
        </p:txBody>
      </p:sp>
      <p:sp>
        <p:nvSpPr>
          <p:cNvPr id="146" name="Google Shape;146;p19"/>
          <p:cNvSpPr txBox="1"/>
          <p:nvPr>
            <p:ph idx="3" type="body"/>
          </p:nvPr>
        </p:nvSpPr>
        <p:spPr>
          <a:xfrm>
            <a:off x="5825552" y="3073500"/>
            <a:ext cx="2332200" cy="14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"/>
              <a:t>Failed to implement Falco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… Whoops.</a:t>
            </a:r>
            <a:endParaRPr sz="1200"/>
          </a:p>
        </p:txBody>
      </p:sp>
      <p:grpSp>
        <p:nvGrpSpPr>
          <p:cNvPr id="147" name="Google Shape;147;p19"/>
          <p:cNvGrpSpPr/>
          <p:nvPr/>
        </p:nvGrpSpPr>
        <p:grpSpPr>
          <a:xfrm>
            <a:off x="8054838" y="308799"/>
            <a:ext cx="796168" cy="763718"/>
            <a:chOff x="5241175" y="4959100"/>
            <a:chExt cx="539775" cy="517775"/>
          </a:xfrm>
        </p:grpSpPr>
        <p:sp>
          <p:nvSpPr>
            <p:cNvPr id="148" name="Google Shape;148;p1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idx="4294967295" type="title"/>
          </p:nvPr>
        </p:nvSpPr>
        <p:spPr>
          <a:xfrm>
            <a:off x="657225" y="3080450"/>
            <a:ext cx="4754100" cy="13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3600">
                <a:solidFill>
                  <a:srgbClr val="FFFFFF"/>
                </a:solidFill>
              </a:rPr>
              <a:t>Hpotter-server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3600">
                <a:solidFill>
                  <a:srgbClr val="FFFFFF"/>
                </a:solidFill>
              </a:rPr>
              <a:t>Demo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59" name="Google Shape;159;p2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0" name="Google Shape;160;p20"/>
          <p:cNvGrpSpPr/>
          <p:nvPr/>
        </p:nvGrpSpPr>
        <p:grpSpPr>
          <a:xfrm>
            <a:off x="8055170" y="359331"/>
            <a:ext cx="796189" cy="662797"/>
            <a:chOff x="1244325" y="314425"/>
            <a:chExt cx="444525" cy="370050"/>
          </a:xfrm>
        </p:grpSpPr>
        <p:sp>
          <p:nvSpPr>
            <p:cNvPr id="161" name="Google Shape;161;p20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