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8E4B2-8EFF-4A5C-95BE-607F6EECEFC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EE2B-5F73-4B2A-B160-6FA5B65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A930-A083-7F18-810E-6157AC7B7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04E0E-11D6-8B71-3AFF-C14BFF4F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BBD8A-4DB9-48F3-8FA3-23B258E7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D6A-CB90-4D90-80CB-4F73F5CD4446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918-D0E0-1946-5DC8-DB1D9A56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9AB3-BCFC-D8A9-9EF9-24F03A2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0FC1-B823-2BF7-B193-C1642472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AF041-FEB2-EDBE-AE72-74DA76E32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1433-DC43-A58F-DC3D-50DF771F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DE7F-8598-409F-AF39-46A15594494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59E6-A8E5-F711-F929-08DDA91C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E842-FC27-EFBC-CF0B-64DFCF35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4D980-65F7-19FA-0806-C9E996BD2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1002A-FC3A-EF78-E581-9496DB6F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3E6C-CFDE-AC34-8DD3-B1C33F6A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5126-1568-442C-8D1D-3360D3D0422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47A00-2195-2C0E-4625-9B03457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4CDF-B33D-A7DD-D480-D6AAE22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2749-AE75-4554-067F-1235AAA7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941A-B2E9-BE12-C303-4D1BD60D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F00-7528-695B-0081-066497A6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F006-74B0-4413-AD9E-F89DFEBFA8C1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24BA-1CE3-A000-1976-C06299D7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C927-3E08-66B5-09E4-638AFB52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1F5A-FEEC-0EFD-7A15-2567FA9A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46A6A-9A49-DF28-B41E-2D352ED3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F4BB-93F6-2A88-885C-FB5F7058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4A22-9741-476D-A941-E0EF6F0A8CC4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CDF2-82BE-F23C-925C-DB4313F4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29D34-BFA3-3A27-23D1-60187E88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BADB-C55C-6267-9B1B-3E8790C7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B3C4-C418-E75D-2FAE-98480368C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70C0-BA7C-4624-1B8C-3B509888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8637-C905-B1E5-418D-E32936A9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7F5-6047-4E42-8AA2-75A39970C52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64B9-4ED8-D38B-EE18-A5D41E4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ED14-A1B1-8A20-ECCC-F0F53136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1E94-6F69-5D91-F130-675E921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6496-2F5E-811E-578F-7BF2C62F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5ED77-E4E8-87D7-8F9E-FE6CC46F7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15AF3-4DE1-C434-F103-25CD1523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DE7DE-ECF6-118D-83EA-5ED320894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1365B-7C81-0430-F53E-B4FB0809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1F9-3480-499B-957D-5342CE151B47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26DA0-3DA7-67F0-AD3D-D9CE3B5A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5C5CF-ACFB-4A5C-0408-82BCE220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1E8D-7A18-2EBE-0348-F6D0655B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207E5-02A7-94F4-3B17-0B18ED9D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24A0-F6EE-4657-B827-3BF350012630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8C77-C567-5C95-16E0-CA404D4C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8C64D-F938-BCF0-BC3D-DBD42201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6D2F1-A453-4AF4-EB6D-89EFEAB3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3BDE-9E09-45A3-8269-29A05DD5EAC9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07639-76CB-0DAB-7621-7D258AE7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FC45C-13F6-8034-881A-6C63DC93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78D1-FFA6-C302-CBFB-0F4821EF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4050-C31E-9071-7F09-D9BA7C8A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074C2-AD40-7600-778A-8DF92D18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1A30-14B7-7FF4-7357-15AEB78B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0B8F-DF63-4E1C-B3DF-60B54DC8457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B8E10-121F-C28B-CDAC-BCC5F7F4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549B-0BA0-048B-25DD-B1E25ECB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2FE1-C612-09EF-D58F-D6D4F96A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804C-8013-29BE-0C9F-A6C8057A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D6519-A359-E2B0-A5CF-1D1E0FB4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665A3-EB29-D298-7D1B-9279E6B1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1340-7232-47D0-BAA0-0E9F2BEED5FD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4B1F-B49F-5A90-1A2F-B3C3AA57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2AC65-BBFC-192C-91F8-891BD27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7B00B-512D-2D8F-D120-9E3424B7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104F-4C1A-E747-C3D9-07F6B5F2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25BB-627D-1302-332F-1E0ADE53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5182-3FD4-482F-9F36-BCEE18FED636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F42-3EAA-8267-F795-65D6052A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558F-7468-3BE1-7F1C-BE943DDAD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D775-366A-4CC8-BC30-D31CB74B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idyverse.org/pack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r.tidyverse.org/reference/read_fwf.html" TargetMode="External"/><Relationship Id="rId2" Type="http://schemas.openxmlformats.org/officeDocument/2006/relationships/hyperlink" Target="https://readr.tidyverse.org/reference/read_deli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readr.tidyverse.org/reference/read_log.html" TargetMode="External"/><Relationship Id="rId4" Type="http://schemas.openxmlformats.org/officeDocument/2006/relationships/hyperlink" Target="https://readr.tidyverse.org/reference/read_tab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53E8-B27C-AF33-A75B-6247F1F98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844" y="1675607"/>
            <a:ext cx="7383946" cy="1655761"/>
          </a:xfrm>
        </p:spPr>
        <p:txBody>
          <a:bodyPr>
            <a:normAutofit/>
          </a:bodyPr>
          <a:lstStyle/>
          <a:p>
            <a:r>
              <a:rPr lang="en-US" dirty="0"/>
              <a:t>Data Wrangling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8316-F23F-F7B8-D26C-96B15A721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844" y="3429000"/>
            <a:ext cx="7142922" cy="1655762"/>
          </a:xfrm>
        </p:spPr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DAiR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Workshop 2024</a:t>
            </a:r>
          </a:p>
          <a:p>
            <a:r>
              <a:rPr lang="en-US" dirty="0"/>
              <a:t>July 11, 2024</a:t>
            </a:r>
          </a:p>
        </p:txBody>
      </p:sp>
      <p:pic>
        <p:nvPicPr>
          <p:cNvPr id="1026" name="Picture 2" descr="Emblem">
            <a:extLst>
              <a:ext uri="{FF2B5EF4-FFF2-40B4-BE49-F238E27FC236}">
                <a16:creationId xmlns:a16="http://schemas.microsoft.com/office/drawing/2014/main" id="{ED2D8558-6B22-C0C7-AAA4-F1E75E31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08" y="315892"/>
            <a:ext cx="3795396" cy="9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AD0BF-D0CC-7F7C-6D53-A64D6D135023}"/>
              </a:ext>
            </a:extLst>
          </p:cNvPr>
          <p:cNvSpPr txBox="1"/>
          <p:nvPr/>
        </p:nvSpPr>
        <p:spPr>
          <a:xfrm>
            <a:off x="97736" y="5892581"/>
            <a:ext cx="6967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Vandana Srivastava</a:t>
            </a:r>
          </a:p>
          <a:p>
            <a:r>
              <a:rPr lang="en-US" sz="1400" dirty="0"/>
              <a:t>PhD Candidate, Department of Computer Science and Engineering</a:t>
            </a:r>
          </a:p>
          <a:p>
            <a:r>
              <a:rPr lang="en-US" sz="1400" dirty="0"/>
              <a:t>Laboratory of Integrative Neuroscience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1BA95-C9C5-A0AF-5149-8047001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CE-6FFF-27F8-DBF3-A16445AA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5674"/>
            <a:ext cx="10515600" cy="60891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59DB-760D-CCE1-3739-860D2E7C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data wrangling?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wrangling using “</a:t>
            </a:r>
            <a:r>
              <a:rPr lang="en-US" dirty="0" err="1"/>
              <a:t>tidyverse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How to read different data formats (.csv, .</a:t>
            </a:r>
            <a:r>
              <a:rPr lang="en-US" dirty="0" err="1"/>
              <a:t>tsv</a:t>
            </a:r>
            <a:r>
              <a:rPr lang="en-US" dirty="0"/>
              <a:t>, .xlsx ……)?</a:t>
            </a:r>
          </a:p>
          <a:p>
            <a:pPr lvl="1"/>
            <a:r>
              <a:rPr lang="en-US" dirty="0"/>
              <a:t>Data reshaping (</a:t>
            </a:r>
            <a:r>
              <a:rPr lang="en-US" dirty="0" err="1"/>
              <a:t>pivot_wide</a:t>
            </a:r>
            <a:r>
              <a:rPr lang="en-US" dirty="0"/>
              <a:t>, </a:t>
            </a:r>
            <a:r>
              <a:rPr lang="en-US" dirty="0" err="1"/>
              <a:t>pivot_long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organization (unite and separate)</a:t>
            </a:r>
          </a:p>
          <a:p>
            <a:pPr lvl="1"/>
            <a:r>
              <a:rPr lang="en-US" dirty="0"/>
              <a:t>Data exploration, manipulation, and cleaning</a:t>
            </a:r>
          </a:p>
          <a:p>
            <a:pPr lvl="2"/>
            <a:r>
              <a:rPr lang="en-US" dirty="0"/>
              <a:t>Accessing columns</a:t>
            </a:r>
          </a:p>
          <a:p>
            <a:pPr lvl="2"/>
            <a:r>
              <a:rPr lang="en-US" dirty="0" err="1"/>
              <a:t>Subsetting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Handling missing values</a:t>
            </a:r>
          </a:p>
          <a:p>
            <a:pPr lvl="2"/>
            <a:r>
              <a:rPr lang="en-US" dirty="0"/>
              <a:t>Using ‘apply’ functions</a:t>
            </a:r>
          </a:p>
          <a:p>
            <a:pPr lvl="2"/>
            <a:r>
              <a:rPr lang="en-US" dirty="0"/>
              <a:t>Grouping data by columns</a:t>
            </a:r>
          </a:p>
          <a:p>
            <a:pPr lvl="2"/>
            <a:r>
              <a:rPr lang="en-US" dirty="0"/>
              <a:t>String replacing</a:t>
            </a:r>
          </a:p>
          <a:p>
            <a:pPr lvl="2"/>
            <a:r>
              <a:rPr lang="en-US" dirty="0"/>
              <a:t>More……..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68EC8-7613-D0D2-C29D-BDA49CA3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ABD-5A69-81A8-4779-630DF0D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78238"/>
            <a:ext cx="10515600" cy="777875"/>
          </a:xfrm>
        </p:spPr>
        <p:txBody>
          <a:bodyPr/>
          <a:lstStyle/>
          <a:p>
            <a:r>
              <a:rPr lang="en-US" dirty="0"/>
              <a:t>What is Data Wrangling?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1085E-6A70-9377-833F-FF90FC2A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BC413-BF62-A76F-0748-E65BBD73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50" y="1687029"/>
            <a:ext cx="10347850" cy="3549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F69D9-0EE1-6553-BCAF-31FEC6694768}"/>
              </a:ext>
            </a:extLst>
          </p:cNvPr>
          <p:cNvSpPr txBox="1"/>
          <p:nvPr/>
        </p:nvSpPr>
        <p:spPr>
          <a:xfrm>
            <a:off x="181610" y="6510317"/>
            <a:ext cx="6097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https://hprovax.github.io/DAiR2024.github.io/#data-wrangling</a:t>
            </a:r>
          </a:p>
        </p:txBody>
      </p:sp>
    </p:spTree>
    <p:extLst>
      <p:ext uri="{BB962C8B-B14F-4D97-AF65-F5344CB8AC3E}">
        <p14:creationId xmlns:p14="http://schemas.microsoft.com/office/powerpoint/2010/main" val="356085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0F0A-7837-02D3-AC68-8B875AF5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00" y="183441"/>
            <a:ext cx="10515600" cy="1046232"/>
          </a:xfrm>
        </p:spPr>
        <p:txBody>
          <a:bodyPr/>
          <a:lstStyle/>
          <a:p>
            <a:r>
              <a:rPr lang="en-US" dirty="0"/>
              <a:t>Packages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101E-3496-959D-2D6F-C28900DB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41" y="1214349"/>
            <a:ext cx="8521976" cy="3339548"/>
          </a:xfrm>
        </p:spPr>
        <p:txBody>
          <a:bodyPr>
            <a:normAutofit fontScale="85000" lnSpcReduction="10000"/>
          </a:bodyPr>
          <a:lstStyle/>
          <a:p>
            <a:r>
              <a:rPr lang="en-US" b="0" i="1" dirty="0" err="1">
                <a:solidFill>
                  <a:srgbClr val="1A1917"/>
                </a:solidFill>
                <a:effectLst/>
                <a:highlight>
                  <a:srgbClr val="FFFFFF"/>
                </a:highlight>
              </a:rPr>
              <a:t>tidyverse</a:t>
            </a:r>
            <a:r>
              <a:rPr lang="en-US" b="0" i="0" dirty="0">
                <a:solidFill>
                  <a:srgbClr val="1A1917"/>
                </a:solidFill>
                <a:effectLst/>
                <a:highlight>
                  <a:srgbClr val="FFFFFF"/>
                </a:highlight>
              </a:rPr>
              <a:t> is a </a:t>
            </a:r>
            <a:r>
              <a:rPr lang="en-US" b="0" i="0" u="none" strike="noStrike" dirty="0">
                <a:solidFill>
                  <a:srgbClr val="38577F"/>
                </a:solidFill>
                <a:effectLst/>
                <a:highlight>
                  <a:srgbClr val="FFFFFF"/>
                </a:highlight>
                <a:hlinkClick r:id="rId2"/>
              </a:rPr>
              <a:t>collection of R packages</a:t>
            </a:r>
            <a:r>
              <a:rPr lang="en-US" b="0" i="0" dirty="0">
                <a:solidFill>
                  <a:srgbClr val="1A1917"/>
                </a:solidFill>
                <a:effectLst/>
                <a:highlight>
                  <a:srgbClr val="FFFFFF"/>
                </a:highlight>
              </a:rPr>
              <a:t> designed for data science</a:t>
            </a:r>
          </a:p>
          <a:p>
            <a:r>
              <a:rPr lang="en-US" dirty="0"/>
              <a:t>Installation</a:t>
            </a:r>
          </a:p>
          <a:p>
            <a:pPr lvl="1"/>
            <a:r>
              <a:rPr lang="en-US" dirty="0"/>
              <a:t>Example: </a:t>
            </a:r>
            <a:r>
              <a:rPr lang="en-US" i="1" dirty="0" err="1"/>
              <a:t>install.packages</a:t>
            </a:r>
            <a:r>
              <a:rPr lang="en-US" i="1" dirty="0"/>
              <a:t>(</a:t>
            </a:r>
            <a:r>
              <a:rPr lang="en-US" i="1" dirty="0" err="1"/>
              <a:t>tidyverse</a:t>
            </a:r>
            <a:r>
              <a:rPr lang="en-US" i="1" dirty="0"/>
              <a:t>)</a:t>
            </a:r>
          </a:p>
          <a:p>
            <a:r>
              <a:rPr lang="en-US" dirty="0"/>
              <a:t>Load package</a:t>
            </a:r>
          </a:p>
          <a:p>
            <a:pPr lvl="1"/>
            <a:r>
              <a:rPr lang="en-US" i="1" dirty="0"/>
              <a:t>library(</a:t>
            </a:r>
            <a:r>
              <a:rPr lang="en-US" i="1" dirty="0" err="1"/>
              <a:t>tidyverse</a:t>
            </a:r>
            <a:r>
              <a:rPr lang="en-US" i="1" dirty="0"/>
              <a:t>)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Details: </a:t>
            </a:r>
          </a:p>
          <a:p>
            <a:pPr lvl="1"/>
            <a:r>
              <a:rPr lang="en-US" i="1" dirty="0"/>
              <a:t>?mean </a:t>
            </a:r>
            <a:r>
              <a:rPr lang="en-US" dirty="0"/>
              <a:t>(to calculate arithmetic mean)</a:t>
            </a:r>
          </a:p>
          <a:p>
            <a:pPr lvl="1"/>
            <a:r>
              <a:rPr lang="en-US" i="1" dirty="0"/>
              <a:t>mean(x, trim = 0, na.rm = FALSE, ...)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i="1" dirty="0"/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B1AF-387F-C6C3-D48C-42EABEF4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63B1F6-389E-5DB5-79A2-E03D0F6E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68" y="286926"/>
            <a:ext cx="2532391" cy="2236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1D4530-12AD-A1D7-2A46-C89249AE4948}"/>
              </a:ext>
            </a:extLst>
          </p:cNvPr>
          <p:cNvSpPr txBox="1"/>
          <p:nvPr/>
        </p:nvSpPr>
        <p:spPr>
          <a:xfrm>
            <a:off x="186358" y="6519034"/>
            <a:ext cx="6097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https://www.tidyverse.org/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5DA10B-3F21-EBEA-5E76-06CDCE85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4" y="4333173"/>
            <a:ext cx="4935885" cy="14550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967A9-55C5-8529-69C8-F3FCE86890B9}"/>
              </a:ext>
            </a:extLst>
          </p:cNvPr>
          <p:cNvSpPr txBox="1"/>
          <p:nvPr/>
        </p:nvSpPr>
        <p:spPr>
          <a:xfrm>
            <a:off x="6981960" y="3429000"/>
            <a:ext cx="5084143" cy="1354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 pipelines (% &gt;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Way of chaining multiple operations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Represented by %&gt;%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Output of the expression on it LEFT and passes it as the first argument to the function on the RIGHT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010690-B498-2768-CEE8-A73A17C4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961" y="4793487"/>
            <a:ext cx="5084143" cy="1265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82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D26-9AB2-81D5-D781-C711DA95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3" y="54278"/>
            <a:ext cx="11824253" cy="946840"/>
          </a:xfrm>
        </p:spPr>
        <p:txBody>
          <a:bodyPr>
            <a:normAutofit/>
          </a:bodyPr>
          <a:lstStyle/>
          <a:p>
            <a:r>
              <a:rPr lang="en-US" dirty="0"/>
              <a:t>Reading the data – using </a:t>
            </a:r>
            <a:r>
              <a:rPr lang="en-US" i="1" dirty="0" err="1"/>
              <a:t>readr</a:t>
            </a:r>
            <a:r>
              <a:rPr lang="en-US" dirty="0"/>
              <a:t> from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8A65-2333-608F-C84E-59B8DCD6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04591-684B-BA19-25F6-96C22BACA50E}"/>
              </a:ext>
            </a:extLst>
          </p:cNvPr>
          <p:cNvSpPr txBox="1"/>
          <p:nvPr/>
        </p:nvSpPr>
        <p:spPr>
          <a:xfrm>
            <a:off x="0" y="6488668"/>
            <a:ext cx="396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https://tidyr.tidyverse.org/   AND https://readr.tidyverse.org</a:t>
            </a:r>
            <a:r>
              <a:rPr lang="en-US" dirty="0"/>
              <a:t>/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81881E-7332-6DC4-1378-1843B85D5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426" y="1114406"/>
            <a:ext cx="5784574" cy="3616375"/>
          </a:xfrm>
          <a:prstGeom prst="rect">
            <a:avLst/>
          </a:prstGeom>
          <a:solidFill>
            <a:srgbClr val="FCFC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 err="1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readr</a:t>
            </a:r>
            <a:r>
              <a:rPr lang="en-US" sz="1800" b="0" i="0" dirty="0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 is part of the core </a:t>
            </a:r>
            <a:r>
              <a:rPr lang="en-US" sz="1800" b="0" i="0" dirty="0" err="1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tidyverse</a:t>
            </a:r>
            <a:r>
              <a:rPr lang="en-US" sz="1800" b="0" i="0" dirty="0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 which can be loaded with </a:t>
            </a:r>
            <a:r>
              <a:rPr lang="en-US" sz="1800" b="0" i="1" dirty="0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library(</a:t>
            </a:r>
            <a:r>
              <a:rPr lang="en-US" sz="1800" b="0" i="1" dirty="0" err="1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tidyverse</a:t>
            </a:r>
            <a:r>
              <a:rPr lang="en-US" sz="1800" b="0" i="1" dirty="0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) </a:t>
            </a:r>
            <a:r>
              <a:rPr lang="en-US" sz="1800" b="0" i="0" dirty="0">
                <a:solidFill>
                  <a:srgbClr val="2E3A45"/>
                </a:solidFill>
                <a:effectLst/>
                <a:highlight>
                  <a:srgbClr val="FCFCFC"/>
                </a:highlight>
              </a:rPr>
              <a:t>OR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2E3A45"/>
                </a:solidFill>
                <a:highlight>
                  <a:srgbClr val="FCFCFC"/>
                </a:highlight>
              </a:rPr>
              <a:t># Alternatively, install just </a:t>
            </a:r>
            <a:r>
              <a:rPr lang="en-US" sz="1800" dirty="0" err="1">
                <a:solidFill>
                  <a:srgbClr val="2E3A45"/>
                </a:solidFill>
                <a:highlight>
                  <a:srgbClr val="FCFCFC"/>
                </a:highlight>
              </a:rPr>
              <a:t>readr</a:t>
            </a:r>
            <a:r>
              <a:rPr lang="en-US" sz="1800" dirty="0">
                <a:solidFill>
                  <a:srgbClr val="2E3A45"/>
                </a:solidFill>
                <a:highlight>
                  <a:srgbClr val="FCFCFC"/>
                </a:highlight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i="1" dirty="0">
                <a:solidFill>
                  <a:srgbClr val="2E3A45"/>
                </a:solidFill>
                <a:highlight>
                  <a:srgbClr val="FCFCFC"/>
                </a:highlight>
              </a:rPr>
              <a:t>		</a:t>
            </a:r>
            <a:r>
              <a:rPr lang="en-US" sz="1800" i="1" dirty="0" err="1">
                <a:solidFill>
                  <a:srgbClr val="2E3A45"/>
                </a:solidFill>
                <a:highlight>
                  <a:srgbClr val="FCFCFC"/>
                </a:highlight>
              </a:rPr>
              <a:t>install.packages</a:t>
            </a:r>
            <a:r>
              <a:rPr lang="en-US" sz="1800" i="1" dirty="0">
                <a:solidFill>
                  <a:srgbClr val="2E3A45"/>
                </a:solidFill>
                <a:highlight>
                  <a:srgbClr val="FCFCFC"/>
                </a:highlight>
              </a:rPr>
              <a:t>("</a:t>
            </a:r>
            <a:r>
              <a:rPr lang="en-US" sz="1800" i="1" dirty="0" err="1">
                <a:solidFill>
                  <a:srgbClr val="2E3A45"/>
                </a:solidFill>
                <a:highlight>
                  <a:srgbClr val="FCFCFC"/>
                </a:highlight>
              </a:rPr>
              <a:t>readr</a:t>
            </a:r>
            <a:r>
              <a:rPr lang="en-US" sz="1800" i="1" dirty="0">
                <a:solidFill>
                  <a:srgbClr val="2E3A45"/>
                </a:solidFill>
                <a:highlight>
                  <a:srgbClr val="FCFCFC"/>
                </a:highlight>
              </a:rPr>
              <a:t>")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i="1" dirty="0">
                <a:solidFill>
                  <a:srgbClr val="2E3A45"/>
                </a:solidFill>
                <a:highlight>
                  <a:srgbClr val="FCFCFC"/>
                </a:highlight>
              </a:rPr>
              <a:t>		library(‘</a:t>
            </a:r>
            <a:r>
              <a:rPr lang="en-US" sz="1800" i="1" dirty="0" err="1">
                <a:solidFill>
                  <a:srgbClr val="2E3A45"/>
                </a:solidFill>
                <a:highlight>
                  <a:srgbClr val="FCFCFC"/>
                </a:highlight>
              </a:rPr>
              <a:t>readr</a:t>
            </a:r>
            <a:r>
              <a:rPr lang="en-US" sz="1800" i="1" dirty="0">
                <a:solidFill>
                  <a:srgbClr val="2E3A45"/>
                </a:solidFill>
                <a:highlight>
                  <a:srgbClr val="FCFCFC"/>
                </a:highlight>
              </a:rPr>
              <a:t>’)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E3A45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</a:rPr>
              <a:t>readr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 supports the following file formats with these read_*() functions: (OR read.*())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read_csv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comma-separated values (CSV)</a:t>
            </a: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read_tsv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tab-separated values (TSV)</a:t>
            </a: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read_csv2()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semicolon-separated values with , as decimal</a:t>
            </a: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read_delim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2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delimited files (CSV and TSV are special cases)</a:t>
            </a: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  <a:hlinkClick r:id="rId3"/>
              </a:rPr>
              <a:t>read_fwf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3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fixed-width files</a:t>
            </a: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  <a:hlinkClick r:id="rId4"/>
              </a:rPr>
              <a:t>read_table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4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whitespace-separated files</a:t>
            </a:r>
          </a:p>
          <a:p>
            <a:pPr marL="625475" lvl="1" indent="-1682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E3A45"/>
                </a:solidFill>
                <a:effectLst/>
                <a:hlinkClick r:id="rId5"/>
              </a:rPr>
              <a:t>read_log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  <a:hlinkClick r:id="rId5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3A45"/>
                </a:solidFill>
                <a:effectLst/>
              </a:rPr>
              <a:t>: web log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8AC1E-23D4-9545-BF27-306F3D0A1BFB}"/>
              </a:ext>
            </a:extLst>
          </p:cNvPr>
          <p:cNvSpPr txBox="1"/>
          <p:nvPr/>
        </p:nvSpPr>
        <p:spPr>
          <a:xfrm>
            <a:off x="6223552" y="1114406"/>
            <a:ext cx="5657022" cy="36625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Column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each column should be converted from a character vector to a specific data type (e.g. character, numeric, datetime, etc.).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column specification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70C0"/>
                </a:solidFill>
              </a:rPr>
              <a:t>readr</a:t>
            </a:r>
            <a:r>
              <a:rPr lang="en-US" dirty="0">
                <a:solidFill>
                  <a:srgbClr val="0070C0"/>
                </a:solidFill>
              </a:rPr>
              <a:t> will guess column types from the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type guessing is very handy, especially during 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strategy is to check and provide explicit column types if needed</a:t>
            </a:r>
          </a:p>
          <a:p>
            <a:endParaRPr lang="en-US" sz="800" dirty="0"/>
          </a:p>
          <a:p>
            <a:r>
              <a:rPr lang="en-US" dirty="0"/>
              <a:t># To find the guessed column specifications by </a:t>
            </a:r>
            <a:r>
              <a:rPr lang="en-US" dirty="0" err="1"/>
              <a:t>readr</a:t>
            </a:r>
            <a:endParaRPr lang="en-US" dirty="0"/>
          </a:p>
          <a:p>
            <a:r>
              <a:rPr lang="en-US" i="1" dirty="0"/>
              <a:t>	spec(</a:t>
            </a:r>
            <a:r>
              <a:rPr lang="en-US" i="1" dirty="0" err="1"/>
              <a:t>data_obj</a:t>
            </a:r>
            <a:r>
              <a:rPr lang="en-US" i="1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FCD17-BC25-8C8D-4512-162AE89D9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836" y="4957357"/>
            <a:ext cx="4511431" cy="15774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50541-F6A2-E447-E6C5-ECBAB2C40CC8}"/>
              </a:ext>
            </a:extLst>
          </p:cNvPr>
          <p:cNvSpPr/>
          <p:nvPr/>
        </p:nvSpPr>
        <p:spPr>
          <a:xfrm>
            <a:off x="4850296" y="5118652"/>
            <a:ext cx="377687" cy="137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82FC4-5CF0-5FA2-451F-EB6D33C48214}"/>
              </a:ext>
            </a:extLst>
          </p:cNvPr>
          <p:cNvSpPr/>
          <p:nvPr/>
        </p:nvSpPr>
        <p:spPr>
          <a:xfrm>
            <a:off x="3967835" y="5466522"/>
            <a:ext cx="4511431" cy="2001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58D2D-4FEB-9134-34F1-205AF1A58859}"/>
              </a:ext>
            </a:extLst>
          </p:cNvPr>
          <p:cNvSpPr txBox="1"/>
          <p:nvPr/>
        </p:nvSpPr>
        <p:spPr>
          <a:xfrm>
            <a:off x="8748216" y="5376914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E4789-28DF-921D-8D23-A053D3E3B5C5}"/>
              </a:ext>
            </a:extLst>
          </p:cNvPr>
          <p:cNvSpPr txBox="1"/>
          <p:nvPr/>
        </p:nvSpPr>
        <p:spPr>
          <a:xfrm>
            <a:off x="4696239" y="6579752"/>
            <a:ext cx="904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71C83-B7BF-798F-6875-8B5F752DE2C7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479266" y="5561580"/>
            <a:ext cx="268950" cy="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DC75DC-9C3D-B69C-5ECD-CC521B73AC9A}"/>
              </a:ext>
            </a:extLst>
          </p:cNvPr>
          <p:cNvCxnSpPr>
            <a:cxnSpLocks/>
          </p:cNvCxnSpPr>
          <p:nvPr/>
        </p:nvCxnSpPr>
        <p:spPr>
          <a:xfrm flipH="1" flipV="1">
            <a:off x="5039139" y="6491897"/>
            <a:ext cx="11720" cy="21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A81F65-CCE3-7A4F-F57A-2BCDA73D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4" y="1418389"/>
            <a:ext cx="5406225" cy="30143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B1D93B4-339A-BB0E-45EF-33FE10A4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5" y="151253"/>
            <a:ext cx="12105015" cy="916778"/>
          </a:xfrm>
        </p:spPr>
        <p:txBody>
          <a:bodyPr>
            <a:noAutofit/>
          </a:bodyPr>
          <a:lstStyle/>
          <a:p>
            <a:r>
              <a:rPr lang="en-US" sz="3800" dirty="0"/>
              <a:t>Reading the data – using </a:t>
            </a:r>
            <a:r>
              <a:rPr lang="en-US" sz="3800" i="1" dirty="0"/>
              <a:t>Import Dataset in </a:t>
            </a:r>
            <a:r>
              <a:rPr lang="en-US" sz="3800" dirty="0"/>
              <a:t>Environment pane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8C759-0D75-3140-DB30-EE10CCB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31E88-19A9-DB5F-C35F-613F4B0A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69" y="2631688"/>
            <a:ext cx="5973896" cy="37009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B75C1E6-4DE9-4572-A500-391E58BCB0C9}"/>
              </a:ext>
            </a:extLst>
          </p:cNvPr>
          <p:cNvSpPr/>
          <p:nvPr/>
        </p:nvSpPr>
        <p:spPr>
          <a:xfrm>
            <a:off x="1329524" y="1685732"/>
            <a:ext cx="1123122" cy="5104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C076A0C6-4209-5F01-CC85-15656A1B2B85}"/>
              </a:ext>
            </a:extLst>
          </p:cNvPr>
          <p:cNvSpPr/>
          <p:nvPr/>
        </p:nvSpPr>
        <p:spPr>
          <a:xfrm rot="18599768">
            <a:off x="4640995" y="4486945"/>
            <a:ext cx="937785" cy="190989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40EFF-C36C-D770-EB12-1CCFC3A846C1}"/>
              </a:ext>
            </a:extLst>
          </p:cNvPr>
          <p:cNvSpPr/>
          <p:nvPr/>
        </p:nvSpPr>
        <p:spPr>
          <a:xfrm>
            <a:off x="1401417" y="2445026"/>
            <a:ext cx="1361661" cy="39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6B6247-64E3-1CF9-7142-4ED3B8B0827E}"/>
              </a:ext>
            </a:extLst>
          </p:cNvPr>
          <p:cNvSpPr/>
          <p:nvPr/>
        </p:nvSpPr>
        <p:spPr>
          <a:xfrm>
            <a:off x="7129669" y="5310252"/>
            <a:ext cx="2165433" cy="708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6395-BAD6-58DA-FF86-74251541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24" y="153192"/>
            <a:ext cx="10515600" cy="840721"/>
          </a:xfrm>
        </p:spPr>
        <p:txBody>
          <a:bodyPr/>
          <a:lstStyle/>
          <a:p>
            <a:r>
              <a:rPr lang="en-US" dirty="0"/>
              <a:t>Reshaping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55704-8E47-89AC-9E9C-8F7F33691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7524" y="990202"/>
            <a:ext cx="5188754" cy="487759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393939"/>
                </a:solidFill>
              </a:rPr>
              <a:t>S</a:t>
            </a:r>
            <a:r>
              <a:rPr lang="en-US" sz="1800" b="1" i="0" u="none" strike="noStrike" baseline="0" dirty="0">
                <a:solidFill>
                  <a:srgbClr val="393939"/>
                </a:solidFill>
              </a:rPr>
              <a:t>hape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 of our data is determined by 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how values are organized across rows and columns.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393939"/>
                </a:solidFill>
              </a:rPr>
              <a:t>R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eshaping data: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0" i="0" u="none" strike="noStrike" baseline="0" dirty="0">
                <a:solidFill>
                  <a:srgbClr val="393939"/>
                </a:solidFill>
              </a:rPr>
              <a:t> wide to long format or vice versa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393939"/>
                </a:solidFill>
              </a:rPr>
              <a:t>Should know the difference between observations and variables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393939"/>
                </a:solidFill>
              </a:rPr>
              <a:t>P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otentially resolve cases in which a single variable is spread across multiple columns or a single observation is spread across multiple rows</a:t>
            </a:r>
            <a:endParaRPr lang="en-US" sz="1800" b="1" i="0" u="none" strike="noStrike" baseline="0" dirty="0">
              <a:solidFill>
                <a:srgbClr val="393939"/>
              </a:solidFill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393939"/>
                </a:solidFill>
              </a:rPr>
              <a:t>In general: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393939"/>
                </a:solidFill>
              </a:rPr>
              <a:t>W</a:t>
            </a:r>
            <a:r>
              <a:rPr lang="en-US" sz="1400" b="0" i="0" u="none" strike="noStrike" baseline="0" dirty="0">
                <a:solidFill>
                  <a:srgbClr val="393939"/>
                </a:solidFill>
              </a:rPr>
              <a:t>ide data: a single metric spread across multiple columns ; often, but not always, takes on a matrix like appearance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393939"/>
                </a:solidFill>
              </a:rPr>
              <a:t>L</a:t>
            </a:r>
            <a:r>
              <a:rPr lang="en-US" sz="1400" b="0" i="0" u="none" strike="noStrike" baseline="0" dirty="0">
                <a:solidFill>
                  <a:srgbClr val="393939"/>
                </a:solidFill>
              </a:rPr>
              <a:t>ong data: each variable tends to have its own column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70C0"/>
                </a:solidFill>
              </a:rPr>
              <a:t>pivot_wider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() 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converts long format data to wide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70C0"/>
                </a:solidFill>
              </a:rPr>
              <a:t>pivot_longer</a:t>
            </a:r>
            <a:r>
              <a:rPr lang="en-US" sz="1800" b="0" i="0" u="none" strike="noStrike" baseline="0" dirty="0">
                <a:solidFill>
                  <a:srgbClr val="0070C0"/>
                </a:solidFill>
              </a:rPr>
              <a:t>() 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converts wide format data to long</a:t>
            </a:r>
          </a:p>
          <a:p>
            <a:pPr algn="l"/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C69AA-B00F-6BDB-D264-37715662BA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6084" y="1132727"/>
            <a:ext cx="6298392" cy="3116310"/>
          </a:xfrm>
          <a:ln w="9525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32B9D-FE1F-7276-723B-09164827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37E0D-E192-75E9-8742-466ADE48675F}"/>
              </a:ext>
            </a:extLst>
          </p:cNvPr>
          <p:cNvSpPr txBox="1"/>
          <p:nvPr/>
        </p:nvSpPr>
        <p:spPr>
          <a:xfrm>
            <a:off x="7951305" y="5355941"/>
            <a:ext cx="232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 VS Wide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6F7C3-EF00-A722-BFCD-5A215729003A}"/>
              </a:ext>
            </a:extLst>
          </p:cNvPr>
          <p:cNvCxnSpPr>
            <a:cxnSpLocks/>
          </p:cNvCxnSpPr>
          <p:nvPr/>
        </p:nvCxnSpPr>
        <p:spPr>
          <a:xfrm flipH="1" flipV="1">
            <a:off x="7454348" y="3925957"/>
            <a:ext cx="1003852" cy="1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B83C1E-5DCA-F2FA-D13A-9DE6AAA37C63}"/>
              </a:ext>
            </a:extLst>
          </p:cNvPr>
          <p:cNvCxnSpPr>
            <a:cxnSpLocks/>
          </p:cNvCxnSpPr>
          <p:nvPr/>
        </p:nvCxnSpPr>
        <p:spPr>
          <a:xfrm flipV="1">
            <a:off x="9571383" y="2852530"/>
            <a:ext cx="1461052" cy="255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3F915F-6E8B-51F5-62FA-1EEE27D26340}"/>
              </a:ext>
            </a:extLst>
          </p:cNvPr>
          <p:cNvSpPr txBox="1"/>
          <p:nvPr/>
        </p:nvSpPr>
        <p:spPr>
          <a:xfrm>
            <a:off x="317524" y="6475254"/>
            <a:ext cx="6097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https://bioinformatics.ccr.cancer.gov/docs/data-wrangle-with-r/pdf/combined.pdf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B0F20-23CC-9119-49FF-3FDFDEF3F5DC}"/>
              </a:ext>
            </a:extLst>
          </p:cNvPr>
          <p:cNvSpPr txBox="1"/>
          <p:nvPr/>
        </p:nvSpPr>
        <p:spPr>
          <a:xfrm>
            <a:off x="231912" y="5892581"/>
            <a:ext cx="1177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These definitions depend on what is being ultimately considered a variable and what an observation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2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8BD-A99F-B745-9BCF-654B805D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235917"/>
            <a:ext cx="10515600" cy="787814"/>
          </a:xfrm>
        </p:spPr>
        <p:txBody>
          <a:bodyPr/>
          <a:lstStyle/>
          <a:p>
            <a:r>
              <a:rPr lang="en-US" dirty="0"/>
              <a:t>Organizing the data – </a:t>
            </a:r>
            <a:r>
              <a:rPr lang="en-US" i="1" dirty="0"/>
              <a:t>Unite</a:t>
            </a:r>
            <a:r>
              <a:rPr lang="en-US" dirty="0"/>
              <a:t> and </a:t>
            </a:r>
            <a:r>
              <a:rPr lang="en-US" i="1" dirty="0"/>
              <a:t>Separate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2FD769-0D7D-69A3-634E-A1B7250CF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35" y="1418121"/>
            <a:ext cx="4253948" cy="4351338"/>
          </a:xfrm>
        </p:spPr>
        <p:txBody>
          <a:bodyPr>
            <a:norm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separate</a:t>
            </a:r>
            <a:r>
              <a:rPr lang="en-US" sz="1800" dirty="0"/>
              <a:t> - 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used to split columns</a:t>
            </a:r>
          </a:p>
          <a:p>
            <a:r>
              <a:rPr lang="en-US" sz="1800" b="1" i="1" dirty="0">
                <a:solidFill>
                  <a:srgbClr val="0070C0"/>
                </a:solidFill>
              </a:rPr>
              <a:t>u</a:t>
            </a:r>
            <a:r>
              <a:rPr lang="en-US" sz="1800" b="1" i="1" u="none" strike="noStrike" baseline="0" dirty="0">
                <a:solidFill>
                  <a:srgbClr val="0070C0"/>
                </a:solidFill>
              </a:rPr>
              <a:t>nite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 – </a:t>
            </a:r>
            <a:r>
              <a:rPr lang="en-US" sz="1800" dirty="0">
                <a:solidFill>
                  <a:srgbClr val="393939"/>
                </a:solidFill>
              </a:rPr>
              <a:t>used to 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combine columns</a:t>
            </a:r>
          </a:p>
          <a:p>
            <a:r>
              <a:rPr lang="en-US" sz="1800" dirty="0">
                <a:solidFill>
                  <a:srgbClr val="393939"/>
                </a:solidFill>
              </a:rPr>
              <a:t>Example:</a:t>
            </a:r>
          </a:p>
          <a:p>
            <a:pPr algn="l"/>
            <a:r>
              <a:rPr lang="en-US" sz="1800" dirty="0">
                <a:solidFill>
                  <a:srgbClr val="393939"/>
                </a:solidFill>
              </a:rPr>
              <a:t>A column value has 2 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types of information combined (e.g. an </a:t>
            </a:r>
            <a:r>
              <a:rPr lang="en-US" sz="1800" b="0" i="0" u="none" strike="noStrike" baseline="0" dirty="0" err="1">
                <a:solidFill>
                  <a:srgbClr val="393939"/>
                </a:solidFill>
              </a:rPr>
              <a:t>Ensembl</a:t>
            </a:r>
            <a:r>
              <a:rPr lang="en-US" sz="1800" b="0" i="0" u="none" strike="noStrike" baseline="0" dirty="0">
                <a:solidFill>
                  <a:srgbClr val="393939"/>
                </a:solidFill>
              </a:rPr>
              <a:t> id and a gene abbreviation, joined by “_”)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393939"/>
                </a:solidFill>
              </a:rPr>
              <a:t>		</a:t>
            </a:r>
            <a:r>
              <a:rPr lang="en-US" sz="2000" dirty="0">
                <a:solidFill>
                  <a:srgbClr val="393939"/>
                </a:solidFill>
              </a:rPr>
              <a:t>Feature</a:t>
            </a:r>
            <a:endParaRPr lang="en-US" sz="2000" b="0" i="0" u="none" strike="noStrike" baseline="0" dirty="0">
              <a:solidFill>
                <a:srgbClr val="393939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393939"/>
                </a:solidFill>
              </a:rPr>
              <a:t>	</a:t>
            </a:r>
            <a:r>
              <a:rPr lang="en-US" sz="1400" b="0" i="0" u="none" strike="noStrike" baseline="0" dirty="0">
                <a:solidFill>
                  <a:srgbClr val="37474F"/>
                </a:solidFill>
              </a:rPr>
              <a:t>ENSG00000000003_TSPAN61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37474F"/>
                </a:solidFill>
              </a:rPr>
              <a:t>	</a:t>
            </a:r>
            <a:r>
              <a:rPr lang="en-US" sz="1400" b="0" i="0" u="none" strike="noStrike" baseline="0" dirty="0">
                <a:solidFill>
                  <a:srgbClr val="37474F"/>
                </a:solidFill>
              </a:rPr>
              <a:t>ENSG00000000003_TSPAN62</a:t>
            </a:r>
            <a:endParaRPr lang="en-US" sz="1400" dirty="0">
              <a:solidFill>
                <a:srgbClr val="37474F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i="0" u="none" strike="noStrike" baseline="0" dirty="0">
                <a:solidFill>
                  <a:srgbClr val="37474F"/>
                </a:solidFill>
              </a:rPr>
              <a:t>	ENSG00000000003_TSPAN63</a:t>
            </a:r>
            <a:endParaRPr lang="en-US" sz="1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EB3895-B344-DA5E-3D01-00D10EA48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809" y="1341783"/>
            <a:ext cx="6973956" cy="4835180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7474F"/>
                </a:solidFill>
              </a:rPr>
              <a:t>  data1 </a:t>
            </a:r>
            <a:r>
              <a:rPr lang="en-US" sz="2400" b="0" i="0" u="none" strike="noStrike" baseline="0" dirty="0">
                <a:solidFill>
                  <a:srgbClr val="37474F"/>
                </a:solidFill>
              </a:rPr>
              <a:t>&lt;- separate(data, Feature, 			 	into = c("</a:t>
            </a:r>
            <a:r>
              <a:rPr lang="en-US" sz="2400" b="0" i="0" u="none" strike="noStrike" baseline="0" dirty="0" err="1">
                <a:solidFill>
                  <a:srgbClr val="37474F"/>
                </a:solidFill>
              </a:rPr>
              <a:t>Ensembl_ID</a:t>
            </a:r>
            <a:r>
              <a:rPr lang="en-US" sz="2400" b="0" i="0" u="none" strike="noStrike" baseline="0" dirty="0">
                <a:solidFill>
                  <a:srgbClr val="37474F"/>
                </a:solidFill>
              </a:rPr>
              <a:t>", "</a:t>
            </a:r>
            <a:r>
              <a:rPr lang="en-US" sz="2400" b="0" i="0" u="none" strike="noStrike" baseline="0" dirty="0" err="1">
                <a:solidFill>
                  <a:srgbClr val="37474F"/>
                </a:solidFill>
              </a:rPr>
              <a:t>gene_abb</a:t>
            </a:r>
            <a:r>
              <a:rPr lang="en-US" sz="2400" b="0" i="0" u="none" strike="noStrike" baseline="0" dirty="0">
                <a:solidFill>
                  <a:srgbClr val="37474F"/>
                </a:solidFill>
              </a:rPr>
              <a:t>"),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i="0" u="none" strike="noStrike" baseline="0" dirty="0">
                <a:solidFill>
                  <a:srgbClr val="37474F"/>
                </a:solidFill>
              </a:rPr>
              <a:t>	</a:t>
            </a:r>
            <a:r>
              <a:rPr lang="en-US" sz="2400" b="0" i="0" u="none" strike="noStrike" baseline="0" dirty="0" err="1">
                <a:solidFill>
                  <a:srgbClr val="37474F"/>
                </a:solidFill>
              </a:rPr>
              <a:t>sep</a:t>
            </a:r>
            <a:r>
              <a:rPr lang="en-US" sz="2400" b="0" i="0" u="none" strike="noStrike" baseline="0" dirty="0">
                <a:solidFill>
                  <a:srgbClr val="37474F"/>
                </a:solidFill>
              </a:rPr>
              <a:t> = “_", remove=TRUE)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71F0A-5519-3348-CBF9-0D400CFD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A5B1D-9010-8A90-1C57-1602123AE545}"/>
              </a:ext>
            </a:extLst>
          </p:cNvPr>
          <p:cNvSpPr txBox="1"/>
          <p:nvPr/>
        </p:nvSpPr>
        <p:spPr>
          <a:xfrm>
            <a:off x="317524" y="6475254"/>
            <a:ext cx="60976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https://bioinformatics.ccr.cancer.gov/docs/data-wrangle-with-r/pdf/combined.pdf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207F0D-C874-E8E4-C3E7-02826144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48" y="2721089"/>
            <a:ext cx="5512158" cy="7328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F7B23-6E2D-78FD-C6DB-57682700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71" y="5052314"/>
            <a:ext cx="5512158" cy="7133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3FA4B7-82E1-623B-485F-A41AF2C5BCF7}"/>
              </a:ext>
            </a:extLst>
          </p:cNvPr>
          <p:cNvSpPr txBox="1"/>
          <p:nvPr/>
        </p:nvSpPr>
        <p:spPr>
          <a:xfrm>
            <a:off x="5094260" y="3652945"/>
            <a:ext cx="5183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data2 &lt;- unite(data1, "Feature", 		 	c(</a:t>
            </a:r>
            <a:r>
              <a:rPr lang="en-US" sz="2400" dirty="0" err="1"/>
              <a:t>Ensembl_ID,gene_abb</a:t>
            </a:r>
            <a:r>
              <a:rPr lang="en-US" sz="2400" dirty="0"/>
              <a:t>),</a:t>
            </a:r>
          </a:p>
          <a:p>
            <a:r>
              <a:rPr lang="en-US" sz="2400" dirty="0"/>
              <a:t>                	</a:t>
            </a:r>
            <a:r>
              <a:rPr lang="en-US" sz="2400" dirty="0" err="1"/>
              <a:t>sep</a:t>
            </a:r>
            <a:r>
              <a:rPr lang="en-US" sz="2400" dirty="0"/>
              <a:t>="_")</a:t>
            </a:r>
          </a:p>
        </p:txBody>
      </p:sp>
    </p:spTree>
    <p:extLst>
      <p:ext uri="{BB962C8B-B14F-4D97-AF65-F5344CB8AC3E}">
        <p14:creationId xmlns:p14="http://schemas.microsoft.com/office/powerpoint/2010/main" val="344600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C109-B498-278A-9922-97D9688D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292100"/>
            <a:ext cx="11608904" cy="777874"/>
          </a:xfrm>
        </p:spPr>
        <p:txBody>
          <a:bodyPr>
            <a:normAutofit/>
          </a:bodyPr>
          <a:lstStyle/>
          <a:p>
            <a:r>
              <a:rPr lang="en-US" dirty="0"/>
              <a:t>Manipulating and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632E-AD8D-E938-6C9A-36F22024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4" y="1345267"/>
            <a:ext cx="10515600" cy="4735789"/>
          </a:xfrm>
        </p:spPr>
        <p:txBody>
          <a:bodyPr/>
          <a:lstStyle/>
          <a:p>
            <a:r>
              <a:rPr lang="en-US" dirty="0"/>
              <a:t>Duplicates </a:t>
            </a:r>
          </a:p>
          <a:p>
            <a:pPr lvl="1"/>
            <a:r>
              <a:rPr lang="en-US" dirty="0"/>
              <a:t>Finding and removing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Handling missing values (NA)</a:t>
            </a:r>
          </a:p>
          <a:p>
            <a:pPr lvl="1"/>
            <a:r>
              <a:rPr lang="en-US" dirty="0"/>
              <a:t>Checking if there are missing values? </a:t>
            </a:r>
            <a:r>
              <a:rPr lang="en-US" i="1" dirty="0"/>
              <a:t>is.na(data)</a:t>
            </a:r>
          </a:p>
          <a:p>
            <a:pPr lvl="1"/>
            <a:r>
              <a:rPr lang="en-US" dirty="0"/>
              <a:t>Imputing (replacing NA by column mean or 0 or something else)</a:t>
            </a:r>
          </a:p>
          <a:p>
            <a:pPr lvl="1"/>
            <a:r>
              <a:rPr lang="en-US" dirty="0"/>
              <a:t>Deleting NA rows</a:t>
            </a:r>
          </a:p>
          <a:p>
            <a:pPr lvl="1"/>
            <a:endParaRPr lang="en-US" dirty="0"/>
          </a:p>
          <a:p>
            <a:r>
              <a:rPr lang="en-US" dirty="0"/>
              <a:t>Correcting data type of the columns</a:t>
            </a:r>
          </a:p>
          <a:p>
            <a:r>
              <a:rPr lang="en-US" dirty="0"/>
              <a:t>Replacing incorrect strings / renaming column names and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97AE-0420-48D1-9BFA-0E83F0BB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D775-366A-4CC8-BC30-D31CB74BB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4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817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Office Theme</vt:lpstr>
      <vt:lpstr>Data Wrangling with R</vt:lpstr>
      <vt:lpstr>Agenda </vt:lpstr>
      <vt:lpstr>What is Data Wrangling?</vt:lpstr>
      <vt:lpstr>Packages and functions</vt:lpstr>
      <vt:lpstr>Reading the data – using readr from tidyverse</vt:lpstr>
      <vt:lpstr>Reading the data – using Import Dataset in Environment pane  </vt:lpstr>
      <vt:lpstr>Reshaping the data</vt:lpstr>
      <vt:lpstr>Organizing the data – Unite and Separate</vt:lpstr>
      <vt:lpstr>Manipulating and cleaning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Srivastava, Vandana</dc:creator>
  <cp:lastModifiedBy>Srivastava, Vandana</cp:lastModifiedBy>
  <cp:revision>30</cp:revision>
  <dcterms:created xsi:type="dcterms:W3CDTF">2024-07-10T00:42:30Z</dcterms:created>
  <dcterms:modified xsi:type="dcterms:W3CDTF">2024-07-11T13:25:36Z</dcterms:modified>
</cp:coreProperties>
</file>