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1" r:id="rId8"/>
    <p:sldId id="262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7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77BCC0-5DD2-4CD5-887B-31884FFA444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AA0FC-EF5A-44BC-A7B5-A35B1002ECF9}">
      <dgm:prSet phldrT="[Text]" custT="1"/>
      <dgm:spPr/>
      <dgm:t>
        <a:bodyPr/>
        <a:lstStyle/>
        <a:p>
          <a:r>
            <a:rPr lang="en-US" sz="1600" b="1" dirty="0" err="1"/>
            <a:t>Cellranger</a:t>
          </a:r>
          <a:r>
            <a:rPr lang="en-US" sz="1600" b="1" dirty="0"/>
            <a:t> pipeline output feature- barcodes matrices</a:t>
          </a:r>
        </a:p>
      </dgm:t>
    </dgm:pt>
    <dgm:pt modelId="{1220BED3-4BE1-4371-913B-6D7E96F0296D}" type="parTrans" cxnId="{FDF2CECA-D32E-4549-A889-029FA0F1C30A}">
      <dgm:prSet/>
      <dgm:spPr/>
      <dgm:t>
        <a:bodyPr/>
        <a:lstStyle/>
        <a:p>
          <a:endParaRPr lang="en-US"/>
        </a:p>
      </dgm:t>
    </dgm:pt>
    <dgm:pt modelId="{21408CFC-F2E1-4DAC-9546-74722F8490DF}" type="sibTrans" cxnId="{FDF2CECA-D32E-4549-A889-029FA0F1C30A}">
      <dgm:prSet/>
      <dgm:spPr/>
      <dgm:t>
        <a:bodyPr/>
        <a:lstStyle/>
        <a:p>
          <a:endParaRPr lang="en-US"/>
        </a:p>
      </dgm:t>
    </dgm:pt>
    <dgm:pt modelId="{5CF46DA1-9C71-43D1-878E-0EA5D6F9790D}">
      <dgm:prSet phldrT="[Text]" custT="1"/>
      <dgm:spPr/>
      <dgm:t>
        <a:bodyPr/>
        <a:lstStyle/>
        <a:p>
          <a:r>
            <a:rPr lang="en-US" sz="1400" b="1" dirty="0" err="1"/>
            <a:t>raw_feature_bc_matrix</a:t>
          </a:r>
          <a:r>
            <a:rPr lang="en-US" sz="1400" b="1" dirty="0"/>
            <a:t> </a:t>
          </a:r>
        </a:p>
      </dgm:t>
    </dgm:pt>
    <dgm:pt modelId="{740539A0-3D11-4171-90C4-3051151DC7EE}" type="parTrans" cxnId="{E88FFEE3-E7F3-4A36-A2F6-EF4354713DD0}">
      <dgm:prSet/>
      <dgm:spPr/>
      <dgm:t>
        <a:bodyPr/>
        <a:lstStyle/>
        <a:p>
          <a:endParaRPr lang="en-US"/>
        </a:p>
      </dgm:t>
    </dgm:pt>
    <dgm:pt modelId="{13EFE6C3-C646-44D3-A02F-325451FAA101}" type="sibTrans" cxnId="{E88FFEE3-E7F3-4A36-A2F6-EF4354713DD0}">
      <dgm:prSet/>
      <dgm:spPr/>
      <dgm:t>
        <a:bodyPr/>
        <a:lstStyle/>
        <a:p>
          <a:endParaRPr lang="en-US"/>
        </a:p>
      </dgm:t>
    </dgm:pt>
    <dgm:pt modelId="{EE15360F-04F0-4DA3-9834-7F6AE7FB8D47}">
      <dgm:prSet phldrT="[Text]" custT="1"/>
      <dgm:spPr/>
      <dgm:t>
        <a:bodyPr/>
        <a:lstStyle/>
        <a:p>
          <a:r>
            <a:rPr lang="en-US" sz="1400" b="1" dirty="0"/>
            <a:t>Unfiltered feature-barcode matrix </a:t>
          </a:r>
          <a:r>
            <a:rPr lang="en-US" sz="1400" dirty="0"/>
            <a:t>(Includes every barcode from the fixed list of known-good barcode sequences that has at least 1 read)</a:t>
          </a:r>
        </a:p>
      </dgm:t>
    </dgm:pt>
    <dgm:pt modelId="{DE349C70-2FA4-4CE7-980E-148368AB0114}" type="parTrans" cxnId="{2B420A80-25BB-47BC-B8A4-7E740B663006}">
      <dgm:prSet/>
      <dgm:spPr/>
      <dgm:t>
        <a:bodyPr/>
        <a:lstStyle/>
        <a:p>
          <a:endParaRPr lang="en-US"/>
        </a:p>
      </dgm:t>
    </dgm:pt>
    <dgm:pt modelId="{FF5971DE-8F60-4B79-AC66-CC363F025B00}" type="sibTrans" cxnId="{2B420A80-25BB-47BC-B8A4-7E740B663006}">
      <dgm:prSet/>
      <dgm:spPr/>
      <dgm:t>
        <a:bodyPr/>
        <a:lstStyle/>
        <a:p>
          <a:endParaRPr lang="en-US"/>
        </a:p>
      </dgm:t>
    </dgm:pt>
    <dgm:pt modelId="{70141FEE-93D8-4E7A-8999-5BFDA77AA568}">
      <dgm:prSet phldrT="[Text]" custT="1"/>
      <dgm:spPr/>
      <dgm:t>
        <a:bodyPr/>
        <a:lstStyle/>
        <a:p>
          <a:r>
            <a:rPr lang="en-US" sz="1400" b="1" dirty="0" err="1"/>
            <a:t>filtered_feature_bc_matrix</a:t>
          </a:r>
          <a:r>
            <a:rPr lang="en-US" sz="1400" b="1" dirty="0"/>
            <a:t> </a:t>
          </a:r>
        </a:p>
      </dgm:t>
    </dgm:pt>
    <dgm:pt modelId="{FD0EAA84-382C-4EE5-BF1A-0269B18F1483}" type="parTrans" cxnId="{74CE843F-CD40-47CD-88DB-3F7CF87DC409}">
      <dgm:prSet/>
      <dgm:spPr/>
      <dgm:t>
        <a:bodyPr/>
        <a:lstStyle/>
        <a:p>
          <a:endParaRPr lang="en-US"/>
        </a:p>
      </dgm:t>
    </dgm:pt>
    <dgm:pt modelId="{87EC3F7E-5E03-4D47-AFA2-DE14A257862D}" type="sibTrans" cxnId="{74CE843F-CD40-47CD-88DB-3F7CF87DC409}">
      <dgm:prSet/>
      <dgm:spPr/>
      <dgm:t>
        <a:bodyPr/>
        <a:lstStyle/>
        <a:p>
          <a:endParaRPr lang="en-US"/>
        </a:p>
      </dgm:t>
    </dgm:pt>
    <dgm:pt modelId="{128A0615-8392-450A-9FDC-293DAB4AA655}">
      <dgm:prSet phldrT="[Text]"/>
      <dgm:spPr/>
      <dgm:t>
        <a:bodyPr/>
        <a:lstStyle/>
        <a:p>
          <a:r>
            <a:rPr lang="en-US" b="1" dirty="0"/>
            <a:t>Filtered feature-barcode matrix</a:t>
          </a:r>
        </a:p>
        <a:p>
          <a:r>
            <a:rPr lang="en-US" dirty="0"/>
            <a:t>(Includes only detected cell associated barcodes)</a:t>
          </a:r>
        </a:p>
      </dgm:t>
    </dgm:pt>
    <dgm:pt modelId="{9522694D-51D2-4DD6-9DB2-64ACEE92CD8C}" type="parTrans" cxnId="{15E37D65-5FA3-4662-8EB5-6999B5855C88}">
      <dgm:prSet/>
      <dgm:spPr/>
      <dgm:t>
        <a:bodyPr/>
        <a:lstStyle/>
        <a:p>
          <a:endParaRPr lang="en-US"/>
        </a:p>
      </dgm:t>
    </dgm:pt>
    <dgm:pt modelId="{2D1E7E74-B21C-4C83-AE77-45B5B4FB2929}" type="sibTrans" cxnId="{15E37D65-5FA3-4662-8EB5-6999B5855C88}">
      <dgm:prSet/>
      <dgm:spPr/>
      <dgm:t>
        <a:bodyPr/>
        <a:lstStyle/>
        <a:p>
          <a:endParaRPr lang="en-US"/>
        </a:p>
      </dgm:t>
    </dgm:pt>
    <dgm:pt modelId="{77324A5C-18D1-43F2-B788-AE676B5F6C36}" type="pres">
      <dgm:prSet presAssocID="{B677BCC0-5DD2-4CD5-887B-31884FFA444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814437-5378-4F24-93F0-34BF13ECB7BF}" type="pres">
      <dgm:prSet presAssocID="{1ECAA0FC-EF5A-44BC-A7B5-A35B1002ECF9}" presName="hierRoot1" presStyleCnt="0"/>
      <dgm:spPr/>
    </dgm:pt>
    <dgm:pt modelId="{81D2E025-DC07-4CE3-A81F-714BD95E6FD3}" type="pres">
      <dgm:prSet presAssocID="{1ECAA0FC-EF5A-44BC-A7B5-A35B1002ECF9}" presName="composite" presStyleCnt="0"/>
      <dgm:spPr/>
    </dgm:pt>
    <dgm:pt modelId="{FDF94A60-F47B-48B8-B737-84C409942B6D}" type="pres">
      <dgm:prSet presAssocID="{1ECAA0FC-EF5A-44BC-A7B5-A35B1002ECF9}" presName="background" presStyleLbl="node0" presStyleIdx="0" presStyleCnt="1"/>
      <dgm:spPr/>
    </dgm:pt>
    <dgm:pt modelId="{D089F9BB-203F-43AE-AF23-B4D73A4D974C}" type="pres">
      <dgm:prSet presAssocID="{1ECAA0FC-EF5A-44BC-A7B5-A35B1002ECF9}" presName="text" presStyleLbl="fgAcc0" presStyleIdx="0" presStyleCnt="1" custLinFactNeighborY="-5808">
        <dgm:presLayoutVars>
          <dgm:chPref val="3"/>
        </dgm:presLayoutVars>
      </dgm:prSet>
      <dgm:spPr/>
    </dgm:pt>
    <dgm:pt modelId="{0B2F42C3-DAB3-48F8-819A-A42A922EA1E3}" type="pres">
      <dgm:prSet presAssocID="{1ECAA0FC-EF5A-44BC-A7B5-A35B1002ECF9}" presName="hierChild2" presStyleCnt="0"/>
      <dgm:spPr/>
    </dgm:pt>
    <dgm:pt modelId="{5ECA2583-3BE8-4C0D-90F9-30579D14714C}" type="pres">
      <dgm:prSet presAssocID="{740539A0-3D11-4171-90C4-3051151DC7EE}" presName="Name10" presStyleLbl="parChTrans1D2" presStyleIdx="0" presStyleCnt="2"/>
      <dgm:spPr/>
    </dgm:pt>
    <dgm:pt modelId="{5E8BB206-6013-4E05-B653-1672656B36CD}" type="pres">
      <dgm:prSet presAssocID="{5CF46DA1-9C71-43D1-878E-0EA5D6F9790D}" presName="hierRoot2" presStyleCnt="0"/>
      <dgm:spPr/>
    </dgm:pt>
    <dgm:pt modelId="{96AF0165-6206-4382-90B1-C14EA8778B9E}" type="pres">
      <dgm:prSet presAssocID="{5CF46DA1-9C71-43D1-878E-0EA5D6F9790D}" presName="composite2" presStyleCnt="0"/>
      <dgm:spPr/>
    </dgm:pt>
    <dgm:pt modelId="{20B55CD4-AFA5-421C-8F10-A6EC6FCF599B}" type="pres">
      <dgm:prSet presAssocID="{5CF46DA1-9C71-43D1-878E-0EA5D6F9790D}" presName="background2" presStyleLbl="node2" presStyleIdx="0" presStyleCnt="2"/>
      <dgm:spPr/>
    </dgm:pt>
    <dgm:pt modelId="{50FF1EB0-70F0-4D24-945F-5C7F47CCB68C}" type="pres">
      <dgm:prSet presAssocID="{5CF46DA1-9C71-43D1-878E-0EA5D6F9790D}" presName="text2" presStyleLbl="fgAcc2" presStyleIdx="0" presStyleCnt="2" custScaleX="123967">
        <dgm:presLayoutVars>
          <dgm:chPref val="3"/>
        </dgm:presLayoutVars>
      </dgm:prSet>
      <dgm:spPr/>
    </dgm:pt>
    <dgm:pt modelId="{9FF7A3C1-80F0-4A3B-866C-94D55E2FF2EB}" type="pres">
      <dgm:prSet presAssocID="{5CF46DA1-9C71-43D1-878E-0EA5D6F9790D}" presName="hierChild3" presStyleCnt="0"/>
      <dgm:spPr/>
    </dgm:pt>
    <dgm:pt modelId="{E6F0D986-7EF0-425D-9056-92AA7FA0B576}" type="pres">
      <dgm:prSet presAssocID="{DE349C70-2FA4-4CE7-980E-148368AB0114}" presName="Name17" presStyleLbl="parChTrans1D3" presStyleIdx="0" presStyleCnt="2"/>
      <dgm:spPr/>
    </dgm:pt>
    <dgm:pt modelId="{0C21FF67-38C9-479C-9C1D-A0E3F107A909}" type="pres">
      <dgm:prSet presAssocID="{EE15360F-04F0-4DA3-9834-7F6AE7FB8D47}" presName="hierRoot3" presStyleCnt="0"/>
      <dgm:spPr/>
    </dgm:pt>
    <dgm:pt modelId="{467BA061-1B8F-4F2D-9210-4DE38AC91800}" type="pres">
      <dgm:prSet presAssocID="{EE15360F-04F0-4DA3-9834-7F6AE7FB8D47}" presName="composite3" presStyleCnt="0"/>
      <dgm:spPr/>
    </dgm:pt>
    <dgm:pt modelId="{85844B48-BA9F-4ECB-9CD6-FA5674D30298}" type="pres">
      <dgm:prSet presAssocID="{EE15360F-04F0-4DA3-9834-7F6AE7FB8D47}" presName="background3" presStyleLbl="node3" presStyleIdx="0" presStyleCnt="2"/>
      <dgm:spPr/>
    </dgm:pt>
    <dgm:pt modelId="{D1DF5462-B217-4D40-BF36-FA56D40E5AFA}" type="pres">
      <dgm:prSet presAssocID="{EE15360F-04F0-4DA3-9834-7F6AE7FB8D47}" presName="text3" presStyleLbl="fgAcc3" presStyleIdx="0" presStyleCnt="2" custScaleX="152652">
        <dgm:presLayoutVars>
          <dgm:chPref val="3"/>
        </dgm:presLayoutVars>
      </dgm:prSet>
      <dgm:spPr/>
    </dgm:pt>
    <dgm:pt modelId="{076433C3-6028-4297-BCE4-5AC6F6B9B92D}" type="pres">
      <dgm:prSet presAssocID="{EE15360F-04F0-4DA3-9834-7F6AE7FB8D47}" presName="hierChild4" presStyleCnt="0"/>
      <dgm:spPr/>
    </dgm:pt>
    <dgm:pt modelId="{F693BC03-6FAE-4E7D-AB08-6746AE5218A0}" type="pres">
      <dgm:prSet presAssocID="{FD0EAA84-382C-4EE5-BF1A-0269B18F1483}" presName="Name10" presStyleLbl="parChTrans1D2" presStyleIdx="1" presStyleCnt="2"/>
      <dgm:spPr/>
    </dgm:pt>
    <dgm:pt modelId="{561165B3-F577-4B64-92FE-1B0A549C2C28}" type="pres">
      <dgm:prSet presAssocID="{70141FEE-93D8-4E7A-8999-5BFDA77AA568}" presName="hierRoot2" presStyleCnt="0"/>
      <dgm:spPr/>
    </dgm:pt>
    <dgm:pt modelId="{769BC244-3E34-467E-BA5C-FAD50F8F978D}" type="pres">
      <dgm:prSet presAssocID="{70141FEE-93D8-4E7A-8999-5BFDA77AA568}" presName="composite2" presStyleCnt="0"/>
      <dgm:spPr/>
    </dgm:pt>
    <dgm:pt modelId="{6E7A3896-B78E-4F57-9D72-CC1A07997DBC}" type="pres">
      <dgm:prSet presAssocID="{70141FEE-93D8-4E7A-8999-5BFDA77AA568}" presName="background2" presStyleLbl="node2" presStyleIdx="1" presStyleCnt="2"/>
      <dgm:spPr/>
    </dgm:pt>
    <dgm:pt modelId="{FD5B4C3F-3B6C-4F1E-A56F-9EE1FAD85546}" type="pres">
      <dgm:prSet presAssocID="{70141FEE-93D8-4E7A-8999-5BFDA77AA568}" presName="text2" presStyleLbl="fgAcc2" presStyleIdx="1" presStyleCnt="2" custScaleX="125137">
        <dgm:presLayoutVars>
          <dgm:chPref val="3"/>
        </dgm:presLayoutVars>
      </dgm:prSet>
      <dgm:spPr/>
    </dgm:pt>
    <dgm:pt modelId="{F3C18A12-94FC-4B63-AC25-D17CE84051C1}" type="pres">
      <dgm:prSet presAssocID="{70141FEE-93D8-4E7A-8999-5BFDA77AA568}" presName="hierChild3" presStyleCnt="0"/>
      <dgm:spPr/>
    </dgm:pt>
    <dgm:pt modelId="{06F31167-52CA-461C-8B97-9576490DF057}" type="pres">
      <dgm:prSet presAssocID="{9522694D-51D2-4DD6-9DB2-64ACEE92CD8C}" presName="Name17" presStyleLbl="parChTrans1D3" presStyleIdx="1" presStyleCnt="2"/>
      <dgm:spPr/>
    </dgm:pt>
    <dgm:pt modelId="{6561D61A-3C04-4785-A859-F7EF9E9112DD}" type="pres">
      <dgm:prSet presAssocID="{128A0615-8392-450A-9FDC-293DAB4AA655}" presName="hierRoot3" presStyleCnt="0"/>
      <dgm:spPr/>
    </dgm:pt>
    <dgm:pt modelId="{CAC4D7E8-BC5A-4891-A647-6DE48D214A0E}" type="pres">
      <dgm:prSet presAssocID="{128A0615-8392-450A-9FDC-293DAB4AA655}" presName="composite3" presStyleCnt="0"/>
      <dgm:spPr/>
    </dgm:pt>
    <dgm:pt modelId="{441DECAA-8408-472E-B6E4-71042E21D09E}" type="pres">
      <dgm:prSet presAssocID="{128A0615-8392-450A-9FDC-293DAB4AA655}" presName="background3" presStyleLbl="node3" presStyleIdx="1" presStyleCnt="2"/>
      <dgm:spPr/>
    </dgm:pt>
    <dgm:pt modelId="{72313120-72E9-4645-A493-176EF081A4B5}" type="pres">
      <dgm:prSet presAssocID="{128A0615-8392-450A-9FDC-293DAB4AA655}" presName="text3" presStyleLbl="fgAcc3" presStyleIdx="1" presStyleCnt="2" custScaleX="152118">
        <dgm:presLayoutVars>
          <dgm:chPref val="3"/>
        </dgm:presLayoutVars>
      </dgm:prSet>
      <dgm:spPr/>
    </dgm:pt>
    <dgm:pt modelId="{6E2F14F1-1C70-4200-9618-544503B98147}" type="pres">
      <dgm:prSet presAssocID="{128A0615-8392-450A-9FDC-293DAB4AA655}" presName="hierChild4" presStyleCnt="0"/>
      <dgm:spPr/>
    </dgm:pt>
  </dgm:ptLst>
  <dgm:cxnLst>
    <dgm:cxn modelId="{ABB2A712-30BC-4E5F-88B1-70D71DE9F916}" type="presOf" srcId="{70141FEE-93D8-4E7A-8999-5BFDA77AA568}" destId="{FD5B4C3F-3B6C-4F1E-A56F-9EE1FAD85546}" srcOrd="0" destOrd="0" presId="urn:microsoft.com/office/officeart/2005/8/layout/hierarchy1"/>
    <dgm:cxn modelId="{CFDC671F-E603-4989-A488-92406B16D97A}" type="presOf" srcId="{5CF46DA1-9C71-43D1-878E-0EA5D6F9790D}" destId="{50FF1EB0-70F0-4D24-945F-5C7F47CCB68C}" srcOrd="0" destOrd="0" presId="urn:microsoft.com/office/officeart/2005/8/layout/hierarchy1"/>
    <dgm:cxn modelId="{86444723-C344-4629-B5BE-200468619DAB}" type="presOf" srcId="{DE349C70-2FA4-4CE7-980E-148368AB0114}" destId="{E6F0D986-7EF0-425D-9056-92AA7FA0B576}" srcOrd="0" destOrd="0" presId="urn:microsoft.com/office/officeart/2005/8/layout/hierarchy1"/>
    <dgm:cxn modelId="{74CE843F-CD40-47CD-88DB-3F7CF87DC409}" srcId="{1ECAA0FC-EF5A-44BC-A7B5-A35B1002ECF9}" destId="{70141FEE-93D8-4E7A-8999-5BFDA77AA568}" srcOrd="1" destOrd="0" parTransId="{FD0EAA84-382C-4EE5-BF1A-0269B18F1483}" sibTransId="{87EC3F7E-5E03-4D47-AFA2-DE14A257862D}"/>
    <dgm:cxn modelId="{B575A562-E432-4724-A8C2-ABF62AA07344}" type="presOf" srcId="{740539A0-3D11-4171-90C4-3051151DC7EE}" destId="{5ECA2583-3BE8-4C0D-90F9-30579D14714C}" srcOrd="0" destOrd="0" presId="urn:microsoft.com/office/officeart/2005/8/layout/hierarchy1"/>
    <dgm:cxn modelId="{15E37D65-5FA3-4662-8EB5-6999B5855C88}" srcId="{70141FEE-93D8-4E7A-8999-5BFDA77AA568}" destId="{128A0615-8392-450A-9FDC-293DAB4AA655}" srcOrd="0" destOrd="0" parTransId="{9522694D-51D2-4DD6-9DB2-64ACEE92CD8C}" sibTransId="{2D1E7E74-B21C-4C83-AE77-45B5B4FB2929}"/>
    <dgm:cxn modelId="{2B420A80-25BB-47BC-B8A4-7E740B663006}" srcId="{5CF46DA1-9C71-43D1-878E-0EA5D6F9790D}" destId="{EE15360F-04F0-4DA3-9834-7F6AE7FB8D47}" srcOrd="0" destOrd="0" parTransId="{DE349C70-2FA4-4CE7-980E-148368AB0114}" sibTransId="{FF5971DE-8F60-4B79-AC66-CC363F025B00}"/>
    <dgm:cxn modelId="{61EB8A8C-4A46-41B3-AC41-2E02759CF401}" type="presOf" srcId="{128A0615-8392-450A-9FDC-293DAB4AA655}" destId="{72313120-72E9-4645-A493-176EF081A4B5}" srcOrd="0" destOrd="0" presId="urn:microsoft.com/office/officeart/2005/8/layout/hierarchy1"/>
    <dgm:cxn modelId="{0061DABD-A8C8-43C7-B527-E790716D54AB}" type="presOf" srcId="{EE15360F-04F0-4DA3-9834-7F6AE7FB8D47}" destId="{D1DF5462-B217-4D40-BF36-FA56D40E5AFA}" srcOrd="0" destOrd="0" presId="urn:microsoft.com/office/officeart/2005/8/layout/hierarchy1"/>
    <dgm:cxn modelId="{1B31DBC1-6AFF-4F83-8FF5-E5133122EFEF}" type="presOf" srcId="{1ECAA0FC-EF5A-44BC-A7B5-A35B1002ECF9}" destId="{D089F9BB-203F-43AE-AF23-B4D73A4D974C}" srcOrd="0" destOrd="0" presId="urn:microsoft.com/office/officeart/2005/8/layout/hierarchy1"/>
    <dgm:cxn modelId="{FDF2CECA-D32E-4549-A889-029FA0F1C30A}" srcId="{B677BCC0-5DD2-4CD5-887B-31884FFA444C}" destId="{1ECAA0FC-EF5A-44BC-A7B5-A35B1002ECF9}" srcOrd="0" destOrd="0" parTransId="{1220BED3-4BE1-4371-913B-6D7E96F0296D}" sibTransId="{21408CFC-F2E1-4DAC-9546-74722F8490DF}"/>
    <dgm:cxn modelId="{E88FFEE3-E7F3-4A36-A2F6-EF4354713DD0}" srcId="{1ECAA0FC-EF5A-44BC-A7B5-A35B1002ECF9}" destId="{5CF46DA1-9C71-43D1-878E-0EA5D6F9790D}" srcOrd="0" destOrd="0" parTransId="{740539A0-3D11-4171-90C4-3051151DC7EE}" sibTransId="{13EFE6C3-C646-44D3-A02F-325451FAA101}"/>
    <dgm:cxn modelId="{3AFD99E6-158E-4700-8896-4E6856444811}" type="presOf" srcId="{9522694D-51D2-4DD6-9DB2-64ACEE92CD8C}" destId="{06F31167-52CA-461C-8B97-9576490DF057}" srcOrd="0" destOrd="0" presId="urn:microsoft.com/office/officeart/2005/8/layout/hierarchy1"/>
    <dgm:cxn modelId="{460DBAEE-7F1B-4185-9C19-5E09F68895EA}" type="presOf" srcId="{B677BCC0-5DD2-4CD5-887B-31884FFA444C}" destId="{77324A5C-18D1-43F2-B788-AE676B5F6C36}" srcOrd="0" destOrd="0" presId="urn:microsoft.com/office/officeart/2005/8/layout/hierarchy1"/>
    <dgm:cxn modelId="{A53C87F7-AB73-4E48-8D1B-FB452393D48F}" type="presOf" srcId="{FD0EAA84-382C-4EE5-BF1A-0269B18F1483}" destId="{F693BC03-6FAE-4E7D-AB08-6746AE5218A0}" srcOrd="0" destOrd="0" presId="urn:microsoft.com/office/officeart/2005/8/layout/hierarchy1"/>
    <dgm:cxn modelId="{C58A7D33-9F5E-46FC-A2BE-EB99A6FE8B32}" type="presParOf" srcId="{77324A5C-18D1-43F2-B788-AE676B5F6C36}" destId="{95814437-5378-4F24-93F0-34BF13ECB7BF}" srcOrd="0" destOrd="0" presId="urn:microsoft.com/office/officeart/2005/8/layout/hierarchy1"/>
    <dgm:cxn modelId="{F8985216-A2E0-4D03-89E7-385FD2F75B7D}" type="presParOf" srcId="{95814437-5378-4F24-93F0-34BF13ECB7BF}" destId="{81D2E025-DC07-4CE3-A81F-714BD95E6FD3}" srcOrd="0" destOrd="0" presId="urn:microsoft.com/office/officeart/2005/8/layout/hierarchy1"/>
    <dgm:cxn modelId="{02EEDB96-B0BD-4E7A-ABE3-C6768B132823}" type="presParOf" srcId="{81D2E025-DC07-4CE3-A81F-714BD95E6FD3}" destId="{FDF94A60-F47B-48B8-B737-84C409942B6D}" srcOrd="0" destOrd="0" presId="urn:microsoft.com/office/officeart/2005/8/layout/hierarchy1"/>
    <dgm:cxn modelId="{7CC02833-A98A-48ED-B06C-503A398BB529}" type="presParOf" srcId="{81D2E025-DC07-4CE3-A81F-714BD95E6FD3}" destId="{D089F9BB-203F-43AE-AF23-B4D73A4D974C}" srcOrd="1" destOrd="0" presId="urn:microsoft.com/office/officeart/2005/8/layout/hierarchy1"/>
    <dgm:cxn modelId="{794DAF4F-DB95-4C99-B948-F02E53F11316}" type="presParOf" srcId="{95814437-5378-4F24-93F0-34BF13ECB7BF}" destId="{0B2F42C3-DAB3-48F8-819A-A42A922EA1E3}" srcOrd="1" destOrd="0" presId="urn:microsoft.com/office/officeart/2005/8/layout/hierarchy1"/>
    <dgm:cxn modelId="{421FB7CF-4498-4A3F-AEEB-2E85D0752BBC}" type="presParOf" srcId="{0B2F42C3-DAB3-48F8-819A-A42A922EA1E3}" destId="{5ECA2583-3BE8-4C0D-90F9-30579D14714C}" srcOrd="0" destOrd="0" presId="urn:microsoft.com/office/officeart/2005/8/layout/hierarchy1"/>
    <dgm:cxn modelId="{D3CD8AAD-77D2-4E4D-A545-AFE4540E6A9F}" type="presParOf" srcId="{0B2F42C3-DAB3-48F8-819A-A42A922EA1E3}" destId="{5E8BB206-6013-4E05-B653-1672656B36CD}" srcOrd="1" destOrd="0" presId="urn:microsoft.com/office/officeart/2005/8/layout/hierarchy1"/>
    <dgm:cxn modelId="{44881053-EC0A-4E28-BEB0-A2B070EF0C67}" type="presParOf" srcId="{5E8BB206-6013-4E05-B653-1672656B36CD}" destId="{96AF0165-6206-4382-90B1-C14EA8778B9E}" srcOrd="0" destOrd="0" presId="urn:microsoft.com/office/officeart/2005/8/layout/hierarchy1"/>
    <dgm:cxn modelId="{3CDB94BC-DC95-4561-B135-57B1CC05B9E1}" type="presParOf" srcId="{96AF0165-6206-4382-90B1-C14EA8778B9E}" destId="{20B55CD4-AFA5-421C-8F10-A6EC6FCF599B}" srcOrd="0" destOrd="0" presId="urn:microsoft.com/office/officeart/2005/8/layout/hierarchy1"/>
    <dgm:cxn modelId="{0F1C170E-1565-43DC-9854-5BFEC5F986C9}" type="presParOf" srcId="{96AF0165-6206-4382-90B1-C14EA8778B9E}" destId="{50FF1EB0-70F0-4D24-945F-5C7F47CCB68C}" srcOrd="1" destOrd="0" presId="urn:microsoft.com/office/officeart/2005/8/layout/hierarchy1"/>
    <dgm:cxn modelId="{EB0EF19E-5A98-4C3E-ACE3-8B503BDE4B54}" type="presParOf" srcId="{5E8BB206-6013-4E05-B653-1672656B36CD}" destId="{9FF7A3C1-80F0-4A3B-866C-94D55E2FF2EB}" srcOrd="1" destOrd="0" presId="urn:microsoft.com/office/officeart/2005/8/layout/hierarchy1"/>
    <dgm:cxn modelId="{12B55FEC-AB34-464B-932C-BAE8A8B37AD5}" type="presParOf" srcId="{9FF7A3C1-80F0-4A3B-866C-94D55E2FF2EB}" destId="{E6F0D986-7EF0-425D-9056-92AA7FA0B576}" srcOrd="0" destOrd="0" presId="urn:microsoft.com/office/officeart/2005/8/layout/hierarchy1"/>
    <dgm:cxn modelId="{37330923-3F8A-46FA-8784-15DE4366D945}" type="presParOf" srcId="{9FF7A3C1-80F0-4A3B-866C-94D55E2FF2EB}" destId="{0C21FF67-38C9-479C-9C1D-A0E3F107A909}" srcOrd="1" destOrd="0" presId="urn:microsoft.com/office/officeart/2005/8/layout/hierarchy1"/>
    <dgm:cxn modelId="{250805A2-CF5D-4F10-9A0A-83DB3BDC5A59}" type="presParOf" srcId="{0C21FF67-38C9-479C-9C1D-A0E3F107A909}" destId="{467BA061-1B8F-4F2D-9210-4DE38AC91800}" srcOrd="0" destOrd="0" presId="urn:microsoft.com/office/officeart/2005/8/layout/hierarchy1"/>
    <dgm:cxn modelId="{6CAC3AC7-CFED-42DC-AEDA-F4EB6A95CD99}" type="presParOf" srcId="{467BA061-1B8F-4F2D-9210-4DE38AC91800}" destId="{85844B48-BA9F-4ECB-9CD6-FA5674D30298}" srcOrd="0" destOrd="0" presId="urn:microsoft.com/office/officeart/2005/8/layout/hierarchy1"/>
    <dgm:cxn modelId="{91CF57A2-9B64-4680-9F5B-6BE6E42A165B}" type="presParOf" srcId="{467BA061-1B8F-4F2D-9210-4DE38AC91800}" destId="{D1DF5462-B217-4D40-BF36-FA56D40E5AFA}" srcOrd="1" destOrd="0" presId="urn:microsoft.com/office/officeart/2005/8/layout/hierarchy1"/>
    <dgm:cxn modelId="{CF12B8F8-9946-4D4C-AADF-47E5B8918B9E}" type="presParOf" srcId="{0C21FF67-38C9-479C-9C1D-A0E3F107A909}" destId="{076433C3-6028-4297-BCE4-5AC6F6B9B92D}" srcOrd="1" destOrd="0" presId="urn:microsoft.com/office/officeart/2005/8/layout/hierarchy1"/>
    <dgm:cxn modelId="{25395E87-49EA-484E-8F6B-07A7D21BFA94}" type="presParOf" srcId="{0B2F42C3-DAB3-48F8-819A-A42A922EA1E3}" destId="{F693BC03-6FAE-4E7D-AB08-6746AE5218A0}" srcOrd="2" destOrd="0" presId="urn:microsoft.com/office/officeart/2005/8/layout/hierarchy1"/>
    <dgm:cxn modelId="{B2A00648-6A61-4027-8129-077EF1BF89FD}" type="presParOf" srcId="{0B2F42C3-DAB3-48F8-819A-A42A922EA1E3}" destId="{561165B3-F577-4B64-92FE-1B0A549C2C28}" srcOrd="3" destOrd="0" presId="urn:microsoft.com/office/officeart/2005/8/layout/hierarchy1"/>
    <dgm:cxn modelId="{4191695B-094D-460A-84CA-015A0E5304A7}" type="presParOf" srcId="{561165B3-F577-4B64-92FE-1B0A549C2C28}" destId="{769BC244-3E34-467E-BA5C-FAD50F8F978D}" srcOrd="0" destOrd="0" presId="urn:microsoft.com/office/officeart/2005/8/layout/hierarchy1"/>
    <dgm:cxn modelId="{6A1D162B-E3A6-48EC-BDE0-C92D1E2F19E6}" type="presParOf" srcId="{769BC244-3E34-467E-BA5C-FAD50F8F978D}" destId="{6E7A3896-B78E-4F57-9D72-CC1A07997DBC}" srcOrd="0" destOrd="0" presId="urn:microsoft.com/office/officeart/2005/8/layout/hierarchy1"/>
    <dgm:cxn modelId="{93285A86-B458-45BF-8737-066FE3E94096}" type="presParOf" srcId="{769BC244-3E34-467E-BA5C-FAD50F8F978D}" destId="{FD5B4C3F-3B6C-4F1E-A56F-9EE1FAD85546}" srcOrd="1" destOrd="0" presId="urn:microsoft.com/office/officeart/2005/8/layout/hierarchy1"/>
    <dgm:cxn modelId="{F860830F-5713-4D82-8AC7-F786FC969DCA}" type="presParOf" srcId="{561165B3-F577-4B64-92FE-1B0A549C2C28}" destId="{F3C18A12-94FC-4B63-AC25-D17CE84051C1}" srcOrd="1" destOrd="0" presId="urn:microsoft.com/office/officeart/2005/8/layout/hierarchy1"/>
    <dgm:cxn modelId="{F822BB1E-A2E7-430A-8FC8-DF89303C68A6}" type="presParOf" srcId="{F3C18A12-94FC-4B63-AC25-D17CE84051C1}" destId="{06F31167-52CA-461C-8B97-9576490DF057}" srcOrd="0" destOrd="0" presId="urn:microsoft.com/office/officeart/2005/8/layout/hierarchy1"/>
    <dgm:cxn modelId="{C91B30D1-FE82-4789-94BD-6A487156E2D5}" type="presParOf" srcId="{F3C18A12-94FC-4B63-AC25-D17CE84051C1}" destId="{6561D61A-3C04-4785-A859-F7EF9E9112DD}" srcOrd="1" destOrd="0" presId="urn:microsoft.com/office/officeart/2005/8/layout/hierarchy1"/>
    <dgm:cxn modelId="{890728FB-0DCA-45CB-BB33-143CEB0BE07F}" type="presParOf" srcId="{6561D61A-3C04-4785-A859-F7EF9E9112DD}" destId="{CAC4D7E8-BC5A-4891-A647-6DE48D214A0E}" srcOrd="0" destOrd="0" presId="urn:microsoft.com/office/officeart/2005/8/layout/hierarchy1"/>
    <dgm:cxn modelId="{C329C255-D4D0-4F45-838A-FCDDD3F1DBA4}" type="presParOf" srcId="{CAC4D7E8-BC5A-4891-A647-6DE48D214A0E}" destId="{441DECAA-8408-472E-B6E4-71042E21D09E}" srcOrd="0" destOrd="0" presId="urn:microsoft.com/office/officeart/2005/8/layout/hierarchy1"/>
    <dgm:cxn modelId="{98D17F55-EBDC-4237-AB77-105B28F9BB14}" type="presParOf" srcId="{CAC4D7E8-BC5A-4891-A647-6DE48D214A0E}" destId="{72313120-72E9-4645-A493-176EF081A4B5}" srcOrd="1" destOrd="0" presId="urn:microsoft.com/office/officeart/2005/8/layout/hierarchy1"/>
    <dgm:cxn modelId="{929A704A-7E41-4F4B-A1F8-F850F180322D}" type="presParOf" srcId="{6561D61A-3C04-4785-A859-F7EF9E9112DD}" destId="{6E2F14F1-1C70-4200-9618-544503B9814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31167-52CA-461C-8B97-9576490DF057}">
      <dsp:nvSpPr>
        <dsp:cNvPr id="0" name=""/>
        <dsp:cNvSpPr/>
      </dsp:nvSpPr>
      <dsp:spPr>
        <a:xfrm>
          <a:off x="5609467" y="2815794"/>
          <a:ext cx="91440" cy="524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4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C03-6FAE-4E7D-AB08-6746AE5218A0}">
      <dsp:nvSpPr>
        <dsp:cNvPr id="0" name=""/>
        <dsp:cNvSpPr/>
      </dsp:nvSpPr>
      <dsp:spPr>
        <a:xfrm>
          <a:off x="4086146" y="1079765"/>
          <a:ext cx="1569041" cy="5909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903"/>
              </a:lnTo>
              <a:lnTo>
                <a:pt x="1569041" y="423903"/>
              </a:lnTo>
              <a:lnTo>
                <a:pt x="1569041" y="590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F0D986-7EF0-425D-9056-92AA7FA0B576}">
      <dsp:nvSpPr>
        <dsp:cNvPr id="0" name=""/>
        <dsp:cNvSpPr/>
      </dsp:nvSpPr>
      <dsp:spPr>
        <a:xfrm>
          <a:off x="2460836" y="2815794"/>
          <a:ext cx="91440" cy="52444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44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CA2583-3BE8-4C0D-90F9-30579D14714C}">
      <dsp:nvSpPr>
        <dsp:cNvPr id="0" name=""/>
        <dsp:cNvSpPr/>
      </dsp:nvSpPr>
      <dsp:spPr>
        <a:xfrm>
          <a:off x="2506556" y="1079765"/>
          <a:ext cx="1579590" cy="590955"/>
        </a:xfrm>
        <a:custGeom>
          <a:avLst/>
          <a:gdLst/>
          <a:ahLst/>
          <a:cxnLst/>
          <a:rect l="0" t="0" r="0" b="0"/>
          <a:pathLst>
            <a:path>
              <a:moveTo>
                <a:pt x="1579590" y="0"/>
              </a:moveTo>
              <a:lnTo>
                <a:pt x="1579590" y="423903"/>
              </a:lnTo>
              <a:lnTo>
                <a:pt x="0" y="423903"/>
              </a:lnTo>
              <a:lnTo>
                <a:pt x="0" y="5909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94A60-F47B-48B8-B737-84C409942B6D}">
      <dsp:nvSpPr>
        <dsp:cNvPr id="0" name=""/>
        <dsp:cNvSpPr/>
      </dsp:nvSpPr>
      <dsp:spPr>
        <a:xfrm>
          <a:off x="3184513" y="-65307"/>
          <a:ext cx="1803265" cy="1145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9F9BB-203F-43AE-AF23-B4D73A4D974C}">
      <dsp:nvSpPr>
        <dsp:cNvPr id="0" name=""/>
        <dsp:cNvSpPr/>
      </dsp:nvSpPr>
      <dsp:spPr>
        <a:xfrm>
          <a:off x="3384876" y="125037"/>
          <a:ext cx="1803265" cy="1145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/>
            <a:t>Cellranger</a:t>
          </a:r>
          <a:r>
            <a:rPr lang="en-US" sz="1600" b="1" kern="1200" dirty="0"/>
            <a:t> pipeline output feature- barcodes matrices</a:t>
          </a:r>
        </a:p>
      </dsp:txBody>
      <dsp:txXfrm>
        <a:off x="3418414" y="158575"/>
        <a:ext cx="1736189" cy="1077997"/>
      </dsp:txXfrm>
    </dsp:sp>
    <dsp:sp modelId="{20B55CD4-AFA5-421C-8F10-A6EC6FCF599B}">
      <dsp:nvSpPr>
        <dsp:cNvPr id="0" name=""/>
        <dsp:cNvSpPr/>
      </dsp:nvSpPr>
      <dsp:spPr>
        <a:xfrm>
          <a:off x="1388829" y="1670721"/>
          <a:ext cx="2235453" cy="1145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F1EB0-70F0-4D24-945F-5C7F47CCB68C}">
      <dsp:nvSpPr>
        <dsp:cNvPr id="0" name=""/>
        <dsp:cNvSpPr/>
      </dsp:nvSpPr>
      <dsp:spPr>
        <a:xfrm>
          <a:off x="1589192" y="1861066"/>
          <a:ext cx="2235453" cy="1145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raw_feature_bc_matrix</a:t>
          </a:r>
          <a:r>
            <a:rPr lang="en-US" sz="1400" b="1" kern="1200" dirty="0"/>
            <a:t> </a:t>
          </a:r>
        </a:p>
      </dsp:txBody>
      <dsp:txXfrm>
        <a:off x="1622730" y="1894604"/>
        <a:ext cx="2168377" cy="1077997"/>
      </dsp:txXfrm>
    </dsp:sp>
    <dsp:sp modelId="{85844B48-BA9F-4ECB-9CD6-FA5674D30298}">
      <dsp:nvSpPr>
        <dsp:cNvPr id="0" name=""/>
        <dsp:cNvSpPr/>
      </dsp:nvSpPr>
      <dsp:spPr>
        <a:xfrm>
          <a:off x="1130195" y="3340244"/>
          <a:ext cx="2752720" cy="1145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F5462-B217-4D40-BF36-FA56D40E5AFA}">
      <dsp:nvSpPr>
        <dsp:cNvPr id="0" name=""/>
        <dsp:cNvSpPr/>
      </dsp:nvSpPr>
      <dsp:spPr>
        <a:xfrm>
          <a:off x="1330558" y="3530589"/>
          <a:ext cx="2752720" cy="1145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Unfiltered feature-barcode matrix </a:t>
          </a:r>
          <a:r>
            <a:rPr lang="en-US" sz="1400" kern="1200" dirty="0"/>
            <a:t>(Includes every barcode from the fixed list of known-good barcode sequences that has at least 1 read)</a:t>
          </a:r>
        </a:p>
      </dsp:txBody>
      <dsp:txXfrm>
        <a:off x="1364096" y="3564127"/>
        <a:ext cx="2685644" cy="1077997"/>
      </dsp:txXfrm>
    </dsp:sp>
    <dsp:sp modelId="{6E7A3896-B78E-4F57-9D72-CC1A07997DBC}">
      <dsp:nvSpPr>
        <dsp:cNvPr id="0" name=""/>
        <dsp:cNvSpPr/>
      </dsp:nvSpPr>
      <dsp:spPr>
        <a:xfrm>
          <a:off x="4526911" y="1670721"/>
          <a:ext cx="2256552" cy="1145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5B4C3F-3B6C-4F1E-A56F-9EE1FAD85546}">
      <dsp:nvSpPr>
        <dsp:cNvPr id="0" name=""/>
        <dsp:cNvSpPr/>
      </dsp:nvSpPr>
      <dsp:spPr>
        <a:xfrm>
          <a:off x="4727274" y="1861066"/>
          <a:ext cx="2256552" cy="1145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 err="1"/>
            <a:t>filtered_feature_bc_matrix</a:t>
          </a:r>
          <a:r>
            <a:rPr lang="en-US" sz="1400" b="1" kern="1200" dirty="0"/>
            <a:t> </a:t>
          </a:r>
        </a:p>
      </dsp:txBody>
      <dsp:txXfrm>
        <a:off x="4760812" y="1894604"/>
        <a:ext cx="2189476" cy="1077997"/>
      </dsp:txXfrm>
    </dsp:sp>
    <dsp:sp modelId="{441DECAA-8408-472E-B6E4-71042E21D09E}">
      <dsp:nvSpPr>
        <dsp:cNvPr id="0" name=""/>
        <dsp:cNvSpPr/>
      </dsp:nvSpPr>
      <dsp:spPr>
        <a:xfrm>
          <a:off x="4283642" y="3340244"/>
          <a:ext cx="2743091" cy="11450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13120-72E9-4645-A493-176EF081A4B5}">
      <dsp:nvSpPr>
        <dsp:cNvPr id="0" name=""/>
        <dsp:cNvSpPr/>
      </dsp:nvSpPr>
      <dsp:spPr>
        <a:xfrm>
          <a:off x="4484004" y="3530589"/>
          <a:ext cx="2743091" cy="11450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Filtered feature-barcode matrix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(Includes only detected cell associated barcodes)</a:t>
          </a:r>
        </a:p>
      </dsp:txBody>
      <dsp:txXfrm>
        <a:off x="4517542" y="3564127"/>
        <a:ext cx="2676015" cy="1077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CCFDA-3E9A-DC31-EE57-4EFCA8F95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382D4-7C65-6A44-F40A-ECA3647E2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FF349-C81B-70F9-D33F-0B8B4122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31D1-1CC9-87EF-671B-CBF2FFC7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F62D-987A-B681-2CB6-54BBF6952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62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6C73-3A1D-2A77-F3E1-2D6B5963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E98ADD-32D7-12E5-DF34-F687C82E9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C7163-DC99-4E88-CFAE-F1772D10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BCD72-5384-ADAD-3B72-B3BB711A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46D54-2424-7462-ED20-218A2F90B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0D782C-1974-2F96-295F-9F88E99A0F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C1D9F-4D05-08A1-2AB6-E62BB61D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B4557-6D59-FB74-7B51-336529EC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D6CDF-B5E6-7E74-D03E-6AB09846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71B13-1579-C2F3-FFE9-6DA43455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9161-F918-E596-82F7-0F4A1EC3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60DD0-F828-E2B0-E102-6441C0378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84B07-4B2D-6F01-E221-96883A1F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04803-C967-2E3B-B0A9-8A2B45A5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43C90-14FC-F6EE-DAC5-F1689F8D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8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4BCB-4517-D151-32D2-DE0447DB5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DEE1E-60CB-D044-4AAB-854584D58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6A78-DF82-643F-ED41-B7B037BAD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E379C-460A-0BF0-AF36-C003EA5A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E36C-2137-1EFB-B8E5-6C581904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58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A524-86BA-44BE-A5EB-845CA5605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FA74-72D0-6442-10FE-7ED88DE33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D76A2-B940-06D6-3E19-16E39DB07D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06250-EF19-1D9B-BA8A-82F8B44C0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FE5D9-5386-CFC9-6450-AC34B35C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59A1-BFCB-207D-7D2F-31109E67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B499-1EC5-D279-D75D-FE2689B2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C2AA8-A228-00DF-DBE0-F35CFEF61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8AE2A-8C0E-F1D1-102B-5D8AC939C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1674ED-CE54-8A8A-CF79-B60686AE7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90C41-C6BA-3153-5D49-1AB5EADC2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DDB6F6-344A-EA7A-097E-A7FFF8A1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B562F-A2FB-406A-7202-B683FB7EA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D4BA7-1D21-8C6B-236D-C818B807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170F-4175-5F53-824C-2C350073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C1D56-AD8A-A088-DED9-C0EFAF9A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66309-D5CC-182E-12E3-D67E9579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CC0E1-D966-A918-9BFA-FC283F2F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51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25001-A158-C10C-ECB7-D141D35A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56B9D-6438-AC57-BBE7-A6B82E9F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D0F9B-6D5A-3293-B774-AEFA63E8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5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58D0-1CAA-EE98-BCA8-ACBA32B6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D1E5F-1762-6627-A34E-29AF207B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F39DD-6999-6E34-EE71-F4436B6C9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B04E0-8E0D-C607-CC11-96C6A80D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A5C67-4438-AFA0-8C53-B245AF4F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F03BD-C0E9-7028-D198-B84BB50A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4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36E0-3B1A-595B-9220-34490FD5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40C1B-9773-BFF5-580F-0B3E72219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00F56-F67D-8EB5-BB13-330B44BE1E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DFF5F-E1A8-A9DF-9DB7-C47B5CB0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F4666-FFB5-B874-EC42-ED0A47F5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070DB-F09B-E67E-4168-058E2E784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8B5692-15B8-0350-F629-3AB105FD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1FE0-DB29-4305-FAC0-9AB057BEF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733C2-3BC5-A5CE-1616-F32149865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169A1-8224-4673-8F6D-98F74EC576FF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A59E6-CDA8-5E32-DAB1-E39900290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C8B58-124C-D90B-F5F0-A35798FAD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28313-C5B4-49E3-A3EF-8B380685EA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2F32-9F91-694E-2F3C-DB8D8C02B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461" y="1511536"/>
            <a:ext cx="9144000" cy="2387600"/>
          </a:xfrm>
        </p:spPr>
        <p:txBody>
          <a:bodyPr/>
          <a:lstStyle/>
          <a:p>
            <a:r>
              <a:rPr lang="en-US" b="1" dirty="0"/>
              <a:t>Single Cell RNA (</a:t>
            </a:r>
            <a:r>
              <a:rPr lang="en-US" b="1" dirty="0" err="1"/>
              <a:t>scRNA</a:t>
            </a:r>
            <a:r>
              <a:rPr lang="en-US" b="1" dirty="0"/>
              <a:t>-seq) Analysis Using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0CB01-B174-2242-857B-CF6948ED8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9136"/>
            <a:ext cx="9144000" cy="1655762"/>
          </a:xfrm>
        </p:spPr>
        <p:txBody>
          <a:bodyPr/>
          <a:lstStyle/>
          <a:p>
            <a:r>
              <a:rPr lang="en-US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DAiR</a:t>
            </a:r>
            <a:r>
              <a:rPr lang="en-US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-apple-system"/>
              </a:rPr>
              <a:t> Workshop 2024</a:t>
            </a:r>
          </a:p>
          <a:p>
            <a:r>
              <a:rPr lang="en-US" dirty="0"/>
              <a:t>July 19, 2024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C9E1D-31F0-8584-3168-DA3F7FE1C9B9}"/>
              </a:ext>
            </a:extLst>
          </p:cNvPr>
          <p:cNvSpPr txBox="1"/>
          <p:nvPr/>
        </p:nvSpPr>
        <p:spPr>
          <a:xfrm>
            <a:off x="0" y="5657671"/>
            <a:ext cx="9054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Vandana Srivastava</a:t>
            </a:r>
          </a:p>
          <a:p>
            <a:r>
              <a:rPr lang="en-US" sz="1400" dirty="0"/>
              <a:t>PhD candidate</a:t>
            </a:r>
          </a:p>
          <a:p>
            <a:r>
              <a:rPr lang="en-US" sz="1400" dirty="0"/>
              <a:t>Laboratory of Integrative Neuroscience Analysis, Department of Computer Science and Engineering </a:t>
            </a:r>
          </a:p>
          <a:p>
            <a:r>
              <a:rPr lang="en-US" sz="1400" dirty="0"/>
              <a:t>University of South Carolina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36BCF0-7D8D-1D71-41D3-DE89964C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375" y="177401"/>
            <a:ext cx="3798137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1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4D1F-22C7-D49B-3620-40271F4D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677EC-FD22-294F-E3DD-A76EBB2A4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357"/>
            <a:ext cx="10515600" cy="4765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</a:t>
            </a:r>
            <a:r>
              <a:rPr lang="en-US" dirty="0" err="1"/>
              <a:t>scRNA</a:t>
            </a:r>
            <a:r>
              <a:rPr lang="en-US" dirty="0"/>
              <a:t>-seq analysis?</a:t>
            </a:r>
          </a:p>
          <a:p>
            <a:pPr lvl="1"/>
            <a:r>
              <a:rPr lang="en-US" dirty="0" err="1"/>
              <a:t>CellRanger</a:t>
            </a:r>
            <a:r>
              <a:rPr lang="en-US" dirty="0"/>
              <a:t> Output Files: Matrices</a:t>
            </a:r>
          </a:p>
          <a:p>
            <a:pPr lvl="1"/>
            <a:r>
              <a:rPr lang="en-US" dirty="0"/>
              <a:t>Matrix file structure and contents</a:t>
            </a:r>
          </a:p>
          <a:p>
            <a:pPr lvl="1"/>
            <a:endParaRPr lang="en-US" dirty="0"/>
          </a:p>
          <a:p>
            <a:r>
              <a:rPr lang="en-US" dirty="0"/>
              <a:t>Major </a:t>
            </a:r>
            <a:r>
              <a:rPr lang="en-US" dirty="0" err="1"/>
              <a:t>scRNA</a:t>
            </a:r>
            <a:r>
              <a:rPr lang="en-US" dirty="0"/>
              <a:t> analysis packages</a:t>
            </a:r>
          </a:p>
          <a:p>
            <a:endParaRPr lang="en-US" dirty="0"/>
          </a:p>
          <a:p>
            <a:r>
              <a:rPr lang="en-US" dirty="0"/>
              <a:t>Examples of usage of these packages</a:t>
            </a:r>
          </a:p>
          <a:p>
            <a:endParaRPr lang="en-US" dirty="0"/>
          </a:p>
          <a:p>
            <a:r>
              <a:rPr lang="en-US" dirty="0"/>
              <a:t>Seurat – A popular </a:t>
            </a:r>
            <a:r>
              <a:rPr lang="en-US" dirty="0" err="1"/>
              <a:t>scRNA</a:t>
            </a:r>
            <a:r>
              <a:rPr lang="en-US" dirty="0"/>
              <a:t>-seq analysis package</a:t>
            </a:r>
          </a:p>
          <a:p>
            <a:pPr lvl="1"/>
            <a:r>
              <a:rPr lang="en-US" dirty="0"/>
              <a:t>Pipeline</a:t>
            </a:r>
          </a:p>
          <a:p>
            <a:pPr lvl="1"/>
            <a:r>
              <a:rPr lang="en-US"/>
              <a:t>Datset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3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56E18-1BE1-C8A3-5C18-B3618EC5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4" y="165330"/>
            <a:ext cx="10515600" cy="10314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single cell RNA (</a:t>
            </a:r>
            <a:r>
              <a:rPr lang="en-US" dirty="0" err="1"/>
              <a:t>scRNA</a:t>
            </a:r>
            <a:r>
              <a:rPr lang="en-US" dirty="0"/>
              <a:t> – seq)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BF2FE-B32A-9D42-5D70-FDA186121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3658"/>
            <a:ext cx="10515600" cy="496330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Single cell RNA sequencing (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scRNA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-seq)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technology to generate genome-wide expression of many individual single cells</a:t>
            </a:r>
          </a:p>
          <a:p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scRNA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-seq pre-processing pipeline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Raw RNA-sequencing data might be in a </a:t>
            </a:r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fastq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 file</a:t>
            </a:r>
          </a:p>
          <a:p>
            <a:pPr lvl="1"/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CellRanger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 (by 10X Genomics): S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et of analysis pipelines that process Chromium single-cell data :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to align reads, generate feature-barcode matrices, perform clustering and other secondary analysis, and more.</a:t>
            </a:r>
          </a:p>
          <a:p>
            <a:pPr lvl="2"/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helps to g</a:t>
            </a:r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</a:rPr>
              <a:t>enerate the RNA reads count matrix</a:t>
            </a:r>
          </a:p>
          <a:p>
            <a:pPr lvl="2"/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Outputs following major files: Matrices, Web Summary .html, Secondary Analysis CSV, BAM, Molecule Info (h5), Loupe File (.</a:t>
            </a:r>
            <a:r>
              <a:rPr lang="en-US" dirty="0" err="1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cloupe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</a:rPr>
              <a:t>)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5458CF-EFA4-6D08-6C5E-41EEAD1D10D1}"/>
              </a:ext>
            </a:extLst>
          </p:cNvPr>
          <p:cNvSpPr txBox="1"/>
          <p:nvPr/>
        </p:nvSpPr>
        <p:spPr>
          <a:xfrm>
            <a:off x="2772" y="6569559"/>
            <a:ext cx="60932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https://holab-hku.github.io/Fundamental-scRNA</a:t>
            </a:r>
          </a:p>
        </p:txBody>
      </p:sp>
    </p:spTree>
    <p:extLst>
      <p:ext uri="{BB962C8B-B14F-4D97-AF65-F5344CB8AC3E}">
        <p14:creationId xmlns:p14="http://schemas.microsoft.com/office/powerpoint/2010/main" val="3550402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55B-8761-D303-B8C1-3AED6AE2C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05" y="232122"/>
            <a:ext cx="10515600" cy="964911"/>
          </a:xfrm>
        </p:spPr>
        <p:txBody>
          <a:bodyPr/>
          <a:lstStyle/>
          <a:p>
            <a:r>
              <a:rPr lang="en-US" dirty="0" err="1"/>
              <a:t>CellRanger</a:t>
            </a:r>
            <a:r>
              <a:rPr lang="en-US" dirty="0"/>
              <a:t> Output Files: Matrices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6DE47DF-A174-583A-1567-65F8F4E53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141889"/>
              </p:ext>
            </p:extLst>
          </p:nvPr>
        </p:nvGraphicFramePr>
        <p:xfrm>
          <a:off x="1651232" y="1424682"/>
          <a:ext cx="8357292" cy="4676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7765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BA8A-540C-84EC-2CB3-9E6E32D5B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08" y="131809"/>
            <a:ext cx="10515600" cy="1048039"/>
          </a:xfrm>
        </p:spPr>
        <p:txBody>
          <a:bodyPr/>
          <a:lstStyle/>
          <a:p>
            <a:r>
              <a:rPr lang="en-US" dirty="0"/>
              <a:t>Matrix file structure and contents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C5704E-E4E8-592C-21C0-849C88E9FEE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89808" y="1195914"/>
            <a:ext cx="11812384" cy="5273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Both </a:t>
            </a:r>
            <a:r>
              <a:rPr lang="en-US" sz="2000" dirty="0" err="1"/>
              <a:t>raw_feature_bc_matrix</a:t>
            </a:r>
            <a:r>
              <a:rPr lang="en-US" sz="2000" dirty="0"/>
              <a:t> and </a:t>
            </a:r>
            <a:r>
              <a:rPr lang="en-US" sz="2000" dirty="0" err="1"/>
              <a:t>filtered_feature_bc_matrix</a:t>
            </a:r>
            <a:r>
              <a:rPr lang="en-US" sz="2000" dirty="0"/>
              <a:t> contains three files: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matrix.mtx.gz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stores reads count as sparse matrices where each row indicates one gene in </a:t>
            </a:r>
            <a:r>
              <a:rPr lang="en-US" sz="1800" dirty="0" err="1"/>
              <a:t>scRNA</a:t>
            </a:r>
            <a:r>
              <a:rPr lang="en-US" sz="1800" dirty="0"/>
              <a:t>-seq data and each column indicates one cell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of row indices is stored in the features.tsv.gz file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information of column indicates is stored in the barcodes.tsv.gz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features.tsv.gz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corresponds to row indices; in </a:t>
            </a:r>
            <a:r>
              <a:rPr lang="en-US" sz="1800" dirty="0" err="1"/>
              <a:t>scRNA</a:t>
            </a:r>
            <a:r>
              <a:rPr lang="en-US" sz="1800" dirty="0"/>
              <a:t>-seq data, features are actually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contains three columns: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feature ID: </a:t>
            </a:r>
            <a:r>
              <a:rPr lang="en-US" sz="1600" dirty="0" err="1"/>
              <a:t>gene_id</a:t>
            </a:r>
            <a:r>
              <a:rPr lang="en-US" sz="1600" dirty="0"/>
              <a:t> in the annotation field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name: </a:t>
            </a:r>
            <a:r>
              <a:rPr lang="en-US" sz="1600" dirty="0" err="1"/>
              <a:t>gene_name</a:t>
            </a:r>
            <a:r>
              <a:rPr lang="en-US" sz="1600" dirty="0"/>
              <a:t> in the annotation field of the reference GTF. If no </a:t>
            </a:r>
            <a:r>
              <a:rPr lang="en-US" sz="1600" dirty="0" err="1"/>
              <a:t>gene_name</a:t>
            </a:r>
            <a:r>
              <a:rPr lang="en-US" sz="1600" dirty="0"/>
              <a:t> field is present in the reference GTF, gene name is equivalent to gene ID.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type of feature: describe features' types, can be one of Gene Expression, Antibody Capture, CRISPR, or CUSTOM. For </a:t>
            </a:r>
            <a:r>
              <a:rPr lang="en-US" sz="1600" dirty="0" err="1"/>
              <a:t>scRNA</a:t>
            </a:r>
            <a:r>
              <a:rPr lang="en-US" sz="1600" dirty="0"/>
              <a:t>-seq data, it will be Gene Expression</a:t>
            </a:r>
          </a:p>
          <a:p>
            <a:pPr marL="285750" indent="-285750"/>
            <a:r>
              <a:rPr lang="en-US" sz="2000" dirty="0"/>
              <a:t>barcodes.tsv.gz </a:t>
            </a:r>
          </a:p>
          <a:p>
            <a:pPr marL="742950" lvl="1" indent="-285750"/>
            <a:r>
              <a:rPr lang="en-US" sz="1800" dirty="0"/>
              <a:t>corresponds to column indices</a:t>
            </a:r>
          </a:p>
          <a:p>
            <a:pPr marL="742950" lvl="1" indent="-285750"/>
            <a:r>
              <a:rPr lang="en-US" sz="1800" dirty="0"/>
              <a:t>contains the barcode of each column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A8DEE-6C9B-814C-84B8-7D644FD5775C}"/>
              </a:ext>
            </a:extLst>
          </p:cNvPr>
          <p:cNvSpPr txBox="1"/>
          <p:nvPr/>
        </p:nvSpPr>
        <p:spPr>
          <a:xfrm>
            <a:off x="189808" y="6536266"/>
            <a:ext cx="6455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FOR DETAILS - https://holab-hku.github.io/Fundamental-scRNA/raw2matrix.html#cell-ranger</a:t>
            </a:r>
          </a:p>
        </p:txBody>
      </p:sp>
    </p:spTree>
    <p:extLst>
      <p:ext uri="{BB962C8B-B14F-4D97-AF65-F5344CB8AC3E}">
        <p14:creationId xmlns:p14="http://schemas.microsoft.com/office/powerpoint/2010/main" val="306934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E846-6A4C-BC11-0EA7-6AF08FB80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29" y="41976"/>
            <a:ext cx="10515600" cy="1325563"/>
          </a:xfrm>
        </p:spPr>
        <p:txBody>
          <a:bodyPr/>
          <a:lstStyle/>
          <a:p>
            <a:r>
              <a:rPr lang="en-US" dirty="0"/>
              <a:t>Major </a:t>
            </a:r>
            <a:r>
              <a:rPr lang="en-US" dirty="0" err="1"/>
              <a:t>scRNA</a:t>
            </a:r>
            <a:r>
              <a:rPr lang="en-US" dirty="0"/>
              <a:t>-seq analysis packages in 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1483F4-2EFF-34EB-9E1A-3EB8D4B2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80" y="4992405"/>
            <a:ext cx="6195597" cy="119644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4FF093-D7E9-4BE2-C0A3-2C29E99AD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79" y="1989023"/>
            <a:ext cx="5540220" cy="70110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E00705-FCC7-EEA7-D805-7B7A6E6DED47}"/>
              </a:ext>
            </a:extLst>
          </p:cNvPr>
          <p:cNvSpPr txBox="1"/>
          <p:nvPr/>
        </p:nvSpPr>
        <p:spPr>
          <a:xfrm>
            <a:off x="2005996" y="2627712"/>
            <a:ext cx="2639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https://satijalab.org/seurat/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D682F-B1E6-73B0-96EF-78373EC24456}"/>
              </a:ext>
            </a:extLst>
          </p:cNvPr>
          <p:cNvSpPr txBox="1"/>
          <p:nvPr/>
        </p:nvSpPr>
        <p:spPr>
          <a:xfrm>
            <a:off x="1845128" y="6215876"/>
            <a:ext cx="338001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https://github.com/powellgenomicslab/ascend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F4CF189-0C70-16B3-E0AA-1BB9C9D20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0" y="3417353"/>
            <a:ext cx="5878489" cy="85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360278B-D5E8-0915-D71C-524750274A20}"/>
              </a:ext>
            </a:extLst>
          </p:cNvPr>
          <p:cNvSpPr txBox="1"/>
          <p:nvPr/>
        </p:nvSpPr>
        <p:spPr>
          <a:xfrm>
            <a:off x="1524000" y="434098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https://bioconductor.org/packages/release/bioc/html/scater.html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5157FAD-AB67-70D8-B74C-4EBC0398F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1937" y="5016500"/>
            <a:ext cx="1905000" cy="14763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3145FC-E98F-477F-2481-585BE04A3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0030" y="2198263"/>
            <a:ext cx="4496190" cy="2461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A82162-E370-F25E-E018-8CEDBBCD5189}"/>
              </a:ext>
            </a:extLst>
          </p:cNvPr>
          <p:cNvSpPr txBox="1"/>
          <p:nvPr/>
        </p:nvSpPr>
        <p:spPr>
          <a:xfrm>
            <a:off x="8017329" y="4699618"/>
            <a:ext cx="32167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https://cole-trapnell-lab.github.io/monocle3/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B604A-D9B1-71A2-8399-CC6F0C348C42}"/>
              </a:ext>
            </a:extLst>
          </p:cNvPr>
          <p:cNvSpPr/>
          <p:nvPr/>
        </p:nvSpPr>
        <p:spPr>
          <a:xfrm>
            <a:off x="429173" y="1690340"/>
            <a:ext cx="5782784" cy="1325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2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73B3-21F5-6BFD-FBFD-82B5E9AB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28" y="120198"/>
            <a:ext cx="10515600" cy="810532"/>
          </a:xfrm>
        </p:spPr>
        <p:txBody>
          <a:bodyPr/>
          <a:lstStyle/>
          <a:p>
            <a:r>
              <a:rPr lang="en-US" dirty="0"/>
              <a:t>Examples of usage of these packages?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BB8BB-0A84-697F-10C0-EFEDF947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243"/>
            <a:ext cx="10515600" cy="47237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Data Structure for modelling </a:t>
            </a:r>
            <a:r>
              <a:rPr lang="en-US" dirty="0" err="1"/>
              <a:t>scRNA</a:t>
            </a:r>
            <a:r>
              <a:rPr lang="en-US" dirty="0"/>
              <a:t>-Seq – E Counts, Normalizations, Metadata, Clusters</a:t>
            </a:r>
          </a:p>
          <a:p>
            <a:endParaRPr lang="en-US" dirty="0"/>
          </a:p>
          <a:p>
            <a:r>
              <a:rPr lang="en-US" dirty="0"/>
              <a:t>Plotting – Projections, QC, Standard graphs (scatterplots, violin plots,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Statistics – Differential expression</a:t>
            </a:r>
          </a:p>
          <a:p>
            <a:endParaRPr lang="en-US" dirty="0"/>
          </a:p>
          <a:p>
            <a:r>
              <a:rPr lang="en-US" dirty="0"/>
              <a:t>Implementations of common methods</a:t>
            </a:r>
          </a:p>
          <a:p>
            <a:pPr lvl="1"/>
            <a:r>
              <a:rPr lang="en-US" dirty="0"/>
              <a:t>Data Normalization</a:t>
            </a:r>
          </a:p>
          <a:p>
            <a:pPr lvl="1"/>
            <a:r>
              <a:rPr lang="en-US" dirty="0"/>
              <a:t>Dimensionality reduction: PCA, </a:t>
            </a:r>
            <a:r>
              <a:rPr lang="en-US" dirty="0" err="1"/>
              <a:t>tSNE</a:t>
            </a:r>
            <a:r>
              <a:rPr lang="en-US" dirty="0"/>
              <a:t>, UMAP</a:t>
            </a:r>
          </a:p>
          <a:p>
            <a:endParaRPr lang="en-US" dirty="0"/>
          </a:p>
          <a:p>
            <a:r>
              <a:rPr lang="en-US" dirty="0"/>
              <a:t>Novel functionality </a:t>
            </a:r>
          </a:p>
          <a:p>
            <a:pPr lvl="1"/>
            <a:r>
              <a:rPr lang="en-US" dirty="0"/>
              <a:t>Seurat - Feature anchors to match datasets </a:t>
            </a:r>
          </a:p>
          <a:p>
            <a:pPr lvl="1"/>
            <a:r>
              <a:rPr lang="en-US" dirty="0"/>
              <a:t>Monocle- </a:t>
            </a:r>
            <a:r>
              <a:rPr lang="en-US" b="0" i="0" dirty="0">
                <a:effectLst/>
                <a:highlight>
                  <a:srgbClr val="FFFFFF"/>
                </a:highlight>
              </a:rPr>
              <a:t>Build single-cell trajectories, branch analysis (https://ucdavis-bioinformatics-training.github.io/2021-August-Advanced-Topics-in-Single-Cell-RNA-Seq-Trajectory-and-Velocity/data_analysis/monocle_fixed)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49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0672-836C-5C3B-5778-8EBE6685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18" y="216039"/>
            <a:ext cx="10515600" cy="678484"/>
          </a:xfrm>
        </p:spPr>
        <p:txBody>
          <a:bodyPr>
            <a:normAutofit fontScale="90000"/>
          </a:bodyPr>
          <a:lstStyle/>
          <a:p>
            <a:r>
              <a:rPr lang="en-US" dirty="0"/>
              <a:t>Seurat – A popular </a:t>
            </a:r>
            <a:r>
              <a:rPr lang="en-US" dirty="0" err="1"/>
              <a:t>scRNA</a:t>
            </a:r>
            <a:r>
              <a:rPr lang="en-US" dirty="0"/>
              <a:t>-seq analysis package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ECBD-86E7-8909-FF0C-D5F154646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330"/>
            <a:ext cx="10515600" cy="4924633"/>
          </a:xfrm>
        </p:spPr>
        <p:txBody>
          <a:bodyPr/>
          <a:lstStyle/>
          <a:p>
            <a:r>
              <a:rPr lang="en-US" sz="2400" dirty="0"/>
              <a:t>Developed by </a:t>
            </a:r>
            <a:r>
              <a:rPr lang="en-US" sz="2400" dirty="0" err="1"/>
              <a:t>Satija</a:t>
            </a:r>
            <a:r>
              <a:rPr lang="en-US" sz="2400" dirty="0"/>
              <a:t> Lab (https://satijalab.org/seurat/)</a:t>
            </a:r>
          </a:p>
          <a:p>
            <a:r>
              <a:rPr lang="en-US" sz="2400" dirty="0"/>
              <a:t>Get started: https://satijalab.org/seurat/articles/get_started_v5_new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0ACF2-6C9C-FD35-50D9-79480AE62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076" y="2155556"/>
            <a:ext cx="9370364" cy="23044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9EEDAC-3EE8-ECD9-C1BC-FAAC75EFA29E}"/>
              </a:ext>
            </a:extLst>
          </p:cNvPr>
          <p:cNvSpPr txBox="1"/>
          <p:nvPr/>
        </p:nvSpPr>
        <p:spPr>
          <a:xfrm>
            <a:off x="1211076" y="4728507"/>
            <a:ext cx="109658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Step1: Requires R version 4.0 and above; installs Seurat 5</a:t>
            </a:r>
          </a:p>
          <a:p>
            <a:r>
              <a:rPr lang="en-US" dirty="0" err="1"/>
              <a:t>install.packages</a:t>
            </a:r>
            <a:r>
              <a:rPr lang="en-US" dirty="0"/>
              <a:t>('Seurat')</a:t>
            </a:r>
          </a:p>
          <a:p>
            <a:r>
              <a:rPr lang="en-US" dirty="0"/>
              <a:t>library(Seurat)</a:t>
            </a:r>
          </a:p>
          <a:p>
            <a:endParaRPr lang="en-US" dirty="0"/>
          </a:p>
          <a:p>
            <a:r>
              <a:rPr lang="en-US" b="0" i="0" dirty="0">
                <a:effectLst/>
                <a:highlight>
                  <a:srgbClr val="FFFFFF"/>
                </a:highlight>
              </a:rPr>
              <a:t>Dataset: Peripheral Blood Mononuclear Cells (PBMC) freely available from 10X Genomics</a:t>
            </a:r>
          </a:p>
          <a:p>
            <a:r>
              <a:rPr lang="en-US" b="0" i="0" dirty="0">
                <a:effectLst/>
                <a:highlight>
                  <a:srgbClr val="FFFFFF"/>
                </a:highlight>
              </a:rPr>
              <a:t>               There are 2,700 single cells that were sequenced on the Illumina </a:t>
            </a:r>
            <a:r>
              <a:rPr lang="en-US" b="0" i="0" dirty="0" err="1">
                <a:effectLst/>
                <a:highlight>
                  <a:srgbClr val="FFFFFF"/>
                </a:highlight>
              </a:rPr>
              <a:t>NextSeq</a:t>
            </a:r>
            <a:r>
              <a:rPr lang="en-US" b="0" i="0" dirty="0">
                <a:effectLst/>
                <a:highlight>
                  <a:srgbClr val="FFFFFF"/>
                </a:highlight>
              </a:rPr>
              <a:t> 500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1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0D3C-88D5-168E-D970-8417D347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F21F-6A24-1957-E4E4-8D070D417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https://www.bioinformatics.babraham.ac.uk/training/10XRNASeq/R%20packages%20for%20SCRNA.pdf (</a:t>
            </a:r>
            <a:r>
              <a:rPr lang="en-US" dirty="0" err="1"/>
              <a:t>Analysing</a:t>
            </a:r>
            <a:r>
              <a:rPr lang="en-US" dirty="0"/>
              <a:t> Single-Cell RNA-Seq with R  - Simon Andrews, </a:t>
            </a:r>
            <a:r>
              <a:rPr lang="en-US" dirty="0" err="1"/>
              <a:t>Babraham</a:t>
            </a:r>
            <a:r>
              <a:rPr lang="en-US" dirty="0"/>
              <a:t> Bioinformatics)</a:t>
            </a:r>
          </a:p>
          <a:p>
            <a:endParaRPr lang="en-US" dirty="0"/>
          </a:p>
          <a:p>
            <a:r>
              <a:rPr lang="en-US" dirty="0"/>
              <a:t>https://satijalab.org/seurat/articles/get_started_v5_new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https://holab-hku.github.io/Fundamental-scRNA</a:t>
            </a:r>
          </a:p>
        </p:txBody>
      </p:sp>
    </p:spTree>
    <p:extLst>
      <p:ext uri="{BB962C8B-B14F-4D97-AF65-F5344CB8AC3E}">
        <p14:creationId xmlns:p14="http://schemas.microsoft.com/office/powerpoint/2010/main" val="243538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</TotalTime>
  <Words>757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Calibri</vt:lpstr>
      <vt:lpstr>Calibri Light</vt:lpstr>
      <vt:lpstr>Helvetica Neue</vt:lpstr>
      <vt:lpstr>Office Theme</vt:lpstr>
      <vt:lpstr>Single Cell RNA (scRNA-seq) Analysis Using R</vt:lpstr>
      <vt:lpstr>Outline</vt:lpstr>
      <vt:lpstr>What is single cell RNA (scRNA – seq) analysis?</vt:lpstr>
      <vt:lpstr>CellRanger Output Files: Matrices</vt:lpstr>
      <vt:lpstr>Matrix file structure and contents</vt:lpstr>
      <vt:lpstr>Major scRNA-seq analysis packages in R</vt:lpstr>
      <vt:lpstr>Examples of usage of these packages?</vt:lpstr>
      <vt:lpstr>Seurat – A popular scRNA-seq analysis package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Srivastava, Vandana</dc:creator>
  <cp:lastModifiedBy>Srivastava, Vandana</cp:lastModifiedBy>
  <cp:revision>24</cp:revision>
  <dcterms:created xsi:type="dcterms:W3CDTF">2024-07-16T00:23:19Z</dcterms:created>
  <dcterms:modified xsi:type="dcterms:W3CDTF">2024-07-18T17:48:36Z</dcterms:modified>
</cp:coreProperties>
</file>