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6"/>
  </p:notesMasterIdLst>
  <p:sldIdLst>
    <p:sldId id="259" r:id="rId5"/>
    <p:sldId id="261" r:id="rId7"/>
    <p:sldId id="258" r:id="rId8"/>
    <p:sldId id="262" r:id="rId9"/>
    <p:sldId id="264" r:id="rId10"/>
    <p:sldId id="265" r:id="rId11"/>
    <p:sldId id="263" r:id="rId12"/>
    <p:sldId id="266" r:id="rId13"/>
    <p:sldId id="269" r:id="rId14"/>
    <p:sldId id="270" r:id="rId15"/>
    <p:sldId id="271" r:id="rId16"/>
    <p:sldId id="272" r:id="rId17"/>
    <p:sldId id="274" r:id="rId18"/>
    <p:sldId id="273" r:id="rId19"/>
    <p:sldId id="277" r:id="rId20"/>
    <p:sldId id="279" r:id="rId21"/>
    <p:sldId id="278" r:id="rId22"/>
    <p:sldId id="280" r:id="rId23"/>
    <p:sldId id="281" r:id="rId24"/>
    <p:sldId id="282" r:id="rId25"/>
    <p:sldId id="275" r:id="rId26"/>
    <p:sldId id="283" r:id="rId27"/>
    <p:sldId id="28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92D6EE-9759-4BE7-876F-DBDACF410BD7}">
          <p14:sldIdLst>
            <p14:sldId id="259"/>
            <p14:sldId id="261"/>
            <p14:sldId id="258"/>
            <p14:sldId id="262"/>
            <p14:sldId id="264"/>
            <p14:sldId id="265"/>
            <p14:sldId id="263"/>
            <p14:sldId id="266"/>
            <p14:sldId id="269"/>
            <p14:sldId id="270"/>
            <p14:sldId id="271"/>
            <p14:sldId id="272"/>
            <p14:sldId id="274"/>
            <p14:sldId id="273"/>
            <p14:sldId id="277"/>
            <p14:sldId id="279"/>
            <p14:sldId id="278"/>
            <p14:sldId id="280"/>
            <p14:sldId id="281"/>
            <p14:sldId id="282"/>
            <p14:sldId id="275"/>
            <p14:sldId id="283"/>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1B95E-B8CE-4460-A709-75E164D1C5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CF45C-4342-43BE-9723-E1507C2FFB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prstClr val="white"/>
              </a:solidFill>
            </a:endParaRPr>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标题 1"/>
          <p:cNvSpPr>
            <a:spLocks noGrp="1"/>
          </p:cNvSpPr>
          <p:nvPr>
            <p:ph type="title"/>
          </p:nvPr>
        </p:nvSpPr>
        <p:spPr>
          <a:xfrm>
            <a:off x="1019962" y="1149573"/>
            <a:ext cx="6422238" cy="1955576"/>
          </a:xfrm>
        </p:spPr>
        <p:txBody>
          <a:bodyPr>
            <a:normAutofit/>
          </a:bodyPr>
          <a:lstStyle>
            <a:lvl1pPr>
              <a:defRPr sz="5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2" name="副标题 2"/>
          <p:cNvSpPr>
            <a:spLocks noGrp="1"/>
          </p:cNvSpPr>
          <p:nvPr>
            <p:ph type="subTitle" idx="1"/>
          </p:nvPr>
        </p:nvSpPr>
        <p:spPr>
          <a:xfrm>
            <a:off x="1019962" y="3213322"/>
            <a:ext cx="6422238" cy="872497"/>
          </a:xfrm>
        </p:spPr>
        <p:txBody>
          <a:bodyPr>
            <a:normAutofit/>
          </a:bodyPr>
          <a:lstStyle>
            <a:lvl1pPr marL="0" indent="0" algn="l">
              <a:buNone/>
              <a:defRPr sz="2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75792A-B8EE-4130-A892-9E17CBD66B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75792A-B8EE-4130-A892-9E17CBD66B4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23E628-1F21-4529-9077-4992BA5035A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7" name="任意多边形 6"/>
          <p:cNvSpPr/>
          <p:nvPr userDrawn="1"/>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p:cNvPicPr>
            <a:picLocks noChangeAspect="1"/>
          </p:cNvPicPr>
          <p:nvPr userDrawn="1"/>
        </p:nvPicPr>
        <p:blipFill>
          <a:blip r:embed="rId2"/>
          <a:stretch>
            <a:fillRect/>
          </a:stretch>
        </p:blipFill>
        <p:spPr>
          <a:xfrm>
            <a:off x="7138134" y="60968"/>
            <a:ext cx="2238095" cy="600000"/>
          </a:xfrm>
          <a:prstGeom prst="rect">
            <a:avLst/>
          </a:prstGeom>
        </p:spPr>
      </p:pic>
      <p:sp>
        <p:nvSpPr>
          <p:cNvPr id="9" name="任意多边形 8"/>
          <p:cNvSpPr/>
          <p:nvPr userDrawn="1"/>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标题 9"/>
          <p:cNvSpPr txBox="1"/>
          <p:nvPr userDrawn="1"/>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占位符 2"/>
          <p:cNvSpPr>
            <a:spLocks noGrp="1"/>
          </p:cNvSpPr>
          <p:nvPr>
            <p:ph type="body" idx="1" hasCustomPrompt="1"/>
          </p:nvPr>
        </p:nvSpPr>
        <p:spPr>
          <a:xfrm>
            <a:off x="3093356"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0" name="标题 1"/>
          <p:cNvSpPr txBox="1"/>
          <p:nvPr userDrawn="1"/>
        </p:nvSpPr>
        <p:spPr>
          <a:xfrm>
            <a:off x="4571092" y="813236"/>
            <a:ext cx="3049815" cy="756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目录</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1" name="文本占位符 2"/>
          <p:cNvSpPr>
            <a:spLocks noGrp="1"/>
          </p:cNvSpPr>
          <p:nvPr>
            <p:ph type="body" idx="13" hasCustomPrompt="1"/>
          </p:nvPr>
        </p:nvSpPr>
        <p:spPr>
          <a:xfrm>
            <a:off x="6974114"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3" name="文本占位符 2"/>
          <p:cNvSpPr>
            <a:spLocks noGrp="1"/>
          </p:cNvSpPr>
          <p:nvPr>
            <p:ph type="body" idx="14" hasCustomPrompt="1"/>
          </p:nvPr>
        </p:nvSpPr>
        <p:spPr>
          <a:xfrm>
            <a:off x="6974113"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4" name="文本占位符 2"/>
          <p:cNvSpPr>
            <a:spLocks noGrp="1"/>
          </p:cNvSpPr>
          <p:nvPr>
            <p:ph type="body" idx="15" hasCustomPrompt="1"/>
          </p:nvPr>
        </p:nvSpPr>
        <p:spPr>
          <a:xfrm>
            <a:off x="3093355"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
        <p:nvSpPr>
          <p:cNvPr id="8" name="矩形 7"/>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10" name="组合 9"/>
          <p:cNvGrpSpPr/>
          <p:nvPr userDrawn="1"/>
        </p:nvGrpSpPr>
        <p:grpSpPr>
          <a:xfrm>
            <a:off x="1" y="5838040"/>
            <a:ext cx="1019961" cy="1019961"/>
            <a:chOff x="1" y="5838040"/>
            <a:chExt cx="1019961" cy="1019961"/>
          </a:xfrm>
        </p:grpSpPr>
        <p:sp>
          <p:nvSpPr>
            <p:cNvPr id="11" name="任意多边形 10"/>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任意多边形 11"/>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4" name="组合 3"/>
          <p:cNvGrpSpPr/>
          <p:nvPr userDrawn="1"/>
        </p:nvGrpSpPr>
        <p:grpSpPr>
          <a:xfrm>
            <a:off x="1" y="5838040"/>
            <a:ext cx="1019961" cy="1019961"/>
            <a:chOff x="1" y="5838040"/>
            <a:chExt cx="1019961" cy="1019961"/>
          </a:xfrm>
        </p:grpSpPr>
        <p:sp>
          <p:nvSpPr>
            <p:cNvPr id="5" name="任意多边形 4"/>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5" name="组合 4"/>
          <p:cNvGrpSpPr/>
          <p:nvPr userDrawn="1"/>
        </p:nvGrpSpPr>
        <p:grpSpPr>
          <a:xfrm>
            <a:off x="1" y="5838040"/>
            <a:ext cx="1019961" cy="1019961"/>
            <a:chOff x="1" y="5838040"/>
            <a:chExt cx="1019961" cy="1019961"/>
          </a:xfrm>
        </p:grpSpPr>
        <p:sp>
          <p:nvSpPr>
            <p:cNvPr id="6" name="任意多边形 5"/>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标题 1"/>
          <p:cNvSpPr txBox="1"/>
          <p:nvPr userDrawn="1"/>
        </p:nvSpPr>
        <p:spPr>
          <a:xfrm>
            <a:off x="506523" y="161515"/>
            <a:ext cx="2398486" cy="6591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3.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数据 31"/>
          <p:cNvSpPr/>
          <p:nvPr/>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数据 30"/>
          <p:cNvSpPr/>
          <p:nvPr/>
        </p:nvSpPr>
        <p:spPr>
          <a:xfrm>
            <a:off x="7280648"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27" name="流程图: 数据 26"/>
          <p:cNvSpPr/>
          <p:nvPr/>
        </p:nvSpPr>
        <p:spPr>
          <a:xfrm>
            <a:off x="7721600" y="406400"/>
            <a:ext cx="2667000" cy="4432300"/>
          </a:xfrm>
          <a:prstGeom prst="flowChartInputOutput">
            <a:avLst/>
          </a:prstGeom>
          <a:blipFill dpi="0" rotWithShape="1">
            <a:blip r:embed="rId2"/>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数据 28"/>
          <p:cNvSpPr/>
          <p:nvPr/>
        </p:nvSpPr>
        <p:spPr>
          <a:xfrm>
            <a:off x="9258300" y="1803400"/>
            <a:ext cx="2667000" cy="4432300"/>
          </a:xfrm>
          <a:prstGeom prst="flowChartInputOutput">
            <a:avLst/>
          </a:prstGeom>
          <a:blipFill dpi="0" rotWithShape="1">
            <a:blip r:embed="rId3"/>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34" name="矩形 33"/>
          <p:cNvSpPr/>
          <p:nvPr/>
        </p:nvSpPr>
        <p:spPr>
          <a:xfrm>
            <a:off x="1121148" y="1281544"/>
            <a:ext cx="5523317" cy="1754326"/>
          </a:xfrm>
          <a:prstGeom prst="rect">
            <a:avLst/>
          </a:prstGeom>
        </p:spPr>
        <p:txBody>
          <a:bodyPr wrap="square">
            <a:spAutoFit/>
          </a:bodyPr>
          <a:lstStyle/>
          <a:p>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iOS</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物联</a:t>
            </a:r>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App</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相册动画优化</a:t>
            </a:r>
            <a:endPar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150176" y="4799568"/>
            <a:ext cx="4949917" cy="369332"/>
          </a:xfrm>
          <a:prstGeom prst="rect">
            <a:avLst/>
          </a:prstGeom>
        </p:spPr>
        <p:txBody>
          <a:bodyPr wrap="square">
            <a:spAutoFit/>
          </a:bodyPr>
          <a:lstStyle/>
          <a:p>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2022</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10</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月</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27</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日          </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主讲人</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李慧奇</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endParaRPr>
          </a:p>
        </p:txBody>
      </p:sp>
      <p:sp>
        <p:nvSpPr>
          <p:cNvPr id="63" name="任意多边形 62"/>
          <p:cNvSpPr/>
          <p:nvPr/>
        </p:nvSpPr>
        <p:spPr>
          <a:xfrm>
            <a:off x="750450" y="6358716"/>
            <a:ext cx="1243556" cy="499284"/>
          </a:xfrm>
          <a:custGeom>
            <a:avLst/>
            <a:gdLst>
              <a:gd name="connsiteX0" fmla="*/ 296863 w 1243556"/>
              <a:gd name="connsiteY0" fmla="*/ 0 h 499284"/>
              <a:gd name="connsiteX1" fmla="*/ 1182533 w 1243556"/>
              <a:gd name="connsiteY1" fmla="*/ 417679 h 499284"/>
              <a:gd name="connsiteX2" fmla="*/ 1243556 w 1243556"/>
              <a:gd name="connsiteY2" fmla="*/ 499284 h 499284"/>
              <a:gd name="connsiteX3" fmla="*/ 846887 w 1243556"/>
              <a:gd name="connsiteY3" fmla="*/ 499284 h 499284"/>
              <a:gd name="connsiteX4" fmla="*/ 774422 w 1243556"/>
              <a:gd name="connsiteY4" fmla="*/ 439495 h 499284"/>
              <a:gd name="connsiteX5" fmla="*/ 296863 w 1243556"/>
              <a:gd name="connsiteY5" fmla="*/ 293621 h 499284"/>
              <a:gd name="connsiteX6" fmla="*/ 42867 w 1243556"/>
              <a:gd name="connsiteY6" fmla="*/ 332022 h 499284"/>
              <a:gd name="connsiteX7" fmla="*/ 0 w 1243556"/>
              <a:gd name="connsiteY7" fmla="*/ 347711 h 499284"/>
              <a:gd name="connsiteX8" fmla="*/ 0 w 1243556"/>
              <a:gd name="connsiteY8" fmla="*/ 40173 h 499284"/>
              <a:gd name="connsiteX9" fmla="*/ 65549 w 1243556"/>
              <a:gd name="connsiteY9" fmla="*/ 23319 h 499284"/>
              <a:gd name="connsiteX10" fmla="*/ 296863 w 1243556"/>
              <a:gd name="connsiteY10" fmla="*/ 0 h 4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556" h="499284">
                <a:moveTo>
                  <a:pt x="296863" y="0"/>
                </a:moveTo>
                <a:cubicBezTo>
                  <a:pt x="653427" y="0"/>
                  <a:pt x="972016" y="162592"/>
                  <a:pt x="1182533" y="417679"/>
                </a:cubicBezTo>
                <a:lnTo>
                  <a:pt x="1243556" y="499284"/>
                </a:lnTo>
                <a:lnTo>
                  <a:pt x="846887" y="499284"/>
                </a:lnTo>
                <a:lnTo>
                  <a:pt x="774422" y="439495"/>
                </a:lnTo>
                <a:cubicBezTo>
                  <a:pt x="638100" y="347398"/>
                  <a:pt x="473762" y="293621"/>
                  <a:pt x="296863" y="293621"/>
                </a:cubicBezTo>
                <a:cubicBezTo>
                  <a:pt x="208414" y="293621"/>
                  <a:pt x="123104" y="307065"/>
                  <a:pt x="42867" y="332022"/>
                </a:cubicBezTo>
                <a:lnTo>
                  <a:pt x="0" y="347711"/>
                </a:lnTo>
                <a:lnTo>
                  <a:pt x="0" y="40173"/>
                </a:lnTo>
                <a:lnTo>
                  <a:pt x="65549" y="23319"/>
                </a:lnTo>
                <a:cubicBezTo>
                  <a:pt x="140265" y="8030"/>
                  <a:pt x="217627" y="0"/>
                  <a:pt x="296863" y="0"/>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任意多边形 64"/>
          <p:cNvSpPr/>
          <p:nvPr/>
        </p:nvSpPr>
        <p:spPr>
          <a:xfrm rot="19987614">
            <a:off x="1943730" y="6597273"/>
            <a:ext cx="895481" cy="489547"/>
          </a:xfrm>
          <a:custGeom>
            <a:avLst/>
            <a:gdLst>
              <a:gd name="connsiteX0" fmla="*/ 495523 w 895481"/>
              <a:gd name="connsiteY0" fmla="*/ 56888 h 489547"/>
              <a:gd name="connsiteX1" fmla="*/ 880761 w 895481"/>
              <a:gd name="connsiteY1" fmla="*/ 442126 h 489547"/>
              <a:gd name="connsiteX2" fmla="*/ 895481 w 895481"/>
              <a:gd name="connsiteY2" fmla="*/ 489547 h 489547"/>
              <a:gd name="connsiteX3" fmla="*/ 0 w 895481"/>
              <a:gd name="connsiteY3" fmla="*/ 35771 h 489547"/>
              <a:gd name="connsiteX4" fmla="*/ 67857 w 895481"/>
              <a:gd name="connsiteY4" fmla="*/ 14708 h 489547"/>
              <a:gd name="connsiteX5" fmla="*/ 213748 w 895481"/>
              <a:gd name="connsiteY5" fmla="*/ 0 h 489547"/>
              <a:gd name="connsiteX6" fmla="*/ 495523 w 895481"/>
              <a:gd name="connsiteY6" fmla="*/ 56888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481" h="489547">
                <a:moveTo>
                  <a:pt x="495523" y="56888"/>
                </a:moveTo>
                <a:cubicBezTo>
                  <a:pt x="668735" y="130151"/>
                  <a:pt x="807498" y="268914"/>
                  <a:pt x="880761" y="442126"/>
                </a:cubicBezTo>
                <a:lnTo>
                  <a:pt x="895481" y="489547"/>
                </a:lnTo>
                <a:lnTo>
                  <a:pt x="0" y="35771"/>
                </a:lnTo>
                <a:lnTo>
                  <a:pt x="67857" y="14708"/>
                </a:lnTo>
                <a:cubicBezTo>
                  <a:pt x="114981" y="5064"/>
                  <a:pt x="163773" y="0"/>
                  <a:pt x="213748" y="0"/>
                </a:cubicBezTo>
                <a:cubicBezTo>
                  <a:pt x="313698" y="0"/>
                  <a:pt x="408916" y="20256"/>
                  <a:pt x="495523" y="56888"/>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任意多边形 5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9" name="组合 58"/>
          <p:cNvGrpSpPr/>
          <p:nvPr/>
        </p:nvGrpSpPr>
        <p:grpSpPr>
          <a:xfrm>
            <a:off x="1" y="5838040"/>
            <a:ext cx="1019961" cy="1019961"/>
            <a:chOff x="1" y="5838040"/>
            <a:chExt cx="1019961" cy="1019961"/>
          </a:xfrm>
        </p:grpSpPr>
        <p:sp>
          <p:nvSpPr>
            <p:cNvPr id="60" name="任意多边形 5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任意多边形 6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长按</a:t>
            </a:r>
            <a:r>
              <a:rPr lang="zh-CN" altLang="en-US"/>
              <a:t>卡片动画</a:t>
            </a:r>
            <a:r>
              <a:rPr lang="zh-CN" altLang="en-US"/>
              <a:t>实现思路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368300"/>
          </a:xfrm>
          <a:prstGeom prst="rect">
            <a:avLst/>
          </a:prstGeom>
          <a:noFill/>
        </p:spPr>
        <p:txBody>
          <a:bodyPr wrap="square" rtlCol="0">
            <a:spAutoFit/>
          </a:bodyPr>
          <a:p>
            <a:pPr algn="ctr"/>
            <a:r>
              <a:rPr lang="zh-CN" altLang="en-US"/>
              <a:t>最终</a:t>
            </a:r>
            <a:r>
              <a:rPr lang="zh-CN" altLang="en-US"/>
              <a:t>效果对比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40991" y="445845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046480" y="2724785"/>
            <a:ext cx="5257165" cy="27882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1134745" y="2769870"/>
            <a:ext cx="5106670" cy="2584450"/>
          </a:xfrm>
          <a:prstGeom prst="rect">
            <a:avLst/>
          </a:prstGeom>
          <a:noFill/>
        </p:spPr>
        <p:txBody>
          <a:bodyPr wrap="square" rtlCol="0">
            <a:spAutoFit/>
          </a:bodyPr>
          <a:p>
            <a:pPr algn="just">
              <a:lnSpc>
                <a:spcPct val="150000"/>
              </a:lnSpc>
            </a:pPr>
            <a:r>
              <a:rPr lang="en-US" altLang="zh-CN"/>
              <a:t>AnimationTransitionPush</a:t>
            </a:r>
            <a:endParaRPr lang="en-US" altLang="zh-CN"/>
          </a:p>
          <a:p>
            <a:pPr algn="just">
              <a:lnSpc>
                <a:spcPct val="150000"/>
              </a:lnSpc>
            </a:pPr>
            <a:r>
              <a:rPr lang="en-US" altLang="zh-CN"/>
              <a:t>AnimationTransitionP</a:t>
            </a:r>
            <a:r>
              <a:rPr lang="en-US" altLang="zh-CN"/>
              <a:t>op</a:t>
            </a:r>
            <a:endParaRPr lang="en-US" altLang="zh-CN"/>
          </a:p>
          <a:p>
            <a:pPr algn="just">
              <a:lnSpc>
                <a:spcPct val="150000"/>
              </a:lnSpc>
            </a:pPr>
            <a:r>
              <a:rPr lang="zh-CN" altLang="en-US"/>
              <a:t>这两个类继承</a:t>
            </a:r>
            <a:r>
              <a:rPr lang="en-US" altLang="zh-CN"/>
              <a:t>NSObject</a:t>
            </a:r>
            <a:r>
              <a:rPr lang="zh-CN" altLang="en-US"/>
              <a:t>类</a:t>
            </a:r>
            <a:endParaRPr lang="zh-CN" altLang="en-US"/>
          </a:p>
          <a:p>
            <a:pPr algn="just">
              <a:lnSpc>
                <a:spcPct val="150000"/>
              </a:lnSpc>
            </a:pPr>
            <a:r>
              <a:rPr lang="zh-CN" altLang="en-US"/>
              <a:t>遵循UIViewControllerAnimatedTransitioning</a:t>
            </a:r>
            <a:r>
              <a:rPr lang="zh-CN" altLang="en-US"/>
              <a:t>协议</a:t>
            </a:r>
            <a:endParaRPr lang="zh-CN" altLang="en-US"/>
          </a:p>
          <a:p>
            <a:pPr algn="just">
              <a:lnSpc>
                <a:spcPct val="150000"/>
              </a:lnSpc>
            </a:pPr>
            <a:r>
              <a:rPr lang="zh-CN" altLang="en-US"/>
              <a:t>在这两个类中贴合项目重写</a:t>
            </a:r>
            <a:r>
              <a:rPr lang="en-US" altLang="zh-CN"/>
              <a:t>NavigationController</a:t>
            </a:r>
            <a:r>
              <a:rPr lang="zh-CN" altLang="en-US"/>
              <a:t>控制转场动画的</a:t>
            </a:r>
            <a:r>
              <a:rPr lang="zh-CN" altLang="en-US"/>
              <a:t>动画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13" grpId="0" bldLvl="0" animBg="1"/>
      <p:bldP spid="14" grpId="0"/>
      <p:bldP spid="13" grpId="1" animBg="1"/>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813435" y="2313940"/>
            <a:ext cx="10930255" cy="138430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18515" y="2538730"/>
            <a:ext cx="10768965" cy="968375"/>
          </a:xfrm>
          <a:prstGeom prst="rect">
            <a:avLst/>
          </a:prstGeom>
          <a:noFill/>
        </p:spPr>
        <p:txBody>
          <a:bodyPr wrap="square" rtlCol="0">
            <a:spAutoFit/>
          </a:bodyPr>
          <a:p>
            <a:pPr algn="just">
              <a:lnSpc>
                <a:spcPct val="150000"/>
              </a:lnSpc>
            </a:pPr>
            <a:r>
              <a:rPr lang="zh-CN" altLang="en-US" sz="2000">
                <a:latin typeface="Times New Roman Regular" panose="02020603050405020304" charset="0"/>
                <a:cs typeface="Times New Roman Regular" panose="02020603050405020304" charset="0"/>
              </a:rPr>
              <a:t>transitionDuration(using transitionContext: UIViewControllerContextTransitioning?) -&gt; TimeInterval</a:t>
            </a:r>
            <a:endParaRPr lang="zh-CN" altLang="en-US" sz="2000">
              <a:latin typeface="Times New Roman Regular" panose="02020603050405020304" charset="0"/>
              <a:cs typeface="Times New Roman Regular" panose="02020603050405020304" charset="0"/>
            </a:endParaRPr>
          </a:p>
          <a:p>
            <a:pPr algn="just">
              <a:lnSpc>
                <a:spcPct val="150000"/>
              </a:lnSpc>
            </a:pPr>
            <a:r>
              <a:rPr lang="zh-CN" altLang="en-US">
                <a:latin typeface="Times New Roman Regular" panose="02020603050405020304" charset="0"/>
                <a:cs typeface="Times New Roman Regular" panose="02020603050405020304" charset="0"/>
              </a:rPr>
              <a:t>转场动画持续时间设置</a:t>
            </a:r>
            <a:endParaRPr lang="zh-CN" altLang="en-US">
              <a:latin typeface="Times New Roman Regular" panose="02020603050405020304" charset="0"/>
              <a:cs typeface="Times New Roman Regular" panose="02020603050405020304" charset="0"/>
            </a:endParaRPr>
          </a:p>
        </p:txBody>
      </p:sp>
      <p:sp>
        <p:nvSpPr>
          <p:cNvPr id="9" name="圆角矩形 8"/>
          <p:cNvSpPr/>
          <p:nvPr/>
        </p:nvSpPr>
        <p:spPr>
          <a:xfrm>
            <a:off x="802640" y="3935730"/>
            <a:ext cx="10930255" cy="138430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07720" y="4160520"/>
            <a:ext cx="10768965" cy="968375"/>
          </a:xfrm>
          <a:prstGeom prst="rect">
            <a:avLst/>
          </a:prstGeom>
          <a:noFill/>
        </p:spPr>
        <p:txBody>
          <a:bodyPr wrap="square" rtlCol="0">
            <a:spAutoFit/>
          </a:bodyPr>
          <a:p>
            <a:pPr algn="just">
              <a:lnSpc>
                <a:spcPct val="150000"/>
              </a:lnSpc>
            </a:pPr>
            <a:r>
              <a:rPr lang="zh-CN" altLang="en-US" sz="2000">
                <a:latin typeface="Times New Roman Regular" panose="02020603050405020304" charset="0"/>
                <a:cs typeface="Times New Roman Regular" panose="02020603050405020304" charset="0"/>
              </a:rPr>
              <a:t>animateTransition(using transitionContext: UIViewControllerContextTransitioning)</a:t>
            </a:r>
            <a:endParaRPr lang="zh-CN" altLang="en-US" sz="2000">
              <a:latin typeface="Times New Roman Regular" panose="02020603050405020304" charset="0"/>
              <a:cs typeface="Times New Roman Regular" panose="02020603050405020304" charset="0"/>
            </a:endParaRPr>
          </a:p>
          <a:p>
            <a:pPr algn="just">
              <a:lnSpc>
                <a:spcPct val="150000"/>
              </a:lnSpc>
            </a:pPr>
            <a:r>
              <a:rPr lang="zh-CN" altLang="en-US">
                <a:sym typeface="+mn-ea"/>
              </a:rPr>
              <a:t>具体动画的实现</a:t>
            </a:r>
            <a:r>
              <a:rPr lang="zh-CN" altLang="en-US">
                <a:sym typeface="+mn-ea"/>
              </a:rPr>
              <a:t>函数</a:t>
            </a:r>
            <a:endParaRPr lang="zh-CN" altLang="en-US">
              <a:sym typeface="+mn-ea"/>
            </a:endParaRPr>
          </a:p>
        </p:txBody>
      </p:sp>
      <p:sp>
        <p:nvSpPr>
          <p:cNvPr id="11" name="圆角矩形 10"/>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文本框 11"/>
          <p:cNvSpPr txBox="1"/>
          <p:nvPr/>
        </p:nvSpPr>
        <p:spPr>
          <a:xfrm>
            <a:off x="6058535" y="1060450"/>
            <a:ext cx="1975485" cy="922020"/>
          </a:xfrm>
          <a:prstGeom prst="rect">
            <a:avLst/>
          </a:prstGeom>
          <a:noFill/>
        </p:spPr>
        <p:txBody>
          <a:bodyPr wrap="square" rtlCol="0">
            <a:spAutoFit/>
          </a:bodyPr>
          <a:p>
            <a:pPr algn="ctr"/>
            <a:r>
              <a:rPr lang="zh-CN" altLang="en-US">
                <a:sym typeface="+mn-ea"/>
              </a:rPr>
              <a:t>UIViewControllerAnimatedTransitioning</a:t>
            </a:r>
            <a:r>
              <a:rPr lang="zh-CN" altLang="en-US">
                <a:sym typeface="+mn-ea"/>
              </a:rPr>
              <a:t>协议</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11" grpId="0" bldLvl="0" animBg="1"/>
      <p:bldP spid="12" grpId="0"/>
      <p:bldP spid="11" grpId="1" animBg="1"/>
      <p:bldP spid="12" grpId="1"/>
      <p:bldP spid="5" grpId="0" animBg="1"/>
      <p:bldP spid="8" grpId="0"/>
      <p:bldP spid="9" grpId="1" animBg="1"/>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点击卡片动画</a:t>
            </a:r>
            <a:r>
              <a:rPr lang="zh-CN" altLang="en-US"/>
              <a:t>实现思路</a:t>
            </a:r>
            <a:endParaRPr lang="zh-CN" altLang="en-US"/>
          </a:p>
        </p:txBody>
      </p:sp>
      <p:sp>
        <p:nvSpPr>
          <p:cNvPr id="5" name="文本框 4"/>
          <p:cNvSpPr txBox="1"/>
          <p:nvPr/>
        </p:nvSpPr>
        <p:spPr>
          <a:xfrm>
            <a:off x="4894580" y="3779520"/>
            <a:ext cx="868680" cy="368300"/>
          </a:xfrm>
          <a:prstGeom prst="rect">
            <a:avLst/>
          </a:prstGeom>
          <a:noFill/>
        </p:spPr>
        <p:txBody>
          <a:bodyPr wrap="none" rtlCol="0">
            <a:spAutoFit/>
          </a:bodyPr>
          <a:p>
            <a:r>
              <a:rPr lang="zh-CN" altLang="en-US"/>
              <a:t>流程图</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点击卡片动画</a:t>
            </a:r>
            <a:r>
              <a:rPr lang="zh-CN" altLang="en-US"/>
              <a:t>实现思路</a:t>
            </a:r>
            <a:endParaRPr lang="zh-CN" altLang="en-US"/>
          </a:p>
        </p:txBody>
      </p:sp>
      <p:sp>
        <p:nvSpPr>
          <p:cNvPr id="5" name="文本框 4"/>
          <p:cNvSpPr txBox="1"/>
          <p:nvPr/>
        </p:nvSpPr>
        <p:spPr>
          <a:xfrm>
            <a:off x="4293870" y="3982720"/>
            <a:ext cx="2011680" cy="368300"/>
          </a:xfrm>
          <a:prstGeom prst="rect">
            <a:avLst/>
          </a:prstGeom>
          <a:noFill/>
        </p:spPr>
        <p:txBody>
          <a:bodyPr wrap="none" rtlCol="0">
            <a:spAutoFit/>
          </a:bodyPr>
          <a:p>
            <a:r>
              <a:rPr lang="zh-CN" altLang="en-US"/>
              <a:t>类里面的</a:t>
            </a:r>
            <a:r>
              <a:rPr lang="zh-CN" altLang="en-US"/>
              <a:t>具体实现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368300"/>
          </a:xfrm>
          <a:prstGeom prst="rect">
            <a:avLst/>
          </a:prstGeom>
          <a:noFill/>
        </p:spPr>
        <p:txBody>
          <a:bodyPr wrap="square" rtlCol="0">
            <a:spAutoFit/>
          </a:bodyPr>
          <a:p>
            <a:pPr algn="ctr"/>
            <a:r>
              <a:rPr lang="zh-CN" altLang="en-US"/>
              <a:t>最终效果</a:t>
            </a:r>
            <a:r>
              <a:rPr lang="zh-CN" altLang="en-US"/>
              <a:t>对比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593590" y="5476875"/>
            <a:ext cx="409067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870" y="949325"/>
            <a:ext cx="4334510" cy="112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7909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2.3 </a:t>
            </a:r>
            <a:r>
              <a:rPr lang="zh-CN" altLang="en-US" sz="2400" dirty="0" smtClean="0">
                <a:latin typeface="微软雅黑" panose="020B0503020204020204" pitchFamily="34" charset="-122"/>
                <a:ea typeface="微软雅黑" panose="020B0503020204020204" pitchFamily="34" charset="-122"/>
              </a:rPr>
              <a:t>改变相册布局动画</a:t>
            </a:r>
            <a:r>
              <a:rPr lang="zh-CN" altLang="en-US" sz="2400" dirty="0" smtClean="0">
                <a:latin typeface="微软雅黑" panose="020B0503020204020204" pitchFamily="34" charset="-122"/>
                <a:ea typeface="微软雅黑" panose="020B0503020204020204" pitchFamily="34" charset="-122"/>
              </a:rPr>
              <a:t>设计</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031927" y="3591242"/>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085" y="5466715"/>
            <a:ext cx="25120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03 </a:t>
            </a:r>
            <a:r>
              <a:rPr lang="zh-CN" altLang="en-US" dirty="0" smtClean="0"/>
              <a:t>总结</a:t>
            </a:r>
            <a:r>
              <a:rPr lang="zh-CN" altLang="en-US" dirty="0" smtClean="0"/>
              <a:t>与反思</a:t>
            </a:r>
            <a:endParaRPr lang="zh-CN" altLang="en-US" dirty="0" smtClean="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16600" y="1282491"/>
            <a:ext cx="2621280" cy="46037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项目中</a:t>
            </a:r>
            <a:r>
              <a:rPr lang="zh-CN" altLang="en-US" sz="2400" dirty="0">
                <a:latin typeface="微软雅黑" panose="020B0503020204020204" pitchFamily="34" charset="-122"/>
                <a:ea typeface="微软雅黑" panose="020B0503020204020204" pitchFamily="34" charset="-122"/>
              </a:rPr>
              <a:t>重难点</a:t>
            </a:r>
            <a:r>
              <a:rPr lang="zh-CN" altLang="en-US" sz="2400" dirty="0">
                <a:latin typeface="微软雅黑" panose="020B0503020204020204" pitchFamily="34" charset="-122"/>
                <a:ea typeface="微软雅黑" panose="020B0503020204020204" pitchFamily="34" charset="-122"/>
              </a:rPr>
              <a:t>总结</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483870" y="2372995"/>
            <a:ext cx="3582670" cy="3369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23570" y="2605405"/>
            <a:ext cx="3345815" cy="3046095"/>
          </a:xfrm>
          <a:prstGeom prst="rect">
            <a:avLst/>
          </a:prstGeom>
          <a:noFill/>
        </p:spPr>
        <p:txBody>
          <a:bodyPr wrap="square" rtlCol="0">
            <a:spAutoFit/>
          </a:bodyPr>
          <a:p>
            <a:pPr algn="just">
              <a:lnSpc>
                <a:spcPct val="150000"/>
              </a:lnSpc>
            </a:pPr>
            <a:r>
              <a:rPr lang="zh-CN" altLang="en-US" sz="1600"/>
              <a:t>长按卡片部分：</a:t>
            </a:r>
            <a:endParaRPr lang="zh-CN" altLang="en-US" sz="1600"/>
          </a:p>
          <a:p>
            <a:pPr algn="just">
              <a:lnSpc>
                <a:spcPct val="150000"/>
              </a:lnSpc>
            </a:pPr>
            <a:r>
              <a:rPr lang="en-US" altLang="zh-CN" sz="1600"/>
              <a:t>1.</a:t>
            </a:r>
            <a:r>
              <a:rPr lang="zh-CN" altLang="en-US" sz="1600"/>
              <a:t>卡片封装问题：在设计控件时候，初始化接口应该包含的信息以及如何使控件变得更好用</a:t>
            </a:r>
            <a:endParaRPr lang="zh-CN" altLang="en-US" sz="1600"/>
          </a:p>
          <a:p>
            <a:pPr algn="just">
              <a:lnSpc>
                <a:spcPct val="150000"/>
              </a:lnSpc>
            </a:pPr>
            <a:r>
              <a:rPr lang="en-US" altLang="zh-CN" sz="1600"/>
              <a:t>2.</a:t>
            </a:r>
            <a:r>
              <a:rPr lang="zh-CN" altLang="en-US" sz="1600"/>
              <a:t>动画</a:t>
            </a:r>
            <a:r>
              <a:rPr lang="en-US" altLang="zh-CN" sz="1600"/>
              <a:t>frame</a:t>
            </a:r>
            <a:r>
              <a:rPr lang="zh-CN" altLang="en-US" sz="1600"/>
              <a:t>的计算以及显示的内容：在每次进行动画时候都需要去考虑</a:t>
            </a:r>
            <a:r>
              <a:rPr lang="en-US" altLang="zh-CN" sz="1600"/>
              <a:t>NavigationController</a:t>
            </a:r>
            <a:r>
              <a:rPr lang="zh-CN" altLang="en-US" sz="1600"/>
              <a:t>对整体动画以及页面</a:t>
            </a:r>
            <a:r>
              <a:rPr lang="zh-CN" altLang="en-US" sz="1600"/>
              <a:t>显示的影响</a:t>
            </a:r>
            <a:endParaRPr lang="zh-CN" altLang="en-US" sz="1600"/>
          </a:p>
        </p:txBody>
      </p:sp>
      <p:sp>
        <p:nvSpPr>
          <p:cNvPr id="5" name="圆角矩形 4"/>
          <p:cNvSpPr/>
          <p:nvPr/>
        </p:nvSpPr>
        <p:spPr>
          <a:xfrm>
            <a:off x="4296410" y="2363470"/>
            <a:ext cx="3582670" cy="44881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4436110" y="2595880"/>
            <a:ext cx="3345815" cy="4154170"/>
          </a:xfrm>
          <a:prstGeom prst="rect">
            <a:avLst/>
          </a:prstGeom>
          <a:noFill/>
        </p:spPr>
        <p:txBody>
          <a:bodyPr wrap="square" rtlCol="0">
            <a:spAutoFit/>
          </a:bodyPr>
          <a:p>
            <a:pPr algn="just">
              <a:lnSpc>
                <a:spcPct val="150000"/>
              </a:lnSpc>
            </a:pPr>
            <a:r>
              <a:rPr lang="zh-CN" altLang="en-US" sz="1600"/>
              <a:t>点击卡片部分：</a:t>
            </a:r>
            <a:endParaRPr lang="zh-CN" altLang="en-US" sz="1600"/>
          </a:p>
          <a:p>
            <a:pPr algn="just">
              <a:lnSpc>
                <a:spcPct val="150000"/>
              </a:lnSpc>
            </a:pPr>
            <a:r>
              <a:rPr lang="en-US" altLang="zh-CN" sz="1600"/>
              <a:t>1.</a:t>
            </a:r>
            <a:r>
              <a:rPr lang="zh-CN" altLang="en-US" sz="1600"/>
              <a:t>重写两个动画：重写动画时候需要注意此动画是针对于</a:t>
            </a:r>
            <a:r>
              <a:rPr lang="en-US" altLang="zh-CN" sz="1600"/>
              <a:t>Navigation</a:t>
            </a:r>
            <a:r>
              <a:rPr lang="zh-CN" altLang="en-US" sz="1600"/>
              <a:t>控制的页面跳转，动画的原理需要符合导航栏控制动画的原理与模态动画需要进行</a:t>
            </a:r>
            <a:r>
              <a:rPr lang="zh-CN" altLang="en-US" sz="1600"/>
              <a:t>区分</a:t>
            </a:r>
            <a:endParaRPr lang="zh-CN" altLang="en-US" sz="1600"/>
          </a:p>
          <a:p>
            <a:pPr algn="just">
              <a:lnSpc>
                <a:spcPct val="150000"/>
              </a:lnSpc>
            </a:pPr>
            <a:r>
              <a:rPr lang="en-US" altLang="zh-CN" sz="1600"/>
              <a:t>2.</a:t>
            </a:r>
            <a:r>
              <a:rPr lang="zh-CN" altLang="en-US" sz="1600"/>
              <a:t>由于此次给相册加上了点击以及返回动画，需要注意在详情页改变图片之后，返回动画也需要将图片返回到正确的位置，如果超出了屏幕需要控制相册页面进行</a:t>
            </a:r>
            <a:r>
              <a:rPr lang="zh-CN" altLang="en-US" sz="1600"/>
              <a:t>更新</a:t>
            </a:r>
            <a:endParaRPr lang="zh-CN" altLang="en-US" sz="1600"/>
          </a:p>
        </p:txBody>
      </p:sp>
      <p:sp>
        <p:nvSpPr>
          <p:cNvPr id="9" name="圆角矩形 8"/>
          <p:cNvSpPr/>
          <p:nvPr/>
        </p:nvSpPr>
        <p:spPr>
          <a:xfrm>
            <a:off x="8248650" y="2363470"/>
            <a:ext cx="3582670" cy="2014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8388350" y="2595880"/>
            <a:ext cx="3345815" cy="829945"/>
          </a:xfrm>
          <a:prstGeom prst="rect">
            <a:avLst/>
          </a:prstGeom>
          <a:noFill/>
        </p:spPr>
        <p:txBody>
          <a:bodyPr wrap="square" rtlCol="0">
            <a:spAutoFit/>
          </a:bodyPr>
          <a:p>
            <a:pPr algn="just">
              <a:lnSpc>
                <a:spcPct val="150000"/>
              </a:lnSpc>
            </a:pPr>
            <a:r>
              <a:rPr lang="zh-CN" altLang="en-US" sz="1600"/>
              <a:t>改变相册布局</a:t>
            </a:r>
            <a:r>
              <a:rPr lang="zh-CN" altLang="en-US" sz="1600"/>
              <a:t>部分：</a:t>
            </a:r>
            <a:endParaRPr lang="zh-CN" altLang="en-US" sz="1600"/>
          </a:p>
          <a:p>
            <a:pPr algn="just">
              <a:lnSpc>
                <a:spcPct val="150000"/>
              </a:lnSpc>
            </a:pP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P spid="5" grpId="0" bldLvl="0" animBg="1"/>
      <p:bldP spid="8" grpId="0"/>
      <p:bldP spid="5" grpId="1" animBg="1"/>
      <p:bldP spid="8" grpId="1"/>
      <p:bldP spid="9" grpId="0" bldLvl="0" animBg="1"/>
      <p:bldP spid="10" grpId="0"/>
      <p:bldP spid="9" grpId="1" animBg="1"/>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03 </a:t>
            </a:r>
            <a:r>
              <a:rPr lang="zh-CN" altLang="en-US" dirty="0" smtClean="0"/>
              <a:t>总结</a:t>
            </a:r>
            <a:r>
              <a:rPr lang="zh-CN" altLang="en-US" dirty="0" smtClean="0"/>
              <a:t>与反思</a:t>
            </a:r>
            <a:endParaRPr lang="zh-CN" altLang="en-US" dirty="0" smtClean="0"/>
          </a:p>
        </p:txBody>
      </p:sp>
      <p:sp>
        <p:nvSpPr>
          <p:cNvPr id="3" name="椭圆 2"/>
          <p:cNvSpPr/>
          <p:nvPr/>
        </p:nvSpPr>
        <p:spPr>
          <a:xfrm>
            <a:off x="483870" y="949325"/>
            <a:ext cx="2702560" cy="112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16600" y="1282491"/>
            <a:ext cx="1402080" cy="46037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个人</a:t>
            </a:r>
            <a:r>
              <a:rPr lang="zh-CN" altLang="en-US" sz="2400" dirty="0">
                <a:latin typeface="微软雅黑" panose="020B0503020204020204" pitchFamily="34" charset="-122"/>
                <a:ea typeface="微软雅黑" panose="020B0503020204020204" pitchFamily="34" charset="-122"/>
              </a:rPr>
              <a:t>反思</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739775" y="2372995"/>
            <a:ext cx="10187305" cy="3369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04875" y="2605405"/>
            <a:ext cx="9512935" cy="2861310"/>
          </a:xfrm>
          <a:prstGeom prst="rect">
            <a:avLst/>
          </a:prstGeom>
          <a:noFill/>
        </p:spPr>
        <p:txBody>
          <a:bodyPr wrap="square" rtlCol="0">
            <a:spAutoFit/>
          </a:bodyPr>
          <a:p>
            <a:pPr algn="just">
              <a:lnSpc>
                <a:spcPct val="150000"/>
              </a:lnSpc>
            </a:pPr>
            <a:r>
              <a:rPr lang="en-US" altLang="zh-CN" sz="2000"/>
              <a:t>1. </a:t>
            </a:r>
            <a:r>
              <a:rPr lang="zh-CN" altLang="en-US" sz="2000"/>
              <a:t>需要加强与导师的沟通，不懂就问，避免出现自己的理解问题</a:t>
            </a:r>
            <a:endParaRPr lang="zh-CN" altLang="en-US" sz="2000"/>
          </a:p>
          <a:p>
            <a:pPr algn="just">
              <a:lnSpc>
                <a:spcPct val="150000"/>
              </a:lnSpc>
            </a:pPr>
            <a:r>
              <a:rPr lang="en-US" altLang="zh-CN" sz="2000"/>
              <a:t>2. </a:t>
            </a:r>
            <a:r>
              <a:rPr lang="zh-CN" altLang="en-US" sz="2000"/>
              <a:t>自己在封装控件时候需要考虑控件的复用性，以及是否好用，需要类比自己想要封装的控件和系统控件的相似点，多参考系统控件是如何封装的</a:t>
            </a:r>
            <a:endParaRPr lang="zh-CN" altLang="en-US" sz="2000"/>
          </a:p>
          <a:p>
            <a:pPr algn="just">
              <a:lnSpc>
                <a:spcPct val="150000"/>
              </a:lnSpc>
            </a:pPr>
            <a:r>
              <a:rPr lang="en-US" altLang="zh-CN" sz="2000"/>
              <a:t>3. </a:t>
            </a:r>
            <a:r>
              <a:rPr lang="zh-CN" altLang="en-US" sz="2000"/>
              <a:t>在写代码时候需要注意自己的逻辑，必须要逻辑清晰</a:t>
            </a:r>
            <a:endParaRPr lang="en-US" altLang="zh-CN" sz="2000"/>
          </a:p>
          <a:p>
            <a:pPr algn="just">
              <a:lnSpc>
                <a:spcPct val="150000"/>
              </a:lnSpc>
            </a:pPr>
            <a:r>
              <a:rPr lang="en-US" altLang="zh-CN" sz="2000"/>
              <a:t>3. </a:t>
            </a:r>
            <a:r>
              <a:rPr lang="zh-CN" altLang="en-US" sz="2000"/>
              <a:t>需要</a:t>
            </a:r>
            <a:r>
              <a:rPr lang="zh-CN" altLang="en-US" sz="2000"/>
              <a:t>多注意代码规范问题</a:t>
            </a:r>
            <a:endParaRPr lang="zh-CN" altLang="en-US" sz="2000"/>
          </a:p>
          <a:p>
            <a:pPr algn="just">
              <a:lnSpc>
                <a:spcPct val="150000"/>
              </a:lnSpc>
            </a:pPr>
            <a:r>
              <a:rPr lang="en-US" altLang="zh-CN" sz="2000"/>
              <a:t>4. </a:t>
            </a:r>
            <a:r>
              <a:rPr lang="zh-CN" altLang="en-US" sz="2000"/>
              <a:t>需提高对</a:t>
            </a:r>
            <a:r>
              <a:rPr lang="en-US" altLang="zh-CN" sz="2000"/>
              <a:t>xcode</a:t>
            </a:r>
            <a:r>
              <a:rPr lang="zh-CN" altLang="en-US" sz="2000"/>
              <a:t>的使用熟练度以及对</a:t>
            </a:r>
            <a:r>
              <a:rPr lang="en-US" altLang="zh-CN" sz="2000"/>
              <a:t>git</a:t>
            </a:r>
            <a:r>
              <a:rPr lang="zh-CN" altLang="en-US" sz="2000"/>
              <a:t>的使用熟练度</a:t>
            </a:r>
            <a:r>
              <a:rPr lang="en-US" altLang="zh-CN" sz="2000"/>
              <a:t> </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90930" y="2093595"/>
            <a:ext cx="5709920" cy="2133600"/>
          </a:xfrm>
        </p:spPr>
        <p:txBody>
          <a:bodyPr>
            <a:normAutofit lnSpcReduction="20000"/>
          </a:bodyPr>
          <a:p>
            <a:pPr algn="ctr">
              <a:lnSpc>
                <a:spcPct val="150000"/>
              </a:lnSpc>
            </a:pPr>
            <a:r>
              <a:rPr lang="zh-CN" altLang="en-US"/>
              <a:t>感谢导师这段时间的</a:t>
            </a:r>
            <a:r>
              <a:rPr lang="zh-CN" altLang="en-US"/>
              <a:t>指导，</a:t>
            </a:r>
            <a:endParaRPr lang="zh-CN" altLang="en-US"/>
          </a:p>
          <a:p>
            <a:pPr algn="ctr">
              <a:lnSpc>
                <a:spcPct val="150000"/>
              </a:lnSpc>
            </a:pPr>
            <a:r>
              <a:rPr lang="zh-CN" altLang="en-US"/>
              <a:t>感谢各位评委老师聆听，</a:t>
            </a:r>
            <a:endParaRPr lang="zh-CN" altLang="en-US"/>
          </a:p>
          <a:p>
            <a:pPr algn="ctr">
              <a:lnSpc>
                <a:spcPct val="150000"/>
              </a:lnSpc>
            </a:pPr>
            <a:r>
              <a:rPr lang="zh-CN" altLang="en-US"/>
              <a:t>请各位评委</a:t>
            </a:r>
            <a:r>
              <a:rPr lang="zh-CN" altLang="en-US"/>
              <a:t>老师批评指正！</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Autofit/>
          </a:bodyPr>
          <a:lstStyle/>
          <a:p>
            <a:r>
              <a:rPr lang="en-US" altLang="zh-CN" dirty="0" smtClean="0"/>
              <a:t>01 </a:t>
            </a:r>
            <a:r>
              <a:rPr lang="zh-CN" altLang="en-US" dirty="0"/>
              <a:t>课题背景</a:t>
            </a:r>
            <a:endParaRPr lang="zh-CN" altLang="en-US" dirty="0"/>
          </a:p>
        </p:txBody>
      </p:sp>
      <p:sp>
        <p:nvSpPr>
          <p:cNvPr id="3" name="文本框 2"/>
          <p:cNvSpPr txBox="1"/>
          <p:nvPr/>
        </p:nvSpPr>
        <p:spPr>
          <a:xfrm>
            <a:off x="1093891" y="2180691"/>
            <a:ext cx="5943843" cy="2862322"/>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随着现在人们生活品质的提高，用户对于一个软件的需求已经不仅仅局限于此软件是否可以实现它原本的功能了。</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在一些平台上我们关键词搜索不难发现，目前很多用户在原本功能实现的基础上追求软件的流畅度以及在软件使用过程中的舒适度。</a:t>
            </a:r>
            <a:endParaRPr lang="zh-CN" altLang="en-US" sz="2000" dirty="0" smtClean="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40856" y="857275"/>
            <a:ext cx="1896364" cy="3911251"/>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1283" y="2180691"/>
            <a:ext cx="1896364" cy="3911251"/>
          </a:xfrm>
          <a:prstGeom prst="rect">
            <a:avLst/>
          </a:prstGeom>
        </p:spPr>
      </p:pic>
      <p:sp>
        <p:nvSpPr>
          <p:cNvPr id="13" name="椭圆 12"/>
          <p:cNvSpPr/>
          <p:nvPr/>
        </p:nvSpPr>
        <p:spPr>
          <a:xfrm>
            <a:off x="1093891" y="935511"/>
            <a:ext cx="5298509"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14" name="文本框 13"/>
          <p:cNvSpPr txBox="1"/>
          <p:nvPr/>
        </p:nvSpPr>
        <p:spPr>
          <a:xfrm>
            <a:off x="1430170" y="1249562"/>
            <a:ext cx="4801314"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为什么我们需要对动画进行</a:t>
            </a:r>
            <a:r>
              <a:rPr lang="zh-CN" altLang="en-US" sz="2400" dirty="0" smtClean="0">
                <a:latin typeface="微软雅黑" panose="020B0503020204020204" pitchFamily="34" charset="-122"/>
                <a:ea typeface="微软雅黑" panose="020B0503020204020204" pitchFamily="34" charset="-122"/>
              </a:rPr>
              <a:t>优化？</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3" grpId="1" animBg="1"/>
      <p:bldP spid="14"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01 </a:t>
            </a:r>
            <a:r>
              <a:rPr lang="zh-CN" altLang="en-US" dirty="0" smtClean="0"/>
              <a:t>课题背景</a:t>
            </a:r>
            <a:endParaRPr lang="zh-CN" altLang="en-US" dirty="0"/>
          </a:p>
        </p:txBody>
      </p:sp>
      <p:sp>
        <p:nvSpPr>
          <p:cNvPr id="3" name="椭圆 2"/>
          <p:cNvSpPr/>
          <p:nvPr/>
        </p:nvSpPr>
        <p:spPr>
          <a:xfrm>
            <a:off x="3917621" y="652516"/>
            <a:ext cx="4199246"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4" name="文本框 3"/>
          <p:cNvSpPr txBox="1"/>
          <p:nvPr/>
        </p:nvSpPr>
        <p:spPr>
          <a:xfrm>
            <a:off x="4473995" y="966567"/>
            <a:ext cx="2954655"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目前相册存在的问题</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3225331" y="2410679"/>
          <a:ext cx="5583825" cy="3383280"/>
        </p:xfrm>
        <a:graphic>
          <a:graphicData uri="http://schemas.openxmlformats.org/drawingml/2006/table">
            <a:tbl>
              <a:tblPr firstRow="1" bandRow="1">
                <a:tableStyleId>{5C22544A-7EE6-4342-B048-85BDC9FD1C3A}</a:tableStyleId>
              </a:tblPr>
              <a:tblGrid>
                <a:gridCol w="1813491"/>
                <a:gridCol w="1315233"/>
                <a:gridCol w="1227551"/>
                <a:gridCol w="1227550"/>
              </a:tblGrid>
              <a:tr h="602960">
                <a:tc>
                  <a:txBody>
                    <a:bodyPr/>
                    <a:lstStyle/>
                    <a:p>
                      <a:pPr lvl="0" algn="ctr"/>
                      <a:endParaRPr lang="zh-CN" altLang="en-US" dirty="0"/>
                    </a:p>
                  </a:txBody>
                  <a:tcPr/>
                </a:tc>
                <a:tc>
                  <a:txBody>
                    <a:bodyPr/>
                    <a:lstStyle/>
                    <a:p>
                      <a:pPr algn="ctr"/>
                      <a:r>
                        <a:rPr lang="zh-CN" altLang="en-US" dirty="0" smtClean="0"/>
                        <a:t>是否存在此功能</a:t>
                      </a:r>
                      <a:endParaRPr lang="zh-CN" altLang="en-US" dirty="0"/>
                    </a:p>
                  </a:txBody>
                  <a:tcPr/>
                </a:tc>
                <a:tc>
                  <a:txBody>
                    <a:bodyPr/>
                    <a:lstStyle/>
                    <a:p>
                      <a:pPr algn="ctr"/>
                      <a:r>
                        <a:rPr lang="zh-CN" altLang="en-US" dirty="0" smtClean="0"/>
                        <a:t>是否存在动画</a:t>
                      </a:r>
                      <a:endParaRPr lang="zh-CN" altLang="en-US" dirty="0"/>
                    </a:p>
                  </a:txBody>
                  <a:tcPr/>
                </a:tc>
                <a:tc>
                  <a:txBody>
                    <a:bodyPr/>
                    <a:lstStyle/>
                    <a:p>
                      <a:pPr algn="ctr"/>
                      <a:r>
                        <a:rPr lang="zh-CN" altLang="en-US" dirty="0" smtClean="0"/>
                        <a:t>动画是否需要优化</a:t>
                      </a:r>
                      <a:endParaRPr lang="zh-CN" altLang="en-US" dirty="0"/>
                    </a:p>
                  </a:txBody>
                  <a:tcPr/>
                </a:tc>
              </a:tr>
              <a:tr h="602960">
                <a:tc>
                  <a:txBody>
                    <a:bodyPr/>
                    <a:lstStyle/>
                    <a:p>
                      <a:pPr algn="l">
                        <a:lnSpc>
                          <a:spcPct val="150000"/>
                        </a:lnSpc>
                      </a:pPr>
                      <a:r>
                        <a:rPr lang="zh-CN" altLang="en-US" dirty="0" smtClean="0">
                          <a:latin typeface="微软雅黑" panose="020B0503020204020204" pitchFamily="34" charset="-122"/>
                          <a:ea typeface="微软雅黑" panose="020B0503020204020204" pitchFamily="34" charset="-122"/>
                        </a:rPr>
                        <a:t>长按相册缩略图的转场动画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点击进入详情页面动画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相册页面每行展示个数的切换</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357" y="4591861"/>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22576" y="361390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pic>
        <p:nvPicPr>
          <p:cNvPr id="7" name="图片 6" descr="长按卡片流程"/>
          <p:cNvPicPr>
            <a:picLocks noChangeAspect="1"/>
          </p:cNvPicPr>
          <p:nvPr/>
        </p:nvPicPr>
        <p:blipFill>
          <a:blip r:embed="rId1"/>
          <a:stretch>
            <a:fillRect/>
          </a:stretch>
        </p:blipFill>
        <p:spPr>
          <a:xfrm>
            <a:off x="3493770" y="1329055"/>
            <a:ext cx="7947025" cy="4982845"/>
          </a:xfrm>
          <a:prstGeom prst="rect">
            <a:avLst/>
          </a:prstGeom>
        </p:spPr>
      </p:pic>
      <p:sp>
        <p:nvSpPr>
          <p:cNvPr id="13" name="圆角矩形 12"/>
          <p:cNvSpPr/>
          <p:nvPr/>
        </p:nvSpPr>
        <p:spPr>
          <a:xfrm>
            <a:off x="1046480" y="2724785"/>
            <a:ext cx="2447290" cy="2259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1134745" y="2769870"/>
            <a:ext cx="2272030" cy="2168525"/>
          </a:xfrm>
          <a:prstGeom prst="rect">
            <a:avLst/>
          </a:prstGeom>
          <a:noFill/>
        </p:spPr>
        <p:txBody>
          <a:bodyPr wrap="square" rtlCol="0">
            <a:spAutoFit/>
          </a:bodyPr>
          <a:p>
            <a:pPr algn="just">
              <a:lnSpc>
                <a:spcPct val="150000"/>
              </a:lnSpc>
            </a:pPr>
            <a:r>
              <a:rPr lang="en-US" altLang="zh-CN"/>
              <a:t>MenuView</a:t>
            </a:r>
            <a:r>
              <a:rPr lang="zh-CN" altLang="en-US"/>
              <a:t>是封装好的一个控件，之后会对</a:t>
            </a:r>
            <a:r>
              <a:rPr lang="en-US" altLang="zh-CN"/>
              <a:t>MenuView</a:t>
            </a:r>
            <a:r>
              <a:rPr lang="zh-CN" altLang="en-US"/>
              <a:t>这个控件提供的外部接口进行</a:t>
            </a:r>
            <a:r>
              <a:rPr lang="zh-CN" altLang="en-US"/>
              <a:t>说明</a:t>
            </a:r>
            <a:endParaRPr lang="zh-CN" altLang="en-US"/>
          </a:p>
        </p:txBody>
      </p:sp>
      <p:sp>
        <p:nvSpPr>
          <p:cNvPr id="15" name="椭圆 14"/>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02910" y="1281856"/>
            <a:ext cx="3174267" cy="461665"/>
          </a:xfrm>
          <a:prstGeom prst="rect">
            <a:avLst/>
          </a:prstGeom>
          <a:noFill/>
        </p:spPr>
        <p:txBody>
          <a:bodyPr wrap="none" rtlCol="0">
            <a:spAutoFit/>
          </a:bodyPr>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5" grpId="1" animBg="1"/>
      <p:bldP spid="16" grpId="1"/>
      <p:bldP spid="13" grpId="0" animBg="1"/>
      <p:bldP spid="14" grpId="0"/>
      <p:bldP spid="13" grpId="1" animBg="1"/>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en-US" altLang="zh-CN"/>
              <a:t>MenuView</a:t>
            </a:r>
            <a:endParaRPr lang="en-US" altLang="zh-CN"/>
          </a:p>
          <a:p>
            <a:pPr algn="ctr"/>
            <a:r>
              <a:rPr lang="zh-CN" altLang="en-US"/>
              <a:t>接口</a:t>
            </a:r>
            <a:r>
              <a:rPr lang="zh-CN" altLang="en-US"/>
              <a:t>介绍</a:t>
            </a:r>
            <a:endParaRPr lang="zh-CN" altLang="en-US"/>
          </a:p>
        </p:txBody>
      </p:sp>
      <p:sp>
        <p:nvSpPr>
          <p:cNvPr id="8" name="圆角矩形 7"/>
          <p:cNvSpPr/>
          <p:nvPr/>
        </p:nvSpPr>
        <p:spPr>
          <a:xfrm>
            <a:off x="1169670" y="2573655"/>
            <a:ext cx="4666615"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9" name="文本框 8"/>
          <p:cNvSpPr txBox="1"/>
          <p:nvPr/>
        </p:nvSpPr>
        <p:spPr>
          <a:xfrm>
            <a:off x="1273175" y="2776855"/>
            <a:ext cx="1650365" cy="368300"/>
          </a:xfrm>
          <a:prstGeom prst="rect">
            <a:avLst/>
          </a:prstGeom>
          <a:noFill/>
        </p:spPr>
        <p:txBody>
          <a:bodyPr wrap="square" rtlCol="0">
            <a:spAutoFit/>
          </a:bodyPr>
          <a:p>
            <a:r>
              <a:rPr lang="zh-CN" altLang="en-US"/>
              <a:t>初始化</a:t>
            </a:r>
            <a:r>
              <a:rPr lang="zh-CN" altLang="en-US"/>
              <a:t>接口</a:t>
            </a:r>
            <a:endParaRPr lang="zh-CN" altLang="en-US" sz="1400"/>
          </a:p>
        </p:txBody>
      </p:sp>
      <p:sp>
        <p:nvSpPr>
          <p:cNvPr id="20" name="圆角矩形 19"/>
          <p:cNvSpPr/>
          <p:nvPr/>
        </p:nvSpPr>
        <p:spPr>
          <a:xfrm>
            <a:off x="6140450" y="2573655"/>
            <a:ext cx="5175885" cy="23660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1" name="文本框 20"/>
          <p:cNvSpPr txBox="1"/>
          <p:nvPr/>
        </p:nvSpPr>
        <p:spPr>
          <a:xfrm>
            <a:off x="6301740" y="2766695"/>
            <a:ext cx="2091690" cy="368300"/>
          </a:xfrm>
          <a:prstGeom prst="rect">
            <a:avLst/>
          </a:prstGeom>
          <a:noFill/>
        </p:spPr>
        <p:txBody>
          <a:bodyPr wrap="square" rtlCol="0">
            <a:spAutoFit/>
          </a:bodyPr>
          <a:p>
            <a:r>
              <a:rPr lang="zh-CN" altLang="en-US"/>
              <a:t>一键设置功能</a:t>
            </a:r>
            <a:r>
              <a:rPr lang="zh-CN" altLang="en-US"/>
              <a:t>接口</a:t>
            </a:r>
            <a:endParaRPr lang="zh-CN" altLang="en-US"/>
          </a:p>
        </p:txBody>
      </p:sp>
      <p:sp>
        <p:nvSpPr>
          <p:cNvPr id="11" name="文本框 10"/>
          <p:cNvSpPr txBox="1"/>
          <p:nvPr/>
        </p:nvSpPr>
        <p:spPr>
          <a:xfrm>
            <a:off x="1273175" y="3259455"/>
            <a:ext cx="412813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init(frame: CGRect, image: UIImage?)</a:t>
            </a:r>
            <a:endParaRPr lang="zh-CN" altLang="en-US" sz="2000">
              <a:latin typeface="Times New Roman Regular" panose="02020603050405020304" charset="0"/>
              <a:cs typeface="Times New Roman Regular" panose="02020603050405020304" charset="0"/>
            </a:endParaRPr>
          </a:p>
        </p:txBody>
      </p:sp>
      <p:sp>
        <p:nvSpPr>
          <p:cNvPr id="12" name="文本框 11"/>
          <p:cNvSpPr txBox="1"/>
          <p:nvPr/>
        </p:nvSpPr>
        <p:spPr>
          <a:xfrm>
            <a:off x="1273175" y="3714115"/>
            <a:ext cx="3911600" cy="922020"/>
          </a:xfrm>
          <a:prstGeom prst="rect">
            <a:avLst/>
          </a:prstGeom>
          <a:noFill/>
        </p:spPr>
        <p:txBody>
          <a:bodyPr wrap="square" rtlCol="0">
            <a:spAutoFit/>
          </a:bodyPr>
          <a:p>
            <a:pPr>
              <a:lnSpc>
                <a:spcPct val="150000"/>
              </a:lnSpc>
            </a:pPr>
            <a:r>
              <a:rPr lang="zh-CN" altLang="en-US"/>
              <a:t>在创建此控件时候调用</a:t>
            </a:r>
            <a:endParaRPr lang="zh-CN" altLang="en-US"/>
          </a:p>
          <a:p>
            <a:pPr>
              <a:lnSpc>
                <a:spcPct val="150000"/>
              </a:lnSpc>
            </a:pPr>
            <a:r>
              <a:rPr lang="zh-CN" altLang="en-US"/>
              <a:t>传入控件的初始</a:t>
            </a:r>
            <a:r>
              <a:rPr lang="en-US" altLang="zh-CN"/>
              <a:t>frame</a:t>
            </a:r>
            <a:r>
              <a:rPr lang="zh-CN" altLang="en-US"/>
              <a:t>和大图的</a:t>
            </a:r>
            <a:r>
              <a:rPr lang="zh-CN" altLang="en-US"/>
              <a:t>图片</a:t>
            </a:r>
            <a:endParaRPr lang="zh-CN" altLang="en-US"/>
          </a:p>
        </p:txBody>
      </p:sp>
      <p:sp>
        <p:nvSpPr>
          <p:cNvPr id="13" name="文本框 12"/>
          <p:cNvSpPr txBox="1"/>
          <p:nvPr/>
        </p:nvSpPr>
        <p:spPr>
          <a:xfrm>
            <a:off x="6301740" y="3259455"/>
            <a:ext cx="466661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setupStructs(_ cardContents: [CardContent])</a:t>
            </a:r>
            <a:endParaRPr lang="zh-CN" altLang="en-US" sz="2000">
              <a:latin typeface="Times New Roman Regular" panose="02020603050405020304" charset="0"/>
              <a:cs typeface="Times New Roman Regular" panose="02020603050405020304" charset="0"/>
            </a:endParaRPr>
          </a:p>
        </p:txBody>
      </p:sp>
      <p:sp>
        <p:nvSpPr>
          <p:cNvPr id="14" name="文本框 13"/>
          <p:cNvSpPr txBox="1"/>
          <p:nvPr/>
        </p:nvSpPr>
        <p:spPr>
          <a:xfrm>
            <a:off x="6302375" y="3658235"/>
            <a:ext cx="4665980" cy="1337945"/>
          </a:xfrm>
          <a:prstGeom prst="rect">
            <a:avLst/>
          </a:prstGeom>
          <a:noFill/>
        </p:spPr>
        <p:txBody>
          <a:bodyPr wrap="square" rtlCol="0">
            <a:spAutoFit/>
          </a:bodyPr>
          <a:p>
            <a:pPr>
              <a:lnSpc>
                <a:spcPct val="150000"/>
              </a:lnSpc>
            </a:pPr>
            <a:r>
              <a:rPr lang="zh-CN" altLang="en-US"/>
              <a:t>创建完成控件设置功能按键的</a:t>
            </a:r>
            <a:r>
              <a:rPr lang="zh-CN" altLang="en-US"/>
              <a:t>外部接口</a:t>
            </a:r>
            <a:endParaRPr lang="zh-CN" altLang="en-US"/>
          </a:p>
          <a:p>
            <a:pPr>
              <a:lnSpc>
                <a:spcPct val="150000"/>
              </a:lnSpc>
            </a:pPr>
            <a:r>
              <a:rPr lang="en-US" altLang="zh-CN"/>
              <a:t>CardContent</a:t>
            </a:r>
            <a:r>
              <a:rPr lang="zh-CN" altLang="en-US"/>
              <a:t>是自定义的一个结构体，包含功能功能按键的标题，图片以及点击</a:t>
            </a:r>
            <a:r>
              <a:rPr lang="zh-CN" altLang="en-US"/>
              <a:t>事件</a:t>
            </a:r>
            <a:endParaRPr lang="zh-CN" altLang="en-US"/>
          </a:p>
        </p:txBody>
      </p:sp>
      <p:sp>
        <p:nvSpPr>
          <p:cNvPr id="15" name="文本框 14"/>
          <p:cNvSpPr txBox="1"/>
          <p:nvPr/>
        </p:nvSpPr>
        <p:spPr>
          <a:xfrm>
            <a:off x="7197090" y="5176520"/>
            <a:ext cx="2875280" cy="1476375"/>
          </a:xfrm>
          <a:prstGeom prst="rect">
            <a:avLst/>
          </a:prstGeom>
          <a:noFill/>
          <a:ln cap="rnd">
            <a:gradFill>
              <a:gsLst>
                <a:gs pos="0">
                  <a:schemeClr val="accent1">
                    <a:lumMod val="5000"/>
                    <a:lumOff val="95000"/>
                    <a:alpha val="4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a:effectLst>
            <a:glow rad="38100">
              <a:srgbClr val="0068B1">
                <a:alpha val="23000"/>
              </a:srgbClr>
            </a:glow>
            <a:outerShdw blurRad="50800" dist="50800" dir="5400000" sx="1000" sy="1000" algn="ctr" rotWithShape="0">
              <a:srgbClr val="000000">
                <a:alpha val="43000"/>
              </a:srgbClr>
            </a:outerShdw>
            <a:reflection stA="45000" endPos="0" dist="50800" dir="5400000" sy="-100000" algn="bl" rotWithShape="0"/>
          </a:effectLst>
        </p:spPr>
        <p:txBody>
          <a:bodyPr wrap="square" rtlCol="0" anchor="t">
            <a:spAutoFit/>
          </a:bodyPr>
          <a:p>
            <a:r>
              <a:rPr lang="zh-CN" altLang="en-US"/>
              <a:t>struct CardContent {</a:t>
            </a:r>
            <a:endParaRPr lang="zh-CN" altLang="en-US"/>
          </a:p>
          <a:p>
            <a:r>
              <a:rPr lang="zh-CN" altLang="en-US"/>
              <a:t>    let title: String</a:t>
            </a:r>
            <a:endParaRPr lang="zh-CN" altLang="en-US"/>
          </a:p>
          <a:p>
            <a:r>
              <a:rPr lang="zh-CN" altLang="en-US"/>
              <a:t>    let handler: (()-&gt;Void)?</a:t>
            </a:r>
            <a:endParaRPr lang="zh-CN" altLang="en-US"/>
          </a:p>
          <a:p>
            <a:r>
              <a:rPr lang="zh-CN" altLang="en-US"/>
              <a:t>    let image: UIImage?</a:t>
            </a:r>
            <a:endParaRPr lang="zh-CN" altLang="en-US"/>
          </a:p>
          <a:p>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P spid="6" grpId="0" animBg="1"/>
      <p:bldP spid="7" grpId="0"/>
      <p:bldP spid="6" grpId="1" animBg="1"/>
      <p:bldP spid="7" grpId="1"/>
      <p:bldP spid="8" grpId="0" animBg="1"/>
      <p:bldP spid="9" grpId="0"/>
      <p:bldP spid="11" grpId="0"/>
      <p:bldP spid="12" grpId="0"/>
      <p:bldP spid="8" grpId="1" animBg="1"/>
      <p:bldP spid="9" grpId="1"/>
      <p:bldP spid="11" grpId="1"/>
      <p:bldP spid="12" grpId="1"/>
      <p:bldP spid="20" grpId="0" animBg="1"/>
      <p:bldP spid="21" grpId="0"/>
      <p:bldP spid="13" grpId="0"/>
      <p:bldP spid="14" grpId="0"/>
      <p:bldP spid="20" grpId="1" animBg="1"/>
      <p:bldP spid="21" grpId="1"/>
      <p:bldP spid="13" grpId="1"/>
      <p:bldP spid="14" grpId="1"/>
      <p:bldP spid="15" grpId="0" animBg="1"/>
      <p:bldP spid="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en-US" altLang="zh-CN"/>
              <a:t>MenuView</a:t>
            </a:r>
            <a:endParaRPr lang="en-US" altLang="zh-CN"/>
          </a:p>
          <a:p>
            <a:pPr algn="ctr"/>
            <a:r>
              <a:rPr lang="zh-CN" altLang="en-US"/>
              <a:t>接口</a:t>
            </a:r>
            <a:r>
              <a:rPr lang="zh-CN" altLang="en-US"/>
              <a:t>介绍</a:t>
            </a:r>
            <a:endParaRPr lang="zh-CN" altLang="en-US"/>
          </a:p>
        </p:txBody>
      </p:sp>
      <p:sp>
        <p:nvSpPr>
          <p:cNvPr id="8" name="圆角矩形 7"/>
          <p:cNvSpPr/>
          <p:nvPr/>
        </p:nvSpPr>
        <p:spPr>
          <a:xfrm>
            <a:off x="1169670" y="2573655"/>
            <a:ext cx="4666615"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9" name="文本框 8"/>
          <p:cNvSpPr txBox="1"/>
          <p:nvPr/>
        </p:nvSpPr>
        <p:spPr>
          <a:xfrm>
            <a:off x="1273175" y="2776855"/>
            <a:ext cx="2091055" cy="368300"/>
          </a:xfrm>
          <a:prstGeom prst="rect">
            <a:avLst/>
          </a:prstGeom>
          <a:noFill/>
        </p:spPr>
        <p:txBody>
          <a:bodyPr wrap="square" rtlCol="0">
            <a:spAutoFit/>
          </a:bodyPr>
          <a:p>
            <a:r>
              <a:rPr lang="zh-CN" altLang="en-US"/>
              <a:t>添加</a:t>
            </a:r>
            <a:r>
              <a:rPr lang="zh-CN" altLang="en-US"/>
              <a:t>单个功能接口</a:t>
            </a:r>
            <a:endParaRPr lang="zh-CN" altLang="en-US" sz="1400"/>
          </a:p>
        </p:txBody>
      </p:sp>
      <p:sp>
        <p:nvSpPr>
          <p:cNvPr id="20" name="圆角矩形 19"/>
          <p:cNvSpPr/>
          <p:nvPr/>
        </p:nvSpPr>
        <p:spPr>
          <a:xfrm>
            <a:off x="6140450" y="2573655"/>
            <a:ext cx="5175885" cy="23660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1" name="文本框 20"/>
          <p:cNvSpPr txBox="1"/>
          <p:nvPr/>
        </p:nvSpPr>
        <p:spPr>
          <a:xfrm>
            <a:off x="6301740" y="2766695"/>
            <a:ext cx="2091690" cy="368300"/>
          </a:xfrm>
          <a:prstGeom prst="rect">
            <a:avLst/>
          </a:prstGeom>
          <a:noFill/>
        </p:spPr>
        <p:txBody>
          <a:bodyPr wrap="square" rtlCol="0">
            <a:spAutoFit/>
          </a:bodyPr>
          <a:p>
            <a:r>
              <a:rPr lang="zh-CN" altLang="en-US"/>
              <a:t>添加多个功能</a:t>
            </a:r>
            <a:r>
              <a:rPr lang="zh-CN" altLang="en-US"/>
              <a:t>接口</a:t>
            </a:r>
            <a:endParaRPr lang="zh-CN" altLang="en-US"/>
          </a:p>
        </p:txBody>
      </p:sp>
      <p:sp>
        <p:nvSpPr>
          <p:cNvPr id="11" name="文本框 10"/>
          <p:cNvSpPr txBox="1"/>
          <p:nvPr/>
        </p:nvSpPr>
        <p:spPr>
          <a:xfrm>
            <a:off x="1273175" y="3259455"/>
            <a:ext cx="412813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addStruct(_ cardContent: CardContent)</a:t>
            </a:r>
            <a:endParaRPr lang="zh-CN" altLang="en-US" sz="2000">
              <a:latin typeface="Times New Roman Regular" panose="02020603050405020304" charset="0"/>
              <a:cs typeface="Times New Roman Regular" panose="02020603050405020304" charset="0"/>
            </a:endParaRPr>
          </a:p>
        </p:txBody>
      </p:sp>
      <p:sp>
        <p:nvSpPr>
          <p:cNvPr id="12" name="文本框 11"/>
          <p:cNvSpPr txBox="1"/>
          <p:nvPr/>
        </p:nvSpPr>
        <p:spPr>
          <a:xfrm>
            <a:off x="1273175" y="3658235"/>
            <a:ext cx="3911600" cy="1337945"/>
          </a:xfrm>
          <a:prstGeom prst="rect">
            <a:avLst/>
          </a:prstGeom>
          <a:noFill/>
        </p:spPr>
        <p:txBody>
          <a:bodyPr wrap="square" rtlCol="0">
            <a:spAutoFit/>
          </a:bodyPr>
          <a:p>
            <a:pPr>
              <a:lnSpc>
                <a:spcPct val="150000"/>
              </a:lnSpc>
            </a:pPr>
            <a:r>
              <a:rPr lang="zh-CN" altLang="en-US"/>
              <a:t>设计初衷：当创建好一个</a:t>
            </a:r>
            <a:r>
              <a:rPr lang="en-US" altLang="zh-CN"/>
              <a:t>MenuView</a:t>
            </a:r>
            <a:r>
              <a:rPr lang="zh-CN" altLang="en-US"/>
              <a:t>之后，暂时不知道需要什么功能按键，可以使用此接口之后再添加</a:t>
            </a:r>
            <a:r>
              <a:rPr lang="zh-CN" altLang="en-US"/>
              <a:t>功能</a:t>
            </a:r>
            <a:endParaRPr lang="zh-CN" altLang="en-US"/>
          </a:p>
        </p:txBody>
      </p:sp>
      <p:sp>
        <p:nvSpPr>
          <p:cNvPr id="13" name="文本框 12"/>
          <p:cNvSpPr txBox="1"/>
          <p:nvPr/>
        </p:nvSpPr>
        <p:spPr>
          <a:xfrm>
            <a:off x="6301740" y="3259455"/>
            <a:ext cx="466661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addStructs(_ cardContents: [CardContent])</a:t>
            </a:r>
            <a:endParaRPr lang="zh-CN" altLang="en-US" sz="2000">
              <a:latin typeface="Times New Roman Regular" panose="02020603050405020304" charset="0"/>
              <a:cs typeface="Times New Roman Regular" panose="02020603050405020304" charset="0"/>
            </a:endParaRPr>
          </a:p>
        </p:txBody>
      </p:sp>
      <p:sp>
        <p:nvSpPr>
          <p:cNvPr id="14" name="文本框 13"/>
          <p:cNvSpPr txBox="1"/>
          <p:nvPr/>
        </p:nvSpPr>
        <p:spPr>
          <a:xfrm>
            <a:off x="6302375" y="3658235"/>
            <a:ext cx="4665980" cy="922020"/>
          </a:xfrm>
          <a:prstGeom prst="rect">
            <a:avLst/>
          </a:prstGeom>
          <a:noFill/>
        </p:spPr>
        <p:txBody>
          <a:bodyPr wrap="square" rtlCol="0">
            <a:spAutoFit/>
          </a:bodyPr>
          <a:p>
            <a:pPr>
              <a:lnSpc>
                <a:spcPct val="150000"/>
              </a:lnSpc>
            </a:pPr>
            <a:r>
              <a:rPr lang="zh-CN" altLang="en-US"/>
              <a:t>和前面的添加单个功能的接口设计初衷一致，这个是可以一次设置多个功能的</a:t>
            </a:r>
            <a:r>
              <a:rPr lang="zh-CN" altLang="en-US"/>
              <a:t>接口</a:t>
            </a:r>
            <a:endParaRPr lang="zh-CN" altLang="en-US"/>
          </a:p>
        </p:txBody>
      </p:sp>
      <p:sp>
        <p:nvSpPr>
          <p:cNvPr id="15" name="文本框 14"/>
          <p:cNvSpPr txBox="1"/>
          <p:nvPr/>
        </p:nvSpPr>
        <p:spPr>
          <a:xfrm>
            <a:off x="6889750" y="5073650"/>
            <a:ext cx="3976370" cy="1337945"/>
          </a:xfrm>
          <a:prstGeom prst="rect">
            <a:avLst/>
          </a:prstGeom>
          <a:noFill/>
          <a:ln cap="rnd">
            <a:gradFill>
              <a:gsLst>
                <a:gs pos="0">
                  <a:schemeClr val="accent1">
                    <a:lumMod val="5000"/>
                    <a:lumOff val="95000"/>
                    <a:alpha val="4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a:effectLst>
            <a:glow rad="38100">
              <a:srgbClr val="0068B1">
                <a:alpha val="23000"/>
              </a:srgbClr>
            </a:glow>
            <a:outerShdw blurRad="50800" dist="50800" dir="5400000" sx="1000" sy="1000" algn="ctr" rotWithShape="0">
              <a:srgbClr val="000000">
                <a:alpha val="43000"/>
              </a:srgbClr>
            </a:outerShdw>
            <a:reflection stA="45000" endPos="0" dist="50800" dir="5400000" sy="-100000" algn="bl" rotWithShape="0"/>
          </a:effectLst>
        </p:spPr>
        <p:txBody>
          <a:bodyPr wrap="square" rtlCol="0" anchor="t">
            <a:spAutoFit/>
          </a:bodyPr>
          <a:p>
            <a:pPr algn="just">
              <a:lnSpc>
                <a:spcPct val="150000"/>
              </a:lnSpc>
            </a:pPr>
            <a:r>
              <a:rPr lang="zh-CN" altLang="en-US"/>
              <a:t>设计这两个接口主要是为了让控件更加好用，灵感参考</a:t>
            </a:r>
            <a:r>
              <a:rPr lang="zh-CN" altLang="en-US"/>
              <a:t>于系统控件</a:t>
            </a:r>
            <a:r>
              <a:rPr lang="en-US" altLang="zh-CN"/>
              <a:t>UIView</a:t>
            </a:r>
            <a:r>
              <a:rPr lang="zh-CN" altLang="en-US"/>
              <a:t>的</a:t>
            </a:r>
            <a:r>
              <a:rPr lang="en-US" altLang="zh-CN"/>
              <a:t>addSubview() </a:t>
            </a:r>
            <a:r>
              <a:rPr lang="zh-CN" altLang="en-US"/>
              <a:t>和</a:t>
            </a:r>
            <a:r>
              <a:rPr lang="en-US" altLang="zh-CN"/>
              <a:t> </a:t>
            </a:r>
            <a:r>
              <a:rPr lang="en-US" altLang="zh-CN"/>
              <a:t>addSubViews()</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P spid="6" grpId="0" animBg="1"/>
      <p:bldP spid="7" grpId="0"/>
      <p:bldP spid="6" grpId="1" animBg="1"/>
      <p:bldP spid="7" grpId="1"/>
      <p:bldP spid="8" grpId="0" animBg="1"/>
      <p:bldP spid="9" grpId="0"/>
      <p:bldP spid="11" grpId="0"/>
      <p:bldP spid="12" grpId="0"/>
      <p:bldP spid="8" grpId="1" animBg="1"/>
      <p:bldP spid="9" grpId="1"/>
      <p:bldP spid="11" grpId="1"/>
      <p:bldP spid="12" grpId="1"/>
      <p:bldP spid="20" grpId="0" animBg="1"/>
      <p:bldP spid="21" grpId="0"/>
      <p:bldP spid="13" grpId="0"/>
      <p:bldP spid="14" grpId="0"/>
      <p:bldP spid="20" grpId="1" animBg="1"/>
      <p:bldP spid="21" grpId="1"/>
      <p:bldP spid="13" grpId="1"/>
      <p:bldP spid="14" grpId="1"/>
      <p:bldP spid="15" grpId="0" animBg="1"/>
      <p:bldP spid="15" grpId="1" animBg="1"/>
    </p:bldLst>
  </p:timing>
</p:sld>
</file>

<file path=ppt/tags/tag1.xml><?xml version="1.0" encoding="utf-8"?>
<p:tagLst xmlns:p="http://schemas.openxmlformats.org/presentationml/2006/main">
  <p:tag name="KSO_WM_UNIT_TABLE_BEAUTIFY" val="smartTable{e409af89-a5da-4482-bb72-c6aeb88e290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研发处PPT母版②</Template>
  <TotalTime>0</TotalTime>
  <Words>2244</Words>
  <Application>WPS 演示</Application>
  <PresentationFormat>宽屏</PresentationFormat>
  <Paragraphs>248</Paragraphs>
  <Slides>23</Slides>
  <Notes>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23</vt:i4>
      </vt:variant>
    </vt:vector>
  </HeadingPairs>
  <TitlesOfParts>
    <vt:vector size="38" baseType="lpstr">
      <vt:lpstr>Arial</vt:lpstr>
      <vt:lpstr>宋体</vt:lpstr>
      <vt:lpstr>Wingdings</vt:lpstr>
      <vt:lpstr>微软雅黑</vt:lpstr>
      <vt:lpstr>汉仪旗黑</vt:lpstr>
      <vt:lpstr>Calibri</vt:lpstr>
      <vt:lpstr>Helvetica Neue</vt:lpstr>
      <vt:lpstr>宋体</vt:lpstr>
      <vt:lpstr>Arial Unicode MS</vt:lpstr>
      <vt:lpstr>宋体-简</vt:lpstr>
      <vt:lpstr>Calibri Light</vt:lpstr>
      <vt:lpstr>Times New Roman Regular</vt:lpstr>
      <vt:lpstr>1_Office 主题</vt:lpstr>
      <vt:lpstr>2_Office 主题</vt:lpstr>
      <vt:lpstr>Office 主题</vt:lpstr>
      <vt:lpstr>PowerPoint 演示文稿</vt:lpstr>
      <vt:lpstr>目录</vt:lpstr>
      <vt:lpstr>PowerPoint 演示文稿</vt:lpstr>
      <vt:lpstr>PowerPoint 演示文稿</vt:lpstr>
      <vt:lpstr>目录</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目录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HQ</dc:creator>
  <cp:lastModifiedBy>WPS_1664420479</cp:lastModifiedBy>
  <cp:revision>30</cp:revision>
  <dcterms:created xsi:type="dcterms:W3CDTF">2022-10-16T09:00:51Z</dcterms:created>
  <dcterms:modified xsi:type="dcterms:W3CDTF">2022-10-16T09:00:51Z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0FDA5BC540C9303799DB4A634E0A22BD</vt:lpwstr>
  </property>
  <property fmtid="{D5CDD505-2E9C-101B-9397-08002B2CF9AE}" pid="3" name="KSOProductBuildVer">
    <vt:lpwstr>2052-4.6.1.7467</vt:lpwstr>
  </property>
</Properties>
</file>