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aa3b08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aa3b08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aa3b08f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0aa3b08f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aa3b08f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aa3b08f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aa3b08f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0aa3b08f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aa3b08f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0aa3b08f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aa3b08f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0aa3b08f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aa3b08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0aa3b08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aa3b08f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0aa3b08f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aa3b08f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0aa3b08f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0aa3b08f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0aa3b08f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aa3b0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aa3b0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0aafc68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0aafc68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aafc68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aafc68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aa3b08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aa3b08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aa3b08f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aa3b08f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aa3b08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aa3b08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aa3b08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aa3b08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aa3b08f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aa3b08f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aafc68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aafc68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mpaho/h2hacks_worksho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Latin" TargetMode="External"/><Relationship Id="rId4" Type="http://schemas.openxmlformats.org/officeDocument/2006/relationships/hyperlink" Target="https://en.wikipedia.org/wiki/Connotation" TargetMode="External"/><Relationship Id="rId5" Type="http://schemas.openxmlformats.org/officeDocument/2006/relationships/hyperlink" Target="https://en.wikipedia.org/wiki/Estim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Latin" TargetMode="External"/><Relationship Id="rId4" Type="http://schemas.openxmlformats.org/officeDocument/2006/relationships/hyperlink" Target="https://en.wikipedia.org/wiki/Connotation" TargetMode="External"/><Relationship Id="rId5" Type="http://schemas.openxmlformats.org/officeDocument/2006/relationships/hyperlink" Target="https://en.wikipedia.org/wiki/Estim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level prediction using Neural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Olalekan ABOUBAKAR (Ola)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r>
              <a:rPr lang="en"/>
              <a:t> using Machine Learning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360525" y="2039750"/>
            <a:ext cx="1802700" cy="12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r>
              <a:rPr lang="en"/>
              <a:t>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(Information,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Knowledge)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2788050" y="1967600"/>
            <a:ext cx="3076500" cy="14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(Calculus, Linear Algebra)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424950" y="3898625"/>
            <a:ext cx="18027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Unseen Data</a:t>
            </a:r>
            <a:endParaRPr/>
          </a:p>
        </p:txBody>
      </p:sp>
      <p:cxnSp>
        <p:nvCxnSpPr>
          <p:cNvPr id="124" name="Google Shape;124;p22"/>
          <p:cNvCxnSpPr>
            <a:stCxn id="121" idx="3"/>
            <a:endCxn id="122" idx="1"/>
          </p:cNvCxnSpPr>
          <p:nvPr/>
        </p:nvCxnSpPr>
        <p:spPr>
          <a:xfrm>
            <a:off x="2163225" y="2682650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2"/>
          <p:cNvCxnSpPr>
            <a:stCxn id="123" idx="0"/>
            <a:endCxn id="122" idx="2"/>
          </p:cNvCxnSpPr>
          <p:nvPr/>
        </p:nvCxnSpPr>
        <p:spPr>
          <a:xfrm rot="10800000">
            <a:off x="4326300" y="3397625"/>
            <a:ext cx="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2"/>
          <p:cNvSpPr/>
          <p:nvPr/>
        </p:nvSpPr>
        <p:spPr>
          <a:xfrm>
            <a:off x="6545675" y="2252250"/>
            <a:ext cx="18027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127" name="Google Shape;127;p22"/>
          <p:cNvCxnSpPr/>
          <p:nvPr/>
        </p:nvCxnSpPr>
        <p:spPr>
          <a:xfrm>
            <a:off x="5864550" y="2716800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2"/>
          <p:cNvCxnSpPr/>
          <p:nvPr/>
        </p:nvCxnSpPr>
        <p:spPr>
          <a:xfrm flipH="1" rot="10800000">
            <a:off x="3821575" y="4246843"/>
            <a:ext cx="2727900" cy="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2"/>
          <p:cNvSpPr txBox="1"/>
          <p:nvPr/>
        </p:nvSpPr>
        <p:spPr>
          <a:xfrm>
            <a:off x="5275150" y="3954310"/>
            <a:ext cx="1406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Forecast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 flipH="1" rot="10800000">
            <a:off x="3825685" y="4695268"/>
            <a:ext cx="2727900" cy="24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2"/>
          <p:cNvSpPr txBox="1"/>
          <p:nvPr/>
        </p:nvSpPr>
        <p:spPr>
          <a:xfrm>
            <a:off x="5331400" y="4366785"/>
            <a:ext cx="1406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Prediction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08625" y="893975"/>
            <a:ext cx="307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Prediction vs </a:t>
            </a:r>
            <a:r>
              <a:rPr lang="en" sz="1800">
                <a:solidFill>
                  <a:schemeClr val="dk1"/>
                </a:solidFill>
              </a:rPr>
              <a:t>Forecasting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125450" y="68425"/>
            <a:ext cx="8929800" cy="49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dk1"/>
                </a:solidFill>
              </a:rPr>
              <a:t>QA:</a:t>
            </a:r>
            <a:br>
              <a:rPr lang="en" sz="6000">
                <a:solidFill>
                  <a:schemeClr val="dk1"/>
                </a:solidFill>
              </a:rPr>
            </a:br>
            <a:br>
              <a:rPr lang="en" sz="6000">
                <a:solidFill>
                  <a:schemeClr val="dk1"/>
                </a:solidFill>
              </a:rPr>
            </a:br>
            <a:r>
              <a:rPr lang="en" sz="6000">
                <a:solidFill>
                  <a:schemeClr val="dk1"/>
                </a:solidFill>
              </a:rPr>
              <a:t>Are we predicting or forecasting the sea level?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1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r>
              <a:rPr lang="en"/>
              <a:t> using Machine Learning</a:t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360525" y="2039750"/>
            <a:ext cx="1802700" cy="12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r>
              <a:rPr lang="en"/>
              <a:t>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788050" y="1967600"/>
            <a:ext cx="3076500" cy="14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(Calculus, Linear Algebra)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3424950" y="3898625"/>
            <a:ext cx="18027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Unseen Data</a:t>
            </a:r>
            <a:endParaRPr/>
          </a:p>
        </p:txBody>
      </p:sp>
      <p:cxnSp>
        <p:nvCxnSpPr>
          <p:cNvPr id="146" name="Google Shape;146;p24"/>
          <p:cNvCxnSpPr>
            <a:stCxn id="143" idx="3"/>
            <a:endCxn id="144" idx="1"/>
          </p:cNvCxnSpPr>
          <p:nvPr/>
        </p:nvCxnSpPr>
        <p:spPr>
          <a:xfrm>
            <a:off x="2163225" y="2682650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>
            <a:stCxn id="145" idx="0"/>
            <a:endCxn id="144" idx="2"/>
          </p:cNvCxnSpPr>
          <p:nvPr/>
        </p:nvCxnSpPr>
        <p:spPr>
          <a:xfrm rot="10800000">
            <a:off x="4326300" y="3397625"/>
            <a:ext cx="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4"/>
          <p:cNvSpPr/>
          <p:nvPr/>
        </p:nvSpPr>
        <p:spPr>
          <a:xfrm>
            <a:off x="6545675" y="2252250"/>
            <a:ext cx="18027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>
            <a:off x="5864550" y="2716800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4"/>
          <p:cNvSpPr txBox="1"/>
          <p:nvPr/>
        </p:nvSpPr>
        <p:spPr>
          <a:xfrm>
            <a:off x="408625" y="893975"/>
            <a:ext cx="307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Labelled vs Unlabelled</a:t>
            </a:r>
            <a:endParaRPr sz="1800"/>
          </a:p>
        </p:txBody>
      </p:sp>
      <p:cxnSp>
        <p:nvCxnSpPr>
          <p:cNvPr id="151" name="Google Shape;151;p24"/>
          <p:cNvCxnSpPr/>
          <p:nvPr/>
        </p:nvCxnSpPr>
        <p:spPr>
          <a:xfrm flipH="1">
            <a:off x="564850" y="2854905"/>
            <a:ext cx="24000" cy="174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4"/>
          <p:cNvCxnSpPr/>
          <p:nvPr/>
        </p:nvCxnSpPr>
        <p:spPr>
          <a:xfrm>
            <a:off x="548713" y="4606815"/>
            <a:ext cx="1490100" cy="1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4"/>
          <p:cNvSpPr txBox="1"/>
          <p:nvPr/>
        </p:nvSpPr>
        <p:spPr>
          <a:xfrm>
            <a:off x="960850" y="4298325"/>
            <a:ext cx="2133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Supervised learning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590725" y="2564065"/>
            <a:ext cx="1406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Labelled data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556525" y="2898600"/>
            <a:ext cx="1490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</a:t>
            </a:r>
            <a:r>
              <a:rPr lang="en"/>
              <a:t>abelled data</a:t>
            </a:r>
            <a:endParaRPr/>
          </a:p>
        </p:txBody>
      </p:sp>
      <p:cxnSp>
        <p:nvCxnSpPr>
          <p:cNvPr id="156" name="Google Shape;156;p24"/>
          <p:cNvCxnSpPr/>
          <p:nvPr/>
        </p:nvCxnSpPr>
        <p:spPr>
          <a:xfrm>
            <a:off x="576665" y="2860378"/>
            <a:ext cx="1490100" cy="1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4"/>
          <p:cNvCxnSpPr/>
          <p:nvPr/>
        </p:nvCxnSpPr>
        <p:spPr>
          <a:xfrm rot="10800000">
            <a:off x="697000" y="3232725"/>
            <a:ext cx="1225800" cy="12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 flipH="1">
            <a:off x="697032" y="3232725"/>
            <a:ext cx="12000" cy="87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 rot="10800000">
            <a:off x="680875" y="4094145"/>
            <a:ext cx="1225800" cy="12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4"/>
          <p:cNvSpPr txBox="1"/>
          <p:nvPr/>
        </p:nvSpPr>
        <p:spPr>
          <a:xfrm>
            <a:off x="817200" y="3787625"/>
            <a:ext cx="2487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Uns</a:t>
            </a:r>
            <a:r>
              <a:rPr b="1" lang="en">
                <a:solidFill>
                  <a:srgbClr val="0000FF"/>
                </a:solidFill>
              </a:rPr>
              <a:t>upervised learning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5625" y="86250"/>
            <a:ext cx="9144000" cy="50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QA:</a:t>
            </a:r>
            <a:br>
              <a:rPr lang="en" sz="6000">
                <a:solidFill>
                  <a:schemeClr val="dk1"/>
                </a:solidFill>
              </a:rPr>
            </a:br>
            <a:br>
              <a:rPr lang="en" sz="6000">
                <a:solidFill>
                  <a:schemeClr val="dk1"/>
                </a:solidFill>
              </a:rPr>
            </a:br>
            <a:r>
              <a:rPr lang="en" sz="6000">
                <a:solidFill>
                  <a:schemeClr val="dk1"/>
                </a:solidFill>
              </a:rPr>
              <a:t>Are we doing Supervised or Unsupervised Learning?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r>
              <a:rPr lang="en"/>
              <a:t> using Machine Learning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360525" y="2039750"/>
            <a:ext cx="1802700" cy="12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2788050" y="1967600"/>
            <a:ext cx="3076500" cy="14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(Calculus, Linear Algebra)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3424950" y="3898625"/>
            <a:ext cx="18027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Unseen Data</a:t>
            </a:r>
            <a:endParaRPr/>
          </a:p>
        </p:txBody>
      </p:sp>
      <p:cxnSp>
        <p:nvCxnSpPr>
          <p:cNvPr id="174" name="Google Shape;174;p26"/>
          <p:cNvCxnSpPr>
            <a:stCxn id="171" idx="3"/>
            <a:endCxn id="172" idx="1"/>
          </p:cNvCxnSpPr>
          <p:nvPr/>
        </p:nvCxnSpPr>
        <p:spPr>
          <a:xfrm>
            <a:off x="2163225" y="2682650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>
            <a:stCxn id="173" idx="0"/>
            <a:endCxn id="172" idx="2"/>
          </p:cNvCxnSpPr>
          <p:nvPr/>
        </p:nvCxnSpPr>
        <p:spPr>
          <a:xfrm rot="10800000">
            <a:off x="4326300" y="3397625"/>
            <a:ext cx="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6"/>
          <p:cNvSpPr/>
          <p:nvPr/>
        </p:nvSpPr>
        <p:spPr>
          <a:xfrm>
            <a:off x="6545675" y="1967600"/>
            <a:ext cx="1802700" cy="14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6"/>
          <p:cNvCxnSpPr/>
          <p:nvPr/>
        </p:nvCxnSpPr>
        <p:spPr>
          <a:xfrm>
            <a:off x="5864550" y="2716800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6"/>
          <p:cNvSpPr txBox="1"/>
          <p:nvPr/>
        </p:nvSpPr>
        <p:spPr>
          <a:xfrm>
            <a:off x="408625" y="893975"/>
            <a:ext cx="342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Classification</a:t>
            </a:r>
            <a:r>
              <a:rPr lang="en" sz="1800">
                <a:solidFill>
                  <a:schemeClr val="dk1"/>
                </a:solidFill>
              </a:rPr>
              <a:t> vs Regression</a:t>
            </a:r>
            <a:endParaRPr sz="1800"/>
          </a:p>
        </p:txBody>
      </p:sp>
      <p:sp>
        <p:nvSpPr>
          <p:cNvPr id="179" name="Google Shape;179;p26"/>
          <p:cNvSpPr txBox="1"/>
          <p:nvPr/>
        </p:nvSpPr>
        <p:spPr>
          <a:xfrm>
            <a:off x="7030250" y="2520350"/>
            <a:ext cx="1021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6898050" y="2968325"/>
            <a:ext cx="1153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value</a:t>
            </a:r>
            <a:endParaRPr/>
          </a:p>
        </p:txBody>
      </p:sp>
      <p:cxnSp>
        <p:nvCxnSpPr>
          <p:cNvPr id="181" name="Google Shape;181;p26"/>
          <p:cNvCxnSpPr/>
          <p:nvPr/>
        </p:nvCxnSpPr>
        <p:spPr>
          <a:xfrm>
            <a:off x="7126400" y="2860175"/>
            <a:ext cx="913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/>
          <p:nvPr/>
        </p:nvCxnSpPr>
        <p:spPr>
          <a:xfrm flipH="1" rot="10800000">
            <a:off x="8039725" y="1634375"/>
            <a:ext cx="12000" cy="122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6"/>
          <p:cNvCxnSpPr/>
          <p:nvPr/>
        </p:nvCxnSpPr>
        <p:spPr>
          <a:xfrm flipH="1">
            <a:off x="6837965" y="1646400"/>
            <a:ext cx="1225800" cy="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6"/>
          <p:cNvSpPr txBox="1"/>
          <p:nvPr/>
        </p:nvSpPr>
        <p:spPr>
          <a:xfrm>
            <a:off x="6545675" y="1353525"/>
            <a:ext cx="1506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Classification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6994200" y="3292797"/>
            <a:ext cx="12498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6"/>
          <p:cNvCxnSpPr/>
          <p:nvPr/>
        </p:nvCxnSpPr>
        <p:spPr>
          <a:xfrm rot="10800000">
            <a:off x="8244050" y="1189800"/>
            <a:ext cx="24000" cy="210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/>
          <p:nvPr/>
        </p:nvCxnSpPr>
        <p:spPr>
          <a:xfrm rot="10800000">
            <a:off x="6885950" y="1177725"/>
            <a:ext cx="1382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6"/>
          <p:cNvSpPr txBox="1"/>
          <p:nvPr/>
        </p:nvSpPr>
        <p:spPr>
          <a:xfrm>
            <a:off x="6892100" y="846743"/>
            <a:ext cx="1297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Regression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48250" y="114050"/>
            <a:ext cx="8884200" cy="49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QA:</a:t>
            </a:r>
            <a:br>
              <a:rPr lang="en" sz="6000">
                <a:solidFill>
                  <a:schemeClr val="dk1"/>
                </a:solidFill>
              </a:rPr>
            </a:br>
            <a:br>
              <a:rPr lang="en" sz="6000">
                <a:solidFill>
                  <a:schemeClr val="dk1"/>
                </a:solidFill>
              </a:rPr>
            </a:br>
            <a:r>
              <a:rPr lang="en" sz="6000">
                <a:solidFill>
                  <a:schemeClr val="dk1"/>
                </a:solidFill>
              </a:rPr>
              <a:t>Are we doing Regression or Classification?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≅ Artificial </a:t>
            </a:r>
            <a:r>
              <a:rPr lang="en"/>
              <a:t>Neural Networks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682250"/>
            <a:ext cx="85206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Artificial neural networks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ANN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) or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connectionist systems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are computing systems that are inspired by, but not identical to,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biological neural networks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that constitute animal brains. Such systems "learn" to perform tasks by considering examples, generally without being programmed ...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1703800"/>
            <a:ext cx="3706049" cy="30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849" y="1972800"/>
            <a:ext cx="4980752" cy="262360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311700" y="4774500"/>
            <a:ext cx="3462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Artificial Neural Network (brilliant.org)</a:t>
            </a:r>
            <a:endParaRPr u="sng"/>
          </a:p>
        </p:txBody>
      </p:sp>
      <p:sp>
        <p:nvSpPr>
          <p:cNvPr id="203" name="Google Shape;203;p28"/>
          <p:cNvSpPr txBox="1"/>
          <p:nvPr/>
        </p:nvSpPr>
        <p:spPr>
          <a:xfrm>
            <a:off x="4302275" y="4742650"/>
            <a:ext cx="4627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Biological</a:t>
            </a:r>
            <a:r>
              <a:rPr lang="en" u="sng"/>
              <a:t> Neural Network (wikipedia.org)</a:t>
            </a:r>
            <a:endParaRPr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Neural Networks and Deep Learning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697025"/>
            <a:ext cx="8520600" cy="26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Feed-forward Neural Network: very flexible and general. Can be used for mosts tasks and datasets. Unidirectional so mostly recommended for tabular datasets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Recurrent Neural Network: mostly used for sequence data: textual data (novels, articles, lab reports, etc..) or time series data (sea levels, temperature, stock market, etc.. 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Convolutional Neural Network: originally created for computer vision (image related tasks). But can be adapted for sequence data as well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223750" y="4090125"/>
            <a:ext cx="8520600" cy="1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Deep Learning</a:t>
            </a:r>
            <a:r>
              <a:rPr lang="en"/>
              <a:t> is when you have many hidden layers. The more layers you have the better you can model your input; but this means your model needs to see more variants of your inputs, which means more data.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1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using Machine Learning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360525" y="2039750"/>
            <a:ext cx="1802700" cy="12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788050" y="1967600"/>
            <a:ext cx="3076500" cy="1430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(Calculus, Linear Algebra)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3424950" y="3898625"/>
            <a:ext cx="18027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Unseen Data</a:t>
            </a:r>
            <a:endParaRPr/>
          </a:p>
        </p:txBody>
      </p:sp>
      <p:cxnSp>
        <p:nvCxnSpPr>
          <p:cNvPr id="219" name="Google Shape;219;p30"/>
          <p:cNvCxnSpPr>
            <a:stCxn id="216" idx="3"/>
            <a:endCxn id="217" idx="1"/>
          </p:cNvCxnSpPr>
          <p:nvPr/>
        </p:nvCxnSpPr>
        <p:spPr>
          <a:xfrm>
            <a:off x="2163225" y="2682650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>
            <a:stCxn id="218" idx="0"/>
            <a:endCxn id="217" idx="2"/>
          </p:cNvCxnSpPr>
          <p:nvPr/>
        </p:nvCxnSpPr>
        <p:spPr>
          <a:xfrm rot="10800000">
            <a:off x="4326300" y="3397625"/>
            <a:ext cx="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0"/>
          <p:cNvSpPr/>
          <p:nvPr/>
        </p:nvSpPr>
        <p:spPr>
          <a:xfrm>
            <a:off x="6545675" y="2252250"/>
            <a:ext cx="18027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222" name="Google Shape;222;p30"/>
          <p:cNvCxnSpPr/>
          <p:nvPr/>
        </p:nvCxnSpPr>
        <p:spPr>
          <a:xfrm>
            <a:off x="5864550" y="2716800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0"/>
          <p:cNvSpPr txBox="1"/>
          <p:nvPr/>
        </p:nvSpPr>
        <p:spPr>
          <a:xfrm>
            <a:off x="408625" y="893975"/>
            <a:ext cx="644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Feed-forward</a:t>
            </a:r>
            <a:r>
              <a:rPr lang="en" sz="1800">
                <a:solidFill>
                  <a:schemeClr val="dk1"/>
                </a:solidFill>
              </a:rPr>
              <a:t> vs Reccurent vs Convolutional Neural Network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79825" y="102650"/>
            <a:ext cx="8991900" cy="49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QA:</a:t>
            </a:r>
            <a:br>
              <a:rPr lang="en" sz="6000">
                <a:solidFill>
                  <a:schemeClr val="dk1"/>
                </a:solidFill>
              </a:rPr>
            </a:br>
            <a:br>
              <a:rPr lang="en" sz="6000">
                <a:solidFill>
                  <a:schemeClr val="dk1"/>
                </a:solidFill>
              </a:rPr>
            </a:br>
            <a:r>
              <a:rPr lang="en" sz="6000">
                <a:solidFill>
                  <a:schemeClr val="dk1"/>
                </a:solidFill>
              </a:rPr>
              <a:t>What type of Neural Network to Use for Sea Level Prediction?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0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69925"/>
            <a:ext cx="8520600" cy="4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I'm a Principal Data Scientist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I'm here as the Facebook Developer Circle co-lead in NYC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 have 15 years of experience in Software Engineering and Machine Learning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 have a Masters in EE but professionally I've been more a computer scientist/mathematician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You can find me on LinkedIn and Twitter at </a:t>
            </a:r>
            <a:br>
              <a:rPr lang="en" sz="1400"/>
            </a:br>
            <a:r>
              <a:rPr b="1" lang="en" sz="1400"/>
              <a:t>@olatulekan</a:t>
            </a:r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260375" y="11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for Time series data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625" y="767225"/>
            <a:ext cx="4489876" cy="437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Github Repo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https://github.com/ampaho/h2hacks_workshop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6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Prediction?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80175"/>
            <a:ext cx="8520600" cy="3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prediction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Latin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præ-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, "before," and </a:t>
            </a:r>
            <a:r>
              <a:rPr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dicere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, "to say"), or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forecast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, is a statement about a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future event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. A prediction is often, but not always, based upon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experience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knowledge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. There is no universal agreement about the exact difference between the two terms; different authors and disciplines ascribe different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connotations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. (Contrast with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estimation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.)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words about Facebook Developer Circle NYC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30875" y="4409225"/>
            <a:ext cx="84015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visit devc.nyc or find the Developer Circle NYC on Facebook Groups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75" y="865325"/>
            <a:ext cx="8401436" cy="3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6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Prediction?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980175"/>
            <a:ext cx="8520600" cy="3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prediction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Latin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præ-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, "before," and </a:t>
            </a:r>
            <a:r>
              <a:rPr i="1" lang="en" sz="2400">
                <a:solidFill>
                  <a:srgbClr val="222222"/>
                </a:solidFill>
                <a:highlight>
                  <a:srgbClr val="FFFFFF"/>
                </a:highlight>
              </a:rPr>
              <a:t>dicere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, "to say"), or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forecast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, is a statement about a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future event </a:t>
            </a: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</a:rPr>
              <a:t>(or an unseen event)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. A prediction is often, but not always, based upon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experience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knowledge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. There is no universal agreement about the exact difference between the two terms; different authors and disciplines ascribe different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connotations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. (Contrast with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estimation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.)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4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using Scientific Theories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829200"/>
            <a:ext cx="8677500" cy="4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an attempt to predict the future or unseen past events, scientists formed two main fields: rule based systems and machine learning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do the latter. And that's what we'll doing in this workshop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both take ideas and theories from Mathematics, Physics, Philosophy, Neuroscience, Electrical Engineering, Computer Science, Statistics, etc..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is the more scalable, hence the more adapted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applications in just about everything: camera, photo apps, social media, e-commerce, wearables, TVs, healthcare, car, etc. It's literally EVERYWHERE.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using Machine Learning (ML)</a:t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360525" y="2039750"/>
            <a:ext cx="1802700" cy="12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(Information,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Knowledge)</a:t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2788050" y="1967600"/>
            <a:ext cx="3076500" cy="14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(Calculus, Linear Algebra)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3424950" y="3898625"/>
            <a:ext cx="18027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 Predict</a:t>
            </a:r>
            <a:endParaRPr/>
          </a:p>
        </p:txBody>
      </p:sp>
      <p:cxnSp>
        <p:nvCxnSpPr>
          <p:cNvPr id="101" name="Google Shape;101;p20"/>
          <p:cNvCxnSpPr>
            <a:stCxn id="98" idx="3"/>
            <a:endCxn id="99" idx="1"/>
          </p:cNvCxnSpPr>
          <p:nvPr/>
        </p:nvCxnSpPr>
        <p:spPr>
          <a:xfrm>
            <a:off x="2163225" y="2682650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0"/>
          <p:cNvCxnSpPr>
            <a:stCxn id="100" idx="0"/>
            <a:endCxn id="99" idx="2"/>
          </p:cNvCxnSpPr>
          <p:nvPr/>
        </p:nvCxnSpPr>
        <p:spPr>
          <a:xfrm rot="10800000">
            <a:off x="4326300" y="3397625"/>
            <a:ext cx="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0"/>
          <p:cNvSpPr/>
          <p:nvPr/>
        </p:nvSpPr>
        <p:spPr>
          <a:xfrm>
            <a:off x="6545675" y="2252250"/>
            <a:ext cx="18027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>
            <a:off x="5864550" y="2716800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20"/>
          <p:cNvSpPr txBox="1"/>
          <p:nvPr/>
        </p:nvSpPr>
        <p:spPr>
          <a:xfrm>
            <a:off x="408625" y="893975"/>
            <a:ext cx="30765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High-level ML architecture</a:t>
            </a:r>
            <a:endParaRPr sz="1800"/>
          </a:p>
        </p:txBody>
      </p:sp>
      <p:sp>
        <p:nvSpPr>
          <p:cNvPr id="106" name="Google Shape;106;p20"/>
          <p:cNvSpPr txBox="1"/>
          <p:nvPr/>
        </p:nvSpPr>
        <p:spPr>
          <a:xfrm>
            <a:off x="360525" y="3435275"/>
            <a:ext cx="21030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Labelled vs Unlabelled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373075" y="4791672"/>
            <a:ext cx="2103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Future</a:t>
            </a:r>
            <a:r>
              <a:rPr lang="en">
                <a:solidFill>
                  <a:srgbClr val="FF0000"/>
                </a:solidFill>
              </a:rPr>
              <a:t> vs Unseen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297175" y="3256113"/>
            <a:ext cx="2691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Classification</a:t>
            </a:r>
            <a:r>
              <a:rPr lang="en">
                <a:solidFill>
                  <a:srgbClr val="FF0000"/>
                </a:solidFill>
              </a:rPr>
              <a:t> vs Regression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274800" y="1553588"/>
            <a:ext cx="2103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Type of Neural Network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8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0775"/>
            <a:ext cx="8758900" cy="100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