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1" r:id="rId3"/>
    <p:sldId id="258" r:id="rId4"/>
    <p:sldId id="289" r:id="rId5"/>
    <p:sldId id="290" r:id="rId6"/>
    <p:sldId id="291" r:id="rId7"/>
    <p:sldId id="286" r:id="rId8"/>
    <p:sldId id="292" r:id="rId9"/>
    <p:sldId id="293" r:id="rId10"/>
    <p:sldId id="287" r:id="rId11"/>
    <p:sldId id="294" r:id="rId12"/>
    <p:sldId id="295" r:id="rId13"/>
    <p:sldId id="296" r:id="rId14"/>
    <p:sldId id="297" r:id="rId15"/>
    <p:sldId id="284" r:id="rId16"/>
    <p:sldId id="288" r:id="rId17"/>
    <p:sldId id="298" r:id="rId18"/>
    <p:sldId id="299" r:id="rId19"/>
    <p:sldId id="300" r:id="rId20"/>
    <p:sldId id="282" r:id="rId21"/>
  </p:sldIdLst>
  <p:sldSz cx="12192000" cy="6858000"/>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DB6B8-DAD2-764D-88AF-C1D35CDE2D1F}" type="datetimeFigureOut">
              <a:rPr kumimoji="1" lang="zh-CN" altLang="en-US" smtClean="0"/>
              <a:t>2018/2/26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BEE1-A485-B247-BC33-6FF423DDFE1F}" type="slidenum">
              <a:rPr kumimoji="1" lang="zh-CN" altLang="en-US" smtClean="0"/>
              <a:t>‹#›</a:t>
            </a:fld>
            <a:endParaRPr kumimoji="1" lang="zh-CN" altLang="en-US"/>
          </a:p>
        </p:txBody>
      </p:sp>
    </p:spTree>
    <p:extLst>
      <p:ext uri="{BB962C8B-B14F-4D97-AF65-F5344CB8AC3E}">
        <p14:creationId xmlns:p14="http://schemas.microsoft.com/office/powerpoint/2010/main" val="38078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 name="图片 9" descr="蓝色 牛奶0-1 副本副本副本副本.jpg"/>
          <p:cNvPicPr>
            <a:picLocks noChangeAspect="1"/>
          </p:cNvPicPr>
          <p:nvPr/>
        </p:nvPicPr>
        <p:blipFill rotWithShape="1">
          <a:blip r:embed="rId2"/>
          <a:srcRect t="14723" b="10417"/>
          <a:stretch/>
        </p:blipFill>
        <p:spPr>
          <a:xfrm>
            <a:off x="0" y="0"/>
            <a:ext cx="12192000" cy="6845300"/>
          </a:xfrm>
          <a:prstGeom prst="rect">
            <a:avLst/>
          </a:prstGeom>
        </p:spPr>
      </p:pic>
      <p:sp>
        <p:nvSpPr>
          <p:cNvPr id="3074" name="Rectangle 2"/>
          <p:cNvSpPr>
            <a:spLocks noGrp="1" noChangeArrowheads="1"/>
          </p:cNvSpPr>
          <p:nvPr>
            <p:ph type="ctrTitle"/>
          </p:nvPr>
        </p:nvSpPr>
        <p:spPr>
          <a:xfrm>
            <a:off x="930055" y="2424016"/>
            <a:ext cx="6155107" cy="1082615"/>
          </a:xfrm>
        </p:spPr>
        <p:txBody>
          <a:bodyPr/>
          <a:lstStyle>
            <a:lvl1pPr algn="ctr">
              <a:lnSpc>
                <a:spcPct val="110000"/>
              </a:lnSpc>
              <a:defRPr sz="3600" b="0">
                <a:solidFill>
                  <a:schemeClr val="accent1"/>
                </a:solidFill>
              </a:defRPr>
            </a:lvl1pPr>
          </a:lstStyle>
          <a:p>
            <a:pPr lvl="0"/>
            <a:r>
              <a:rPr lang="zh-CN" altLang="en-US" noProof="0" dirty="0"/>
              <a:t>单击此处编辑母版标题样式</a:t>
            </a:r>
          </a:p>
        </p:txBody>
      </p:sp>
      <p:sp>
        <p:nvSpPr>
          <p:cNvPr id="3075" name="Rectangle 3"/>
          <p:cNvSpPr>
            <a:spLocks noGrp="1" noChangeArrowheads="1"/>
          </p:cNvSpPr>
          <p:nvPr>
            <p:ph type="subTitle" idx="1"/>
          </p:nvPr>
        </p:nvSpPr>
        <p:spPr>
          <a:xfrm>
            <a:off x="930055" y="3698837"/>
            <a:ext cx="6155107" cy="431800"/>
          </a:xfrm>
        </p:spPr>
        <p:txBody>
          <a:bodyPr/>
          <a:lstStyle>
            <a:lvl1pPr marL="0" indent="0" algn="ctr">
              <a:buFontTx/>
              <a:buNone/>
              <a:defRPr sz="1600">
                <a:solidFill>
                  <a:schemeClr val="bg1">
                    <a:lumMod val="50000"/>
                  </a:schemeClr>
                </a:solidFill>
              </a:defRPr>
            </a:lvl1pPr>
          </a:lstStyle>
          <a:p>
            <a:pPr lvl="0"/>
            <a:r>
              <a:rPr lang="zh-CN" altLang="en-US" noProof="0"/>
              <a:t>单击以编辑母版副标题样式</a:t>
            </a:r>
          </a:p>
        </p:txBody>
      </p:sp>
      <p:sp>
        <p:nvSpPr>
          <p:cNvPr id="5" name="Rectangle 4"/>
          <p:cNvSpPr>
            <a:spLocks noGrp="1" noChangeArrowheads="1"/>
          </p:cNvSpPr>
          <p:nvPr>
            <p:ph type="dt" sz="half" idx="10"/>
          </p:nvPr>
        </p:nvSpPr>
        <p:spPr/>
        <p:txBody>
          <a:bodyPr/>
          <a:lstStyle>
            <a:lvl1pPr>
              <a:defRPr/>
            </a:lvl1pPr>
          </a:lstStyle>
          <a:p>
            <a:fld id="{2D55CAD5-39FE-4B2D-B3EE-40F4025DD287}" type="datetimeFigureOut">
              <a:rPr lang="zh-CN" altLang="en-US" smtClean="0"/>
              <a:t>2018/2/26</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321CF983-A8C9-4FF7-9283-EFAB17747A19}" type="slidenum">
              <a:rPr lang="zh-CN" altLang="en-US" smtClean="0"/>
              <a:t>‹#›</a:t>
            </a:fld>
            <a:endParaRPr lang="zh-CN" altLang="en-US"/>
          </a:p>
        </p:txBody>
      </p:sp>
      <p:pic>
        <p:nvPicPr>
          <p:cNvPr id="11" name="图片 10" descr="蓝色-牛奶0-1-副本副本副本.png"/>
          <p:cNvPicPr>
            <a:picLocks noChangeAspect="1"/>
          </p:cNvPicPr>
          <p:nvPr/>
        </p:nvPicPr>
        <p:blipFill>
          <a:blip r:embed="rId3"/>
          <a:stretch>
            <a:fillRect/>
          </a:stretch>
        </p:blipFill>
        <p:spPr>
          <a:xfrm>
            <a:off x="8143875" y="214290"/>
            <a:ext cx="4048125" cy="6467475"/>
          </a:xfrm>
          <a:prstGeom prst="rect">
            <a:avLst/>
          </a:prstGeom>
        </p:spPr>
      </p:pic>
    </p:spTree>
    <p:extLst>
      <p:ext uri="{BB962C8B-B14F-4D97-AF65-F5344CB8AC3E}">
        <p14:creationId xmlns:p14="http://schemas.microsoft.com/office/powerpoint/2010/main" val="1425265764"/>
      </p:ext>
    </p:extLst>
  </p:cSld>
  <p:clrMapOvr>
    <a:masterClrMapping/>
  </p:clrMapOvr>
  <p:extLst mod="1">
    <p:ext uri="{DCECCB84-F9BA-43D5-87BE-67443E8EF086}">
      <p15:sldGuideLst xmlns:p15="http://schemas.microsoft.com/office/powerpoint/2012/main">
        <p15:guide id="0" orient="horz" pos="2160">
          <p15:clr>
            <a:srgbClr val="FBAE40"/>
          </p15:clr>
        </p15:guide>
        <p15:guide id="1"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349740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12567" y="464961"/>
            <a:ext cx="2937933" cy="56784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4418" y="476250"/>
            <a:ext cx="6577893" cy="56784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161425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accent1"/>
                </a:solidFill>
              </a:defRPr>
            </a:lvl1pPr>
          </a:lstStyle>
          <a:p>
            <a:pPr lvl="0"/>
            <a:r>
              <a:rPr lang="zh-CN" altLang="en-US"/>
              <a:t>编辑母版文本样式</a:t>
            </a:r>
          </a:p>
          <a:p>
            <a:pPr lvl="1"/>
            <a:r>
              <a:rPr lang="zh-CN" altLang="en-US"/>
              <a:t>第二级</a:t>
            </a:r>
          </a:p>
        </p:txBody>
      </p:sp>
      <p:sp>
        <p:nvSpPr>
          <p:cNvPr id="4"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389864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9501971"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9524004"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38741631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624418" y="1412876"/>
            <a:ext cx="5681133" cy="4741863"/>
          </a:xfrm>
        </p:spPr>
        <p:txBody>
          <a:bodyPr/>
          <a:lstStyle>
            <a:lvl1pPr marL="444500" indent="-358775">
              <a:buFont typeface="Wingdings" panose="05000000000000000000" pitchFamily="2" charset="2"/>
              <a:buChar char="u"/>
              <a:defRPr>
                <a:latin typeface="+mj-ea"/>
                <a:ea typeface="+mj-ea"/>
              </a:defRPr>
            </a:lvl1pPr>
            <a:lvl2pPr marL="787400" indent="-342900">
              <a:buFont typeface="Wingdings" panose="05000000000000000000" pitchFamily="2" charset="2"/>
              <a:buChar char="u"/>
              <a:defRPr>
                <a:latin typeface="+mj-ea"/>
                <a:ea typeface="+mj-ea"/>
              </a:defRPr>
            </a:lvl2pPr>
            <a:lvl3pPr marL="1143000" indent="-228600">
              <a:buFont typeface="Wingdings" panose="05000000000000000000" pitchFamily="2" charset="2"/>
              <a:buChar char="u"/>
              <a:defRPr>
                <a:latin typeface="+mj-ea"/>
                <a:ea typeface="+mj-ea"/>
              </a:defRPr>
            </a:lvl3pPr>
            <a:lvl4pPr marL="1600200" indent="-228600">
              <a:buFont typeface="Wingdings" panose="05000000000000000000" pitchFamily="2" charset="2"/>
              <a:buChar char="u"/>
              <a:defRPr>
                <a:latin typeface="+mj-ea"/>
                <a:ea typeface="+mj-ea"/>
              </a:defRPr>
            </a:lvl4pPr>
            <a:lvl5pPr marL="2057400" indent="-228600">
              <a:buFont typeface="Wingdings" panose="05000000000000000000" pitchFamily="2" charset="2"/>
              <a:buChar char="u"/>
              <a:defRPr>
                <a:latin typeface="+mj-ea"/>
                <a:ea typeface="+mj-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08753" y="1412876"/>
            <a:ext cx="3803036" cy="4741863"/>
          </a:xfrm>
          <a:solidFill>
            <a:schemeClr val="bg1">
              <a:lumMod val="75000"/>
            </a:schemeClr>
          </a:solidFill>
        </p:spPr>
        <p:txBody>
          <a:bodyPr/>
          <a:lstStyle>
            <a:lvl1pPr marL="85725" indent="0">
              <a:buFontTx/>
              <a:buNone/>
              <a:defRPr/>
            </a:lvl1pPr>
            <a:lvl2pPr>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321529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9482488"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416162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4161622"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284344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411765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lstStyle>
          <a:p>
            <a:fld id="{2D55CAD5-39FE-4B2D-B3EE-40F4025DD287}" type="datetimeFigureOut">
              <a:rPr lang="zh-CN" altLang="en-US" smtClean="0"/>
              <a:t>2018/2/26</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3"/>
          <p:cNvSpPr>
            <a:spLocks noGrp="1"/>
          </p:cNvSpPr>
          <p:nvPr>
            <p:ph type="sldNum" sz="quarter" idx="12"/>
          </p:nvPr>
        </p:nvSpPr>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154669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511705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256667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51501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Rectangle 4"/>
          <p:cNvSpPr>
            <a:spLocks noGrp="1" noChangeArrowheads="1"/>
          </p:cNvSpPr>
          <p:nvPr>
            <p:ph type="dt" sz="half" idx="10"/>
          </p:nvPr>
        </p:nvSpPr>
        <p:spPr>
          <a:ln/>
        </p:spPr>
        <p:txBody>
          <a:bodyPr/>
          <a:lstStyle>
            <a:lvl1pPr>
              <a:defRPr/>
            </a:lvl1pPr>
          </a:lstStyle>
          <a:p>
            <a:fld id="{2D55CAD5-39FE-4B2D-B3EE-40F4025DD287}" type="datetimeFigureOut">
              <a:rPr lang="zh-CN" altLang="en-US" smtClean="0"/>
              <a:t>2018/2/26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321CF983-A8C9-4FF7-9283-EFAB17747A19}" type="slidenum">
              <a:rPr lang="zh-CN" altLang="en-US" smtClean="0"/>
              <a:t>‹#›</a:t>
            </a:fld>
            <a:endParaRPr lang="zh-CN" altLang="en-US"/>
          </a:p>
        </p:txBody>
      </p:sp>
    </p:spTree>
    <p:extLst>
      <p:ext uri="{BB962C8B-B14F-4D97-AF65-F5344CB8AC3E}">
        <p14:creationId xmlns:p14="http://schemas.microsoft.com/office/powerpoint/2010/main" val="221577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5307" y="520567"/>
            <a:ext cx="961849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8" name="Rectangle 3"/>
          <p:cNvSpPr>
            <a:spLocks noGrp="1" noChangeArrowheads="1"/>
          </p:cNvSpPr>
          <p:nvPr>
            <p:ph type="body" idx="1"/>
          </p:nvPr>
        </p:nvSpPr>
        <p:spPr bwMode="auto">
          <a:xfrm>
            <a:off x="605307" y="1403797"/>
            <a:ext cx="9631370" cy="483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2D55CAD5-39FE-4B2D-B3EE-40F4025DD287}" type="datetimeFigureOut">
              <a:rPr lang="zh-CN" altLang="en-US" smtClean="0"/>
              <a:t>2018/2/26</a:t>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321CF983-A8C9-4FF7-9283-EFAB17747A19}" type="slidenum">
              <a:rPr lang="zh-CN" altLang="en-US" smtClean="0"/>
              <a:t>‹#›</a:t>
            </a:fld>
            <a:endParaRPr lang="zh-CN" altLang="en-US"/>
          </a:p>
        </p:txBody>
      </p:sp>
      <p:pic>
        <p:nvPicPr>
          <p:cNvPr id="9" name="图片 8" descr="蓝色 牛奶0-1 副本副本副本副本.jpg"/>
          <p:cNvPicPr>
            <a:picLocks noChangeAspect="1"/>
          </p:cNvPicPr>
          <p:nvPr/>
        </p:nvPicPr>
        <p:blipFill rotWithShape="1">
          <a:blip r:embed="rId13"/>
          <a:srcRect l="79722" r="1"/>
          <a:stretch/>
        </p:blipFill>
        <p:spPr>
          <a:xfrm>
            <a:off x="10337800" y="0"/>
            <a:ext cx="1854200" cy="6858000"/>
          </a:xfrm>
          <a:prstGeom prst="rect">
            <a:avLst/>
          </a:prstGeom>
        </p:spPr>
      </p:pic>
      <p:pic>
        <p:nvPicPr>
          <p:cNvPr id="10" name="图片 9" descr="蓝色-牛奶0-1-副本副本副本.png"/>
          <p:cNvPicPr>
            <a:picLocks noChangeAspect="1"/>
          </p:cNvPicPr>
          <p:nvPr/>
        </p:nvPicPr>
        <p:blipFill rotWithShape="1">
          <a:blip r:embed="rId14"/>
          <a:srcRect l="4761"/>
          <a:stretch/>
        </p:blipFill>
        <p:spPr>
          <a:xfrm>
            <a:off x="10490200" y="4195360"/>
            <a:ext cx="1549400" cy="2599140"/>
          </a:xfrm>
          <a:prstGeom prst="rect">
            <a:avLst/>
          </a:prstGeom>
        </p:spPr>
      </p:pic>
    </p:spTree>
    <p:extLst>
      <p:ext uri="{BB962C8B-B14F-4D97-AF65-F5344CB8AC3E}">
        <p14:creationId xmlns:p14="http://schemas.microsoft.com/office/powerpoint/2010/main" val="357781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b="1"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p:titleStyle>
    <p:bodyStyle>
      <a:lvl1pPr marL="444500" indent="-358775" algn="l" rtl="0" eaLnBrk="1" fontAlgn="base" hangingPunct="1">
        <a:spcBef>
          <a:spcPts val="1800"/>
        </a:spcBef>
        <a:spcAft>
          <a:spcPct val="0"/>
        </a:spcAft>
        <a:buClr>
          <a:schemeClr val="accent1"/>
        </a:buClr>
        <a:buSzPct val="80000"/>
        <a:buFont typeface="Wingdings" panose="05000000000000000000" pitchFamily="2" charset="2"/>
        <a:buChar char="¡"/>
        <a:defRPr sz="2400" kern="1200">
          <a:solidFill>
            <a:schemeClr val="accent1"/>
          </a:solidFill>
          <a:latin typeface="+mn-lt"/>
          <a:ea typeface="+mn-ea"/>
          <a:cs typeface="+mn-cs"/>
        </a:defRPr>
      </a:lvl1pPr>
      <a:lvl2pPr marL="444500" indent="0" algn="l" rtl="0" eaLnBrk="1" fontAlgn="base" hangingPunct="1">
        <a:lnSpc>
          <a:spcPct val="120000"/>
        </a:lnSpc>
        <a:spcBef>
          <a:spcPct val="20000"/>
        </a:spcBef>
        <a:spcAft>
          <a:spcPct val="0"/>
        </a:spcAft>
        <a:defRPr sz="2000" kern="1200">
          <a:solidFill>
            <a:srgbClr val="4D4D4D"/>
          </a:solidFill>
          <a:latin typeface="+mn-lt"/>
          <a:ea typeface="+mn-ea"/>
          <a:cs typeface="+mn-cs"/>
        </a:defRPr>
      </a:lvl2pPr>
      <a:lvl3pPr marL="1143000" indent="-228600" algn="l" rtl="0" eaLnBrk="1" fontAlgn="base" hangingPunct="1">
        <a:spcBef>
          <a:spcPct val="20000"/>
        </a:spcBef>
        <a:spcAft>
          <a:spcPct val="0"/>
        </a:spcAft>
        <a:buChar char="•"/>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B3592-0A37-44EA-B400-D9213C78C42F}"/>
              </a:ext>
            </a:extLst>
          </p:cNvPr>
          <p:cNvSpPr>
            <a:spLocks noGrp="1"/>
          </p:cNvSpPr>
          <p:nvPr>
            <p:ph type="ctrTitle"/>
          </p:nvPr>
        </p:nvSpPr>
        <p:spPr>
          <a:xfrm>
            <a:off x="2272932" y="258765"/>
            <a:ext cx="3457893" cy="561851"/>
          </a:xfrm>
          <a:noFill/>
        </p:spPr>
        <p:txBody>
          <a:bodyPr/>
          <a:lstStyle/>
          <a:p>
            <a:r>
              <a:rPr lang="zh-CN" altLang="en-US" sz="1400" b="1" dirty="0"/>
              <a:t>西南财经大学天府学院</a:t>
            </a:r>
          </a:p>
        </p:txBody>
      </p:sp>
      <p:sp>
        <p:nvSpPr>
          <p:cNvPr id="4" name="标题 1">
            <a:extLst>
              <a:ext uri="{FF2B5EF4-FFF2-40B4-BE49-F238E27FC236}">
                <a16:creationId xmlns:a16="http://schemas.microsoft.com/office/drawing/2014/main" id="{2BDB3592-0A37-44EA-B400-D9213C78C42F}"/>
              </a:ext>
            </a:extLst>
          </p:cNvPr>
          <p:cNvSpPr txBox="1">
            <a:spLocks/>
          </p:cNvSpPr>
          <p:nvPr/>
        </p:nvSpPr>
        <p:spPr bwMode="auto">
          <a:xfrm>
            <a:off x="2075399" y="5414889"/>
            <a:ext cx="3852961" cy="82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1400" b="1" dirty="0"/>
              <a:t>信息技术教学中心</a:t>
            </a:r>
          </a:p>
        </p:txBody>
      </p:sp>
      <p:sp>
        <p:nvSpPr>
          <p:cNvPr id="5" name="标题 1">
            <a:extLst>
              <a:ext uri="{FF2B5EF4-FFF2-40B4-BE49-F238E27FC236}">
                <a16:creationId xmlns:a16="http://schemas.microsoft.com/office/drawing/2014/main" id="{2BDB3592-0A37-44EA-B400-D9213C78C42F}"/>
              </a:ext>
            </a:extLst>
          </p:cNvPr>
          <p:cNvSpPr txBox="1">
            <a:spLocks/>
          </p:cNvSpPr>
          <p:nvPr/>
        </p:nvSpPr>
        <p:spPr bwMode="auto">
          <a:xfrm>
            <a:off x="862721" y="1667363"/>
            <a:ext cx="6155107" cy="354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4000" dirty="0"/>
              <a:t>单元格</a:t>
            </a:r>
          </a:p>
        </p:txBody>
      </p:sp>
    </p:spTree>
    <p:extLst>
      <p:ext uri="{BB962C8B-B14F-4D97-AF65-F5344CB8AC3E}">
        <p14:creationId xmlns:p14="http://schemas.microsoft.com/office/powerpoint/2010/main" val="247353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B3592-0A37-44EA-B400-D9213C78C42F}"/>
              </a:ext>
            </a:extLst>
          </p:cNvPr>
          <p:cNvSpPr>
            <a:spLocks noGrp="1"/>
          </p:cNvSpPr>
          <p:nvPr>
            <p:ph type="ctrTitle"/>
          </p:nvPr>
        </p:nvSpPr>
        <p:spPr>
          <a:xfrm>
            <a:off x="2272932" y="258765"/>
            <a:ext cx="3457893" cy="561851"/>
          </a:xfrm>
          <a:noFill/>
        </p:spPr>
        <p:txBody>
          <a:bodyPr/>
          <a:lstStyle/>
          <a:p>
            <a:r>
              <a:rPr lang="zh-CN" altLang="en-US" sz="1400" b="1" dirty="0"/>
              <a:t>西南财经大学天府学院</a:t>
            </a:r>
          </a:p>
        </p:txBody>
      </p:sp>
      <p:sp>
        <p:nvSpPr>
          <p:cNvPr id="4" name="标题 1">
            <a:extLst>
              <a:ext uri="{FF2B5EF4-FFF2-40B4-BE49-F238E27FC236}">
                <a16:creationId xmlns:a16="http://schemas.microsoft.com/office/drawing/2014/main" id="{2BDB3592-0A37-44EA-B400-D9213C78C42F}"/>
              </a:ext>
            </a:extLst>
          </p:cNvPr>
          <p:cNvSpPr txBox="1">
            <a:spLocks/>
          </p:cNvSpPr>
          <p:nvPr/>
        </p:nvSpPr>
        <p:spPr bwMode="auto">
          <a:xfrm>
            <a:off x="2075399" y="5414889"/>
            <a:ext cx="3852961" cy="82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1400" b="1" dirty="0"/>
              <a:t>信息技术教学中心</a:t>
            </a:r>
          </a:p>
        </p:txBody>
      </p:sp>
      <p:sp>
        <p:nvSpPr>
          <p:cNvPr id="5" name="标题 1">
            <a:extLst>
              <a:ext uri="{FF2B5EF4-FFF2-40B4-BE49-F238E27FC236}">
                <a16:creationId xmlns:a16="http://schemas.microsoft.com/office/drawing/2014/main" id="{2BDB3592-0A37-44EA-B400-D9213C78C42F}"/>
              </a:ext>
            </a:extLst>
          </p:cNvPr>
          <p:cNvSpPr txBox="1">
            <a:spLocks/>
          </p:cNvSpPr>
          <p:nvPr/>
        </p:nvSpPr>
        <p:spPr bwMode="auto">
          <a:xfrm>
            <a:off x="862721" y="1667363"/>
            <a:ext cx="6155107" cy="354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4000" dirty="0"/>
              <a:t>单元格的方法</a:t>
            </a:r>
          </a:p>
        </p:txBody>
      </p:sp>
    </p:spTree>
    <p:extLst>
      <p:ext uri="{BB962C8B-B14F-4D97-AF65-F5344CB8AC3E}">
        <p14:creationId xmlns:p14="http://schemas.microsoft.com/office/powerpoint/2010/main" val="251315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单元格的删除</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endParaRPr lang="en-US" altLang="zh-CN" dirty="0"/>
          </a:p>
          <a:p>
            <a:r>
              <a:rPr lang="zh-CN" altLang="zh-CN" dirty="0"/>
              <a:t>在</a:t>
            </a:r>
            <a:r>
              <a:rPr lang="en-US" altLang="zh-CN" dirty="0"/>
              <a:t>VBA</a:t>
            </a:r>
            <a:r>
              <a:rPr lang="zh-CN" altLang="zh-CN" dirty="0"/>
              <a:t>中，可以使用</a:t>
            </a:r>
            <a:r>
              <a:rPr lang="en-US" altLang="zh-CN" dirty="0"/>
              <a:t>Delete</a:t>
            </a:r>
            <a:r>
              <a:rPr lang="zh-CN" altLang="zh-CN" dirty="0"/>
              <a:t>方法来删除指定的单元格，</a:t>
            </a:r>
            <a:r>
              <a:rPr lang="en-US" altLang="zh-CN" dirty="0"/>
              <a:t>Delete</a:t>
            </a:r>
            <a:r>
              <a:rPr lang="zh-CN" altLang="zh-CN" dirty="0"/>
              <a:t>方法的语法格式如下：</a:t>
            </a:r>
          </a:p>
          <a:p>
            <a:r>
              <a:rPr lang="zh-CN" altLang="zh-CN" dirty="0"/>
              <a:t>对象</a:t>
            </a:r>
            <a:r>
              <a:rPr lang="en-US" altLang="zh-CN" dirty="0"/>
              <a:t>. Delete (Shift)</a:t>
            </a:r>
            <a:endParaRPr lang="zh-CN" altLang="zh-CN" dirty="0"/>
          </a:p>
          <a:p>
            <a:pPr marL="85725" indent="0">
              <a:buNone/>
            </a:pPr>
            <a:r>
              <a:rPr lang="zh-CN" altLang="zh-CN" dirty="0"/>
              <a:t>参数含义：</a:t>
            </a:r>
          </a:p>
          <a:p>
            <a:r>
              <a:rPr lang="en-US" altLang="zh-CN" dirty="0"/>
              <a:t>Shift</a:t>
            </a:r>
            <a:r>
              <a:rPr lang="zh-CN" altLang="zh-CN" dirty="0"/>
              <a:t>：</a:t>
            </a:r>
            <a:r>
              <a:rPr lang="en-US" altLang="zh-CN" dirty="0"/>
              <a:t>Variant</a:t>
            </a:r>
            <a:r>
              <a:rPr lang="zh-CN" altLang="zh-CN" dirty="0"/>
              <a:t>类型，可选参数，该参数指定删除单元格时替补单元格的移位方式，为</a:t>
            </a:r>
            <a:r>
              <a:rPr lang="en-US" altLang="zh-CN" dirty="0" err="1"/>
              <a:t>xlDeleteShiftDirection</a:t>
            </a:r>
            <a:r>
              <a:rPr lang="zh-CN" altLang="zh-CN" dirty="0"/>
              <a:t>常量，当该参数设置为</a:t>
            </a:r>
            <a:r>
              <a:rPr lang="en-US" altLang="zh-CN" dirty="0" err="1"/>
              <a:t>xlShiftToLeft</a:t>
            </a:r>
            <a:r>
              <a:rPr lang="zh-CN" altLang="zh-CN" dirty="0"/>
              <a:t>时表示右侧单元格向左移；设置为</a:t>
            </a:r>
            <a:r>
              <a:rPr lang="en-US" altLang="zh-CN" dirty="0" err="1"/>
              <a:t>xlShiftUp</a:t>
            </a:r>
            <a:r>
              <a:rPr lang="zh-CN" altLang="zh-CN" dirty="0"/>
              <a:t>时表示下方的单元格向上移。如果省略该参数，则</a:t>
            </a:r>
            <a:r>
              <a:rPr lang="en-US" altLang="zh-CN" dirty="0"/>
              <a:t>Excel</a:t>
            </a:r>
            <a:r>
              <a:rPr lang="zh-CN" altLang="zh-CN" dirty="0"/>
              <a:t>根据区域的形状确定移位方式。</a:t>
            </a:r>
          </a:p>
        </p:txBody>
      </p:sp>
    </p:spTree>
    <p:extLst>
      <p:ext uri="{BB962C8B-B14F-4D97-AF65-F5344CB8AC3E}">
        <p14:creationId xmlns:p14="http://schemas.microsoft.com/office/powerpoint/2010/main" val="149491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单元格的</a:t>
            </a:r>
            <a:r>
              <a:rPr lang="zh-CN" altLang="en-US" dirty="0"/>
              <a:t>插入</a:t>
            </a:r>
            <a:endParaRPr lang="zh-CN" altLang="zh-CN" dirty="0"/>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endParaRPr lang="en-US" altLang="zh-CN" dirty="0"/>
          </a:p>
          <a:p>
            <a:r>
              <a:rPr lang="zh-CN" altLang="zh-CN" dirty="0"/>
              <a:t>在</a:t>
            </a:r>
            <a:r>
              <a:rPr lang="en-US" altLang="zh-CN" dirty="0"/>
              <a:t>VBA</a:t>
            </a:r>
            <a:r>
              <a:rPr lang="zh-CN" altLang="zh-CN" dirty="0"/>
              <a:t>中，可以使用</a:t>
            </a:r>
            <a:r>
              <a:rPr lang="en-US" altLang="zh-CN" dirty="0"/>
              <a:t>Insert</a:t>
            </a:r>
            <a:r>
              <a:rPr lang="zh-CN" altLang="zh-CN" dirty="0"/>
              <a:t>方法来实现单元格的插入，</a:t>
            </a:r>
            <a:r>
              <a:rPr lang="en-US" altLang="zh-CN" dirty="0"/>
              <a:t>Insert</a:t>
            </a:r>
            <a:r>
              <a:rPr lang="zh-CN" altLang="zh-CN" dirty="0"/>
              <a:t>方法的语法格式如下：</a:t>
            </a:r>
          </a:p>
          <a:p>
            <a:r>
              <a:rPr lang="zh-CN" altLang="zh-CN" dirty="0"/>
              <a:t>对象</a:t>
            </a:r>
            <a:r>
              <a:rPr lang="en-US" altLang="zh-CN" dirty="0"/>
              <a:t>. Insert(Shift, </a:t>
            </a:r>
            <a:r>
              <a:rPr lang="en-US" altLang="zh-CN" dirty="0" err="1"/>
              <a:t>CopyOrigin</a:t>
            </a:r>
            <a:r>
              <a:rPr lang="en-US" altLang="zh-CN" dirty="0"/>
              <a:t>)</a:t>
            </a:r>
            <a:endParaRPr lang="zh-CN" altLang="zh-CN" dirty="0"/>
          </a:p>
          <a:p>
            <a:pPr marL="85725" indent="0">
              <a:buNone/>
            </a:pPr>
            <a:r>
              <a:rPr lang="zh-CN" altLang="zh-CN" dirty="0"/>
              <a:t>参数含义：</a:t>
            </a:r>
          </a:p>
          <a:p>
            <a:r>
              <a:rPr lang="en-US" altLang="zh-CN" dirty="0"/>
              <a:t>Shift</a:t>
            </a:r>
            <a:r>
              <a:rPr lang="zh-CN" altLang="zh-CN" dirty="0"/>
              <a:t>：</a:t>
            </a:r>
            <a:r>
              <a:rPr lang="en-US" altLang="zh-CN" dirty="0"/>
              <a:t>Variant</a:t>
            </a:r>
            <a:r>
              <a:rPr lang="zh-CN" altLang="zh-CN" dirty="0"/>
              <a:t>类型，可选参数，该参数用于设置在插入单元格时原来单元格的移动方向，其用法可以参考</a:t>
            </a:r>
            <a:r>
              <a:rPr lang="en-US" altLang="zh-CN" dirty="0"/>
              <a:t>Delete</a:t>
            </a:r>
            <a:r>
              <a:rPr lang="zh-CN" altLang="zh-CN" dirty="0"/>
              <a:t>方法的</a:t>
            </a:r>
            <a:r>
              <a:rPr lang="en-US" altLang="zh-CN" dirty="0"/>
              <a:t>Shift</a:t>
            </a:r>
            <a:r>
              <a:rPr lang="zh-CN" altLang="zh-CN" dirty="0"/>
              <a:t>参数用。</a:t>
            </a:r>
          </a:p>
          <a:p>
            <a:r>
              <a:rPr lang="en-US" altLang="zh-CN" dirty="0" err="1"/>
              <a:t>CopyOrigin</a:t>
            </a:r>
            <a:r>
              <a:rPr lang="zh-CN" altLang="zh-CN" dirty="0"/>
              <a:t>：</a:t>
            </a:r>
            <a:r>
              <a:rPr lang="en-US" altLang="zh-CN" dirty="0"/>
              <a:t>Variant</a:t>
            </a:r>
            <a:r>
              <a:rPr lang="zh-CN" altLang="zh-CN" dirty="0"/>
              <a:t>类型，可选参数，该参数用于设置复制的起点，且在插入单元格时不起作用。</a:t>
            </a:r>
          </a:p>
        </p:txBody>
      </p:sp>
    </p:spTree>
    <p:extLst>
      <p:ext uri="{BB962C8B-B14F-4D97-AF65-F5344CB8AC3E}">
        <p14:creationId xmlns:p14="http://schemas.microsoft.com/office/powerpoint/2010/main" val="398394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单元格合并</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endParaRPr lang="en-US" altLang="zh-CN" dirty="0"/>
          </a:p>
          <a:p>
            <a:r>
              <a:rPr lang="zh-CN" altLang="zh-CN" dirty="0"/>
              <a:t>创建表格时，经常会进行单元格的合并和拆分操作。在</a:t>
            </a:r>
            <a:r>
              <a:rPr lang="en-US" altLang="zh-CN" dirty="0"/>
              <a:t>VBA</a:t>
            </a:r>
            <a:r>
              <a:rPr lang="zh-CN" altLang="zh-CN" dirty="0"/>
              <a:t>中，可以使用</a:t>
            </a:r>
            <a:r>
              <a:rPr lang="en-US" altLang="zh-CN" dirty="0"/>
              <a:t>Range</a:t>
            </a:r>
            <a:r>
              <a:rPr lang="zh-CN" altLang="zh-CN" dirty="0"/>
              <a:t>对象的</a:t>
            </a:r>
            <a:r>
              <a:rPr lang="en-US" altLang="zh-CN" dirty="0"/>
              <a:t>Merge</a:t>
            </a:r>
            <a:r>
              <a:rPr lang="zh-CN" altLang="zh-CN" dirty="0"/>
              <a:t>方法来实现单元格的合并操作，</a:t>
            </a:r>
            <a:r>
              <a:rPr lang="en-US" altLang="zh-CN" dirty="0"/>
              <a:t>Merge</a:t>
            </a:r>
            <a:r>
              <a:rPr lang="zh-CN" altLang="zh-CN" dirty="0"/>
              <a:t>方法的语法格式如下：</a:t>
            </a:r>
          </a:p>
          <a:p>
            <a:r>
              <a:rPr lang="zh-CN" altLang="zh-CN" dirty="0"/>
              <a:t>对象</a:t>
            </a:r>
            <a:r>
              <a:rPr lang="en-US" altLang="zh-CN" dirty="0"/>
              <a:t>. Merge ( Across )</a:t>
            </a:r>
            <a:endParaRPr lang="zh-CN" altLang="zh-CN" dirty="0"/>
          </a:p>
          <a:p>
            <a:r>
              <a:rPr lang="zh-CN" altLang="zh-CN" dirty="0"/>
              <a:t>参数含义：</a:t>
            </a:r>
          </a:p>
          <a:p>
            <a:r>
              <a:rPr lang="en-US" altLang="zh-CN" dirty="0"/>
              <a:t>Across</a:t>
            </a:r>
            <a:r>
              <a:rPr lang="zh-CN" altLang="zh-CN" dirty="0"/>
              <a:t>：</a:t>
            </a:r>
            <a:r>
              <a:rPr lang="en-US" altLang="zh-CN" dirty="0"/>
              <a:t>Variant</a:t>
            </a:r>
            <a:r>
              <a:rPr lang="zh-CN" altLang="zh-CN" dirty="0"/>
              <a:t>类型，可选参数，该参数如果设置为</a:t>
            </a:r>
            <a:r>
              <a:rPr lang="en-US" altLang="zh-CN" dirty="0"/>
              <a:t>True</a:t>
            </a:r>
            <a:r>
              <a:rPr lang="zh-CN" altLang="zh-CN" dirty="0"/>
              <a:t>，表示将指定单元格区域内的每一行合并为一个单元格，其默认值为</a:t>
            </a:r>
            <a:r>
              <a:rPr lang="en-US" altLang="zh-CN" dirty="0"/>
              <a:t>False</a:t>
            </a:r>
            <a:r>
              <a:rPr lang="zh-CN" altLang="zh-CN" dirty="0"/>
              <a:t>。</a:t>
            </a:r>
          </a:p>
          <a:p>
            <a:r>
              <a:rPr lang="zh-CN" altLang="zh-CN" dirty="0"/>
              <a:t>如果要取消对单元格的合并，可以使用</a:t>
            </a:r>
            <a:r>
              <a:rPr lang="en-US" altLang="zh-CN" dirty="0" err="1"/>
              <a:t>unMerge</a:t>
            </a:r>
            <a:r>
              <a:rPr lang="zh-CN" altLang="zh-CN" dirty="0"/>
              <a:t>方法，该方法可以将独立的单元格区域分解为独立的单元格。</a:t>
            </a:r>
          </a:p>
        </p:txBody>
      </p:sp>
    </p:spTree>
    <p:extLst>
      <p:ext uri="{BB962C8B-B14F-4D97-AF65-F5344CB8AC3E}">
        <p14:creationId xmlns:p14="http://schemas.microsoft.com/office/powerpoint/2010/main" val="111588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单元格查找</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endParaRPr lang="en-US" altLang="zh-CN" dirty="0"/>
          </a:p>
          <a:p>
            <a:r>
              <a:rPr lang="zh-CN" altLang="zh-CN" dirty="0"/>
              <a:t>在</a:t>
            </a:r>
            <a:r>
              <a:rPr lang="en-US" altLang="zh-CN" dirty="0"/>
              <a:t>VBA</a:t>
            </a:r>
            <a:r>
              <a:rPr lang="zh-CN" altLang="zh-CN" dirty="0"/>
              <a:t>中，可以使用</a:t>
            </a:r>
            <a:r>
              <a:rPr lang="en-US" altLang="zh-CN" dirty="0"/>
              <a:t>Find</a:t>
            </a:r>
            <a:r>
              <a:rPr lang="zh-CN" altLang="zh-CN" dirty="0"/>
              <a:t>方法来实现特定单元格的查找，</a:t>
            </a:r>
            <a:r>
              <a:rPr lang="en-US" altLang="zh-CN" dirty="0"/>
              <a:t>Find</a:t>
            </a:r>
            <a:r>
              <a:rPr lang="zh-CN" altLang="zh-CN" dirty="0"/>
              <a:t>方法的语法格式如下：</a:t>
            </a:r>
          </a:p>
          <a:p>
            <a:r>
              <a:rPr lang="zh-CN" altLang="zh-CN" dirty="0"/>
              <a:t>对象</a:t>
            </a:r>
            <a:r>
              <a:rPr lang="en-US" altLang="zh-CN" dirty="0"/>
              <a:t>. Find(What, After, </a:t>
            </a:r>
            <a:r>
              <a:rPr lang="en-US" altLang="zh-CN" dirty="0" err="1"/>
              <a:t>LookIn</a:t>
            </a:r>
            <a:r>
              <a:rPr lang="en-US" altLang="zh-CN" dirty="0"/>
              <a:t>, </a:t>
            </a:r>
            <a:r>
              <a:rPr lang="en-US" altLang="zh-CN" dirty="0" err="1"/>
              <a:t>LookAt</a:t>
            </a:r>
            <a:r>
              <a:rPr lang="en-US" altLang="zh-CN" dirty="0"/>
              <a:t>, </a:t>
            </a:r>
            <a:r>
              <a:rPr lang="en-US" altLang="zh-CN" dirty="0" err="1"/>
              <a:t>SearchOrder</a:t>
            </a:r>
            <a:r>
              <a:rPr lang="en-US" altLang="zh-CN" dirty="0"/>
              <a:t>, </a:t>
            </a:r>
            <a:r>
              <a:rPr lang="en-US" altLang="zh-CN" dirty="0" err="1"/>
              <a:t>SearchDirection</a:t>
            </a:r>
            <a:r>
              <a:rPr lang="en-US" altLang="zh-CN" dirty="0"/>
              <a:t>, </a:t>
            </a:r>
            <a:r>
              <a:rPr lang="en-US" altLang="zh-CN" dirty="0" err="1"/>
              <a:t>MatchCase</a:t>
            </a:r>
            <a:r>
              <a:rPr lang="en-US" altLang="zh-CN" dirty="0"/>
              <a:t>, </a:t>
            </a:r>
            <a:r>
              <a:rPr lang="en-US" altLang="zh-CN" dirty="0" err="1"/>
              <a:t>MatchByte</a:t>
            </a:r>
            <a:r>
              <a:rPr lang="en-US" altLang="zh-CN" dirty="0"/>
              <a:t>, </a:t>
            </a:r>
            <a:r>
              <a:rPr lang="en-US" altLang="zh-CN" dirty="0" err="1"/>
              <a:t>SerchFormat</a:t>
            </a:r>
            <a:r>
              <a:rPr lang="en-US" altLang="zh-CN" dirty="0"/>
              <a:t>)</a:t>
            </a:r>
            <a:endParaRPr lang="zh-CN" altLang="zh-CN" dirty="0"/>
          </a:p>
          <a:p>
            <a:pPr marL="85725" indent="0">
              <a:buNone/>
            </a:pPr>
            <a:r>
              <a:rPr lang="zh-CN" altLang="zh-CN" dirty="0"/>
              <a:t>参数含义：</a:t>
            </a:r>
          </a:p>
          <a:p>
            <a:r>
              <a:rPr lang="en-US" altLang="zh-CN" dirty="0"/>
              <a:t>What</a:t>
            </a:r>
            <a:r>
              <a:rPr lang="zh-CN" altLang="zh-CN" dirty="0"/>
              <a:t>：</a:t>
            </a:r>
            <a:r>
              <a:rPr lang="en-US" altLang="zh-CN" dirty="0"/>
              <a:t>Variant</a:t>
            </a:r>
            <a:r>
              <a:rPr lang="zh-CN" altLang="zh-CN" dirty="0"/>
              <a:t>类型，必选参数，该参数是查找的依据，指定要搜索的内容，可以是字符串或者任意</a:t>
            </a:r>
            <a:r>
              <a:rPr lang="en-US" altLang="zh-CN" dirty="0"/>
              <a:t>Microsoft Excel</a:t>
            </a:r>
            <a:r>
              <a:rPr lang="zh-CN" altLang="zh-CN" dirty="0"/>
              <a:t>数据类型。</a:t>
            </a:r>
          </a:p>
          <a:p>
            <a:r>
              <a:rPr lang="en-US" altLang="zh-CN" dirty="0"/>
              <a:t>After</a:t>
            </a:r>
            <a:r>
              <a:rPr lang="zh-CN" altLang="zh-CN" dirty="0"/>
              <a:t>：</a:t>
            </a:r>
            <a:r>
              <a:rPr lang="en-US" altLang="zh-CN" dirty="0"/>
              <a:t>Variant</a:t>
            </a:r>
            <a:r>
              <a:rPr lang="zh-CN" altLang="zh-CN" dirty="0"/>
              <a:t>类型，可选参数，该参数表示搜索过程从其后开始进行的单元格，如果未指定，则从指定区域左上角开始查找。</a:t>
            </a:r>
          </a:p>
        </p:txBody>
      </p:sp>
    </p:spTree>
    <p:extLst>
      <p:ext uri="{BB962C8B-B14F-4D97-AF65-F5344CB8AC3E}">
        <p14:creationId xmlns:p14="http://schemas.microsoft.com/office/powerpoint/2010/main" val="11789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6E9E1B54-4873-441F-BAF4-5BEB4879B78A}"/>
              </a:ext>
            </a:extLst>
          </p:cNvPr>
          <p:cNvSpPr>
            <a:spLocks noGrp="1"/>
          </p:cNvSpPr>
          <p:nvPr>
            <p:ph sz="half" idx="1"/>
          </p:nvPr>
        </p:nvSpPr>
        <p:spPr>
          <a:xfrm>
            <a:off x="414867" y="695424"/>
            <a:ext cx="10023361" cy="5803850"/>
          </a:xfrm>
        </p:spPr>
        <p:txBody>
          <a:bodyPr/>
          <a:lstStyle/>
          <a:p>
            <a:r>
              <a:rPr lang="en-US" altLang="zh-CN" sz="1800" dirty="0" err="1"/>
              <a:t>LookIn</a:t>
            </a:r>
            <a:r>
              <a:rPr lang="zh-CN" altLang="zh-CN" sz="1800" dirty="0"/>
              <a:t>：</a:t>
            </a:r>
            <a:r>
              <a:rPr lang="en-US" altLang="zh-CN" sz="1800" dirty="0"/>
              <a:t>Variant</a:t>
            </a:r>
            <a:r>
              <a:rPr lang="zh-CN" altLang="zh-CN" sz="1800" dirty="0"/>
              <a:t>类型，可选参数，该参数用于设置信息类型，其值可以为</a:t>
            </a:r>
            <a:r>
              <a:rPr lang="en-US" altLang="zh-CN" sz="1800" dirty="0" err="1"/>
              <a:t>xlComments</a:t>
            </a:r>
            <a:r>
              <a:rPr lang="zh-CN" altLang="zh-CN" sz="1800" dirty="0"/>
              <a:t>（备注）、</a:t>
            </a:r>
            <a:r>
              <a:rPr lang="en-US" altLang="zh-CN" sz="1800" dirty="0" err="1"/>
              <a:t>xlFormulas</a:t>
            </a:r>
            <a:r>
              <a:rPr lang="zh-CN" altLang="zh-CN" sz="1800" dirty="0"/>
              <a:t>（公式）、</a:t>
            </a:r>
            <a:r>
              <a:rPr lang="en-US" altLang="zh-CN" sz="1800" dirty="0" err="1"/>
              <a:t>xlValues</a:t>
            </a:r>
            <a:r>
              <a:rPr lang="zh-CN" altLang="zh-CN" sz="1800" dirty="0"/>
              <a:t>（值），默认值为</a:t>
            </a:r>
            <a:r>
              <a:rPr lang="en-US" altLang="zh-CN" sz="1800" dirty="0" err="1"/>
              <a:t>xlFormulas</a:t>
            </a:r>
            <a:r>
              <a:rPr lang="zh-CN" altLang="zh-CN" sz="1800" dirty="0"/>
              <a:t>。</a:t>
            </a:r>
          </a:p>
          <a:p>
            <a:r>
              <a:rPr lang="en-US" altLang="zh-CN" sz="1800" dirty="0" err="1"/>
              <a:t>LookAt</a:t>
            </a:r>
            <a:r>
              <a:rPr lang="zh-CN" altLang="zh-CN" sz="1800" dirty="0"/>
              <a:t>：</a:t>
            </a:r>
            <a:r>
              <a:rPr lang="en-US" altLang="zh-CN" sz="1800" dirty="0"/>
              <a:t>Variant</a:t>
            </a:r>
            <a:r>
              <a:rPr lang="zh-CN" altLang="zh-CN" sz="1800" dirty="0"/>
              <a:t>类型，可选参数，该参数用于指定所查找的数据与单元格中的内容是完全匹配还是部分匹配，其值可以为</a:t>
            </a:r>
            <a:r>
              <a:rPr lang="en-US" altLang="zh-CN" sz="1800" dirty="0" err="1"/>
              <a:t>xlWhole</a:t>
            </a:r>
            <a:r>
              <a:rPr lang="zh-CN" altLang="zh-CN" sz="1800" dirty="0"/>
              <a:t>（完全匹配）、</a:t>
            </a:r>
            <a:r>
              <a:rPr lang="en-US" altLang="zh-CN" sz="1800" dirty="0" err="1"/>
              <a:t>xlPart</a:t>
            </a:r>
            <a:r>
              <a:rPr lang="zh-CN" altLang="zh-CN" sz="1800" dirty="0"/>
              <a:t>（部分匹配），默认值为</a:t>
            </a:r>
            <a:r>
              <a:rPr lang="en-US" altLang="zh-CN" sz="1800" dirty="0" err="1"/>
              <a:t>xlPart</a:t>
            </a:r>
            <a:r>
              <a:rPr lang="zh-CN" altLang="zh-CN" sz="1800" dirty="0"/>
              <a:t>。</a:t>
            </a:r>
          </a:p>
          <a:p>
            <a:r>
              <a:rPr lang="en-US" altLang="zh-CN" sz="1800" dirty="0" err="1"/>
              <a:t>SearchOrder</a:t>
            </a:r>
            <a:r>
              <a:rPr lang="zh-CN" altLang="zh-CN" sz="1800" dirty="0"/>
              <a:t>：</a:t>
            </a:r>
            <a:r>
              <a:rPr lang="en-US" altLang="zh-CN" sz="1800" dirty="0"/>
              <a:t>Variant</a:t>
            </a:r>
            <a:r>
              <a:rPr lang="zh-CN" altLang="zh-CN" sz="1800" dirty="0"/>
              <a:t>类型，可选参数，该参数用于设置是按行查找还是按列查找，其值可以为</a:t>
            </a:r>
            <a:r>
              <a:rPr lang="en-US" altLang="zh-CN" sz="1800" dirty="0" err="1"/>
              <a:t>xlByRows</a:t>
            </a:r>
            <a:r>
              <a:rPr lang="zh-CN" altLang="zh-CN" sz="1800" dirty="0"/>
              <a:t>（按行查找）、</a:t>
            </a:r>
            <a:r>
              <a:rPr lang="en-US" altLang="zh-CN" sz="1800" dirty="0" err="1"/>
              <a:t>xlByColumns</a:t>
            </a:r>
            <a:r>
              <a:rPr lang="zh-CN" altLang="zh-CN" sz="1800" dirty="0"/>
              <a:t>（按列查找）。</a:t>
            </a:r>
          </a:p>
          <a:p>
            <a:r>
              <a:rPr lang="en-US" altLang="zh-CN" sz="1800" dirty="0" err="1"/>
              <a:t>SearchDirection</a:t>
            </a:r>
            <a:r>
              <a:rPr lang="zh-CN" altLang="zh-CN" sz="1800" dirty="0"/>
              <a:t>：可选参数，该参数用于设置搜索方向，其值可以为</a:t>
            </a:r>
            <a:r>
              <a:rPr lang="en-US" altLang="zh-CN" sz="1800" dirty="0" err="1"/>
              <a:t>xlNext</a:t>
            </a:r>
            <a:r>
              <a:rPr lang="zh-CN" altLang="zh-CN" sz="1800" dirty="0"/>
              <a:t>（搜索后一个单元格）、</a:t>
            </a:r>
            <a:r>
              <a:rPr lang="en-US" altLang="zh-CN" sz="1800" dirty="0" err="1"/>
              <a:t>xlPrevious</a:t>
            </a:r>
            <a:r>
              <a:rPr lang="zh-CN" altLang="zh-CN" sz="1800" dirty="0"/>
              <a:t>（搜索前一个单元格），默认值为</a:t>
            </a:r>
            <a:r>
              <a:rPr lang="en-US" altLang="zh-CN" sz="1800" dirty="0" err="1"/>
              <a:t>xlNext</a:t>
            </a:r>
            <a:r>
              <a:rPr lang="zh-CN" altLang="zh-CN" sz="1800" dirty="0"/>
              <a:t>。</a:t>
            </a:r>
          </a:p>
          <a:p>
            <a:r>
              <a:rPr lang="en-US" altLang="zh-CN" sz="1800" dirty="0" err="1"/>
              <a:t>MatchCase</a:t>
            </a:r>
            <a:r>
              <a:rPr lang="zh-CN" altLang="zh-CN" sz="1800" dirty="0"/>
              <a:t>：</a:t>
            </a:r>
            <a:r>
              <a:rPr lang="en-US" altLang="zh-CN" sz="1800" dirty="0"/>
              <a:t>Variant</a:t>
            </a:r>
            <a:r>
              <a:rPr lang="zh-CN" altLang="zh-CN" sz="1800" dirty="0"/>
              <a:t>类型，可选参数，该参数表示查找时是否区分大小写。如果其值为</a:t>
            </a:r>
            <a:r>
              <a:rPr lang="en-US" altLang="zh-CN" sz="1800" dirty="0"/>
              <a:t>True</a:t>
            </a:r>
            <a:r>
              <a:rPr lang="zh-CN" altLang="zh-CN" sz="1800" dirty="0"/>
              <a:t>，则区分大小写查找，默认值为</a:t>
            </a:r>
            <a:r>
              <a:rPr lang="en-US" altLang="zh-CN" sz="1800" dirty="0"/>
              <a:t>False</a:t>
            </a:r>
            <a:r>
              <a:rPr lang="zh-CN" altLang="zh-CN" sz="1800" dirty="0"/>
              <a:t>。</a:t>
            </a:r>
            <a:r>
              <a:rPr lang="en-US" altLang="zh-CN" sz="1800" dirty="0"/>
              <a:t>268 </a:t>
            </a:r>
            <a:endParaRPr lang="zh-CN" altLang="zh-CN" sz="1800" dirty="0"/>
          </a:p>
          <a:p>
            <a:r>
              <a:rPr lang="en-US" altLang="zh-CN" sz="1800" dirty="0" err="1"/>
              <a:t>MatchByte</a:t>
            </a:r>
            <a:r>
              <a:rPr lang="zh-CN" altLang="zh-CN" sz="1800" dirty="0"/>
              <a:t>：</a:t>
            </a:r>
            <a:r>
              <a:rPr lang="en-US" altLang="zh-CN" sz="1800" dirty="0"/>
              <a:t>Variant</a:t>
            </a:r>
            <a:r>
              <a:rPr lang="zh-CN" altLang="zh-CN" sz="1800" dirty="0"/>
              <a:t>类型，可选参数，该参数表示查找时是否区分全半角。如果其值为</a:t>
            </a:r>
            <a:r>
              <a:rPr lang="en-US" altLang="zh-CN" sz="1800" dirty="0"/>
              <a:t>True</a:t>
            </a:r>
            <a:r>
              <a:rPr lang="zh-CN" altLang="zh-CN" sz="1800" dirty="0"/>
              <a:t>，则双字节字符仅匹配双字节字符；如果其值为</a:t>
            </a:r>
            <a:r>
              <a:rPr lang="en-US" altLang="zh-CN" sz="1800" dirty="0"/>
              <a:t>False</a:t>
            </a:r>
            <a:r>
              <a:rPr lang="zh-CN" altLang="zh-CN" sz="1800" dirty="0"/>
              <a:t>，则双字节字符可匹配其等价的单字节字符。</a:t>
            </a:r>
          </a:p>
          <a:p>
            <a:r>
              <a:rPr lang="en-US" altLang="zh-CN" sz="1800" dirty="0" err="1"/>
              <a:t>SerchFormat</a:t>
            </a:r>
            <a:r>
              <a:rPr lang="zh-CN" altLang="zh-CN" sz="1800" dirty="0"/>
              <a:t>：</a:t>
            </a:r>
            <a:r>
              <a:rPr lang="en-US" altLang="zh-CN" sz="1800" dirty="0"/>
              <a:t>Variant</a:t>
            </a:r>
            <a:r>
              <a:rPr lang="zh-CN" altLang="zh-CN" sz="1800" dirty="0"/>
              <a:t>类型，可选参数，该参数用于设置搜索格式，其值为</a:t>
            </a:r>
            <a:r>
              <a:rPr lang="en-US" altLang="zh-CN" sz="1800" dirty="0"/>
              <a:t>True</a:t>
            </a:r>
            <a:r>
              <a:rPr lang="zh-CN" altLang="zh-CN" sz="1800" dirty="0"/>
              <a:t>时表示可以搜索格式。</a:t>
            </a:r>
          </a:p>
          <a:p>
            <a:endParaRPr lang="zh-CN" altLang="en-US" dirty="0"/>
          </a:p>
        </p:txBody>
      </p:sp>
    </p:spTree>
    <p:extLst>
      <p:ext uri="{BB962C8B-B14F-4D97-AF65-F5344CB8AC3E}">
        <p14:creationId xmlns:p14="http://schemas.microsoft.com/office/powerpoint/2010/main" val="148368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B3592-0A37-44EA-B400-D9213C78C42F}"/>
              </a:ext>
            </a:extLst>
          </p:cNvPr>
          <p:cNvSpPr>
            <a:spLocks noGrp="1"/>
          </p:cNvSpPr>
          <p:nvPr>
            <p:ph type="ctrTitle"/>
          </p:nvPr>
        </p:nvSpPr>
        <p:spPr>
          <a:xfrm>
            <a:off x="2272932" y="258765"/>
            <a:ext cx="3457893" cy="561851"/>
          </a:xfrm>
          <a:noFill/>
        </p:spPr>
        <p:txBody>
          <a:bodyPr/>
          <a:lstStyle/>
          <a:p>
            <a:r>
              <a:rPr lang="zh-CN" altLang="en-US" sz="1400" b="1" dirty="0"/>
              <a:t>西南财经大学天府学院</a:t>
            </a:r>
          </a:p>
        </p:txBody>
      </p:sp>
      <p:sp>
        <p:nvSpPr>
          <p:cNvPr id="4" name="标题 1">
            <a:extLst>
              <a:ext uri="{FF2B5EF4-FFF2-40B4-BE49-F238E27FC236}">
                <a16:creationId xmlns:a16="http://schemas.microsoft.com/office/drawing/2014/main" id="{2BDB3592-0A37-44EA-B400-D9213C78C42F}"/>
              </a:ext>
            </a:extLst>
          </p:cNvPr>
          <p:cNvSpPr txBox="1">
            <a:spLocks/>
          </p:cNvSpPr>
          <p:nvPr/>
        </p:nvSpPr>
        <p:spPr bwMode="auto">
          <a:xfrm>
            <a:off x="2075399" y="5414889"/>
            <a:ext cx="3852961" cy="82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1400" b="1" dirty="0"/>
              <a:t>信息技术教学中心</a:t>
            </a:r>
          </a:p>
        </p:txBody>
      </p:sp>
      <p:sp>
        <p:nvSpPr>
          <p:cNvPr id="5" name="标题 1">
            <a:extLst>
              <a:ext uri="{FF2B5EF4-FFF2-40B4-BE49-F238E27FC236}">
                <a16:creationId xmlns:a16="http://schemas.microsoft.com/office/drawing/2014/main" id="{2BDB3592-0A37-44EA-B400-D9213C78C42F}"/>
              </a:ext>
            </a:extLst>
          </p:cNvPr>
          <p:cNvSpPr txBox="1">
            <a:spLocks/>
          </p:cNvSpPr>
          <p:nvPr/>
        </p:nvSpPr>
        <p:spPr bwMode="auto">
          <a:xfrm>
            <a:off x="862721" y="1667363"/>
            <a:ext cx="6155107" cy="354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4000" dirty="0"/>
              <a:t>单元格的外观设置</a:t>
            </a:r>
          </a:p>
        </p:txBody>
      </p:sp>
    </p:spTree>
    <p:extLst>
      <p:ext uri="{BB962C8B-B14F-4D97-AF65-F5344CB8AC3E}">
        <p14:creationId xmlns:p14="http://schemas.microsoft.com/office/powerpoint/2010/main" val="4044565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边框设置</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r>
              <a:rPr lang="en-US" altLang="zh-CN" dirty="0"/>
              <a:t>Range</a:t>
            </a:r>
            <a:r>
              <a:rPr lang="zh-CN" altLang="zh-CN" dirty="0"/>
              <a:t>对象将其边框作为单一实体进行处理，如上边框、下边框等都是一个单独的对象，可以对其单独进行处理。在</a:t>
            </a:r>
            <a:r>
              <a:rPr lang="en-US" altLang="zh-CN" dirty="0"/>
              <a:t>VBA</a:t>
            </a:r>
            <a:r>
              <a:rPr lang="zh-CN" altLang="zh-CN" dirty="0"/>
              <a:t>中，</a:t>
            </a:r>
            <a:r>
              <a:rPr lang="en-US" altLang="zh-CN" dirty="0"/>
              <a:t>Borders</a:t>
            </a:r>
            <a:r>
              <a:rPr lang="zh-CN" altLang="zh-CN" dirty="0"/>
              <a:t>集合包含了所有的</a:t>
            </a:r>
            <a:r>
              <a:rPr lang="en-US" altLang="zh-CN" dirty="0"/>
              <a:t>Border</a:t>
            </a:r>
            <a:r>
              <a:rPr lang="zh-CN" altLang="zh-CN" dirty="0"/>
              <a:t>对象，可以看作</a:t>
            </a:r>
            <a:r>
              <a:rPr lang="en-US" altLang="zh-CN" dirty="0"/>
              <a:t>Border</a:t>
            </a:r>
            <a:r>
              <a:rPr lang="zh-CN" altLang="zh-CN" dirty="0"/>
              <a:t>对象的集合。</a:t>
            </a:r>
          </a:p>
          <a:p>
            <a:r>
              <a:rPr lang="en-US" altLang="zh-CN" dirty="0"/>
              <a:t>Range</a:t>
            </a:r>
            <a:r>
              <a:rPr lang="zh-CN" altLang="zh-CN" dirty="0"/>
              <a:t>对象的</a:t>
            </a:r>
            <a:r>
              <a:rPr lang="en-US" altLang="zh-CN" dirty="0"/>
              <a:t>Borders</a:t>
            </a:r>
            <a:r>
              <a:rPr lang="zh-CN" altLang="zh-CN" dirty="0"/>
              <a:t>属性能够返回集合中的单个</a:t>
            </a:r>
            <a:r>
              <a:rPr lang="en-US" altLang="zh-CN" dirty="0"/>
              <a:t>Border</a:t>
            </a:r>
            <a:r>
              <a:rPr lang="zh-CN" altLang="zh-CN" dirty="0"/>
              <a:t>对象。</a:t>
            </a:r>
            <a:r>
              <a:rPr lang="en-US" altLang="zh-CN" dirty="0"/>
              <a:t>Border</a:t>
            </a:r>
            <a:r>
              <a:rPr lang="zh-CN" altLang="zh-CN" dirty="0"/>
              <a:t>的语法格式如下：</a:t>
            </a:r>
          </a:p>
          <a:p>
            <a:r>
              <a:rPr lang="zh-CN" altLang="zh-CN" dirty="0"/>
              <a:t>对象</a:t>
            </a:r>
            <a:r>
              <a:rPr lang="en-US" altLang="zh-CN" dirty="0"/>
              <a:t>. Borders(index)</a:t>
            </a:r>
            <a:endParaRPr lang="zh-CN" altLang="zh-CN" dirty="0"/>
          </a:p>
          <a:p>
            <a:pPr marL="85725" indent="0">
              <a:buNone/>
            </a:pPr>
            <a:r>
              <a:rPr lang="zh-CN" altLang="zh-CN" dirty="0"/>
              <a:t>参数含义：</a:t>
            </a:r>
          </a:p>
          <a:p>
            <a:r>
              <a:rPr lang="en-US" altLang="zh-CN" dirty="0"/>
              <a:t>index</a:t>
            </a:r>
            <a:r>
              <a:rPr lang="zh-CN" altLang="zh-CN" dirty="0"/>
              <a:t>：表示集合中</a:t>
            </a:r>
            <a:r>
              <a:rPr lang="en-US" altLang="zh-CN" dirty="0"/>
              <a:t>Border</a:t>
            </a:r>
            <a:r>
              <a:rPr lang="zh-CN" altLang="zh-CN" dirty="0"/>
              <a:t>对象的索引号，用于指定边框，其值可以使用数字，也可以使用常量。</a:t>
            </a:r>
          </a:p>
        </p:txBody>
      </p:sp>
    </p:spTree>
    <p:extLst>
      <p:ext uri="{BB962C8B-B14F-4D97-AF65-F5344CB8AC3E}">
        <p14:creationId xmlns:p14="http://schemas.microsoft.com/office/powerpoint/2010/main" val="410182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6E9E1B54-4873-441F-BAF4-5BEB4879B78A}"/>
              </a:ext>
            </a:extLst>
          </p:cNvPr>
          <p:cNvSpPr>
            <a:spLocks noGrp="1"/>
          </p:cNvSpPr>
          <p:nvPr>
            <p:ph sz="half" idx="1"/>
          </p:nvPr>
        </p:nvSpPr>
        <p:spPr>
          <a:xfrm>
            <a:off x="414867" y="695424"/>
            <a:ext cx="10023361" cy="5803850"/>
          </a:xfrm>
        </p:spPr>
        <p:txBody>
          <a:bodyPr/>
          <a:lstStyle/>
          <a:p>
            <a:r>
              <a:rPr lang="zh-CN" altLang="zh-CN" dirty="0"/>
              <a:t>单元格的边框设置，实际上就是对边框颜色、宽度和线型进行设置，可以对</a:t>
            </a:r>
            <a:r>
              <a:rPr lang="en-US" altLang="zh-CN" dirty="0"/>
              <a:t>Border</a:t>
            </a:r>
            <a:r>
              <a:rPr lang="zh-CN" altLang="zh-CN" dirty="0"/>
              <a:t>或</a:t>
            </a:r>
            <a:r>
              <a:rPr lang="en-US" altLang="zh-CN" dirty="0"/>
              <a:t>Borders</a:t>
            </a:r>
            <a:r>
              <a:rPr lang="zh-CN" altLang="zh-CN" dirty="0"/>
              <a:t>对象的相关属性进行修改。例如：</a:t>
            </a:r>
            <a:endParaRPr lang="en-US" altLang="zh-CN" dirty="0"/>
          </a:p>
          <a:p>
            <a:r>
              <a:rPr lang="en-US" altLang="zh-CN" dirty="0"/>
              <a:t>Color</a:t>
            </a:r>
            <a:r>
              <a:rPr lang="zh-CN" altLang="zh-CN" dirty="0"/>
              <a:t>属性可以设置边框的颜色。</a:t>
            </a:r>
          </a:p>
          <a:p>
            <a:r>
              <a:rPr lang="en-US" altLang="zh-CN" dirty="0"/>
              <a:t>Weight</a:t>
            </a:r>
            <a:r>
              <a:rPr lang="zh-CN" altLang="zh-CN" dirty="0"/>
              <a:t>属性可以设置边框线条的粗细，其值为</a:t>
            </a:r>
            <a:r>
              <a:rPr lang="en-US" altLang="zh-CN" dirty="0" err="1"/>
              <a:t>xlBorderWeight</a:t>
            </a:r>
            <a:r>
              <a:rPr lang="zh-CN" altLang="zh-CN" dirty="0"/>
              <a:t>常量，代表线条的宽度。包括</a:t>
            </a:r>
            <a:r>
              <a:rPr lang="en-US" altLang="zh-CN" dirty="0" err="1"/>
              <a:t>xlHairline</a:t>
            </a:r>
            <a:r>
              <a:rPr lang="zh-CN" altLang="zh-CN" dirty="0"/>
              <a:t>、</a:t>
            </a:r>
            <a:r>
              <a:rPr lang="en-US" altLang="zh-CN" dirty="0" err="1"/>
              <a:t>xlThin</a:t>
            </a:r>
            <a:r>
              <a:rPr lang="zh-CN" altLang="zh-CN" dirty="0"/>
              <a:t>、</a:t>
            </a:r>
            <a:r>
              <a:rPr lang="en-US" altLang="zh-CN" dirty="0" err="1"/>
              <a:t>xlMedium</a:t>
            </a:r>
            <a:r>
              <a:rPr lang="zh-CN" altLang="zh-CN" dirty="0"/>
              <a:t>、</a:t>
            </a:r>
            <a:r>
              <a:rPr lang="en-US" altLang="zh-CN" dirty="0" err="1"/>
              <a:t>xlThick</a:t>
            </a:r>
            <a:r>
              <a:rPr lang="zh-CN" altLang="zh-CN" dirty="0"/>
              <a:t>，分别对应特细、细、中等宽度和粗。</a:t>
            </a:r>
          </a:p>
          <a:p>
            <a:r>
              <a:rPr lang="en-US" altLang="zh-CN" dirty="0" err="1"/>
              <a:t>lineStyle</a:t>
            </a:r>
            <a:r>
              <a:rPr lang="zh-CN" altLang="zh-CN" dirty="0"/>
              <a:t>属性可以设置线条的样式，其值为</a:t>
            </a:r>
            <a:r>
              <a:rPr lang="en-US" altLang="zh-CN" dirty="0" err="1"/>
              <a:t>xlLineStyle</a:t>
            </a:r>
            <a:r>
              <a:rPr lang="zh-CN" altLang="zh-CN" dirty="0"/>
              <a:t>常量，包括</a:t>
            </a:r>
            <a:r>
              <a:rPr lang="en-US" altLang="zh-CN" dirty="0" err="1"/>
              <a:t>xlContinuous</a:t>
            </a:r>
            <a:r>
              <a:rPr lang="en-US" altLang="zh-CN" dirty="0"/>
              <a:t> </a:t>
            </a:r>
            <a:r>
              <a:rPr lang="zh-CN" altLang="zh-CN" dirty="0"/>
              <a:t>、</a:t>
            </a:r>
            <a:r>
              <a:rPr lang="en-US" altLang="zh-CN" dirty="0" err="1"/>
              <a:t>xlDash</a:t>
            </a:r>
            <a:r>
              <a:rPr lang="zh-CN" altLang="zh-CN" dirty="0"/>
              <a:t>、</a:t>
            </a:r>
            <a:r>
              <a:rPr lang="en-US" altLang="zh-CN" dirty="0" err="1"/>
              <a:t>xlDashDot</a:t>
            </a:r>
            <a:r>
              <a:rPr lang="zh-CN" altLang="zh-CN" dirty="0"/>
              <a:t>、</a:t>
            </a:r>
            <a:r>
              <a:rPr lang="en-US" altLang="zh-CN" dirty="0" err="1"/>
              <a:t>xlDot</a:t>
            </a:r>
            <a:r>
              <a:rPr lang="zh-CN" altLang="zh-CN" dirty="0"/>
              <a:t>等，分别对应实线、虚线、点划线和点式线。</a:t>
            </a:r>
          </a:p>
          <a:p>
            <a:endParaRPr lang="zh-CN" altLang="en-US" dirty="0"/>
          </a:p>
        </p:txBody>
      </p:sp>
    </p:spTree>
    <p:extLst>
      <p:ext uri="{BB962C8B-B14F-4D97-AF65-F5344CB8AC3E}">
        <p14:creationId xmlns:p14="http://schemas.microsoft.com/office/powerpoint/2010/main" val="375934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文字设置</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r>
              <a:rPr lang="en-US" altLang="zh-CN" dirty="0"/>
              <a:t>Range</a:t>
            </a:r>
            <a:r>
              <a:rPr lang="zh-CN" altLang="zh-CN" dirty="0"/>
              <a:t>对象的</a:t>
            </a:r>
            <a:r>
              <a:rPr lang="en-US" altLang="zh-CN" dirty="0"/>
              <a:t>Font</a:t>
            </a:r>
            <a:r>
              <a:rPr lang="zh-CN" altLang="zh-CN" dirty="0"/>
              <a:t>属性能够返回</a:t>
            </a:r>
            <a:r>
              <a:rPr lang="en-US" altLang="zh-CN" dirty="0"/>
              <a:t>Font</a:t>
            </a:r>
            <a:r>
              <a:rPr lang="zh-CN" altLang="zh-CN" dirty="0"/>
              <a:t>对象，</a:t>
            </a:r>
            <a:r>
              <a:rPr lang="en-US" altLang="zh-CN" dirty="0"/>
              <a:t>Font</a:t>
            </a:r>
            <a:r>
              <a:rPr lang="zh-CN" altLang="zh-CN" dirty="0"/>
              <a:t>对象具有多种与文字样式设置相关的属性，例如：</a:t>
            </a:r>
          </a:p>
          <a:p>
            <a:r>
              <a:rPr lang="en-US" altLang="zh-CN" dirty="0"/>
              <a:t>Name</a:t>
            </a:r>
            <a:r>
              <a:rPr lang="zh-CN" altLang="zh-CN" dirty="0"/>
              <a:t>属性可以设置文字字体。</a:t>
            </a:r>
          </a:p>
          <a:p>
            <a:r>
              <a:rPr lang="en-US" altLang="zh-CN" dirty="0"/>
              <a:t>Size</a:t>
            </a:r>
            <a:r>
              <a:rPr lang="zh-CN" altLang="zh-CN" dirty="0"/>
              <a:t>属性可以设置文字大小。</a:t>
            </a:r>
          </a:p>
          <a:p>
            <a:r>
              <a:rPr lang="en-US" altLang="zh-CN" dirty="0"/>
              <a:t>Bold</a:t>
            </a:r>
            <a:r>
              <a:rPr lang="zh-CN" altLang="zh-CN" dirty="0"/>
              <a:t>属性可以设置文字是否加粗。</a:t>
            </a:r>
          </a:p>
          <a:p>
            <a:r>
              <a:rPr lang="en-US" altLang="zh-CN" dirty="0"/>
              <a:t>Italic</a:t>
            </a:r>
            <a:r>
              <a:rPr lang="zh-CN" altLang="zh-CN" dirty="0"/>
              <a:t>属性可以设置是否为斜体。</a:t>
            </a:r>
          </a:p>
        </p:txBody>
      </p:sp>
    </p:spTree>
    <p:extLst>
      <p:ext uri="{BB962C8B-B14F-4D97-AF65-F5344CB8AC3E}">
        <p14:creationId xmlns:p14="http://schemas.microsoft.com/office/powerpoint/2010/main" val="283375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B3592-0A37-44EA-B400-D9213C78C42F}"/>
              </a:ext>
            </a:extLst>
          </p:cNvPr>
          <p:cNvSpPr>
            <a:spLocks noGrp="1"/>
          </p:cNvSpPr>
          <p:nvPr>
            <p:ph type="ctrTitle"/>
          </p:nvPr>
        </p:nvSpPr>
        <p:spPr>
          <a:xfrm>
            <a:off x="2272932" y="258765"/>
            <a:ext cx="3457893" cy="561851"/>
          </a:xfrm>
          <a:noFill/>
        </p:spPr>
        <p:txBody>
          <a:bodyPr/>
          <a:lstStyle/>
          <a:p>
            <a:r>
              <a:rPr lang="zh-CN" altLang="en-US" sz="1400" b="1" dirty="0"/>
              <a:t>西南财经大学天府学院</a:t>
            </a:r>
          </a:p>
        </p:txBody>
      </p:sp>
      <p:sp>
        <p:nvSpPr>
          <p:cNvPr id="4" name="标题 1">
            <a:extLst>
              <a:ext uri="{FF2B5EF4-FFF2-40B4-BE49-F238E27FC236}">
                <a16:creationId xmlns:a16="http://schemas.microsoft.com/office/drawing/2014/main" id="{2BDB3592-0A37-44EA-B400-D9213C78C42F}"/>
              </a:ext>
            </a:extLst>
          </p:cNvPr>
          <p:cNvSpPr txBox="1">
            <a:spLocks/>
          </p:cNvSpPr>
          <p:nvPr/>
        </p:nvSpPr>
        <p:spPr bwMode="auto">
          <a:xfrm>
            <a:off x="2075399" y="5414889"/>
            <a:ext cx="3852961" cy="82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1400" b="1" dirty="0"/>
              <a:t>信息技术教学中心</a:t>
            </a:r>
          </a:p>
        </p:txBody>
      </p:sp>
      <p:sp>
        <p:nvSpPr>
          <p:cNvPr id="5" name="标题 1">
            <a:extLst>
              <a:ext uri="{FF2B5EF4-FFF2-40B4-BE49-F238E27FC236}">
                <a16:creationId xmlns:a16="http://schemas.microsoft.com/office/drawing/2014/main" id="{2BDB3592-0A37-44EA-B400-D9213C78C42F}"/>
              </a:ext>
            </a:extLst>
          </p:cNvPr>
          <p:cNvSpPr txBox="1">
            <a:spLocks/>
          </p:cNvSpPr>
          <p:nvPr/>
        </p:nvSpPr>
        <p:spPr bwMode="auto">
          <a:xfrm>
            <a:off x="862721" y="1667363"/>
            <a:ext cx="6155107" cy="354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4000" dirty="0"/>
              <a:t>单元格的属性</a:t>
            </a:r>
          </a:p>
        </p:txBody>
      </p:sp>
    </p:spTree>
    <p:extLst>
      <p:ext uri="{BB962C8B-B14F-4D97-AF65-F5344CB8AC3E}">
        <p14:creationId xmlns:p14="http://schemas.microsoft.com/office/powerpoint/2010/main" val="2483147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624419" y="1412877"/>
            <a:ext cx="9599381" cy="5044194"/>
          </a:xfrm>
        </p:spPr>
        <p:txBody>
          <a:bodyPr/>
          <a:lstStyle/>
          <a:p>
            <a:r>
              <a:rPr lang="en-US" altLang="zh-CN" dirty="0"/>
              <a:t>Strikethrough</a:t>
            </a:r>
            <a:r>
              <a:rPr lang="zh-CN" altLang="zh-CN" dirty="0"/>
              <a:t>属性可以设置文字中是否添加一条水平删除线。</a:t>
            </a:r>
          </a:p>
          <a:p>
            <a:r>
              <a:rPr lang="en-US" altLang="zh-CN" dirty="0"/>
              <a:t>Underline</a:t>
            </a:r>
            <a:r>
              <a:rPr lang="zh-CN" altLang="zh-CN" dirty="0"/>
              <a:t>属性可以设置文字的下划线样式，其值为</a:t>
            </a:r>
            <a:r>
              <a:rPr lang="en-US" altLang="zh-CN" dirty="0" err="1"/>
              <a:t>xlUnderlineStyle</a:t>
            </a:r>
            <a:r>
              <a:rPr lang="zh-CN" altLang="zh-CN" dirty="0"/>
              <a:t>常量，包括</a:t>
            </a:r>
            <a:r>
              <a:rPr lang="en-US" altLang="zh-CN" dirty="0" err="1"/>
              <a:t>xlUnderlineStyleNone</a:t>
            </a:r>
            <a:r>
              <a:rPr lang="zh-CN" altLang="zh-CN" dirty="0"/>
              <a:t>、</a:t>
            </a:r>
            <a:r>
              <a:rPr lang="en-US" altLang="zh-CN" dirty="0" err="1"/>
              <a:t>xlUnderlineStyleSingle</a:t>
            </a:r>
            <a:r>
              <a:rPr lang="zh-CN" altLang="zh-CN" dirty="0"/>
              <a:t>、</a:t>
            </a:r>
            <a:r>
              <a:rPr lang="en-US" altLang="zh-CN" dirty="0" err="1"/>
              <a:t>xlUnderlineStyleDouble</a:t>
            </a:r>
            <a:r>
              <a:rPr lang="zh-CN" altLang="zh-CN" dirty="0"/>
              <a:t>、</a:t>
            </a:r>
            <a:r>
              <a:rPr lang="en-US" altLang="zh-CN" dirty="0" err="1"/>
              <a:t>xlUnderlineStyleSingleAccounting</a:t>
            </a:r>
            <a:r>
              <a:rPr lang="zh-CN" altLang="zh-CN" dirty="0"/>
              <a:t>和</a:t>
            </a:r>
            <a:r>
              <a:rPr lang="en-US" altLang="zh-CN" dirty="0" err="1"/>
              <a:t>xlUnderlineStyleDoubleAccouting</a:t>
            </a:r>
            <a:r>
              <a:rPr lang="zh-CN" altLang="zh-CN" dirty="0"/>
              <a:t>，分别表示取消下划线、单下划线、双下划线、会计用单下划线和会计用双下划线。</a:t>
            </a:r>
          </a:p>
          <a:p>
            <a:r>
              <a:rPr lang="en-US" altLang="zh-CN" dirty="0"/>
              <a:t>Shadow</a:t>
            </a:r>
            <a:r>
              <a:rPr lang="zh-CN" altLang="zh-CN" dirty="0"/>
              <a:t>属性表示文字是否添加阴影效果。</a:t>
            </a:r>
          </a:p>
          <a:p>
            <a:r>
              <a:rPr lang="en-US" altLang="zh-CN" dirty="0"/>
              <a:t>Superscript</a:t>
            </a:r>
            <a:r>
              <a:rPr lang="zh-CN" altLang="zh-CN" dirty="0"/>
              <a:t>属性表示文字是否被设置为上标。</a:t>
            </a:r>
          </a:p>
          <a:p>
            <a:r>
              <a:rPr lang="en-US" altLang="zh-CN" dirty="0"/>
              <a:t>Subscript</a:t>
            </a:r>
            <a:r>
              <a:rPr lang="zh-CN" altLang="zh-CN" dirty="0"/>
              <a:t>属性表示文字是否被设置为下标。</a:t>
            </a:r>
          </a:p>
        </p:txBody>
      </p:sp>
    </p:spTree>
    <p:extLst>
      <p:ext uri="{BB962C8B-B14F-4D97-AF65-F5344CB8AC3E}">
        <p14:creationId xmlns:p14="http://schemas.microsoft.com/office/powerpoint/2010/main" val="124378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en-US" altLang="zh-CN" dirty="0"/>
              <a:t>Row</a:t>
            </a:r>
            <a:r>
              <a:rPr lang="zh-CN" altLang="zh-CN" dirty="0"/>
              <a:t>属性和</a:t>
            </a:r>
            <a:r>
              <a:rPr lang="en-US" altLang="zh-CN" dirty="0"/>
              <a:t>Column</a:t>
            </a:r>
            <a:r>
              <a:rPr lang="zh-CN" altLang="zh-CN" dirty="0"/>
              <a:t>属性</a:t>
            </a:r>
            <a:endParaRPr lang="zh-CN" altLang="en-US" dirty="0"/>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3499093"/>
          </a:xfrm>
        </p:spPr>
        <p:txBody>
          <a:bodyPr/>
          <a:lstStyle/>
          <a:p>
            <a:pPr marL="85725" indent="0">
              <a:buNone/>
            </a:pPr>
            <a:endParaRPr lang="en-US" altLang="zh-CN" dirty="0"/>
          </a:p>
          <a:p>
            <a:r>
              <a:rPr lang="en-US" altLang="zh-CN" dirty="0"/>
              <a:t>Range</a:t>
            </a:r>
            <a:r>
              <a:rPr lang="zh-CN" altLang="zh-CN" dirty="0"/>
              <a:t>对象的</a:t>
            </a:r>
            <a:r>
              <a:rPr lang="en-US" altLang="zh-CN" dirty="0"/>
              <a:t>Row</a:t>
            </a:r>
            <a:r>
              <a:rPr lang="zh-CN" altLang="zh-CN" dirty="0"/>
              <a:t>属性返回指定区域中第</a:t>
            </a:r>
            <a:r>
              <a:rPr lang="en-US" altLang="zh-CN" dirty="0"/>
              <a:t>1</a:t>
            </a:r>
            <a:r>
              <a:rPr lang="zh-CN" altLang="zh-CN" dirty="0"/>
              <a:t>行的行号；</a:t>
            </a:r>
            <a:r>
              <a:rPr lang="en-US" altLang="zh-CN" dirty="0"/>
              <a:t>Column</a:t>
            </a:r>
            <a:r>
              <a:rPr lang="zh-CN" altLang="zh-CN" dirty="0"/>
              <a:t>属性返回指定区域中第一列的列号。</a:t>
            </a:r>
          </a:p>
          <a:p>
            <a:r>
              <a:rPr lang="zh-CN" altLang="zh-CN" dirty="0"/>
              <a:t>单元格的</a:t>
            </a:r>
            <a:r>
              <a:rPr lang="en-US" altLang="zh-CN" dirty="0"/>
              <a:t>Rows</a:t>
            </a:r>
            <a:r>
              <a:rPr lang="zh-CN" altLang="zh-CN" dirty="0"/>
              <a:t>属性和</a:t>
            </a:r>
            <a:r>
              <a:rPr lang="en-US" altLang="zh-CN" dirty="0"/>
              <a:t>Columns</a:t>
            </a:r>
            <a:r>
              <a:rPr lang="zh-CN" altLang="zh-CN" dirty="0"/>
              <a:t>属性可以返回指定单元格区域中的行和列的集合，可以通过索引号来引用单元格区域中的行或列。</a:t>
            </a:r>
            <a:endParaRPr lang="en-US" altLang="zh-CN" sz="2000" dirty="0"/>
          </a:p>
        </p:txBody>
      </p:sp>
    </p:spTree>
    <p:extLst>
      <p:ext uri="{BB962C8B-B14F-4D97-AF65-F5344CB8AC3E}">
        <p14:creationId xmlns:p14="http://schemas.microsoft.com/office/powerpoint/2010/main" val="349275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en-US" altLang="zh-CN" dirty="0"/>
              <a:t>Offset</a:t>
            </a:r>
            <a:r>
              <a:rPr lang="zh-CN" altLang="zh-CN" dirty="0"/>
              <a:t>属性</a:t>
            </a:r>
            <a:endParaRPr lang="zh-CN" altLang="en-US" dirty="0"/>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327893"/>
          </a:xfrm>
        </p:spPr>
        <p:txBody>
          <a:bodyPr/>
          <a:lstStyle/>
          <a:p>
            <a:r>
              <a:rPr lang="en-US" altLang="zh-CN" dirty="0"/>
              <a:t>Range</a:t>
            </a:r>
            <a:r>
              <a:rPr lang="zh-CN" altLang="zh-CN" dirty="0"/>
              <a:t>对象的</a:t>
            </a:r>
            <a:r>
              <a:rPr lang="en-US" altLang="zh-CN" dirty="0"/>
              <a:t>Offset</a:t>
            </a:r>
            <a:r>
              <a:rPr lang="zh-CN" altLang="zh-CN" dirty="0"/>
              <a:t>属性能够返回一个</a:t>
            </a:r>
            <a:r>
              <a:rPr lang="en-US" altLang="zh-CN" dirty="0"/>
              <a:t>Range</a:t>
            </a:r>
            <a:r>
              <a:rPr lang="zh-CN" altLang="zh-CN" dirty="0"/>
              <a:t>对象，该对象为与指定单元格区域一定间隔单元格。</a:t>
            </a:r>
            <a:r>
              <a:rPr lang="en-US" altLang="zh-CN" dirty="0"/>
              <a:t>Offset</a:t>
            </a:r>
            <a:r>
              <a:rPr lang="zh-CN" altLang="zh-CN" dirty="0"/>
              <a:t>的语法格式如下：</a:t>
            </a:r>
          </a:p>
          <a:p>
            <a:r>
              <a:rPr lang="zh-CN" altLang="zh-CN" dirty="0"/>
              <a:t>对象</a:t>
            </a:r>
            <a:r>
              <a:rPr lang="en-US" altLang="zh-CN" dirty="0"/>
              <a:t>.Offset(</a:t>
            </a:r>
            <a:r>
              <a:rPr lang="en-US" altLang="zh-CN" dirty="0" err="1"/>
              <a:t>RowOffset,ColumnOffset</a:t>
            </a:r>
            <a:r>
              <a:rPr lang="en-US" altLang="zh-CN" dirty="0"/>
              <a:t>)</a:t>
            </a:r>
          </a:p>
          <a:p>
            <a:endParaRPr lang="en-US" altLang="zh-CN" dirty="0"/>
          </a:p>
          <a:p>
            <a:r>
              <a:rPr lang="en-US" altLang="zh-CN" dirty="0" err="1"/>
              <a:t>RowOffset</a:t>
            </a:r>
            <a:r>
              <a:rPr lang="zh-CN" altLang="zh-CN" dirty="0"/>
              <a:t>：</a:t>
            </a:r>
            <a:r>
              <a:rPr lang="en-US" altLang="zh-CN" dirty="0"/>
              <a:t>Variant</a:t>
            </a:r>
            <a:r>
              <a:rPr lang="zh-CN" altLang="zh-CN" dirty="0"/>
              <a:t>类型，可选参数，该参数表示区域将偏移的行数。如果其值为正值，表示向下偏移；如果其值为负值，表示向上偏移。该参数的默认值为</a:t>
            </a:r>
            <a:r>
              <a:rPr lang="en-US" altLang="zh-CN" dirty="0"/>
              <a:t>0</a:t>
            </a:r>
            <a:r>
              <a:rPr lang="zh-CN" altLang="zh-CN" dirty="0"/>
              <a:t>，表示区域本身，即不偏移。</a:t>
            </a:r>
          </a:p>
          <a:p>
            <a:r>
              <a:rPr lang="en-US" altLang="zh-CN" dirty="0" err="1"/>
              <a:t>ColumnOffset</a:t>
            </a:r>
            <a:r>
              <a:rPr lang="zh-CN" altLang="zh-CN" dirty="0"/>
              <a:t>：</a:t>
            </a:r>
            <a:r>
              <a:rPr lang="en-US" altLang="zh-CN" dirty="0"/>
              <a:t>Variant</a:t>
            </a:r>
            <a:r>
              <a:rPr lang="zh-CN" altLang="zh-CN" dirty="0"/>
              <a:t>类型，可选参数，该参数表示区域将偏移的列数。如果其值为正值，表示向右偏移；如果其值为负值，表示向左偏移。该参数的默认值为</a:t>
            </a:r>
            <a:r>
              <a:rPr lang="en-US" altLang="zh-CN" dirty="0"/>
              <a:t>0</a:t>
            </a:r>
            <a:r>
              <a:rPr lang="zh-CN" altLang="zh-CN" dirty="0"/>
              <a:t>，表示区域本身。</a:t>
            </a:r>
          </a:p>
        </p:txBody>
      </p:sp>
    </p:spTree>
    <p:extLst>
      <p:ext uri="{BB962C8B-B14F-4D97-AF65-F5344CB8AC3E}">
        <p14:creationId xmlns:p14="http://schemas.microsoft.com/office/powerpoint/2010/main" val="154188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en-US" altLang="zh-CN" dirty="0"/>
              <a:t>Resize</a:t>
            </a:r>
            <a:r>
              <a:rPr lang="zh-CN" altLang="zh-CN" dirty="0"/>
              <a:t>属性</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r>
              <a:rPr lang="en-US" altLang="zh-CN" dirty="0"/>
              <a:t>Range</a:t>
            </a:r>
            <a:r>
              <a:rPr lang="zh-CN" altLang="zh-CN" dirty="0"/>
              <a:t>对象的</a:t>
            </a:r>
            <a:r>
              <a:rPr lang="en-US" altLang="zh-CN" dirty="0"/>
              <a:t>Resize</a:t>
            </a:r>
            <a:r>
              <a:rPr lang="zh-CN" altLang="zh-CN" dirty="0"/>
              <a:t>属性能够返回一个</a:t>
            </a:r>
            <a:r>
              <a:rPr lang="en-US" altLang="zh-CN" dirty="0"/>
              <a:t>Range</a:t>
            </a:r>
            <a:r>
              <a:rPr lang="zh-CN" altLang="zh-CN" dirty="0"/>
              <a:t>对象，表示对指定单元格区域进行扩大或缩小后的新单元格区域。</a:t>
            </a:r>
            <a:r>
              <a:rPr lang="en-US" altLang="zh-CN" dirty="0"/>
              <a:t>Resize</a:t>
            </a:r>
            <a:r>
              <a:rPr lang="zh-CN" altLang="zh-CN" dirty="0"/>
              <a:t>的语法格式如下：</a:t>
            </a:r>
          </a:p>
          <a:p>
            <a:r>
              <a:rPr lang="zh-CN" altLang="zh-CN" dirty="0"/>
              <a:t>对象</a:t>
            </a:r>
            <a:r>
              <a:rPr lang="en-US" altLang="zh-CN" dirty="0"/>
              <a:t>. Resize(</a:t>
            </a:r>
            <a:r>
              <a:rPr lang="en-US" altLang="zh-CN" dirty="0" err="1"/>
              <a:t>RowOffset</a:t>
            </a:r>
            <a:r>
              <a:rPr lang="en-US" altLang="zh-CN" dirty="0"/>
              <a:t>, </a:t>
            </a:r>
            <a:r>
              <a:rPr lang="en-US" altLang="zh-CN" dirty="0" err="1"/>
              <a:t>ColumnOffset</a:t>
            </a:r>
            <a:r>
              <a:rPr lang="en-US" altLang="zh-CN" dirty="0"/>
              <a:t>)</a:t>
            </a:r>
            <a:endParaRPr lang="zh-CN" altLang="zh-CN" dirty="0"/>
          </a:p>
          <a:p>
            <a:pPr marL="85725" indent="0">
              <a:buNone/>
            </a:pPr>
            <a:r>
              <a:rPr lang="zh-CN" altLang="zh-CN" dirty="0"/>
              <a:t>参数含义：</a:t>
            </a:r>
          </a:p>
          <a:p>
            <a:r>
              <a:rPr lang="en-US" altLang="zh-CN" dirty="0" err="1"/>
              <a:t>RowOffset</a:t>
            </a:r>
            <a:r>
              <a:rPr lang="zh-CN" altLang="zh-CN" dirty="0"/>
              <a:t>：</a:t>
            </a:r>
            <a:r>
              <a:rPr lang="en-US" altLang="zh-CN" dirty="0"/>
              <a:t>Variant</a:t>
            </a:r>
            <a:r>
              <a:rPr lang="zh-CN" altLang="zh-CN" dirty="0"/>
              <a:t>类型，可选参数，该参数表示新单元格区域中的行数。如果省略该参数，则新单元格区域中的行数与原单元格区域的行数相同。</a:t>
            </a:r>
          </a:p>
          <a:p>
            <a:r>
              <a:rPr lang="en-US" altLang="zh-CN" dirty="0" err="1"/>
              <a:t>ColumnOffset</a:t>
            </a:r>
            <a:r>
              <a:rPr lang="zh-CN" altLang="zh-CN" dirty="0"/>
              <a:t>：</a:t>
            </a:r>
            <a:r>
              <a:rPr lang="en-US" altLang="zh-CN" dirty="0"/>
              <a:t>Variant</a:t>
            </a:r>
            <a:r>
              <a:rPr lang="zh-CN" altLang="zh-CN" dirty="0"/>
              <a:t>类型，可选参数，该参数表示新单元格区域中的列数。如果省略该参数，则新单元格区域中的列数与原单元格区域的列数相同。</a:t>
            </a:r>
          </a:p>
        </p:txBody>
      </p:sp>
    </p:spTree>
    <p:extLst>
      <p:ext uri="{BB962C8B-B14F-4D97-AF65-F5344CB8AC3E}">
        <p14:creationId xmlns:p14="http://schemas.microsoft.com/office/powerpoint/2010/main" val="405753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en-US" altLang="zh-CN" dirty="0"/>
              <a:t>End</a:t>
            </a:r>
            <a:r>
              <a:rPr lang="zh-CN" altLang="zh-CN" dirty="0"/>
              <a:t>属性</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endParaRPr lang="en-US" altLang="zh-CN" dirty="0"/>
          </a:p>
          <a:p>
            <a:r>
              <a:rPr lang="en-US" altLang="zh-CN" dirty="0"/>
              <a:t>Range </a:t>
            </a:r>
            <a:r>
              <a:rPr lang="zh-CN" altLang="zh-CN" dirty="0"/>
              <a:t>对象的</a:t>
            </a:r>
            <a:r>
              <a:rPr lang="en-US" altLang="zh-CN" dirty="0"/>
              <a:t>End</a:t>
            </a:r>
            <a:r>
              <a:rPr lang="zh-CN" altLang="zh-CN" dirty="0"/>
              <a:t>属性能够返回一个</a:t>
            </a:r>
            <a:r>
              <a:rPr lang="en-US" altLang="zh-CN" dirty="0"/>
              <a:t>Range</a:t>
            </a:r>
            <a:r>
              <a:rPr lang="zh-CN" altLang="zh-CN" dirty="0"/>
              <a:t>对象，该对象代表包含源区域的区域尾端的单元格。等同于按键</a:t>
            </a:r>
            <a:r>
              <a:rPr lang="en-US" altLang="zh-CN" dirty="0"/>
              <a:t> End+ </a:t>
            </a:r>
            <a:r>
              <a:rPr lang="zh-CN" altLang="zh-CN" dirty="0"/>
              <a:t>向上键、</a:t>
            </a:r>
            <a:r>
              <a:rPr lang="en-US" altLang="zh-CN" dirty="0"/>
              <a:t>End+ </a:t>
            </a:r>
            <a:r>
              <a:rPr lang="zh-CN" altLang="zh-CN" dirty="0"/>
              <a:t>向下键、</a:t>
            </a:r>
            <a:r>
              <a:rPr lang="en-US" altLang="zh-CN" dirty="0"/>
              <a:t>End+ </a:t>
            </a:r>
            <a:r>
              <a:rPr lang="zh-CN" altLang="zh-CN" dirty="0"/>
              <a:t>向左键或</a:t>
            </a:r>
            <a:r>
              <a:rPr lang="en-US" altLang="zh-CN" dirty="0"/>
              <a:t> End+ </a:t>
            </a:r>
            <a:r>
              <a:rPr lang="zh-CN" altLang="zh-CN" dirty="0"/>
              <a:t>向右键。</a:t>
            </a:r>
          </a:p>
        </p:txBody>
      </p:sp>
    </p:spTree>
    <p:extLst>
      <p:ext uri="{BB962C8B-B14F-4D97-AF65-F5344CB8AC3E}">
        <p14:creationId xmlns:p14="http://schemas.microsoft.com/office/powerpoint/2010/main" val="304693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B3592-0A37-44EA-B400-D9213C78C42F}"/>
              </a:ext>
            </a:extLst>
          </p:cNvPr>
          <p:cNvSpPr>
            <a:spLocks noGrp="1"/>
          </p:cNvSpPr>
          <p:nvPr>
            <p:ph type="ctrTitle"/>
          </p:nvPr>
        </p:nvSpPr>
        <p:spPr>
          <a:xfrm>
            <a:off x="2272932" y="258765"/>
            <a:ext cx="3457893" cy="561851"/>
          </a:xfrm>
          <a:noFill/>
        </p:spPr>
        <p:txBody>
          <a:bodyPr/>
          <a:lstStyle/>
          <a:p>
            <a:r>
              <a:rPr lang="zh-CN" altLang="en-US" sz="1400" b="1" dirty="0"/>
              <a:t>西南财经大学天府学院</a:t>
            </a:r>
          </a:p>
        </p:txBody>
      </p:sp>
      <p:sp>
        <p:nvSpPr>
          <p:cNvPr id="4" name="标题 1">
            <a:extLst>
              <a:ext uri="{FF2B5EF4-FFF2-40B4-BE49-F238E27FC236}">
                <a16:creationId xmlns:a16="http://schemas.microsoft.com/office/drawing/2014/main" id="{2BDB3592-0A37-44EA-B400-D9213C78C42F}"/>
              </a:ext>
            </a:extLst>
          </p:cNvPr>
          <p:cNvSpPr txBox="1">
            <a:spLocks/>
          </p:cNvSpPr>
          <p:nvPr/>
        </p:nvSpPr>
        <p:spPr bwMode="auto">
          <a:xfrm>
            <a:off x="2075399" y="5414889"/>
            <a:ext cx="3852961" cy="82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1400" b="1" dirty="0"/>
              <a:t>信息技术教学中心</a:t>
            </a:r>
          </a:p>
        </p:txBody>
      </p:sp>
      <p:sp>
        <p:nvSpPr>
          <p:cNvPr id="5" name="标题 1">
            <a:extLst>
              <a:ext uri="{FF2B5EF4-FFF2-40B4-BE49-F238E27FC236}">
                <a16:creationId xmlns:a16="http://schemas.microsoft.com/office/drawing/2014/main" id="{2BDB3592-0A37-44EA-B400-D9213C78C42F}"/>
              </a:ext>
            </a:extLst>
          </p:cNvPr>
          <p:cNvSpPr txBox="1">
            <a:spLocks/>
          </p:cNvSpPr>
          <p:nvPr/>
        </p:nvSpPr>
        <p:spPr bwMode="auto">
          <a:xfrm>
            <a:off x="862721" y="1667363"/>
            <a:ext cx="6155107" cy="354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lnSpc>
                <a:spcPct val="110000"/>
              </a:lnSpc>
              <a:spcBef>
                <a:spcPct val="0"/>
              </a:spcBef>
              <a:spcAft>
                <a:spcPct val="0"/>
              </a:spcAft>
              <a:defRPr sz="3600" b="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zh-CN" altLang="en-US" sz="4000" dirty="0"/>
              <a:t>单元格的快速录入</a:t>
            </a:r>
          </a:p>
        </p:txBody>
      </p:sp>
    </p:spTree>
    <p:extLst>
      <p:ext uri="{BB962C8B-B14F-4D97-AF65-F5344CB8AC3E}">
        <p14:creationId xmlns:p14="http://schemas.microsoft.com/office/powerpoint/2010/main" val="281508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常量的输入</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endParaRPr lang="en-US" altLang="zh-CN" dirty="0"/>
          </a:p>
          <a:p>
            <a:r>
              <a:rPr lang="zh-CN" altLang="zh-CN" dirty="0"/>
              <a:t>常量包括数字、字符等，可以用单元格对象的</a:t>
            </a:r>
            <a:r>
              <a:rPr lang="en-US" altLang="zh-CN" dirty="0"/>
              <a:t>Value</a:t>
            </a:r>
            <a:r>
              <a:rPr lang="zh-CN" altLang="zh-CN" dirty="0"/>
              <a:t>属性实现常量的输入。使用</a:t>
            </a:r>
            <a:r>
              <a:rPr lang="en-US" altLang="zh-CN" dirty="0"/>
              <a:t>Value</a:t>
            </a:r>
            <a:r>
              <a:rPr lang="zh-CN" altLang="zh-CN" dirty="0"/>
              <a:t>属性一般使用下面的方式。</a:t>
            </a:r>
          </a:p>
          <a:p>
            <a:r>
              <a:rPr lang="zh-CN" altLang="zh-CN" dirty="0"/>
              <a:t>单元格</a:t>
            </a:r>
            <a:r>
              <a:rPr lang="en-US" altLang="zh-CN" dirty="0"/>
              <a:t>. Value = </a:t>
            </a:r>
            <a:r>
              <a:rPr lang="zh-CN" altLang="zh-CN" dirty="0"/>
              <a:t>常量</a:t>
            </a:r>
          </a:p>
        </p:txBody>
      </p:sp>
    </p:spTree>
    <p:extLst>
      <p:ext uri="{BB962C8B-B14F-4D97-AF65-F5344CB8AC3E}">
        <p14:creationId xmlns:p14="http://schemas.microsoft.com/office/powerpoint/2010/main" val="58675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2D32-726F-4A49-8F8D-BAB641A64502}"/>
              </a:ext>
            </a:extLst>
          </p:cNvPr>
          <p:cNvSpPr>
            <a:spLocks noGrp="1"/>
          </p:cNvSpPr>
          <p:nvPr>
            <p:ph type="title"/>
          </p:nvPr>
        </p:nvSpPr>
        <p:spPr/>
        <p:txBody>
          <a:bodyPr/>
          <a:lstStyle/>
          <a:p>
            <a:r>
              <a:rPr lang="zh-CN" altLang="zh-CN" dirty="0"/>
              <a:t>公式的输入</a:t>
            </a:r>
          </a:p>
        </p:txBody>
      </p:sp>
      <p:sp>
        <p:nvSpPr>
          <p:cNvPr id="3" name="内容占位符 2">
            <a:extLst>
              <a:ext uri="{FF2B5EF4-FFF2-40B4-BE49-F238E27FC236}">
                <a16:creationId xmlns:a16="http://schemas.microsoft.com/office/drawing/2014/main" id="{EAB8EE59-67D5-4714-9776-EE67AB04BD53}"/>
              </a:ext>
            </a:extLst>
          </p:cNvPr>
          <p:cNvSpPr>
            <a:spLocks noGrp="1"/>
          </p:cNvSpPr>
          <p:nvPr>
            <p:ph sz="half" idx="1"/>
          </p:nvPr>
        </p:nvSpPr>
        <p:spPr>
          <a:xfrm>
            <a:off x="495464" y="1283922"/>
            <a:ext cx="9492597" cy="5173149"/>
          </a:xfrm>
        </p:spPr>
        <p:txBody>
          <a:bodyPr/>
          <a:lstStyle/>
          <a:p>
            <a:endParaRPr lang="en-US" altLang="zh-CN" dirty="0"/>
          </a:p>
          <a:p>
            <a:r>
              <a:rPr lang="en-US" altLang="zh-CN" dirty="0"/>
              <a:t>Formula</a:t>
            </a:r>
            <a:r>
              <a:rPr lang="zh-CN" altLang="zh-CN" dirty="0"/>
              <a:t>属性可以在单元格中输入公式和取得单元格公式。使用</a:t>
            </a:r>
            <a:r>
              <a:rPr lang="en-US" altLang="zh-CN" dirty="0"/>
              <a:t>Formula</a:t>
            </a:r>
            <a:r>
              <a:rPr lang="zh-CN" altLang="zh-CN" dirty="0"/>
              <a:t>属性一般使用下面的方式。</a:t>
            </a:r>
          </a:p>
          <a:p>
            <a:r>
              <a:rPr lang="zh-CN" altLang="zh-CN" dirty="0"/>
              <a:t>单元格</a:t>
            </a:r>
            <a:r>
              <a:rPr lang="en-US" altLang="zh-CN" dirty="0"/>
              <a:t>. Formula = </a:t>
            </a:r>
            <a:r>
              <a:rPr lang="zh-CN" altLang="zh-CN" dirty="0"/>
              <a:t>公式</a:t>
            </a:r>
          </a:p>
        </p:txBody>
      </p:sp>
    </p:spTree>
    <p:extLst>
      <p:ext uri="{BB962C8B-B14F-4D97-AF65-F5344CB8AC3E}">
        <p14:creationId xmlns:p14="http://schemas.microsoft.com/office/powerpoint/2010/main" val="2786219755"/>
      </p:ext>
    </p:extLst>
  </p:cSld>
  <p:clrMapOvr>
    <a:masterClrMapping/>
  </p:clrMapOvr>
</p:sld>
</file>

<file path=ppt/theme/theme1.xml><?xml version="1.0" encoding="utf-8"?>
<a:theme xmlns:a="http://schemas.openxmlformats.org/drawingml/2006/main" name="A000120141114A01PWBG">
  <a:themeElements>
    <a:clrScheme name="自定义 238">
      <a:dk1>
        <a:srgbClr val="5F5F5F"/>
      </a:dk1>
      <a:lt1>
        <a:srgbClr val="FFFFFF"/>
      </a:lt1>
      <a:dk2>
        <a:srgbClr val="4D4D4D"/>
      </a:dk2>
      <a:lt2>
        <a:srgbClr val="FFFFFF"/>
      </a:lt2>
      <a:accent1>
        <a:srgbClr val="018BE9"/>
      </a:accent1>
      <a:accent2>
        <a:srgbClr val="25BADB"/>
      </a:accent2>
      <a:accent3>
        <a:srgbClr val="00B0F0"/>
      </a:accent3>
      <a:accent4>
        <a:srgbClr val="8DC03F"/>
      </a:accent4>
      <a:accent5>
        <a:srgbClr val="F49100"/>
      </a:accent5>
      <a:accent6>
        <a:srgbClr val="009DD9"/>
      </a:accent6>
      <a:hlink>
        <a:srgbClr val="96B23C"/>
      </a:hlink>
      <a:folHlink>
        <a:srgbClr val="85DFD0"/>
      </a:folHlink>
    </a:clrScheme>
    <a:fontScheme name="微软雅黑">
      <a:majorFont>
        <a:latin typeface="Arial"/>
        <a:ea typeface="微软雅黑"/>
        <a:cs typeface=""/>
      </a:majorFont>
      <a:minorFont>
        <a:latin typeface="Arial"/>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A000520141202A13KPBG</Template>
  <TotalTime>8198</TotalTime>
  <Words>1565</Words>
  <Application>Microsoft Office PowerPoint</Application>
  <PresentationFormat>宽屏</PresentationFormat>
  <Paragraphs>97</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DengXian</vt:lpstr>
      <vt:lpstr>华文中宋</vt:lpstr>
      <vt:lpstr>宋体</vt:lpstr>
      <vt:lpstr>微软雅黑</vt:lpstr>
      <vt:lpstr>幼圆</vt:lpstr>
      <vt:lpstr>Arial</vt:lpstr>
      <vt:lpstr>Wingdings</vt:lpstr>
      <vt:lpstr>A000120141114A01PWBG</vt:lpstr>
      <vt:lpstr>西南财经大学天府学院</vt:lpstr>
      <vt:lpstr>西南财经大学天府学院</vt:lpstr>
      <vt:lpstr>Row属性和Column属性</vt:lpstr>
      <vt:lpstr>Offset属性</vt:lpstr>
      <vt:lpstr>Resize属性</vt:lpstr>
      <vt:lpstr>End属性</vt:lpstr>
      <vt:lpstr>西南财经大学天府学院</vt:lpstr>
      <vt:lpstr>常量的输入</vt:lpstr>
      <vt:lpstr>公式的输入</vt:lpstr>
      <vt:lpstr>西南财经大学天府学院</vt:lpstr>
      <vt:lpstr>单元格的删除</vt:lpstr>
      <vt:lpstr>单元格的插入</vt:lpstr>
      <vt:lpstr>单元格合并</vt:lpstr>
      <vt:lpstr>单元格查找</vt:lpstr>
      <vt:lpstr>PowerPoint 演示文稿</vt:lpstr>
      <vt:lpstr>西南财经大学天府学院</vt:lpstr>
      <vt:lpstr>边框设置</vt:lpstr>
      <vt:lpstr>PowerPoint 演示文稿</vt:lpstr>
      <vt:lpstr>文字设置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VBA简单应用示例</dc:title>
  <dc:creator>gxt</dc:creator>
  <cp:lastModifiedBy>luodan</cp:lastModifiedBy>
  <cp:revision>101</cp:revision>
  <dcterms:created xsi:type="dcterms:W3CDTF">2017-10-12T01:22:12Z</dcterms:created>
  <dcterms:modified xsi:type="dcterms:W3CDTF">2018-02-26T06:47:07Z</dcterms:modified>
</cp:coreProperties>
</file>